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72" r:id="rId6"/>
    <p:sldId id="264" r:id="rId7"/>
    <p:sldId id="260" r:id="rId8"/>
    <p:sldId id="268" r:id="rId9"/>
    <p:sldId id="266" r:id="rId10"/>
    <p:sldId id="267" r:id="rId11"/>
    <p:sldId id="269" r:id="rId12"/>
    <p:sldId id="274" r:id="rId13"/>
    <p:sldId id="270" r:id="rId14"/>
    <p:sldId id="259" r:id="rId15"/>
    <p:sldId id="261" r:id="rId16"/>
    <p:sldId id="262" r:id="rId17"/>
    <p:sldId id="271" r:id="rId18"/>
    <p:sldId id="258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2" r:id="rId31"/>
    <p:sldId id="286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sychopuss Meow" initials="PM" lastIdx="1" clrIdx="0">
    <p:extLst>
      <p:ext uri="{19B8F6BF-5375-455C-9EA6-DF929625EA0E}">
        <p15:presenceInfo xmlns:p15="http://schemas.microsoft.com/office/powerpoint/2012/main" userId="b2099721f950cc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3414E-003A-47F1-B63F-E2EA727D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6249059-C1FE-4880-8835-AA9CFE85B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CB5BE2-3531-4029-812B-E333C6DB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0D20C0-0FBB-4E1B-8722-C7436360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B37EB6-9597-463A-9279-FCD8C6D8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567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14AF3-8835-403F-BC6E-2A43104A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279901-7601-4075-BCA1-CA5221A7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221F6D-B683-43CE-8FB8-92236AF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5AC6D0-B825-4332-A217-7612E179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081F4D-1847-4B24-A08C-9C09A5D8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7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6D2F8E9-29A9-4EA0-A5F0-B9A5CD8E5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46D0940-76B8-4FD0-9A46-49FF9677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9CE1F9-1D74-4A69-9551-DF0A67AD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721F09-66C1-4228-9CA3-45024E7A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5F2979-AAE3-4610-97E4-12454AF2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7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872BF-907C-4325-B22A-523E4489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305913-7B14-4951-B3E6-22BF32F4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0D1105-D6E1-4708-A175-94FF6285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FAAB8C-BF66-40B8-B3A3-9A265116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9636C1-5784-4213-B77A-31D82D15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96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216C7-EAF3-4024-8E94-437A32A2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9FF7D6C-AD16-4965-9F39-0A76F4E2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FEEEF0-6B3B-4271-8C2F-A2CDFBFF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F56936-4502-44C9-BB7C-80725668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81FF50-0767-447D-99BB-DBA0C1A4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193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BD341-1AEC-41A2-AA18-CE47529F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BE7C3D-6E74-48DF-A966-1CEB08A43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BF493D8-4E1E-4F5E-B314-D7310C41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4B095C-9B17-429E-99AD-9F738D57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C888DA-275B-421B-B7A3-799072CC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53A6F7-2575-4447-BAD0-50123D7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45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A8B8-122E-4021-BBB0-1046FAF5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E99155-4401-414D-B777-18B66E7AA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51608D-E259-4BFA-A3C9-EA6105F5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C0AD47D-7F42-416C-81F3-392D8AA39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F10F15B-D735-405C-B139-623F92595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C801C7-AEC8-4A12-9C01-386F4520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FBF7210-01C8-4E6E-9F2A-CFD8374F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8C78F83-AAFD-429D-9A90-50591FCF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22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17F55-A24C-480F-BC4D-87865FA2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BBF3375-E543-4EDC-9B56-54ADABF6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D3E2013-2562-451C-8B0B-0B14D146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7B343B-6060-478F-B959-03764E0C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84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60FA46-E4FC-441E-95C0-BB371762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C4CB58-8DB1-420F-87E9-A8ABBBAB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ED0206-AF8D-40B2-870D-A29CA2CC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50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4A684-2152-4EA2-8B8F-3523C7A0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2E0BF0-D9A9-4875-87DA-A6DF409C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81BEBEB-BEC3-4098-A11A-653A5CFAF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8CC6C-E0DC-404B-BE24-0B26BAA2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953E3D-AA9D-4731-B2DA-719F4BE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C451B3-184A-47D8-B7DF-B72EB8F2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800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F166E-ACCF-4362-81D3-04CE2D05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857D3D3-3284-4414-BD32-2418BE52F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9158F2-4CDE-433D-9F3F-1D7133003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820483-23A8-4202-B46B-DBC71B66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9677E9-9126-4FAA-AB33-960BF335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356E7A-4C06-402B-BE8B-A5080BE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8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1C3F21C-ABDF-458C-BF3A-DECD0945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ACAADB-3543-40A7-BBE7-26E66B4A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B926CA-4526-4E55-9E30-D8F31FD2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49A3-04C0-40F3-8A7B-B38D96BECC52}" type="datetimeFigureOut">
              <a:rPr lang="nl-NL" smtClean="0"/>
              <a:t>16-1-2020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891151-097F-4DA8-9580-889EB47C7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F56F45-52E8-43D8-A594-4E024027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D33A-851E-403F-8987-5D3C9684C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1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vision.nl/geodms/software/configuration-file-editor" TargetMode="External"/><Relationship Id="rId2" Type="http://schemas.openxmlformats.org/officeDocument/2006/relationships/hyperlink" Target="http://wiki.objectvision.nl/index.php/GeoDms_Setu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F5C3B-1C29-4BE1-9297-DD2111D36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GTFS </a:t>
            </a:r>
            <a:r>
              <a:rPr lang="nl-NL" dirty="0" err="1"/>
              <a:t>configuration</a:t>
            </a:r>
            <a:br>
              <a:rPr lang="nl-NL" dirty="0"/>
            </a:br>
            <a:r>
              <a:rPr lang="nl-NL" dirty="0"/>
              <a:t>in </a:t>
            </a:r>
            <a:r>
              <a:rPr lang="nl-NL" dirty="0" err="1"/>
              <a:t>GeoDMS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FCEBC7-BEBB-4742-BB5E-3831FB443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Chris Jacobs-</a:t>
            </a:r>
            <a:r>
              <a:rPr lang="nl-NL" dirty="0" err="1"/>
              <a:t>Crisioni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400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1A727-DF40-41B5-80F7-65F7C9FA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Configure</a:t>
            </a:r>
            <a:r>
              <a:rPr lang="nl-NL" dirty="0"/>
              <a:t> </a:t>
            </a:r>
            <a:r>
              <a:rPr lang="nl-NL" dirty="0" err="1"/>
              <a:t>GeoDMS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4563B-ACF9-4E73-9861-9FC3D75F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5104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Start </a:t>
            </a:r>
            <a:r>
              <a:rPr lang="nl-NL" dirty="0" err="1"/>
              <a:t>GeoDMS</a:t>
            </a:r>
            <a:r>
              <a:rPr lang="nl-NL" dirty="0"/>
              <a:t>, go </a:t>
            </a:r>
            <a:r>
              <a:rPr lang="nl-NL" dirty="0" err="1"/>
              <a:t>to</a:t>
            </a:r>
            <a:r>
              <a:rPr lang="nl-NL" dirty="0"/>
              <a:t> options</a:t>
            </a:r>
          </a:p>
          <a:p>
            <a:pPr marL="0" indent="0">
              <a:buNone/>
            </a:pP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Enable</a:t>
            </a:r>
            <a:r>
              <a:rPr lang="nl-NL" dirty="0"/>
              <a:t> Administrator mode</a:t>
            </a:r>
          </a:p>
          <a:p>
            <a:pPr>
              <a:buFontTx/>
              <a:buChar char="-"/>
            </a:pPr>
            <a:r>
              <a:rPr lang="nl-NL" dirty="0" err="1"/>
              <a:t>Enable</a:t>
            </a:r>
            <a:r>
              <a:rPr lang="nl-NL" dirty="0"/>
              <a:t> Parallel Processing 1 </a:t>
            </a:r>
            <a:r>
              <a:rPr lang="nl-NL" dirty="0" err="1"/>
              <a:t>and</a:t>
            </a:r>
            <a:r>
              <a:rPr lang="nl-NL" dirty="0"/>
              <a:t> PP2</a:t>
            </a:r>
          </a:p>
          <a:p>
            <a:pPr>
              <a:buFontTx/>
              <a:buChar char="-"/>
            </a:pPr>
            <a:r>
              <a:rPr lang="nl-NL" dirty="0"/>
              <a:t>Set </a:t>
            </a:r>
            <a:r>
              <a:rPr lang="nl-NL" dirty="0" err="1"/>
              <a:t>LocalDataDir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LocalData</a:t>
            </a:r>
            <a:r>
              <a:rPr lang="nl-NL" dirty="0"/>
              <a:t> folder of a </a:t>
            </a:r>
            <a:r>
              <a:rPr lang="nl-NL" dirty="0" err="1"/>
              <a:t>fast</a:t>
            </a:r>
            <a:r>
              <a:rPr lang="nl-NL" dirty="0"/>
              <a:t> hard drive</a:t>
            </a:r>
          </a:p>
          <a:p>
            <a:pPr>
              <a:buFontTx/>
              <a:buChar char="-"/>
            </a:pPr>
            <a:r>
              <a:rPr lang="nl-NL" dirty="0"/>
              <a:t>Set </a:t>
            </a:r>
            <a:r>
              <a:rPr lang="nl-NL" dirty="0" err="1"/>
              <a:t>SourceDataDir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put </a:t>
            </a:r>
            <a:r>
              <a:rPr lang="nl-NL" dirty="0" err="1"/>
              <a:t>the</a:t>
            </a:r>
            <a:r>
              <a:rPr lang="nl-NL" dirty="0"/>
              <a:t> GTFS\data folder (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prev</a:t>
            </a:r>
            <a:r>
              <a:rPr lang="nl-NL" dirty="0"/>
              <a:t> slide)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EF834B-29C4-4B59-AF28-997A91B00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8" r="34056"/>
          <a:stretch/>
        </p:blipFill>
        <p:spPr>
          <a:xfrm>
            <a:off x="6885432" y="32533"/>
            <a:ext cx="4206240" cy="68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8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79919-1982-493A-9267-A82909F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EF34ED-F269-40E3-AE27-199360BF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File -&gt; Open </a:t>
            </a:r>
            <a:r>
              <a:rPr lang="nl-NL" dirty="0" err="1"/>
              <a:t>configuration</a:t>
            </a:r>
            <a:r>
              <a:rPr lang="nl-NL" dirty="0"/>
              <a:t> file</a:t>
            </a:r>
          </a:p>
          <a:p>
            <a:r>
              <a:rPr lang="nl-NL" dirty="0"/>
              <a:t>Open </a:t>
            </a:r>
            <a:r>
              <a:rPr lang="nl-NL" dirty="0" err="1"/>
              <a:t>main.dms</a:t>
            </a:r>
            <a:r>
              <a:rPr lang="nl-NL" dirty="0"/>
              <a:t> in </a:t>
            </a:r>
            <a:r>
              <a:rPr lang="nl-NL" dirty="0" err="1"/>
              <a:t>projdir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404746B-C616-45D6-84DE-820735E71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72" b="59200"/>
          <a:stretch/>
        </p:blipFill>
        <p:spPr>
          <a:xfrm>
            <a:off x="7467032" y="219456"/>
            <a:ext cx="4639624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1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B2A7D-44DB-4860-AC60-8BABFE09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A935A5-8045-4375-9115-CE96748F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2399" cy="4351338"/>
          </a:xfrm>
        </p:spPr>
        <p:txBody>
          <a:bodyPr/>
          <a:lstStyle/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/</a:t>
            </a:r>
            <a:r>
              <a:rPr lang="nl-NL" dirty="0" err="1"/>
              <a:t>NetworkAnalyses</a:t>
            </a:r>
            <a:r>
              <a:rPr lang="nl-NL" dirty="0"/>
              <a:t>/</a:t>
            </a:r>
            <a:r>
              <a:rPr lang="nl-NL" dirty="0" err="1"/>
              <a:t>Vilnius_LT</a:t>
            </a:r>
            <a:r>
              <a:rPr lang="nl-NL" dirty="0"/>
              <a:t>/</a:t>
            </a:r>
            <a:r>
              <a:rPr lang="nl-NL" dirty="0" err="1"/>
              <a:t>NetworkResults</a:t>
            </a:r>
            <a:r>
              <a:rPr lang="nl-NL" dirty="0"/>
              <a:t>/At_00h00m00s/Ai</a:t>
            </a:r>
          </a:p>
          <a:p>
            <a:r>
              <a:rPr lang="nl-NL" dirty="0"/>
              <a:t>Check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item is </a:t>
            </a:r>
            <a:r>
              <a:rPr lang="nl-NL" dirty="0" err="1"/>
              <a:t>purple</a:t>
            </a:r>
            <a:r>
              <a:rPr lang="nl-NL" dirty="0"/>
              <a:t>, </a:t>
            </a:r>
            <a:r>
              <a:rPr lang="nl-NL" dirty="0" err="1"/>
              <a:t>not</a:t>
            </a:r>
            <a:r>
              <a:rPr lang="nl-NL" dirty="0"/>
              <a:t> red.</a:t>
            </a:r>
          </a:p>
          <a:p>
            <a:r>
              <a:rPr lang="nl-NL" dirty="0"/>
              <a:t>Double 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compute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.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is </a:t>
            </a:r>
            <a:r>
              <a:rPr lang="nl-NL" dirty="0" err="1"/>
              <a:t>working</a:t>
            </a:r>
            <a:r>
              <a:rPr lang="nl-NL" dirty="0"/>
              <a:t>, a map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accessibility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pop up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8178829-FE7F-4C58-A980-60F18BE4F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99" y="0"/>
            <a:ext cx="5261401" cy="51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F91D9-D7C0-4029-8CE9-A74889DA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Items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449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03255-94B7-453C-8058-8436E863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D0B94D-3A30-4AEA-8432-7A2A213A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To</a:t>
            </a:r>
            <a:r>
              <a:rPr lang="nl-NL" dirty="0"/>
              <a:t> pinpoint </a:t>
            </a:r>
            <a:r>
              <a:rPr lang="nl-NL" dirty="0" err="1"/>
              <a:t>and</a:t>
            </a:r>
            <a:r>
              <a:rPr lang="nl-NL" dirty="0"/>
              <a:t> track events </a:t>
            </a:r>
            <a:r>
              <a:rPr lang="nl-NL" dirty="0" err="1"/>
              <a:t>occuring</a:t>
            </a:r>
            <a:r>
              <a:rPr lang="nl-NL" dirty="0"/>
              <a:t> at a </a:t>
            </a:r>
            <a:r>
              <a:rPr lang="nl-NL" dirty="0" err="1"/>
              <a:t>specific</a:t>
            </a:r>
            <a:r>
              <a:rPr lang="nl-NL" dirty="0"/>
              <a:t> moment, time is </a:t>
            </a:r>
            <a:r>
              <a:rPr lang="nl-NL" dirty="0" err="1"/>
              <a:t>expressed</a:t>
            </a:r>
            <a:r>
              <a:rPr lang="nl-NL" dirty="0"/>
              <a:t> in integer units </a:t>
            </a:r>
            <a:r>
              <a:rPr lang="nl-NL" dirty="0" err="1"/>
              <a:t>with</a:t>
            </a:r>
            <a:r>
              <a:rPr lang="nl-NL" dirty="0"/>
              <a:t> a 1-second </a:t>
            </a:r>
            <a:r>
              <a:rPr lang="nl-NL" dirty="0" err="1"/>
              <a:t>resolution</a:t>
            </a:r>
            <a:r>
              <a:rPr lang="nl-NL" dirty="0"/>
              <a:t>. These units are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formally</a:t>
            </a:r>
            <a:r>
              <a:rPr lang="nl-NL" dirty="0"/>
              <a:t> as Time. </a:t>
            </a:r>
          </a:p>
          <a:p>
            <a:endParaRPr lang="nl-NL" dirty="0"/>
          </a:p>
          <a:p>
            <a:r>
              <a:rPr lang="nl-NL" dirty="0" err="1"/>
              <a:t>Currently</a:t>
            </a:r>
            <a:r>
              <a:rPr lang="nl-NL" dirty="0"/>
              <a:t> Time has n=2d x 24h x 60m x 60s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(ie </a:t>
            </a:r>
            <a:r>
              <a:rPr lang="nl-NL" dirty="0" err="1"/>
              <a:t>every</a:t>
            </a:r>
            <a:r>
              <a:rPr lang="nl-NL" dirty="0"/>
              <a:t> second of a </a:t>
            </a:r>
            <a:r>
              <a:rPr lang="nl-NL" dirty="0" err="1"/>
              <a:t>day</a:t>
            </a:r>
            <a:r>
              <a:rPr lang="nl-NL" dirty="0"/>
              <a:t>,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further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0:00:00 – 23:59:59). </a:t>
            </a:r>
            <a:r>
              <a:rPr lang="nl-NL" dirty="0" err="1"/>
              <a:t>So</a:t>
            </a:r>
            <a:r>
              <a:rPr lang="nl-NL" dirty="0"/>
              <a:t> 0:00:00 = 0, 0:00:01 = 1, 0:01:00 = 60, 1:00:00 = 3600, etc.</a:t>
            </a:r>
          </a:p>
          <a:p>
            <a:endParaRPr lang="nl-NL" dirty="0"/>
          </a:p>
          <a:p>
            <a:r>
              <a:rPr lang="nl-NL" dirty="0" err="1"/>
              <a:t>Duration</a:t>
            </a:r>
            <a:r>
              <a:rPr lang="nl-NL" dirty="0"/>
              <a:t> of a trip is </a:t>
            </a:r>
            <a:r>
              <a:rPr lang="nl-NL" dirty="0" err="1"/>
              <a:t>computed</a:t>
            </a:r>
            <a:r>
              <a:rPr lang="nl-NL" dirty="0"/>
              <a:t> as (</a:t>
            </a:r>
            <a:r>
              <a:rPr lang="nl-NL" dirty="0" err="1"/>
              <a:t>arrival</a:t>
            </a:r>
            <a:r>
              <a:rPr lang="nl-NL" dirty="0"/>
              <a:t> time) – (</a:t>
            </a:r>
            <a:r>
              <a:rPr lang="nl-NL" dirty="0" err="1"/>
              <a:t>departure</a:t>
            </a:r>
            <a:r>
              <a:rPr lang="nl-NL" dirty="0"/>
              <a:t> time).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departure</a:t>
            </a:r>
            <a:r>
              <a:rPr lang="nl-NL" dirty="0"/>
              <a:t> time is </a:t>
            </a:r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arrival</a:t>
            </a:r>
            <a:r>
              <a:rPr lang="nl-NL" dirty="0"/>
              <a:t> time, n is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arrival</a:t>
            </a:r>
            <a:r>
              <a:rPr lang="nl-NL" dirty="0"/>
              <a:t> time.</a:t>
            </a:r>
          </a:p>
          <a:p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a trip starts at 47:59:59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ends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48:00:01, </a:t>
            </a:r>
            <a:r>
              <a:rPr lang="nl-NL" dirty="0" err="1"/>
              <a:t>duration</a:t>
            </a:r>
            <a:r>
              <a:rPr lang="nl-NL" dirty="0"/>
              <a:t> is </a:t>
            </a:r>
            <a:r>
              <a:rPr lang="nl-NL" dirty="0" err="1"/>
              <a:t>computed</a:t>
            </a:r>
            <a:r>
              <a:rPr lang="nl-NL" dirty="0"/>
              <a:t> as (n + 1) – (23*59*59) = 2 (</a:t>
            </a:r>
            <a:r>
              <a:rPr lang="nl-NL" dirty="0" err="1"/>
              <a:t>seconds</a:t>
            </a:r>
            <a:r>
              <a:rPr lang="nl-NL" dirty="0"/>
              <a:t>).</a:t>
            </a:r>
          </a:p>
          <a:p>
            <a:endParaRPr lang="nl-NL" dirty="0"/>
          </a:p>
          <a:p>
            <a:r>
              <a:rPr lang="nl-NL" dirty="0"/>
              <a:t>Events </a:t>
            </a:r>
            <a:r>
              <a:rPr lang="nl-NL" dirty="0" err="1"/>
              <a:t>scheduled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hours</a:t>
            </a:r>
            <a:r>
              <a:rPr lang="nl-NL" dirty="0"/>
              <a:t> &gt; 48 are </a:t>
            </a:r>
            <a:r>
              <a:rPr lang="nl-NL" dirty="0" err="1"/>
              <a:t>reclassified</a:t>
            </a:r>
            <a:r>
              <a:rPr lang="nl-NL" dirty="0"/>
              <a:t> as happening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morning</a:t>
            </a:r>
            <a:r>
              <a:rPr lang="nl-NL" dirty="0"/>
              <a:t>. </a:t>
            </a:r>
            <a:r>
              <a:rPr lang="nl-NL" dirty="0" err="1"/>
              <a:t>Thus</a:t>
            </a:r>
            <a:r>
              <a:rPr lang="nl-NL" dirty="0"/>
              <a:t> </a:t>
            </a:r>
            <a:r>
              <a:rPr lang="nl-NL" dirty="0" err="1"/>
              <a:t>scheduled</a:t>
            </a:r>
            <a:r>
              <a:rPr lang="nl-NL" dirty="0"/>
              <a:t> events at t=29:00:00 are </a:t>
            </a:r>
            <a:r>
              <a:rPr lang="nl-NL" dirty="0" err="1"/>
              <a:t>considered</a:t>
            </a:r>
            <a:r>
              <a:rPr lang="nl-NL" dirty="0"/>
              <a:t> happening at t=5:00:00. The </a:t>
            </a:r>
            <a:r>
              <a:rPr lang="nl-NL" dirty="0" err="1"/>
              <a:t>duration</a:t>
            </a:r>
            <a:r>
              <a:rPr lang="nl-NL" dirty="0"/>
              <a:t> of a trip </a:t>
            </a:r>
            <a:r>
              <a:rPr lang="nl-NL" dirty="0" err="1"/>
              <a:t>between</a:t>
            </a:r>
            <a:r>
              <a:rPr lang="nl-NL" dirty="0"/>
              <a:t> t=22:00:00 </a:t>
            </a:r>
            <a:r>
              <a:rPr lang="nl-NL" dirty="0" err="1"/>
              <a:t>and</a:t>
            </a:r>
            <a:r>
              <a:rPr lang="nl-NL" dirty="0"/>
              <a:t> t=5:00:00 is </a:t>
            </a:r>
            <a:r>
              <a:rPr lang="nl-NL" dirty="0" err="1"/>
              <a:t>computed</a:t>
            </a:r>
            <a:r>
              <a:rPr lang="nl-NL" dirty="0"/>
              <a:t> as (n + 5x60x60) - (22x60x60) = 25200 </a:t>
            </a:r>
            <a:r>
              <a:rPr lang="nl-NL" dirty="0" err="1"/>
              <a:t>secs</a:t>
            </a:r>
            <a:r>
              <a:rPr lang="nl-NL" dirty="0"/>
              <a:t> = 7 </a:t>
            </a:r>
            <a:r>
              <a:rPr lang="nl-NL" dirty="0" err="1"/>
              <a:t>hours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16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12339-1C23-4968-B05B-B7E51C92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Geography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C1093F-87B4-4DBE-86C2-CC78CFA8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Geography</a:t>
            </a:r>
            <a:r>
              <a:rPr lang="nl-NL" dirty="0"/>
              <a:t> </a:t>
            </a:r>
            <a:r>
              <a:rPr lang="nl-NL" dirty="0" err="1"/>
              <a:t>manages</a:t>
            </a:r>
            <a:r>
              <a:rPr lang="nl-NL" dirty="0"/>
              <a:t> a </a:t>
            </a:r>
            <a:r>
              <a:rPr lang="nl-NL" dirty="0" err="1"/>
              <a:t>number</a:t>
            </a:r>
            <a:r>
              <a:rPr lang="nl-NL" dirty="0"/>
              <a:t> of items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spatial</a:t>
            </a:r>
            <a:r>
              <a:rPr lang="nl-NL" dirty="0"/>
              <a:t> </a:t>
            </a:r>
            <a:r>
              <a:rPr lang="nl-NL" dirty="0" err="1"/>
              <a:t>reference</a:t>
            </a:r>
            <a:endParaRPr lang="nl-NL" dirty="0"/>
          </a:p>
          <a:p>
            <a:pPr lvl="1"/>
            <a:r>
              <a:rPr lang="nl-NL" dirty="0"/>
              <a:t>Base </a:t>
            </a:r>
            <a:r>
              <a:rPr lang="nl-NL" dirty="0" err="1"/>
              <a:t>manages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basic </a:t>
            </a:r>
            <a:r>
              <a:rPr lang="nl-NL" dirty="0" err="1"/>
              <a:t>spatial</a:t>
            </a:r>
            <a:r>
              <a:rPr lang="nl-NL" dirty="0"/>
              <a:t> unit (</a:t>
            </a:r>
            <a:r>
              <a:rPr lang="nl-NL" dirty="0" err="1"/>
              <a:t>angles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</a:t>
            </a:r>
            <a:r>
              <a:rPr lang="nl-NL" dirty="0" err="1"/>
              <a:t>implications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visualization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GUI</a:t>
            </a:r>
          </a:p>
          <a:p>
            <a:pPr lvl="1"/>
            <a:r>
              <a:rPr lang="nl-NL" dirty="0" err="1"/>
              <a:t>Cellsize</a:t>
            </a:r>
            <a:r>
              <a:rPr lang="nl-NL" dirty="0"/>
              <a:t>_ </a:t>
            </a:r>
            <a:r>
              <a:rPr lang="nl-NL" dirty="0" err="1"/>
              <a:t>manages</a:t>
            </a:r>
            <a:r>
              <a:rPr lang="nl-NL" dirty="0"/>
              <a:t> </a:t>
            </a:r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err="1"/>
              <a:t>grids</a:t>
            </a:r>
            <a:r>
              <a:rPr lang="nl-NL" dirty="0"/>
              <a:t> </a:t>
            </a:r>
            <a:r>
              <a:rPr lang="nl-NL" dirty="0" err="1"/>
              <a:t>projected</a:t>
            </a:r>
            <a:r>
              <a:rPr lang="nl-NL" dirty="0"/>
              <a:t> at 100m or 1km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_ offers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grids</a:t>
            </a:r>
            <a:r>
              <a:rPr lang="nl-NL" dirty="0"/>
              <a:t> (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extent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resolution</a:t>
            </a:r>
            <a:r>
              <a:rPr lang="nl-NL" dirty="0"/>
              <a:t>) </a:t>
            </a:r>
            <a:r>
              <a:rPr lang="nl-NL" dirty="0" err="1"/>
              <a:t>to</a:t>
            </a:r>
            <a:r>
              <a:rPr lang="nl-NL" dirty="0"/>
              <a:t> load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87957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6203D-E604-4DA7-9FA2-8485DE9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Feedmanagement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F62A9F-1503-42BA-B423-085C1D4A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Feedmanagement</a:t>
            </a:r>
            <a:r>
              <a:rPr lang="nl-NL" dirty="0"/>
              <a:t> </a:t>
            </a:r>
            <a:r>
              <a:rPr lang="nl-NL" dirty="0" err="1"/>
              <a:t>holds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settings</a:t>
            </a:r>
            <a:r>
              <a:rPr lang="nl-NL" dirty="0"/>
              <a:t> </a:t>
            </a:r>
            <a:r>
              <a:rPr lang="nl-NL" dirty="0" err="1"/>
              <a:t>governing</a:t>
            </a:r>
            <a:r>
              <a:rPr lang="nl-NL" dirty="0"/>
              <a:t> feeds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area.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records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dms</a:t>
            </a:r>
            <a:r>
              <a:rPr lang="nl-NL" dirty="0"/>
              <a:t> file,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forget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NrOfRows</a:t>
            </a:r>
            <a:r>
              <a:rPr lang="nl-NL" dirty="0"/>
              <a:t> parameter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changed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AvailableFeeds</a:t>
            </a:r>
            <a:r>
              <a:rPr lang="nl-NL" dirty="0"/>
              <a:t> is set up as a </a:t>
            </a:r>
            <a:r>
              <a:rPr lang="nl-NL" dirty="0" err="1"/>
              <a:t>library</a:t>
            </a:r>
            <a:r>
              <a:rPr lang="nl-NL" dirty="0"/>
              <a:t> of feeds </a:t>
            </a:r>
            <a:r>
              <a:rPr lang="nl-NL" dirty="0" err="1"/>
              <a:t>locally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on [</a:t>
            </a:r>
            <a:r>
              <a:rPr lang="nl-NL" dirty="0" err="1"/>
              <a:t>SourceData</a:t>
            </a:r>
            <a:r>
              <a:rPr lang="nl-NL" dirty="0"/>
              <a:t>/]data/[Name feed]</a:t>
            </a:r>
          </a:p>
          <a:p>
            <a:pPr lvl="1"/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areas</a:t>
            </a:r>
            <a:r>
              <a:rPr lang="nl-NL" dirty="0"/>
              <a:t> is set up </a:t>
            </a:r>
            <a:r>
              <a:rPr lang="nl-NL" dirty="0" err="1"/>
              <a:t>to</a:t>
            </a:r>
            <a:r>
              <a:rPr lang="nl-NL" dirty="0"/>
              <a:t> manage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areas</a:t>
            </a:r>
            <a:r>
              <a:rPr lang="nl-NL" dirty="0"/>
              <a:t>.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</a:t>
            </a:r>
            <a:r>
              <a:rPr lang="nl-NL" dirty="0" err="1"/>
              <a:t>represents</a:t>
            </a:r>
            <a:r>
              <a:rPr lang="nl-NL" dirty="0"/>
              <a:t> a </a:t>
            </a:r>
            <a:r>
              <a:rPr lang="nl-NL" dirty="0" err="1"/>
              <a:t>study</a:t>
            </a:r>
            <a:r>
              <a:rPr lang="nl-NL" dirty="0"/>
              <a:t> area. A </a:t>
            </a:r>
            <a:r>
              <a:rPr lang="nl-NL" dirty="0" err="1"/>
              <a:t>unique</a:t>
            </a:r>
            <a:r>
              <a:rPr lang="nl-NL" dirty="0"/>
              <a:t> name is </a:t>
            </a:r>
            <a:r>
              <a:rPr lang="nl-NL" dirty="0" err="1"/>
              <a:t>required</a:t>
            </a:r>
            <a:r>
              <a:rPr lang="nl-NL" dirty="0"/>
              <a:t>. </a:t>
            </a:r>
            <a:r>
              <a:rPr lang="nl-NL" dirty="0" err="1"/>
              <a:t>Studyarea_def</a:t>
            </a:r>
            <a:r>
              <a:rPr lang="nl-NL" dirty="0"/>
              <a:t> </a:t>
            </a:r>
            <a:r>
              <a:rPr lang="nl-NL" dirty="0" err="1"/>
              <a:t>indicates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municipality</a:t>
            </a:r>
            <a:r>
              <a:rPr lang="nl-NL" dirty="0"/>
              <a:t> code in </a:t>
            </a:r>
            <a:r>
              <a:rPr lang="nl-NL" dirty="0" err="1"/>
              <a:t>the</a:t>
            </a:r>
            <a:r>
              <a:rPr lang="nl-NL" dirty="0"/>
              <a:t> LAU2 </a:t>
            </a:r>
            <a:r>
              <a:rPr lang="nl-NL" dirty="0" err="1"/>
              <a:t>shapefile</a:t>
            </a:r>
            <a:r>
              <a:rPr lang="nl-NL" dirty="0"/>
              <a:t> on [Sourcedata/]data/_</a:t>
            </a:r>
            <a:r>
              <a:rPr lang="nl-NL" dirty="0" err="1"/>
              <a:t>od_data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ICC_LAU_CO field</a:t>
            </a:r>
          </a:p>
          <a:p>
            <a:pPr lvl="1"/>
            <a:r>
              <a:rPr lang="nl-NL" dirty="0" err="1"/>
              <a:t>FeedsPerStudyArea</a:t>
            </a:r>
            <a:r>
              <a:rPr lang="nl-NL" dirty="0"/>
              <a:t> is set up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area,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feeds,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combined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setup.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466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DE9DF-51F5-4A6F-8411-6AE11A95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5BB1C4-87DB-4D9D-A596-6BAC3DE1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section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is set up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analyses. </a:t>
            </a:r>
          </a:p>
          <a:p>
            <a:pPr lvl="1"/>
            <a:r>
              <a:rPr lang="nl-NL" dirty="0"/>
              <a:t>In parameters, relevant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generation</a:t>
            </a:r>
            <a:r>
              <a:rPr lang="nl-NL" dirty="0"/>
              <a:t> </a:t>
            </a:r>
            <a:r>
              <a:rPr lang="nl-NL" dirty="0" err="1"/>
              <a:t>characteristics</a:t>
            </a:r>
            <a:r>
              <a:rPr lang="nl-NL" dirty="0"/>
              <a:t> are set </a:t>
            </a:r>
            <a:r>
              <a:rPr lang="nl-NL" dirty="0" err="1"/>
              <a:t>explicitly</a:t>
            </a:r>
            <a:endParaRPr lang="nl-NL" dirty="0"/>
          </a:p>
          <a:p>
            <a:pPr lvl="1"/>
            <a:r>
              <a:rPr lang="nl-NL" dirty="0"/>
              <a:t>In </a:t>
            </a:r>
            <a:r>
              <a:rPr lang="nl-NL" dirty="0" err="1"/>
              <a:t>LoadFeeds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GTFS feeds are </a:t>
            </a:r>
            <a:r>
              <a:rPr lang="nl-NL" dirty="0" err="1"/>
              <a:t>loaded</a:t>
            </a:r>
            <a:r>
              <a:rPr lang="nl-NL" dirty="0"/>
              <a:t>. The </a:t>
            </a:r>
            <a:r>
              <a:rPr lang="nl-NL" dirty="0" err="1"/>
              <a:t>scheme</a:t>
            </a:r>
            <a:r>
              <a:rPr lang="nl-NL" dirty="0"/>
              <a:t> </a:t>
            </a: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dialects</a:t>
            </a:r>
            <a:r>
              <a:rPr lang="nl-NL" dirty="0"/>
              <a:t>, </a:t>
            </a:r>
            <a:r>
              <a:rPr lang="nl-NL" dirty="0" err="1"/>
              <a:t>although</a:t>
            </a:r>
            <a:r>
              <a:rPr lang="nl-NL" dirty="0"/>
              <a:t>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a </a:t>
            </a:r>
            <a:r>
              <a:rPr lang="nl-NL" dirty="0" err="1"/>
              <a:t>version</a:t>
            </a:r>
            <a:r>
              <a:rPr lang="nl-NL" dirty="0"/>
              <a:t> compatible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Vilnius feed is </a:t>
            </a:r>
            <a:r>
              <a:rPr lang="nl-NL" dirty="0" err="1"/>
              <a:t>programmed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OD_set_generation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area is </a:t>
            </a:r>
            <a:r>
              <a:rPr lang="nl-NL" dirty="0" err="1"/>
              <a:t>defined</a:t>
            </a:r>
            <a:r>
              <a:rPr lang="nl-NL" dirty="0"/>
              <a:t>. </a:t>
            </a:r>
            <a:r>
              <a:rPr lang="nl-NL" dirty="0" err="1"/>
              <a:t>Subsequently</a:t>
            </a:r>
            <a:r>
              <a:rPr lang="nl-NL" dirty="0"/>
              <a:t> relevant </a:t>
            </a:r>
            <a:r>
              <a:rPr lang="nl-NL" dirty="0" err="1"/>
              <a:t>bounding</a:t>
            </a:r>
            <a:r>
              <a:rPr lang="nl-NL" dirty="0"/>
              <a:t> </a:t>
            </a:r>
            <a:r>
              <a:rPr lang="nl-NL" dirty="0" err="1"/>
              <a:t>boxes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1km </a:t>
            </a:r>
            <a:r>
              <a:rPr lang="nl-NL" dirty="0" err="1"/>
              <a:t>and</a:t>
            </a:r>
            <a:r>
              <a:rPr lang="nl-NL" dirty="0"/>
              <a:t> 100m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grids</a:t>
            </a:r>
            <a:r>
              <a:rPr lang="nl-NL" dirty="0"/>
              <a:t> are </a:t>
            </a:r>
            <a:r>
              <a:rPr lang="nl-NL" dirty="0" err="1"/>
              <a:t>loaded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1km </a:t>
            </a:r>
            <a:r>
              <a:rPr lang="nl-NL" dirty="0" err="1"/>
              <a:t>origin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destination</a:t>
            </a:r>
            <a:r>
              <a:rPr lang="nl-NL" dirty="0"/>
              <a:t> sets are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area.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StudyAreaFeeds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feeds relevant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study</a:t>
            </a:r>
            <a:r>
              <a:rPr lang="nl-NL" dirty="0"/>
              <a:t> area are </a:t>
            </a:r>
            <a:r>
              <a:rPr lang="nl-NL" dirty="0" err="1"/>
              <a:t>combined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StaticNets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“</a:t>
            </a:r>
            <a:r>
              <a:rPr lang="nl-NL" dirty="0" err="1"/>
              <a:t>static</a:t>
            </a:r>
            <a:r>
              <a:rPr lang="nl-NL" dirty="0"/>
              <a:t>” part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is </a:t>
            </a:r>
            <a:r>
              <a:rPr lang="nl-NL" dirty="0" err="1"/>
              <a:t>created</a:t>
            </a:r>
            <a:r>
              <a:rPr lang="nl-NL" dirty="0"/>
              <a:t> (ie without information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links </a:t>
            </a:r>
            <a:r>
              <a:rPr lang="nl-NL" dirty="0" err="1"/>
              <a:t>Origin</a:t>
            </a:r>
            <a:r>
              <a:rPr lang="nl-NL" dirty="0"/>
              <a:t> -&gt; </a:t>
            </a:r>
            <a:r>
              <a:rPr lang="nl-NL" dirty="0" err="1"/>
              <a:t>adjacent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, as </a:t>
            </a:r>
            <a:r>
              <a:rPr lang="nl-NL" dirty="0" err="1"/>
              <a:t>those</a:t>
            </a:r>
            <a:r>
              <a:rPr lang="nl-NL" dirty="0"/>
              <a:t> are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analysis </a:t>
            </a:r>
            <a:r>
              <a:rPr lang="nl-NL" dirty="0" err="1"/>
              <a:t>section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time is </a:t>
            </a:r>
            <a:r>
              <a:rPr lang="nl-NL" dirty="0" err="1"/>
              <a:t>defined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reduces</a:t>
            </a:r>
            <a:r>
              <a:rPr lang="nl-NL" dirty="0"/>
              <a:t> redundant data.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023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0C694-F2C7-418D-B3F8-DC95E424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/Parameters (</a:t>
            </a:r>
            <a:r>
              <a:rPr lang="nl-NL" dirty="0" err="1"/>
              <a:t>global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499411-4FD8-413E-A63C-5566AF04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Parameters: </a:t>
            </a:r>
            <a:r>
              <a:rPr lang="nl-NL" dirty="0" err="1"/>
              <a:t>manages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parameters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relevant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generation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routing</a:t>
            </a:r>
          </a:p>
          <a:p>
            <a:pPr lvl="1"/>
            <a:r>
              <a:rPr lang="nl-NL" dirty="0" err="1"/>
              <a:t>MaxTransferDistKm</a:t>
            </a:r>
            <a:r>
              <a:rPr lang="nl-NL" dirty="0"/>
              <a:t>: maximum </a:t>
            </a:r>
            <a:r>
              <a:rPr lang="nl-NL" dirty="0" err="1"/>
              <a:t>euclidean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of transfer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stops</a:t>
            </a:r>
            <a:endParaRPr lang="nl-NL" dirty="0"/>
          </a:p>
          <a:p>
            <a:pPr lvl="1"/>
            <a:r>
              <a:rPr lang="nl-NL" dirty="0" err="1"/>
              <a:t>MaxODDistKm</a:t>
            </a:r>
            <a:r>
              <a:rPr lang="nl-NL" dirty="0"/>
              <a:t>: maximum </a:t>
            </a:r>
            <a:r>
              <a:rPr lang="nl-NL" dirty="0" err="1"/>
              <a:t>euclidean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of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/</a:t>
            </a:r>
            <a:r>
              <a:rPr lang="nl-NL" dirty="0" err="1"/>
              <a:t>destination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stop</a:t>
            </a:r>
          </a:p>
          <a:p>
            <a:pPr lvl="1"/>
            <a:r>
              <a:rPr lang="nl-NL" dirty="0" err="1"/>
              <a:t>MinODConn</a:t>
            </a:r>
            <a:r>
              <a:rPr lang="nl-NL" dirty="0"/>
              <a:t>: minimum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stops</a:t>
            </a:r>
            <a:r>
              <a:rPr lang="nl-NL" dirty="0"/>
              <a:t>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/</a:t>
            </a:r>
            <a:r>
              <a:rPr lang="nl-NL" dirty="0" err="1"/>
              <a:t>destination</a:t>
            </a:r>
            <a:endParaRPr lang="nl-NL" dirty="0"/>
          </a:p>
          <a:p>
            <a:pPr lvl="1"/>
            <a:r>
              <a:rPr lang="nl-NL" dirty="0" err="1"/>
              <a:t>OD_time</a:t>
            </a:r>
            <a:r>
              <a:rPr lang="nl-NL" dirty="0"/>
              <a:t>: </a:t>
            </a:r>
            <a:r>
              <a:rPr lang="nl-NL" dirty="0" err="1"/>
              <a:t>internally</a:t>
            </a:r>
            <a:r>
              <a:rPr lang="nl-NL" dirty="0"/>
              <a:t> relevant, sets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technical</a:t>
            </a:r>
            <a:r>
              <a:rPr lang="nl-NL" dirty="0"/>
              <a:t> time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destinations</a:t>
            </a:r>
            <a:endParaRPr lang="nl-NL" dirty="0"/>
          </a:p>
          <a:p>
            <a:pPr lvl="1"/>
            <a:r>
              <a:rPr lang="nl-NL" dirty="0" err="1"/>
              <a:t>TransferEffectiveSpeed</a:t>
            </a:r>
            <a:r>
              <a:rPr lang="nl-NL" dirty="0"/>
              <a:t>: </a:t>
            </a:r>
            <a:r>
              <a:rPr lang="nl-NL" dirty="0" err="1"/>
              <a:t>assumed</a:t>
            </a:r>
            <a:r>
              <a:rPr lang="nl-NL" dirty="0"/>
              <a:t> speed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overcome</a:t>
            </a:r>
            <a:r>
              <a:rPr lang="nl-NL" dirty="0"/>
              <a:t> </a:t>
            </a:r>
            <a:r>
              <a:rPr lang="nl-NL" dirty="0" err="1"/>
              <a:t>euclidean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/</a:t>
            </a:r>
            <a:r>
              <a:rPr lang="nl-NL" dirty="0" err="1"/>
              <a:t>destination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stop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obtained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OSM)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693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566D6-0E83-47F2-8B79-D53EF0BC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</a:t>
            </a:r>
            <a:r>
              <a:rPr lang="nl-NL" dirty="0" err="1"/>
              <a:t>LoadFeeds</a:t>
            </a:r>
            <a:r>
              <a:rPr lang="nl-NL" dirty="0"/>
              <a:t>/[</a:t>
            </a:r>
            <a:r>
              <a:rPr lang="nl-NL" dirty="0" err="1"/>
              <a:t>AvailableFeed</a:t>
            </a:r>
            <a:r>
              <a:rPr lang="nl-NL" dirty="0"/>
              <a:t>]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8DCF20-781A-4F19-8EC0-BA74F321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Loads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csv</a:t>
            </a:r>
            <a:r>
              <a:rPr lang="nl-NL" dirty="0"/>
              <a:t> files </a:t>
            </a:r>
            <a:r>
              <a:rPr lang="nl-NL" dirty="0" err="1"/>
              <a:t>and</a:t>
            </a:r>
            <a:r>
              <a:rPr lang="nl-NL" dirty="0"/>
              <a:t> sets up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primary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routing. NOTE THAT GTFS FILES NEED TO RENAMED FROM .TXT TO .CSV SO GEODMS RECOGNIZES THEM AS STRUCTURED DATA FILES.</a:t>
            </a:r>
          </a:p>
          <a:p>
            <a:r>
              <a:rPr lang="nl-NL" dirty="0" err="1"/>
              <a:t>File_structure</a:t>
            </a:r>
            <a:r>
              <a:rPr lang="nl-NL" dirty="0"/>
              <a:t> </a:t>
            </a:r>
            <a:r>
              <a:rPr lang="nl-NL" dirty="0" err="1"/>
              <a:t>manages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loaded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feedtype</a:t>
            </a:r>
            <a:endParaRPr lang="nl-NL" dirty="0"/>
          </a:p>
          <a:p>
            <a:r>
              <a:rPr lang="nl-NL" dirty="0" err="1"/>
              <a:t>Stops</a:t>
            </a:r>
            <a:r>
              <a:rPr lang="nl-NL" dirty="0"/>
              <a:t> </a:t>
            </a:r>
            <a:r>
              <a:rPr lang="nl-NL" dirty="0" err="1"/>
              <a:t>turns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stop_lat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stop_lon</a:t>
            </a:r>
            <a:r>
              <a:rPr lang="nl-NL" dirty="0"/>
              <a:t> variables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spatial</a:t>
            </a:r>
            <a:r>
              <a:rPr lang="nl-NL" dirty="0"/>
              <a:t> information</a:t>
            </a:r>
          </a:p>
          <a:p>
            <a:r>
              <a:rPr lang="nl-NL" dirty="0"/>
              <a:t>Trips is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unused</a:t>
            </a:r>
            <a:r>
              <a:rPr lang="nl-NL" dirty="0"/>
              <a:t> (later </a:t>
            </a:r>
            <a:r>
              <a:rPr lang="nl-NL" dirty="0" err="1"/>
              <a:t>necessary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calendar</a:t>
            </a:r>
            <a:r>
              <a:rPr lang="nl-NL" dirty="0"/>
              <a:t> information is </a:t>
            </a:r>
            <a:r>
              <a:rPr lang="nl-NL" dirty="0" err="1"/>
              <a:t>included</a:t>
            </a:r>
            <a:r>
              <a:rPr lang="nl-NL" dirty="0"/>
              <a:t>)</a:t>
            </a:r>
          </a:p>
          <a:p>
            <a:r>
              <a:rPr lang="nl-NL" dirty="0" err="1"/>
              <a:t>TimesPerStop</a:t>
            </a:r>
            <a:r>
              <a:rPr lang="nl-NL" dirty="0"/>
              <a:t> </a:t>
            </a:r>
            <a:r>
              <a:rPr lang="nl-NL" dirty="0" err="1"/>
              <a:t>creates</a:t>
            </a:r>
            <a:r>
              <a:rPr lang="nl-NL" dirty="0"/>
              <a:t> </a:t>
            </a:r>
            <a:r>
              <a:rPr lang="nl-NL" dirty="0" err="1"/>
              <a:t>ScheduledLinks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GTFS at hand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367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3C8D1-6987-4132-93F6-7C2F90F8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Purpose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1E2861-4D89-4CD3-92F1-0DCAE1B8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stand-alone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(ie set of scripts </a:t>
            </a:r>
            <a:r>
              <a:rPr lang="nl-NL" dirty="0" err="1"/>
              <a:t>and</a:t>
            </a:r>
            <a:r>
              <a:rPr lang="nl-NL" dirty="0"/>
              <a:t> data)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programmed</a:t>
            </a:r>
            <a:r>
              <a:rPr lang="nl-NL" dirty="0"/>
              <a:t> </a:t>
            </a:r>
            <a:r>
              <a:rPr lang="nl-NL" dirty="0" err="1"/>
              <a:t>to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Interpret</a:t>
            </a:r>
            <a:r>
              <a:rPr lang="nl-NL" dirty="0"/>
              <a:t> GTFS </a:t>
            </a:r>
            <a:r>
              <a:rPr lang="nl-NL" dirty="0" err="1"/>
              <a:t>structure</a:t>
            </a:r>
            <a:r>
              <a:rPr lang="nl-NL" dirty="0"/>
              <a:t> files </a:t>
            </a:r>
            <a:r>
              <a:rPr lang="nl-NL" dirty="0" err="1"/>
              <a:t>into</a:t>
            </a:r>
            <a:r>
              <a:rPr lang="nl-NL" dirty="0"/>
              <a:t> a </a:t>
            </a:r>
            <a:r>
              <a:rPr lang="nl-NL" dirty="0" err="1"/>
              <a:t>spatiotemporal</a:t>
            </a:r>
            <a:r>
              <a:rPr lang="nl-NL" dirty="0"/>
              <a:t>, </a:t>
            </a:r>
            <a:r>
              <a:rPr lang="nl-NL" dirty="0" err="1"/>
              <a:t>routable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Combine multiple GTFS </a:t>
            </a:r>
            <a:r>
              <a:rPr lang="nl-NL" dirty="0" err="1"/>
              <a:t>structure</a:t>
            </a:r>
            <a:r>
              <a:rPr lang="nl-NL" dirty="0"/>
              <a:t> files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study</a:t>
            </a:r>
            <a:r>
              <a:rPr lang="nl-NL" dirty="0"/>
              <a:t> area</a:t>
            </a:r>
          </a:p>
          <a:p>
            <a:pPr>
              <a:buFontTx/>
              <a:buChar char="-"/>
            </a:pPr>
            <a:r>
              <a:rPr lang="nl-NL" dirty="0" err="1"/>
              <a:t>Generate</a:t>
            </a:r>
            <a:r>
              <a:rPr lang="nl-NL" dirty="0"/>
              <a:t> </a:t>
            </a:r>
            <a:r>
              <a:rPr lang="nl-NL" dirty="0" err="1"/>
              <a:t>origin-destination</a:t>
            </a:r>
            <a:r>
              <a:rPr lang="nl-NL" dirty="0"/>
              <a:t> points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area (1km)</a:t>
            </a:r>
          </a:p>
          <a:p>
            <a:pPr>
              <a:buFontTx/>
              <a:buChar char="-"/>
            </a:pPr>
            <a:r>
              <a:rPr lang="nl-NL" dirty="0" err="1"/>
              <a:t>Generate</a:t>
            </a:r>
            <a:r>
              <a:rPr lang="nl-NL" dirty="0"/>
              <a:t> GTFS-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accessibility</a:t>
            </a:r>
            <a:r>
              <a:rPr lang="nl-NL" dirty="0"/>
              <a:t> indicators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 </a:t>
            </a:r>
            <a:r>
              <a:rPr lang="nl-NL" dirty="0" err="1"/>
              <a:t>spatial</a:t>
            </a:r>
            <a:r>
              <a:rPr lang="nl-NL" dirty="0"/>
              <a:t> or </a:t>
            </a:r>
            <a:r>
              <a:rPr lang="nl-NL" dirty="0" err="1"/>
              <a:t>temporal</a:t>
            </a:r>
            <a:r>
              <a:rPr lang="nl-NL" dirty="0"/>
              <a:t> </a:t>
            </a:r>
            <a:r>
              <a:rPr lang="nl-NL" dirty="0" err="1"/>
              <a:t>resolution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 marL="0" indent="0">
              <a:buNone/>
            </a:pPr>
            <a:r>
              <a:rPr lang="nl-NL" dirty="0"/>
              <a:t>…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maximum </a:t>
            </a:r>
            <a:r>
              <a:rPr lang="nl-NL" dirty="0" err="1"/>
              <a:t>transparency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adaptability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minimum </a:t>
            </a:r>
            <a:r>
              <a:rPr lang="nl-NL" dirty="0" err="1"/>
              <a:t>inputs</a:t>
            </a:r>
            <a:r>
              <a:rPr lang="nl-NL" dirty="0"/>
              <a:t>. The downside is </a:t>
            </a:r>
            <a:r>
              <a:rPr lang="nl-NL" dirty="0" err="1"/>
              <a:t>learning</a:t>
            </a:r>
            <a:r>
              <a:rPr lang="nl-NL" dirty="0"/>
              <a:t> a bit of </a:t>
            </a:r>
            <a:r>
              <a:rPr lang="nl-NL" dirty="0" err="1"/>
              <a:t>GeoDMS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bit </a:t>
            </a:r>
            <a:r>
              <a:rPr lang="nl-NL" dirty="0" err="1"/>
              <a:t>challenging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48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42A43-A714-4CC2-94DF-B624203E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</a:t>
            </a:r>
            <a:r>
              <a:rPr lang="nl-NL" dirty="0" err="1"/>
              <a:t>LoadFeeds</a:t>
            </a:r>
            <a:r>
              <a:rPr lang="nl-NL" dirty="0"/>
              <a:t>/</a:t>
            </a:r>
            <a:r>
              <a:rPr lang="nl-NL" dirty="0" err="1"/>
              <a:t>TimesPerStop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B13419-9AE8-486D-B0D1-1129DA3B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/>
              <a:t>Converts</a:t>
            </a:r>
            <a:r>
              <a:rPr lang="nl-NL" dirty="0"/>
              <a:t> </a:t>
            </a:r>
            <a:r>
              <a:rPr lang="nl-NL" dirty="0" err="1"/>
              <a:t>arrival</a:t>
            </a:r>
            <a:r>
              <a:rPr lang="nl-NL" dirty="0"/>
              <a:t>, </a:t>
            </a:r>
            <a:r>
              <a:rPr lang="nl-NL" dirty="0" err="1"/>
              <a:t>departure</a:t>
            </a:r>
            <a:r>
              <a:rPr lang="nl-NL" dirty="0"/>
              <a:t>, stop, </a:t>
            </a:r>
            <a:r>
              <a:rPr lang="nl-NL" dirty="0" err="1"/>
              <a:t>ordinal</a:t>
            </a:r>
            <a:r>
              <a:rPr lang="nl-NL" dirty="0"/>
              <a:t> information </a:t>
            </a:r>
            <a:r>
              <a:rPr lang="nl-NL" dirty="0" err="1"/>
              <a:t>into</a:t>
            </a:r>
            <a:r>
              <a:rPr lang="nl-NL" dirty="0"/>
              <a:t> time/</a:t>
            </a:r>
            <a:r>
              <a:rPr lang="nl-NL" dirty="0" err="1"/>
              <a:t>space</a:t>
            </a:r>
            <a:r>
              <a:rPr lang="nl-NL" dirty="0"/>
              <a:t> relevant information</a:t>
            </a:r>
          </a:p>
          <a:p>
            <a:r>
              <a:rPr lang="nl-NL" dirty="0" err="1"/>
              <a:t>Generates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lines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stops</a:t>
            </a:r>
            <a:endParaRPr lang="nl-NL" dirty="0"/>
          </a:p>
          <a:p>
            <a:r>
              <a:rPr lang="nl-NL" dirty="0" err="1"/>
              <a:t>Ordinal</a:t>
            </a:r>
            <a:r>
              <a:rPr lang="nl-NL" dirty="0"/>
              <a:t> element </a:t>
            </a:r>
            <a:r>
              <a:rPr lang="nl-NL" dirty="0" err="1"/>
              <a:t>indicates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 of </a:t>
            </a:r>
            <a:r>
              <a:rPr lang="nl-NL" dirty="0" err="1"/>
              <a:t>stops</a:t>
            </a:r>
            <a:endParaRPr lang="nl-NL" dirty="0"/>
          </a:p>
          <a:p>
            <a:pPr lvl="1"/>
            <a:r>
              <a:rPr lang="nl-NL" dirty="0" err="1"/>
              <a:t>Any</a:t>
            </a:r>
            <a:r>
              <a:rPr lang="nl-NL" dirty="0"/>
              <a:t> link is </a:t>
            </a:r>
            <a:r>
              <a:rPr lang="nl-NL" dirty="0" err="1"/>
              <a:t>thus</a:t>
            </a:r>
            <a:r>
              <a:rPr lang="nl-NL" dirty="0"/>
              <a:t> made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 @ {trip, </a:t>
            </a:r>
            <a:r>
              <a:rPr lang="nl-NL" dirty="0" err="1"/>
              <a:t>ordinal</a:t>
            </a:r>
            <a:r>
              <a:rPr lang="nl-NL" dirty="0"/>
              <a:t>}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 @ {trip, </a:t>
            </a:r>
            <a:r>
              <a:rPr lang="nl-NL" dirty="0" err="1"/>
              <a:t>ordinal</a:t>
            </a:r>
            <a:r>
              <a:rPr lang="nl-NL" dirty="0"/>
              <a:t> + 1}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no </a:t>
            </a:r>
            <a:r>
              <a:rPr lang="nl-NL" dirty="0" err="1"/>
              <a:t>additional</a:t>
            </a:r>
            <a:r>
              <a:rPr lang="nl-NL" dirty="0"/>
              <a:t> </a:t>
            </a:r>
            <a:r>
              <a:rPr lang="nl-NL" dirty="0" err="1"/>
              <a:t>sequences</a:t>
            </a:r>
            <a:r>
              <a:rPr lang="nl-NL" dirty="0"/>
              <a:t> are found (trip, </a:t>
            </a:r>
            <a:r>
              <a:rPr lang="nl-NL" dirty="0" err="1"/>
              <a:t>ordinal</a:t>
            </a:r>
            <a:r>
              <a:rPr lang="nl-NL" dirty="0"/>
              <a:t> + 1 = </a:t>
            </a:r>
            <a:r>
              <a:rPr lang="nl-NL" dirty="0" err="1"/>
              <a:t>null</a:t>
            </a:r>
            <a:r>
              <a:rPr lang="nl-NL" dirty="0"/>
              <a:t>), </a:t>
            </a:r>
            <a:r>
              <a:rPr lang="nl-NL" dirty="0" err="1"/>
              <a:t>an</a:t>
            </a:r>
            <a:r>
              <a:rPr lang="nl-NL" dirty="0"/>
              <a:t> end point is </a:t>
            </a:r>
            <a:r>
              <a:rPr lang="nl-NL" dirty="0" err="1"/>
              <a:t>reached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no </a:t>
            </a:r>
            <a:r>
              <a:rPr lang="nl-NL" dirty="0" err="1"/>
              <a:t>further</a:t>
            </a:r>
            <a:r>
              <a:rPr lang="nl-NL" dirty="0"/>
              <a:t> links are </a:t>
            </a:r>
            <a:r>
              <a:rPr lang="nl-NL" dirty="0" err="1"/>
              <a:t>searched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trip at hand.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implies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ordinal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is </a:t>
            </a:r>
            <a:r>
              <a:rPr lang="nl-NL" dirty="0" err="1"/>
              <a:t>neatly</a:t>
            </a:r>
            <a:r>
              <a:rPr lang="nl-NL" dirty="0"/>
              <a:t> </a:t>
            </a:r>
            <a:r>
              <a:rPr lang="nl-NL" dirty="0" err="1"/>
              <a:t>structured</a:t>
            </a:r>
            <a:r>
              <a:rPr lang="nl-NL" dirty="0"/>
              <a:t> (without </a:t>
            </a:r>
            <a:r>
              <a:rPr lang="nl-NL" dirty="0" err="1"/>
              <a:t>gaps</a:t>
            </a:r>
            <a:r>
              <a:rPr lang="nl-NL" dirty="0"/>
              <a:t>), or </a:t>
            </a:r>
            <a:r>
              <a:rPr lang="nl-NL" dirty="0" err="1"/>
              <a:t>scheduled</a:t>
            </a:r>
            <a:r>
              <a:rPr lang="nl-NL" dirty="0"/>
              <a:t> links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omitted</a:t>
            </a:r>
            <a:r>
              <a:rPr lang="nl-NL" dirty="0"/>
              <a:t>.</a:t>
            </a:r>
          </a:p>
          <a:p>
            <a:r>
              <a:rPr lang="nl-NL" dirty="0" err="1"/>
              <a:t>ArrivalTime</a:t>
            </a:r>
            <a:r>
              <a:rPr lang="nl-NL" dirty="0"/>
              <a:t>, </a:t>
            </a:r>
            <a:r>
              <a:rPr lang="nl-NL" dirty="0" err="1"/>
              <a:t>DepartureTime</a:t>
            </a:r>
            <a:r>
              <a:rPr lang="nl-NL" dirty="0"/>
              <a:t> </a:t>
            </a:r>
            <a:r>
              <a:rPr lang="nl-NL" dirty="0" err="1"/>
              <a:t>convert</a:t>
            </a:r>
            <a:r>
              <a:rPr lang="nl-NL" dirty="0"/>
              <a:t> time string info (</a:t>
            </a:r>
            <a:r>
              <a:rPr lang="nl-NL" dirty="0" err="1"/>
              <a:t>hh:mm:ss</a:t>
            </a:r>
            <a:r>
              <a:rPr lang="nl-NL" dirty="0"/>
              <a:t>)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set (2*24*60*60 </a:t>
            </a:r>
            <a:r>
              <a:rPr lang="nl-NL" dirty="0" err="1"/>
              <a:t>elements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732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836A6-571C-4C7D-A73A-CB527CF9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</a:t>
            </a:r>
            <a:r>
              <a:rPr lang="nl-NL" dirty="0" err="1"/>
              <a:t>LoadFeeds</a:t>
            </a:r>
            <a:r>
              <a:rPr lang="nl-NL" dirty="0"/>
              <a:t>/</a:t>
            </a:r>
            <a:r>
              <a:rPr lang="nl-NL" dirty="0" err="1"/>
              <a:t>TimesPerStop</a:t>
            </a:r>
            <a:r>
              <a:rPr lang="nl-NL" dirty="0"/>
              <a:t> (</a:t>
            </a:r>
            <a:r>
              <a:rPr lang="nl-NL" dirty="0" err="1"/>
              <a:t>example</a:t>
            </a:r>
            <a:r>
              <a:rPr lang="nl-NL" dirty="0"/>
              <a:t>)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892592AD-612B-4266-8979-81585A804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681757"/>
              </p:ext>
            </p:extLst>
          </p:nvPr>
        </p:nvGraphicFramePr>
        <p:xfrm>
          <a:off x="838200" y="1825625"/>
          <a:ext cx="8412480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754479507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52257662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7258139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27183576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3246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Ordinal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Identifier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Link </a:t>
                      </a:r>
                      <a:r>
                        <a:rPr lang="nl-NL" dirty="0" err="1"/>
                        <a:t>generated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between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spatial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coordinates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from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identifiers</a:t>
                      </a:r>
                      <a:r>
                        <a:rPr lang="nl-NL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{A, 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{A, 0}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{A,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3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{A,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{A, 1}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{A,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2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{A,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No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0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{B, 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{B, 0}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{B,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6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{B,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No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0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25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6BDC0-E210-4394-ACAD-E8B46F93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</a:t>
            </a:r>
            <a:r>
              <a:rPr lang="nl-NL" dirty="0" err="1"/>
              <a:t>OD_set_generation</a:t>
            </a:r>
            <a:r>
              <a:rPr lang="nl-NL" dirty="0"/>
              <a:t>/[</a:t>
            </a:r>
            <a:r>
              <a:rPr lang="nl-NL" dirty="0" err="1"/>
              <a:t>StudyArea</a:t>
            </a:r>
            <a:r>
              <a:rPr lang="nl-NL" dirty="0"/>
              <a:t>]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E747E5-EF49-45DE-896E-3F45280B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Generates</a:t>
            </a:r>
            <a:r>
              <a:rPr lang="nl-NL" dirty="0"/>
              <a:t> a set of </a:t>
            </a:r>
            <a:r>
              <a:rPr lang="nl-NL" dirty="0" err="1"/>
              <a:t>spatial</a:t>
            </a:r>
            <a:r>
              <a:rPr lang="nl-NL" dirty="0"/>
              <a:t> </a:t>
            </a:r>
            <a:r>
              <a:rPr lang="nl-NL" dirty="0" err="1"/>
              <a:t>coordinates</a:t>
            </a:r>
            <a:r>
              <a:rPr lang="nl-NL" dirty="0"/>
              <a:t> (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as </a:t>
            </a:r>
            <a:r>
              <a:rPr lang="nl-NL" dirty="0" err="1"/>
              <a:t>origins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destinations</a:t>
            </a:r>
            <a:endParaRPr lang="nl-NL" dirty="0"/>
          </a:p>
          <a:p>
            <a:r>
              <a:rPr lang="nl-NL" dirty="0"/>
              <a:t>LAU2: loads </a:t>
            </a:r>
            <a:r>
              <a:rPr lang="nl-NL" dirty="0" err="1"/>
              <a:t>shapefile</a:t>
            </a:r>
            <a:r>
              <a:rPr lang="nl-NL" dirty="0"/>
              <a:t> </a:t>
            </a:r>
            <a:r>
              <a:rPr lang="nl-NL" dirty="0" err="1"/>
              <a:t>containing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municipalities</a:t>
            </a:r>
            <a:r>
              <a:rPr lang="nl-NL" dirty="0"/>
              <a:t> in EU</a:t>
            </a:r>
          </a:p>
          <a:p>
            <a:r>
              <a:rPr lang="nl-NL" dirty="0" err="1"/>
              <a:t>OD_Sets</a:t>
            </a:r>
            <a:r>
              <a:rPr lang="nl-NL" dirty="0"/>
              <a:t>: loads,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area,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/</a:t>
            </a:r>
            <a:r>
              <a:rPr lang="nl-NL" dirty="0" err="1"/>
              <a:t>destination</a:t>
            </a:r>
            <a:r>
              <a:rPr lang="nl-NL" dirty="0"/>
              <a:t> set</a:t>
            </a:r>
          </a:p>
          <a:p>
            <a:pPr lvl="1"/>
            <a:r>
              <a:rPr lang="nl-NL" dirty="0" err="1"/>
              <a:t>Study_area_border</a:t>
            </a:r>
            <a:r>
              <a:rPr lang="nl-NL" dirty="0"/>
              <a:t> </a:t>
            </a:r>
            <a:r>
              <a:rPr lang="nl-NL" dirty="0" err="1"/>
              <a:t>selects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borders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LAU2 </a:t>
            </a:r>
            <a:r>
              <a:rPr lang="nl-NL" dirty="0" err="1"/>
              <a:t>shapefile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meet </a:t>
            </a:r>
            <a:r>
              <a:rPr lang="nl-NL" dirty="0" err="1"/>
              <a:t>the</a:t>
            </a:r>
            <a:r>
              <a:rPr lang="nl-NL" dirty="0"/>
              <a:t> criterium </a:t>
            </a:r>
            <a:r>
              <a:rPr lang="nl-NL" dirty="0" err="1"/>
              <a:t>defined</a:t>
            </a:r>
            <a:r>
              <a:rPr lang="nl-NL" dirty="0"/>
              <a:t> in </a:t>
            </a:r>
            <a:r>
              <a:rPr lang="nl-NL" dirty="0" err="1"/>
              <a:t>FeedManagement</a:t>
            </a:r>
            <a:r>
              <a:rPr lang="nl-NL" dirty="0"/>
              <a:t>/</a:t>
            </a:r>
            <a:r>
              <a:rPr lang="nl-NL" dirty="0" err="1"/>
              <a:t>Study_Areas</a:t>
            </a:r>
            <a:r>
              <a:rPr lang="nl-NL" dirty="0"/>
              <a:t>/</a:t>
            </a:r>
            <a:r>
              <a:rPr lang="nl-NL" dirty="0" err="1"/>
              <a:t>Studyarea_def</a:t>
            </a:r>
            <a:endParaRPr lang="nl-NL" dirty="0"/>
          </a:p>
          <a:p>
            <a:pPr lvl="1"/>
            <a:r>
              <a:rPr lang="nl-NL" dirty="0"/>
              <a:t>Local1kmGrid </a:t>
            </a:r>
            <a:r>
              <a:rPr lang="nl-NL" dirty="0" err="1"/>
              <a:t>defines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extent</a:t>
            </a:r>
            <a:r>
              <a:rPr lang="nl-NL" dirty="0"/>
              <a:t> of a </a:t>
            </a:r>
            <a:r>
              <a:rPr lang="nl-NL" dirty="0" err="1"/>
              <a:t>grid</a:t>
            </a:r>
            <a:r>
              <a:rPr lang="nl-NL" dirty="0"/>
              <a:t> file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read</a:t>
            </a:r>
            <a:endParaRPr lang="nl-NL" dirty="0"/>
          </a:p>
          <a:p>
            <a:pPr lvl="1"/>
            <a:r>
              <a:rPr lang="nl-NL" dirty="0"/>
              <a:t>LocalPopGrid1Km loads </a:t>
            </a:r>
            <a:r>
              <a:rPr lang="nl-NL" dirty="0" err="1"/>
              <a:t>the</a:t>
            </a:r>
            <a:r>
              <a:rPr lang="nl-NL" dirty="0"/>
              <a:t> relevant </a:t>
            </a:r>
            <a:r>
              <a:rPr lang="nl-NL" dirty="0" err="1"/>
              <a:t>extent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EU </a:t>
            </a:r>
            <a:r>
              <a:rPr lang="nl-NL" dirty="0" err="1"/>
              <a:t>GeoSTAT</a:t>
            </a:r>
            <a:r>
              <a:rPr lang="nl-NL" dirty="0"/>
              <a:t> data</a:t>
            </a:r>
          </a:p>
          <a:p>
            <a:pPr lvl="1"/>
            <a:r>
              <a:rPr lang="nl-NL" dirty="0" err="1"/>
              <a:t>OD_points</a:t>
            </a:r>
            <a:r>
              <a:rPr lang="nl-NL" dirty="0"/>
              <a:t> </a:t>
            </a:r>
            <a:r>
              <a:rPr lang="nl-NL" dirty="0" err="1"/>
              <a:t>converts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points.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geographical</a:t>
            </a:r>
            <a:r>
              <a:rPr lang="nl-NL" dirty="0"/>
              <a:t> </a:t>
            </a:r>
            <a:r>
              <a:rPr lang="nl-NL" dirty="0" err="1"/>
              <a:t>centre</a:t>
            </a:r>
            <a:r>
              <a:rPr lang="nl-NL" dirty="0"/>
              <a:t> of </a:t>
            </a:r>
            <a:r>
              <a:rPr lang="nl-NL" dirty="0" err="1"/>
              <a:t>grids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. A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take </a:t>
            </a:r>
            <a:r>
              <a:rPr lang="nl-NL" dirty="0" err="1"/>
              <a:t>population-weighted</a:t>
            </a:r>
            <a:r>
              <a:rPr lang="nl-NL" dirty="0"/>
              <a:t> </a:t>
            </a:r>
            <a:r>
              <a:rPr lang="nl-NL" dirty="0" err="1"/>
              <a:t>centroids</a:t>
            </a:r>
            <a:r>
              <a:rPr lang="nl-NL" dirty="0"/>
              <a:t> is </a:t>
            </a:r>
            <a:r>
              <a:rPr lang="nl-NL" dirty="0" err="1"/>
              <a:t>foreseen</a:t>
            </a:r>
            <a:r>
              <a:rPr lang="nl-NL" dirty="0"/>
              <a:t>, but </a:t>
            </a:r>
            <a:r>
              <a:rPr lang="nl-NL" dirty="0" err="1"/>
              <a:t>encountered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reading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converted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100m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WGS84 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2620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BDC70-A0F8-4F2E-A91C-2866A53D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</a:t>
            </a:r>
            <a:r>
              <a:rPr lang="nl-NL" dirty="0" err="1"/>
              <a:t>StudyAreaFeeds</a:t>
            </a:r>
            <a:r>
              <a:rPr lang="nl-NL" dirty="0"/>
              <a:t>/[</a:t>
            </a:r>
            <a:r>
              <a:rPr lang="nl-NL" dirty="0" err="1"/>
              <a:t>StudyArea</a:t>
            </a:r>
            <a:r>
              <a:rPr lang="nl-NL" dirty="0"/>
              <a:t>]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0E6637-3391-47F2-B3C0-7191094C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Combines </a:t>
            </a:r>
            <a:r>
              <a:rPr lang="nl-NL" dirty="0" err="1"/>
              <a:t>the</a:t>
            </a:r>
            <a:r>
              <a:rPr lang="nl-NL" dirty="0"/>
              <a:t> data relevant </a:t>
            </a:r>
            <a:r>
              <a:rPr lang="nl-NL" dirty="0" err="1"/>
              <a:t>for</a:t>
            </a:r>
            <a:r>
              <a:rPr lang="nl-NL" dirty="0"/>
              <a:t> routing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feeds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necessary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study</a:t>
            </a:r>
            <a:r>
              <a:rPr lang="nl-NL" dirty="0"/>
              <a:t> area</a:t>
            </a:r>
          </a:p>
          <a:p>
            <a:r>
              <a:rPr lang="nl-NL" dirty="0" err="1"/>
              <a:t>RelevantFeeds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feeds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necessary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study</a:t>
            </a:r>
            <a:r>
              <a:rPr lang="nl-NL" dirty="0"/>
              <a:t> area</a:t>
            </a:r>
          </a:p>
          <a:p>
            <a:r>
              <a:rPr lang="nl-NL" dirty="0" err="1"/>
              <a:t>Stops</a:t>
            </a:r>
            <a:r>
              <a:rPr lang="nl-NL" dirty="0"/>
              <a:t> is a </a:t>
            </a:r>
            <a:r>
              <a:rPr lang="nl-NL" dirty="0" err="1"/>
              <a:t>combination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area</a:t>
            </a:r>
          </a:p>
          <a:p>
            <a:r>
              <a:rPr lang="nl-NL" dirty="0"/>
              <a:t>Links is a </a:t>
            </a:r>
            <a:r>
              <a:rPr lang="nl-NL" dirty="0" err="1"/>
              <a:t>combination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links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235036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E8B7A-EDCA-4C54-AB58-B90D7479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</a:t>
            </a:r>
            <a:r>
              <a:rPr lang="nl-NL" dirty="0" err="1"/>
              <a:t>StaticNets</a:t>
            </a:r>
            <a:r>
              <a:rPr lang="nl-NL" dirty="0"/>
              <a:t>/[</a:t>
            </a:r>
            <a:r>
              <a:rPr lang="nl-NL" dirty="0" err="1"/>
              <a:t>StudyArea</a:t>
            </a:r>
            <a:r>
              <a:rPr lang="nl-NL" dirty="0"/>
              <a:t>]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D866A-B56B-4000-84E6-42D8ED78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section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(ie </a:t>
            </a:r>
            <a:r>
              <a:rPr lang="nl-NL" dirty="0" err="1"/>
              <a:t>not-changing</a:t>
            </a:r>
            <a:r>
              <a:rPr lang="nl-NL" dirty="0"/>
              <a:t>) part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is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area, </a:t>
            </a:r>
            <a:r>
              <a:rPr lang="nl-NL" dirty="0" err="1"/>
              <a:t>given</a:t>
            </a:r>
            <a:r>
              <a:rPr lang="nl-NL" dirty="0"/>
              <a:t> 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familiar</a:t>
            </a:r>
            <a:r>
              <a:rPr lang="nl-NL" dirty="0"/>
              <a:t> </a:t>
            </a:r>
            <a:r>
              <a:rPr lang="nl-NL" dirty="0" err="1"/>
              <a:t>parts</a:t>
            </a:r>
            <a:r>
              <a:rPr lang="nl-NL" dirty="0"/>
              <a:t>: </a:t>
            </a:r>
            <a:r>
              <a:rPr lang="nl-NL" dirty="0" err="1"/>
              <a:t>Stops</a:t>
            </a:r>
            <a:r>
              <a:rPr lang="nl-NL" dirty="0"/>
              <a:t> (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StudyAreaFeeds</a:t>
            </a:r>
            <a:r>
              <a:rPr lang="nl-NL" dirty="0"/>
              <a:t>), </a:t>
            </a:r>
            <a:r>
              <a:rPr lang="nl-NL" dirty="0" err="1"/>
              <a:t>ODs</a:t>
            </a:r>
            <a:r>
              <a:rPr lang="nl-NL" dirty="0"/>
              <a:t> (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OD_set_generation</a:t>
            </a:r>
            <a:r>
              <a:rPr lang="nl-NL" dirty="0"/>
              <a:t>), </a:t>
            </a:r>
            <a:r>
              <a:rPr lang="nl-NL" dirty="0" err="1"/>
              <a:t>ScheduledLinks</a:t>
            </a:r>
            <a:r>
              <a:rPr lang="nl-NL" dirty="0"/>
              <a:t> (Links in </a:t>
            </a:r>
            <a:r>
              <a:rPr lang="nl-NL" dirty="0" err="1"/>
              <a:t>StudyAreaFeeds</a:t>
            </a:r>
            <a:r>
              <a:rPr lang="nl-NL" dirty="0"/>
              <a:t>)</a:t>
            </a:r>
          </a:p>
          <a:p>
            <a:r>
              <a:rPr lang="nl-NL" dirty="0" err="1"/>
              <a:t>CreateTransfersSet</a:t>
            </a:r>
            <a:r>
              <a:rPr lang="nl-NL" dirty="0"/>
              <a:t>: </a:t>
            </a:r>
            <a:r>
              <a:rPr lang="nl-NL" dirty="0" err="1"/>
              <a:t>creates</a:t>
            </a:r>
            <a:r>
              <a:rPr lang="nl-NL" dirty="0"/>
              <a:t> </a:t>
            </a:r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meet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adjacency</a:t>
            </a:r>
            <a:r>
              <a:rPr lang="nl-NL" dirty="0"/>
              <a:t> (parameters/</a:t>
            </a:r>
            <a:r>
              <a:rPr lang="nl-NL" dirty="0" err="1"/>
              <a:t>MaxTransferDistKm</a:t>
            </a:r>
            <a:r>
              <a:rPr lang="nl-NL" dirty="0"/>
              <a:t>) </a:t>
            </a:r>
            <a:r>
              <a:rPr lang="nl-NL" dirty="0" err="1"/>
              <a:t>criterion</a:t>
            </a:r>
            <a:endParaRPr lang="nl-NL" dirty="0"/>
          </a:p>
          <a:p>
            <a:r>
              <a:rPr lang="nl-NL" dirty="0" err="1"/>
              <a:t>CreateODConnections</a:t>
            </a:r>
            <a:r>
              <a:rPr lang="nl-NL" dirty="0"/>
              <a:t>: </a:t>
            </a:r>
            <a:r>
              <a:rPr lang="nl-NL" dirty="0" err="1"/>
              <a:t>creates</a:t>
            </a:r>
            <a:r>
              <a:rPr lang="nl-NL" dirty="0"/>
              <a:t> </a:t>
            </a:r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O/D zones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meet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adjacency</a:t>
            </a:r>
            <a:r>
              <a:rPr lang="nl-NL" dirty="0"/>
              <a:t> (parameters/</a:t>
            </a:r>
            <a:r>
              <a:rPr lang="nl-NL" dirty="0" err="1"/>
              <a:t>MaxODDistKm</a:t>
            </a:r>
            <a:r>
              <a:rPr lang="nl-NL" dirty="0"/>
              <a:t>) criterium or </a:t>
            </a:r>
            <a:r>
              <a:rPr lang="nl-NL" dirty="0" err="1"/>
              <a:t>the</a:t>
            </a:r>
            <a:r>
              <a:rPr lang="nl-NL" dirty="0"/>
              <a:t> O/D zone </a:t>
            </a:r>
            <a:r>
              <a:rPr lang="nl-NL" dirty="0" err="1"/>
              <a:t>meets</a:t>
            </a:r>
            <a:r>
              <a:rPr lang="nl-NL" dirty="0"/>
              <a:t> (parameters/</a:t>
            </a:r>
            <a:r>
              <a:rPr lang="nl-NL" dirty="0" err="1"/>
              <a:t>MinODconn</a:t>
            </a:r>
            <a:r>
              <a:rPr lang="nl-NL" dirty="0"/>
              <a:t>) a minimum </a:t>
            </a:r>
            <a:r>
              <a:rPr lang="nl-NL" dirty="0" err="1"/>
              <a:t>connectivity</a:t>
            </a:r>
            <a:r>
              <a:rPr lang="nl-NL" dirty="0"/>
              <a:t> criterium.</a:t>
            </a:r>
          </a:p>
          <a:p>
            <a:r>
              <a:rPr lang="nl-NL" dirty="0" err="1"/>
              <a:t>StaticNet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part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,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definite</a:t>
            </a:r>
            <a:r>
              <a:rPr lang="nl-NL" dirty="0"/>
              <a:t> </a:t>
            </a:r>
            <a:r>
              <a:rPr lang="nl-NL" dirty="0" err="1"/>
              <a:t>NodeSet</a:t>
            </a:r>
            <a:endParaRPr lang="nl-NL" dirty="0"/>
          </a:p>
          <a:p>
            <a:r>
              <a:rPr lang="nl-NL" dirty="0" err="1"/>
              <a:t>NodeSet</a:t>
            </a:r>
            <a:r>
              <a:rPr lang="nl-NL" dirty="0"/>
              <a:t>: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modelled</a:t>
            </a:r>
            <a:r>
              <a:rPr lang="nl-NL" dirty="0"/>
              <a:t> events {</a:t>
            </a:r>
            <a:r>
              <a:rPr lang="nl-NL" dirty="0" err="1"/>
              <a:t>x,y,t</a:t>
            </a:r>
            <a:r>
              <a:rPr lang="nl-NL" dirty="0"/>
              <a:t>}</a:t>
            </a:r>
          </a:p>
          <a:p>
            <a:r>
              <a:rPr lang="nl-NL" dirty="0" err="1"/>
              <a:t>WaitingAtStop</a:t>
            </a:r>
            <a:r>
              <a:rPr lang="nl-NL" dirty="0"/>
              <a:t>: </a:t>
            </a:r>
            <a:r>
              <a:rPr lang="nl-NL" dirty="0" err="1"/>
              <a:t>explicitly</a:t>
            </a:r>
            <a:r>
              <a:rPr lang="nl-NL" dirty="0"/>
              <a:t> </a:t>
            </a:r>
            <a:r>
              <a:rPr lang="nl-NL" dirty="0" err="1"/>
              <a:t>modelled</a:t>
            </a:r>
            <a:r>
              <a:rPr lang="nl-NL" dirty="0"/>
              <a:t> </a:t>
            </a:r>
            <a:r>
              <a:rPr lang="nl-NL" dirty="0" err="1"/>
              <a:t>waiting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time events </a:t>
            </a:r>
            <a:r>
              <a:rPr lang="nl-NL" dirty="0" err="1"/>
              <a:t>occurring</a:t>
            </a:r>
            <a:r>
              <a:rPr lang="nl-NL" dirty="0"/>
              <a:t> at a stop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354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3AE08-FA74-4559-85D7-85D2A64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</a:t>
            </a:r>
            <a:r>
              <a:rPr lang="nl-NL" dirty="0" err="1"/>
              <a:t>StaticNets</a:t>
            </a:r>
            <a:r>
              <a:rPr lang="nl-NL" dirty="0"/>
              <a:t>/</a:t>
            </a:r>
            <a:r>
              <a:rPr lang="nl-NL" dirty="0" err="1"/>
              <a:t>CreateTransfersSet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7C7EF7-4862-4875-9FB1-2741499D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Creates</a:t>
            </a:r>
            <a:r>
              <a:rPr lang="nl-NL" dirty="0"/>
              <a:t> direct </a:t>
            </a:r>
            <a:r>
              <a:rPr lang="nl-NL" dirty="0" err="1"/>
              <a:t>lines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stops</a:t>
            </a:r>
            <a:endParaRPr lang="nl-NL" dirty="0"/>
          </a:p>
          <a:p>
            <a:r>
              <a:rPr lang="nl-NL" dirty="0" err="1"/>
              <a:t>SelectStopsForTransfers</a:t>
            </a:r>
            <a:r>
              <a:rPr lang="nl-NL" dirty="0"/>
              <a:t>: </a:t>
            </a:r>
            <a:r>
              <a:rPr lang="nl-NL" dirty="0" err="1"/>
              <a:t>makes</a:t>
            </a:r>
            <a:r>
              <a:rPr lang="nl-NL" dirty="0"/>
              <a:t> a </a:t>
            </a:r>
            <a:r>
              <a:rPr lang="nl-NL" dirty="0" err="1"/>
              <a:t>cartesian</a:t>
            </a:r>
            <a:r>
              <a:rPr lang="nl-NL" dirty="0"/>
              <a:t> product of </a:t>
            </a:r>
            <a:r>
              <a:rPr lang="nl-NL" dirty="0" err="1"/>
              <a:t>Stops</a:t>
            </a:r>
            <a:r>
              <a:rPr lang="nl-NL" dirty="0"/>
              <a:t> x </a:t>
            </a:r>
            <a:r>
              <a:rPr lang="nl-NL" dirty="0" err="1"/>
              <a:t>Stops</a:t>
            </a:r>
            <a:r>
              <a:rPr lang="nl-NL" dirty="0"/>
              <a:t>, </a:t>
            </a:r>
            <a:r>
              <a:rPr lang="nl-NL" dirty="0" err="1"/>
              <a:t>converts</a:t>
            </a:r>
            <a:r>
              <a:rPr lang="nl-NL" dirty="0"/>
              <a:t> </a:t>
            </a:r>
            <a:r>
              <a:rPr lang="nl-NL" dirty="0" err="1"/>
              <a:t>distances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WGS84 </a:t>
            </a:r>
            <a:r>
              <a:rPr lang="nl-NL" dirty="0" err="1"/>
              <a:t>coordinates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meters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Polar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model, </a:t>
            </a:r>
            <a:r>
              <a:rPr lang="nl-NL" dirty="0" err="1"/>
              <a:t>defines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of stop-pairs </a:t>
            </a:r>
            <a:r>
              <a:rPr lang="nl-NL" dirty="0" err="1"/>
              <a:t>with</a:t>
            </a:r>
            <a:r>
              <a:rPr lang="nl-NL" dirty="0"/>
              <a:t> 0 &lt; </a:t>
            </a:r>
            <a:r>
              <a:rPr lang="nl-NL" dirty="0" err="1"/>
              <a:t>distance</a:t>
            </a:r>
            <a:r>
              <a:rPr lang="nl-NL" dirty="0"/>
              <a:t> &lt; max </a:t>
            </a:r>
            <a:r>
              <a:rPr lang="nl-NL" dirty="0" err="1"/>
              <a:t>distance</a:t>
            </a:r>
            <a:r>
              <a:rPr lang="nl-NL" dirty="0"/>
              <a:t> (</a:t>
            </a:r>
            <a:r>
              <a:rPr lang="nl-NL" dirty="0" err="1"/>
              <a:t>MaxTransferDistKm</a:t>
            </a:r>
            <a:r>
              <a:rPr lang="nl-NL" dirty="0"/>
              <a:t>)</a:t>
            </a:r>
          </a:p>
          <a:p>
            <a:r>
              <a:rPr lang="nl-NL" dirty="0" err="1"/>
              <a:t>TransferPaths</a:t>
            </a:r>
            <a:r>
              <a:rPr lang="nl-NL" dirty="0"/>
              <a:t>: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selected</a:t>
            </a:r>
            <a:r>
              <a:rPr lang="nl-NL" dirty="0"/>
              <a:t> stop-pairs </a:t>
            </a:r>
          </a:p>
          <a:p>
            <a:r>
              <a:rPr lang="nl-NL" dirty="0" err="1"/>
              <a:t>TransfersByTime</a:t>
            </a:r>
            <a:r>
              <a:rPr lang="nl-NL" dirty="0"/>
              <a:t>: </a:t>
            </a:r>
            <a:r>
              <a:rPr lang="nl-NL" dirty="0" err="1"/>
              <a:t>cartesian</a:t>
            </a:r>
            <a:r>
              <a:rPr lang="nl-NL" dirty="0"/>
              <a:t> product of </a:t>
            </a:r>
            <a:r>
              <a:rPr lang="nl-NL" dirty="0" err="1"/>
              <a:t>TransferPaths</a:t>
            </a:r>
            <a:r>
              <a:rPr lang="nl-NL" dirty="0"/>
              <a:t> x </a:t>
            </a:r>
            <a:r>
              <a:rPr lang="nl-NL" dirty="0" err="1"/>
              <a:t>ScheduledTimeEvents</a:t>
            </a:r>
            <a:r>
              <a:rPr lang="nl-NL" dirty="0"/>
              <a:t> (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individual</a:t>
            </a:r>
            <a:r>
              <a:rPr lang="nl-NL" dirty="0"/>
              <a:t> Time </a:t>
            </a:r>
            <a:r>
              <a:rPr lang="nl-NL" dirty="0" err="1"/>
              <a:t>moments</a:t>
            </a:r>
            <a:r>
              <a:rPr lang="nl-NL" dirty="0"/>
              <a:t> in </a:t>
            </a:r>
            <a:r>
              <a:rPr lang="nl-NL" dirty="0" err="1"/>
              <a:t>which</a:t>
            </a:r>
            <a:r>
              <a:rPr lang="nl-NL" dirty="0"/>
              <a:t> a </a:t>
            </a:r>
            <a:r>
              <a:rPr lang="nl-NL" dirty="0" err="1"/>
              <a:t>departure</a:t>
            </a:r>
            <a:r>
              <a:rPr lang="nl-NL" dirty="0"/>
              <a:t> or </a:t>
            </a:r>
            <a:r>
              <a:rPr lang="nl-NL" dirty="0" err="1"/>
              <a:t>arrival</a:t>
            </a:r>
            <a:r>
              <a:rPr lang="nl-NL" dirty="0"/>
              <a:t> takes </a:t>
            </a:r>
            <a:r>
              <a:rPr lang="nl-NL" dirty="0" err="1"/>
              <a:t>place</a:t>
            </a:r>
            <a:r>
              <a:rPr lang="nl-NL" dirty="0"/>
              <a:t>). </a:t>
            </a:r>
          </a:p>
          <a:p>
            <a:pPr lvl="1"/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seek</a:t>
            </a:r>
            <a:r>
              <a:rPr lang="nl-NL" dirty="0"/>
              <a:t> </a:t>
            </a:r>
            <a:r>
              <a:rPr lang="nl-NL" dirty="0" err="1"/>
              <a:t>departure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transfer </a:t>
            </a:r>
            <a:r>
              <a:rPr lang="nl-NL" dirty="0" err="1"/>
              <a:t>paths</a:t>
            </a:r>
            <a:r>
              <a:rPr lang="nl-NL" dirty="0"/>
              <a:t> (</a:t>
            </a:r>
            <a:r>
              <a:rPr lang="nl-NL" dirty="0" err="1"/>
              <a:t>matched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arrival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at </a:t>
            </a:r>
            <a:r>
              <a:rPr lang="nl-NL" dirty="0" err="1"/>
              <a:t>origin</a:t>
            </a:r>
            <a:r>
              <a:rPr lang="nl-NL" dirty="0"/>
              <a:t> stop of a transfer)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seeking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transfer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relevant </a:t>
            </a:r>
            <a:r>
              <a:rPr lang="nl-NL" dirty="0" err="1"/>
              <a:t>times</a:t>
            </a:r>
            <a:r>
              <a:rPr lang="nl-NL" dirty="0"/>
              <a:t> are </a:t>
            </a:r>
            <a:r>
              <a:rPr lang="nl-NL" dirty="0" err="1"/>
              <a:t>matched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scheduled</a:t>
            </a:r>
            <a:r>
              <a:rPr lang="nl-NL" dirty="0"/>
              <a:t> </a:t>
            </a:r>
            <a:r>
              <a:rPr lang="nl-NL" dirty="0" err="1"/>
              <a:t>moments</a:t>
            </a:r>
            <a:r>
              <a:rPr lang="nl-NL" dirty="0"/>
              <a:t> per stop (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transfers are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a time event </a:t>
            </a:r>
            <a:r>
              <a:rPr lang="nl-NL" dirty="0" err="1"/>
              <a:t>happens</a:t>
            </a:r>
            <a:r>
              <a:rPr lang="nl-NL" dirty="0"/>
              <a:t> as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arrival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 stop of </a:t>
            </a:r>
            <a:r>
              <a:rPr lang="nl-NL" dirty="0" err="1"/>
              <a:t>the</a:t>
            </a:r>
            <a:r>
              <a:rPr lang="nl-NL" dirty="0"/>
              <a:t> transfer)</a:t>
            </a:r>
          </a:p>
          <a:p>
            <a:r>
              <a:rPr lang="nl-NL" dirty="0" err="1"/>
              <a:t>TransfersByStart</a:t>
            </a:r>
            <a:r>
              <a:rPr lang="nl-NL" dirty="0"/>
              <a:t>: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transfer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relevant </a:t>
            </a:r>
            <a:r>
              <a:rPr lang="nl-NL" dirty="0" err="1"/>
              <a:t>starting</a:t>
            </a:r>
            <a:r>
              <a:rPr lang="nl-NL" dirty="0"/>
              <a:t> time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-stop</a:t>
            </a:r>
          </a:p>
          <a:p>
            <a:pPr lvl="1"/>
            <a:r>
              <a:rPr lang="nl-NL" dirty="0" err="1"/>
              <a:t>Duration</a:t>
            </a:r>
            <a:r>
              <a:rPr lang="nl-NL" dirty="0"/>
              <a:t> of a transfer is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of a link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effective</a:t>
            </a:r>
            <a:r>
              <a:rPr lang="nl-NL" dirty="0"/>
              <a:t> </a:t>
            </a:r>
            <a:r>
              <a:rPr lang="nl-NL" dirty="0" err="1"/>
              <a:t>walking</a:t>
            </a:r>
            <a:r>
              <a:rPr lang="nl-NL" dirty="0"/>
              <a:t> speed on </a:t>
            </a:r>
            <a:r>
              <a:rPr lang="nl-NL" dirty="0" err="1"/>
              <a:t>that</a:t>
            </a:r>
            <a:r>
              <a:rPr lang="nl-NL" dirty="0"/>
              <a:t> link set in parameters/</a:t>
            </a:r>
            <a:r>
              <a:rPr lang="nl-NL" dirty="0" err="1"/>
              <a:t>TransferEffectiveSpeed</a:t>
            </a:r>
            <a:r>
              <a:rPr lang="nl-NL" dirty="0"/>
              <a:t> (in km/h).  </a:t>
            </a:r>
          </a:p>
          <a:p>
            <a:pPr lvl="1"/>
            <a:r>
              <a:rPr lang="nl-NL" dirty="0"/>
              <a:t>End time of a transfer is </a:t>
            </a:r>
            <a:r>
              <a:rPr lang="nl-NL" dirty="0" err="1"/>
              <a:t>defined</a:t>
            </a:r>
            <a:r>
              <a:rPr lang="nl-NL" dirty="0"/>
              <a:t> as </a:t>
            </a:r>
            <a:r>
              <a:rPr lang="nl-NL" dirty="0" err="1"/>
              <a:t>starting</a:t>
            </a:r>
            <a:r>
              <a:rPr lang="nl-NL" dirty="0"/>
              <a:t> time + </a:t>
            </a:r>
            <a:r>
              <a:rPr lang="nl-NL" dirty="0" err="1"/>
              <a:t>duration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link.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creates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time events on </a:t>
            </a:r>
            <a:r>
              <a:rPr lang="nl-NL" dirty="0" err="1"/>
              <a:t>the</a:t>
            </a:r>
            <a:r>
              <a:rPr lang="nl-NL" dirty="0"/>
              <a:t> stop.</a:t>
            </a:r>
          </a:p>
        </p:txBody>
      </p:sp>
    </p:spTree>
    <p:extLst>
      <p:ext uri="{BB962C8B-B14F-4D97-AF65-F5344CB8AC3E}">
        <p14:creationId xmlns:p14="http://schemas.microsoft.com/office/powerpoint/2010/main" val="265234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2F62D-4191-4753-90D0-A4494661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</a:t>
            </a:r>
            <a:r>
              <a:rPr lang="nl-NL" dirty="0" err="1"/>
              <a:t>StaticNets</a:t>
            </a:r>
            <a:r>
              <a:rPr lang="nl-NL" dirty="0"/>
              <a:t>/</a:t>
            </a:r>
            <a:r>
              <a:rPr lang="nl-NL" dirty="0" err="1"/>
              <a:t>CreateODConnections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C63C4E-E2E0-4CF5-B856-992197D4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Creates</a:t>
            </a:r>
            <a:r>
              <a:rPr lang="nl-NL" dirty="0"/>
              <a:t> </a:t>
            </a:r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O/D zones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.</a:t>
            </a:r>
          </a:p>
          <a:p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destination</a:t>
            </a:r>
            <a:r>
              <a:rPr lang="nl-NL" dirty="0"/>
              <a:t> zones are </a:t>
            </a:r>
            <a:r>
              <a:rPr lang="nl-NL" dirty="0" err="1"/>
              <a:t>generated</a:t>
            </a:r>
            <a:r>
              <a:rPr lang="nl-NL" dirty="0"/>
              <a:t> (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 zones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in a later stage)</a:t>
            </a:r>
          </a:p>
          <a:p>
            <a:r>
              <a:rPr lang="nl-NL" dirty="0"/>
              <a:t>Works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way as transfers, </a:t>
            </a:r>
            <a:r>
              <a:rPr lang="nl-NL" dirty="0" err="1"/>
              <a:t>except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ODpaths</a:t>
            </a:r>
            <a:r>
              <a:rPr lang="nl-NL" dirty="0"/>
              <a:t>, </a:t>
            </a:r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are </a:t>
            </a:r>
            <a:r>
              <a:rPr lang="nl-NL" dirty="0" err="1"/>
              <a:t>summed</a:t>
            </a:r>
            <a:r>
              <a:rPr lang="nl-NL" dirty="0"/>
              <a:t> per zone.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maximally</a:t>
            </a:r>
            <a:r>
              <a:rPr lang="nl-NL" dirty="0"/>
              <a:t> parameters/</a:t>
            </a:r>
            <a:r>
              <a:rPr lang="nl-NL" dirty="0" err="1"/>
              <a:t>MaxODDistKm</a:t>
            </a:r>
            <a:r>
              <a:rPr lang="nl-NL" dirty="0"/>
              <a:t> long are </a:t>
            </a:r>
            <a:r>
              <a:rPr lang="nl-NL" dirty="0" err="1"/>
              <a:t>selected</a:t>
            </a:r>
            <a:r>
              <a:rPr lang="nl-NL" dirty="0"/>
              <a:t>. </a:t>
            </a:r>
            <a:r>
              <a:rPr lang="nl-NL" dirty="0" err="1"/>
              <a:t>If</a:t>
            </a:r>
            <a:r>
              <a:rPr lang="nl-NL" dirty="0"/>
              <a:t> a zone has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parameters/</a:t>
            </a:r>
            <a:r>
              <a:rPr lang="nl-NL" dirty="0" err="1"/>
              <a:t>MinODconn</a:t>
            </a:r>
            <a:r>
              <a:rPr lang="nl-NL" dirty="0"/>
              <a:t> </a:t>
            </a:r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minimum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closest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is </a:t>
            </a:r>
            <a:r>
              <a:rPr lang="nl-NL" dirty="0" err="1"/>
              <a:t>selected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ODPathsByStart</a:t>
            </a:r>
            <a:r>
              <a:rPr lang="nl-NL" dirty="0"/>
              <a:t> </a:t>
            </a:r>
            <a:r>
              <a:rPr lang="nl-NL" dirty="0" err="1"/>
              <a:t>selects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connections</a:t>
            </a:r>
            <a:r>
              <a:rPr lang="nl-NL" dirty="0"/>
              <a:t> of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departure</a:t>
            </a:r>
            <a:r>
              <a:rPr lang="nl-NL" dirty="0"/>
              <a:t> time </a:t>
            </a:r>
            <a:r>
              <a:rPr lang="nl-NL" dirty="0" err="1"/>
              <a:t>from</a:t>
            </a:r>
            <a:r>
              <a:rPr lang="nl-NL" dirty="0"/>
              <a:t> stop </a:t>
            </a:r>
            <a:r>
              <a:rPr lang="nl-NL" dirty="0" err="1"/>
              <a:t>coincides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arrivaltime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stop. </a:t>
            </a:r>
            <a:r>
              <a:rPr lang="nl-NL" dirty="0" err="1"/>
              <a:t>Duration</a:t>
            </a:r>
            <a:r>
              <a:rPr lang="nl-NL" dirty="0"/>
              <a:t> is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effective</a:t>
            </a:r>
            <a:r>
              <a:rPr lang="nl-NL" dirty="0"/>
              <a:t> speeds over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euclidean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; in a later stage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replaced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travel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OSM </a:t>
            </a:r>
            <a:r>
              <a:rPr lang="nl-NL" dirty="0" err="1"/>
              <a:t>network</a:t>
            </a:r>
            <a:r>
              <a:rPr lang="nl-NL" dirty="0"/>
              <a:t>. Time of </a:t>
            </a:r>
            <a:r>
              <a:rPr lang="nl-NL" dirty="0" err="1"/>
              <a:t>arrival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destination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relevant as </a:t>
            </a:r>
            <a:r>
              <a:rPr lang="nl-NL" dirty="0" err="1"/>
              <a:t>the</a:t>
            </a:r>
            <a:r>
              <a:rPr lang="nl-NL" dirty="0"/>
              <a:t> trip is over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.</a:t>
            </a:r>
          </a:p>
          <a:p>
            <a:pPr lvl="2"/>
            <a:r>
              <a:rPr lang="nl-NL" dirty="0"/>
              <a:t>NOTE: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origins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destinations</a:t>
            </a:r>
            <a:r>
              <a:rPr lang="nl-NL" dirty="0"/>
              <a:t> are </a:t>
            </a:r>
            <a:r>
              <a:rPr lang="nl-NL" dirty="0" err="1"/>
              <a:t>coded</a:t>
            </a:r>
            <a:r>
              <a:rPr lang="nl-NL" dirty="0"/>
              <a:t> at time = 0. I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possibility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trips ‘reset’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passing a </a:t>
            </a:r>
            <a:r>
              <a:rPr lang="nl-NL" dirty="0" err="1"/>
              <a:t>destination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continue at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earlier</a:t>
            </a:r>
            <a:r>
              <a:rPr lang="nl-NL" dirty="0"/>
              <a:t> convenience. The </a:t>
            </a:r>
            <a:r>
              <a:rPr lang="nl-NL" dirty="0" err="1"/>
              <a:t>effects</a:t>
            </a:r>
            <a:r>
              <a:rPr lang="nl-NL" dirty="0"/>
              <a:t> on </a:t>
            </a:r>
            <a:r>
              <a:rPr lang="nl-NL" dirty="0" err="1"/>
              <a:t>total</a:t>
            </a:r>
            <a:r>
              <a:rPr lang="nl-NL" dirty="0"/>
              <a:t> trip </a:t>
            </a:r>
            <a:r>
              <a:rPr lang="nl-NL" dirty="0" err="1"/>
              <a:t>duration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limited</a:t>
            </a:r>
            <a:r>
              <a:rPr lang="nl-NL" dirty="0"/>
              <a:t>, but no </a:t>
            </a:r>
            <a:r>
              <a:rPr lang="nl-NL" dirty="0" err="1"/>
              <a:t>guarantee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error. </a:t>
            </a:r>
            <a:r>
              <a:rPr lang="nl-NL" dirty="0" err="1"/>
              <a:t>Maybe</a:t>
            </a:r>
            <a:r>
              <a:rPr lang="nl-NL" dirty="0"/>
              <a:t> I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 points on separate </a:t>
            </a:r>
            <a:r>
              <a:rPr lang="nl-NL" dirty="0" err="1"/>
              <a:t>times</a:t>
            </a:r>
            <a:r>
              <a:rPr lang="nl-NL" dirty="0"/>
              <a:t> as </a:t>
            </a:r>
            <a:r>
              <a:rPr lang="nl-NL" dirty="0" err="1"/>
              <a:t>destination</a:t>
            </a:r>
            <a:r>
              <a:rPr lang="nl-NL" dirty="0"/>
              <a:t> points, without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possibility</a:t>
            </a:r>
            <a:r>
              <a:rPr lang="nl-NL" dirty="0"/>
              <a:t> of </a:t>
            </a:r>
            <a:r>
              <a:rPr lang="nl-NL" dirty="0" err="1"/>
              <a:t>waiting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destination</a:t>
            </a:r>
            <a:r>
              <a:rPr lang="nl-NL" dirty="0"/>
              <a:t> (</a:t>
            </a:r>
            <a:r>
              <a:rPr lang="nl-NL" dirty="0" err="1"/>
              <a:t>NodeSet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redefined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as part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net)..</a:t>
            </a:r>
          </a:p>
        </p:txBody>
      </p:sp>
    </p:spTree>
    <p:extLst>
      <p:ext uri="{BB962C8B-B14F-4D97-AF65-F5344CB8AC3E}">
        <p14:creationId xmlns:p14="http://schemas.microsoft.com/office/powerpoint/2010/main" val="1695508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9C694-EB6F-4C4C-8C32-2EB030C2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</a:t>
            </a:r>
            <a:r>
              <a:rPr lang="nl-NL" dirty="0" err="1"/>
              <a:t>StaticNets</a:t>
            </a:r>
            <a:r>
              <a:rPr lang="nl-NL" dirty="0"/>
              <a:t>/</a:t>
            </a:r>
            <a:r>
              <a:rPr lang="nl-NL" dirty="0" err="1"/>
              <a:t>allLinks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198594-6049-47DE-B61A-450DD5A3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AllLinks</a:t>
            </a:r>
            <a:r>
              <a:rPr lang="nl-NL" dirty="0"/>
              <a:t>: </a:t>
            </a:r>
            <a:r>
              <a:rPr lang="nl-NL" dirty="0" err="1"/>
              <a:t>all</a:t>
            </a:r>
            <a:r>
              <a:rPr lang="nl-NL" dirty="0"/>
              <a:t> links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waiting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are </a:t>
            </a:r>
            <a:r>
              <a:rPr lang="nl-NL" dirty="0" err="1"/>
              <a:t>technically</a:t>
            </a:r>
            <a:r>
              <a:rPr lang="nl-NL" dirty="0"/>
              <a:t> links but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destination</a:t>
            </a:r>
            <a:r>
              <a:rPr lang="nl-NL" dirty="0"/>
              <a:t> {</a:t>
            </a:r>
            <a:r>
              <a:rPr lang="nl-NL" dirty="0" err="1"/>
              <a:t>x,y</a:t>
            </a: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80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7227B-56FD-4B1F-B1EB-EF6E15C3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/>
              <a:t>Setup</a:t>
            </a:r>
            <a:r>
              <a:rPr lang="nl-NL" sz="4000" dirty="0"/>
              <a:t>/</a:t>
            </a:r>
            <a:r>
              <a:rPr lang="nl-NL" sz="4000" dirty="0" err="1"/>
              <a:t>StaticNets</a:t>
            </a:r>
            <a:r>
              <a:rPr lang="nl-NL" sz="4000" dirty="0"/>
              <a:t>/</a:t>
            </a:r>
            <a:r>
              <a:rPr lang="nl-NL" sz="4000" dirty="0" err="1"/>
              <a:t>allLinks</a:t>
            </a:r>
            <a:r>
              <a:rPr lang="nl-NL" sz="4000" dirty="0"/>
              <a:t>/</a:t>
            </a:r>
            <a:r>
              <a:rPr lang="nl-NL" sz="4000" dirty="0" err="1"/>
              <a:t>uniqueStopXMoment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1E6091-DA20-4191-A83D-AD928D8B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{</a:t>
            </a:r>
            <a:r>
              <a:rPr lang="nl-NL" dirty="0" err="1"/>
              <a:t>x,y,t</a:t>
            </a:r>
            <a:r>
              <a:rPr lang="nl-NL" dirty="0"/>
              <a:t>} events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,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transfers </a:t>
            </a:r>
            <a:r>
              <a:rPr lang="nl-NL" dirty="0" err="1"/>
              <a:t>terminating</a:t>
            </a:r>
            <a:r>
              <a:rPr lang="nl-NL" dirty="0"/>
              <a:t> in a stop</a:t>
            </a:r>
          </a:p>
          <a:p>
            <a:r>
              <a:rPr lang="nl-NL" dirty="0" err="1"/>
              <a:t>Sorted</a:t>
            </a:r>
            <a:r>
              <a:rPr lang="nl-NL" dirty="0"/>
              <a:t> in </a:t>
            </a:r>
            <a:r>
              <a:rPr lang="nl-NL" dirty="0" err="1"/>
              <a:t>such</a:t>
            </a:r>
            <a:r>
              <a:rPr lang="nl-NL" dirty="0"/>
              <a:t> a way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moments</a:t>
            </a:r>
            <a:r>
              <a:rPr lang="nl-NL" dirty="0"/>
              <a:t> are first </a:t>
            </a:r>
            <a:r>
              <a:rPr lang="nl-NL" dirty="0" err="1"/>
              <a:t>sorted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stop, </a:t>
            </a:r>
            <a:r>
              <a:rPr lang="nl-NL" dirty="0" err="1"/>
              <a:t>then</a:t>
            </a:r>
            <a:r>
              <a:rPr lang="nl-NL" dirty="0"/>
              <a:t> time, </a:t>
            </a:r>
            <a:r>
              <a:rPr lang="nl-NL" dirty="0" err="1"/>
              <a:t>ascendingly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next moment is </a:t>
            </a:r>
            <a:r>
              <a:rPr lang="nl-NL" dirty="0" err="1"/>
              <a:t>picked</a:t>
            </a:r>
            <a:r>
              <a:rPr lang="nl-NL" dirty="0"/>
              <a:t> up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</a:t>
            </a:r>
            <a:r>
              <a:rPr lang="nl-NL" dirty="0" err="1"/>
              <a:t>further</a:t>
            </a:r>
            <a:r>
              <a:rPr lang="nl-NL" dirty="0"/>
              <a:t> as long as </a:t>
            </a:r>
            <a:r>
              <a:rPr lang="nl-NL" dirty="0" err="1"/>
              <a:t>the</a:t>
            </a:r>
            <a:r>
              <a:rPr lang="nl-NL" dirty="0"/>
              <a:t> next </a:t>
            </a:r>
            <a:r>
              <a:rPr lang="nl-NL" dirty="0" err="1"/>
              <a:t>row</a:t>
            </a:r>
            <a:r>
              <a:rPr lang="nl-NL" dirty="0"/>
              <a:t> 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stop </a:t>
            </a:r>
            <a:r>
              <a:rPr lang="nl-NL" dirty="0" err="1"/>
              <a:t>reference</a:t>
            </a:r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</a:t>
            </a:r>
            <a:r>
              <a:rPr lang="nl-NL" dirty="0" err="1"/>
              <a:t>WaitingAtStop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14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C93CE-8D3D-48B1-8930-3FE08AB5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/>
              <a:t>Setup</a:t>
            </a:r>
            <a:r>
              <a:rPr lang="nl-NL" sz="4000" dirty="0"/>
              <a:t>/</a:t>
            </a:r>
            <a:r>
              <a:rPr lang="nl-NL" sz="4000" dirty="0" err="1"/>
              <a:t>StaticNets</a:t>
            </a:r>
            <a:r>
              <a:rPr lang="nl-NL" sz="4000" dirty="0"/>
              <a:t>/</a:t>
            </a:r>
            <a:r>
              <a:rPr lang="nl-NL" sz="4000" dirty="0" err="1"/>
              <a:t>allLinks</a:t>
            </a:r>
            <a:r>
              <a:rPr lang="nl-NL" sz="4000" dirty="0"/>
              <a:t>/</a:t>
            </a:r>
            <a:r>
              <a:rPr lang="nl-NL" sz="4000" dirty="0" err="1"/>
              <a:t>WaitingAtStop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64B1AB-9B19-421D-B94E-04641E21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Generates</a:t>
            </a:r>
            <a:r>
              <a:rPr lang="nl-NL" dirty="0"/>
              <a:t> ‘links’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consecutive</a:t>
            </a:r>
            <a:r>
              <a:rPr lang="nl-NL" dirty="0"/>
              <a:t> </a:t>
            </a:r>
            <a:r>
              <a:rPr lang="nl-NL" dirty="0" err="1"/>
              <a:t>moments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stop ({x1,y1,t1} </a:t>
            </a:r>
            <a:r>
              <a:rPr lang="nl-NL" dirty="0" err="1"/>
              <a:t>to</a:t>
            </a:r>
            <a:r>
              <a:rPr lang="nl-NL" dirty="0"/>
              <a:t> {x1,y1,t2}).</a:t>
            </a:r>
          </a:p>
          <a:p>
            <a:r>
              <a:rPr lang="nl-NL" dirty="0" err="1"/>
              <a:t>Duration</a:t>
            </a:r>
            <a:r>
              <a:rPr lang="nl-NL" dirty="0"/>
              <a:t> of </a:t>
            </a:r>
            <a:r>
              <a:rPr lang="nl-NL" dirty="0" err="1"/>
              <a:t>waiting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time </a:t>
            </a:r>
            <a:r>
              <a:rPr lang="nl-NL" dirty="0" err="1"/>
              <a:t>between</a:t>
            </a:r>
            <a:r>
              <a:rPr lang="nl-NL" dirty="0"/>
              <a:t> t2 </a:t>
            </a:r>
            <a:r>
              <a:rPr lang="nl-NL" dirty="0" err="1"/>
              <a:t>and</a:t>
            </a:r>
            <a:r>
              <a:rPr lang="nl-NL" dirty="0"/>
              <a:t> t1. The </a:t>
            </a:r>
            <a:r>
              <a:rPr lang="nl-NL" dirty="0" err="1"/>
              <a:t>same</a:t>
            </a:r>
            <a:r>
              <a:rPr lang="nl-NL" dirty="0"/>
              <a:t> 24-hour limit </a:t>
            </a:r>
            <a:r>
              <a:rPr lang="nl-NL" dirty="0" err="1"/>
              <a:t>condition</a:t>
            </a:r>
            <a:r>
              <a:rPr lang="nl-NL" dirty="0"/>
              <a:t> </a:t>
            </a:r>
            <a:r>
              <a:rPr lang="nl-NL" dirty="0" err="1"/>
              <a:t>applies</a:t>
            </a:r>
            <a:r>
              <a:rPr lang="nl-NL" dirty="0"/>
              <a:t>.</a:t>
            </a:r>
          </a:p>
          <a:p>
            <a:r>
              <a:rPr lang="nl-NL" dirty="0" err="1"/>
              <a:t>Travellers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arrival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departure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skip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arrivals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departures</a:t>
            </a:r>
            <a:r>
              <a:rPr lang="nl-NL" dirty="0"/>
              <a:t>. </a:t>
            </a:r>
            <a:r>
              <a:rPr lang="nl-NL" dirty="0" err="1"/>
              <a:t>Whatever</a:t>
            </a:r>
            <a:r>
              <a:rPr lang="nl-NL" dirty="0"/>
              <a:t> </a:t>
            </a:r>
            <a:r>
              <a:rPr lang="nl-NL" dirty="0" err="1"/>
              <a:t>yields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43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8F984-0D4D-495F-946B-374584B6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Spatiotemporal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05675D-DC43-48B8-BDDA-75A23D74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Consists</a:t>
            </a:r>
            <a:r>
              <a:rPr lang="nl-NL" dirty="0"/>
              <a:t> of: </a:t>
            </a:r>
          </a:p>
          <a:p>
            <a:r>
              <a:rPr lang="nl-NL" dirty="0" err="1"/>
              <a:t>Origin</a:t>
            </a:r>
            <a:r>
              <a:rPr lang="nl-NL" dirty="0"/>
              <a:t>/</a:t>
            </a:r>
            <a:r>
              <a:rPr lang="nl-NL" dirty="0" err="1"/>
              <a:t>destination</a:t>
            </a:r>
            <a:r>
              <a:rPr lang="nl-NL" dirty="0"/>
              <a:t> points (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spatial</a:t>
            </a:r>
            <a:r>
              <a:rPr lang="nl-NL" dirty="0"/>
              <a:t> </a:t>
            </a:r>
            <a:r>
              <a:rPr lang="nl-NL" dirty="0" err="1"/>
              <a:t>relevance</a:t>
            </a:r>
            <a:r>
              <a:rPr lang="nl-NL" dirty="0"/>
              <a:t>)</a:t>
            </a:r>
          </a:p>
          <a:p>
            <a:r>
              <a:rPr lang="nl-NL" dirty="0" err="1"/>
              <a:t>Scheduled</a:t>
            </a:r>
            <a:r>
              <a:rPr lang="nl-NL" dirty="0"/>
              <a:t> links (</a:t>
            </a:r>
            <a:r>
              <a:rPr lang="nl-NL" dirty="0" err="1"/>
              <a:t>from</a:t>
            </a:r>
            <a:r>
              <a:rPr lang="nl-NL" dirty="0"/>
              <a:t> stop a @ time 1, </a:t>
            </a:r>
            <a:r>
              <a:rPr lang="nl-NL" dirty="0" err="1"/>
              <a:t>to</a:t>
            </a:r>
            <a:r>
              <a:rPr lang="nl-NL" dirty="0"/>
              <a:t> stop b @ time 2)</a:t>
            </a:r>
          </a:p>
          <a:p>
            <a:r>
              <a:rPr lang="nl-NL" dirty="0" err="1"/>
              <a:t>Waiting</a:t>
            </a:r>
            <a:r>
              <a:rPr lang="nl-NL" dirty="0"/>
              <a:t> time at stop (</a:t>
            </a:r>
            <a:r>
              <a:rPr lang="nl-NL" dirty="0" err="1"/>
              <a:t>from</a:t>
            </a:r>
            <a:r>
              <a:rPr lang="nl-NL" dirty="0"/>
              <a:t> stop a @ time 1, </a:t>
            </a:r>
            <a:r>
              <a:rPr lang="nl-NL" dirty="0" err="1"/>
              <a:t>to</a:t>
            </a:r>
            <a:r>
              <a:rPr lang="nl-NL" dirty="0"/>
              <a:t> stop a @ time 2)</a:t>
            </a:r>
          </a:p>
          <a:p>
            <a:r>
              <a:rPr lang="nl-NL" dirty="0"/>
              <a:t>Transfers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(</a:t>
            </a:r>
            <a:r>
              <a:rPr lang="nl-NL" dirty="0" err="1"/>
              <a:t>from</a:t>
            </a:r>
            <a:r>
              <a:rPr lang="nl-NL" dirty="0"/>
              <a:t> stop a @ time 1,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adjacent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b…n @ time 1 + </a:t>
            </a:r>
            <a:r>
              <a:rPr lang="nl-NL" dirty="0" err="1"/>
              <a:t>walking</a:t>
            </a:r>
            <a:r>
              <a:rPr lang="nl-NL" dirty="0"/>
              <a:t> time)</a:t>
            </a:r>
          </a:p>
          <a:p>
            <a:r>
              <a:rPr lang="nl-NL" dirty="0" err="1"/>
              <a:t>Origin</a:t>
            </a:r>
            <a:r>
              <a:rPr lang="nl-NL" dirty="0"/>
              <a:t> </a:t>
            </a:r>
            <a:r>
              <a:rPr lang="nl-NL" dirty="0" err="1"/>
              <a:t>connection</a:t>
            </a:r>
            <a:r>
              <a:rPr lang="nl-NL" dirty="0"/>
              <a:t> links (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 @ </a:t>
            </a:r>
            <a:r>
              <a:rPr lang="nl-NL" dirty="0" err="1"/>
              <a:t>starttime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adjacent</a:t>
            </a:r>
            <a:r>
              <a:rPr lang="nl-NL" dirty="0"/>
              <a:t> stop @ first </a:t>
            </a:r>
            <a:r>
              <a:rPr lang="nl-NL" dirty="0" err="1"/>
              <a:t>departure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at or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starttime</a:t>
            </a:r>
            <a:r>
              <a:rPr lang="nl-NL" dirty="0"/>
              <a:t> + </a:t>
            </a:r>
            <a:r>
              <a:rPr lang="nl-NL" dirty="0" err="1"/>
              <a:t>walking</a:t>
            </a:r>
            <a:r>
              <a:rPr lang="nl-NL" dirty="0"/>
              <a:t> time)</a:t>
            </a:r>
          </a:p>
          <a:p>
            <a:r>
              <a:rPr lang="nl-NL" dirty="0" err="1"/>
              <a:t>Destination</a:t>
            </a:r>
            <a:r>
              <a:rPr lang="nl-NL" dirty="0"/>
              <a:t> </a:t>
            </a:r>
            <a:r>
              <a:rPr lang="nl-NL" dirty="0" err="1"/>
              <a:t>connection</a:t>
            </a:r>
            <a:r>
              <a:rPr lang="nl-NL" dirty="0"/>
              <a:t> links (</a:t>
            </a:r>
            <a:r>
              <a:rPr lang="nl-NL" dirty="0" err="1"/>
              <a:t>from</a:t>
            </a:r>
            <a:r>
              <a:rPr lang="nl-NL" dirty="0"/>
              <a:t> stop a @ time 1,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adjacent</a:t>
            </a:r>
            <a:r>
              <a:rPr lang="nl-NL" dirty="0"/>
              <a:t> </a:t>
            </a:r>
            <a:r>
              <a:rPr lang="nl-NL" dirty="0" err="1"/>
              <a:t>destination</a:t>
            </a:r>
            <a:r>
              <a:rPr lang="nl-NL" dirty="0"/>
              <a:t> @ time 1 + </a:t>
            </a:r>
            <a:r>
              <a:rPr lang="nl-NL" dirty="0" err="1"/>
              <a:t>walking</a:t>
            </a:r>
            <a:r>
              <a:rPr lang="nl-NL" dirty="0"/>
              <a:t> time)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1386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6683A-A461-46B5-AB83-E0770246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Setup</a:t>
            </a:r>
            <a:r>
              <a:rPr lang="nl-NL" dirty="0"/>
              <a:t>/</a:t>
            </a:r>
            <a:r>
              <a:rPr lang="nl-NL" dirty="0" err="1"/>
              <a:t>StaticNets</a:t>
            </a:r>
            <a:r>
              <a:rPr lang="nl-NL" dirty="0"/>
              <a:t>/</a:t>
            </a:r>
            <a:r>
              <a:rPr lang="nl-NL" dirty="0" err="1"/>
              <a:t>Static_Net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EA5107-0F7F-4BB4-8B49-0FFE7CBE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Gathers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relevant links,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links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Stop</a:t>
            </a:r>
          </a:p>
          <a:p>
            <a:r>
              <a:rPr lang="nl-NL" dirty="0" err="1"/>
              <a:t>Creates</a:t>
            </a:r>
            <a:r>
              <a:rPr lang="nl-NL" dirty="0"/>
              <a:t> a </a:t>
            </a:r>
            <a:r>
              <a:rPr lang="nl-NL" dirty="0" err="1"/>
              <a:t>topology</a:t>
            </a:r>
            <a:r>
              <a:rPr lang="nl-NL" dirty="0"/>
              <a:t> of links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nodeset</a:t>
            </a:r>
            <a:endParaRPr lang="nl-NL" dirty="0"/>
          </a:p>
          <a:p>
            <a:r>
              <a:rPr lang="nl-NL" dirty="0" err="1"/>
              <a:t>Nodeset</a:t>
            </a:r>
            <a:r>
              <a:rPr lang="nl-NL" dirty="0"/>
              <a:t>: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occurences</a:t>
            </a:r>
            <a:r>
              <a:rPr lang="nl-NL" dirty="0"/>
              <a:t> points {</a:t>
            </a:r>
            <a:r>
              <a:rPr lang="nl-NL" dirty="0" err="1"/>
              <a:t>x,y,t</a:t>
            </a:r>
            <a:r>
              <a:rPr lang="nl-NL" dirty="0"/>
              <a:t>}</a:t>
            </a:r>
          </a:p>
          <a:p>
            <a:r>
              <a:rPr lang="nl-NL" dirty="0" err="1"/>
              <a:t>Topology</a:t>
            </a:r>
            <a:r>
              <a:rPr lang="nl-NL" dirty="0"/>
              <a:t>: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F1 (</a:t>
            </a:r>
            <a:r>
              <a:rPr lang="nl-NL" dirty="0" err="1"/>
              <a:t>origin</a:t>
            </a:r>
            <a:r>
              <a:rPr lang="nl-NL" dirty="0"/>
              <a:t> Node) </a:t>
            </a:r>
            <a:r>
              <a:rPr lang="nl-NL" dirty="0" err="1"/>
              <a:t>and</a:t>
            </a:r>
            <a:r>
              <a:rPr lang="nl-NL" dirty="0"/>
              <a:t> F2 (</a:t>
            </a:r>
            <a:r>
              <a:rPr lang="nl-NL" dirty="0" err="1"/>
              <a:t>destination</a:t>
            </a:r>
            <a:r>
              <a:rPr lang="nl-NL" dirty="0"/>
              <a:t> Node)</a:t>
            </a:r>
          </a:p>
          <a:p>
            <a:r>
              <a:rPr lang="nl-NL" dirty="0" err="1"/>
              <a:t>Duration</a:t>
            </a:r>
            <a:r>
              <a:rPr lang="nl-NL" dirty="0"/>
              <a:t>: time </a:t>
            </a:r>
            <a:r>
              <a:rPr lang="nl-NL" dirty="0" err="1"/>
              <a:t>spent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go </a:t>
            </a:r>
            <a:r>
              <a:rPr lang="nl-NL" dirty="0" err="1"/>
              <a:t>from</a:t>
            </a:r>
            <a:r>
              <a:rPr lang="nl-NL" dirty="0"/>
              <a:t> F1 </a:t>
            </a:r>
            <a:r>
              <a:rPr lang="nl-NL" dirty="0" err="1"/>
              <a:t>to</a:t>
            </a:r>
            <a:r>
              <a:rPr lang="nl-NL" dirty="0"/>
              <a:t> F2 (in </a:t>
            </a:r>
            <a:r>
              <a:rPr lang="nl-NL" dirty="0" err="1"/>
              <a:t>seconds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204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411C6-1F5C-4F8C-9C47-2D9710EA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NetworkAnalyses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0AFCCB-B4B4-4C89-A098-8DF89572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Here </a:t>
            </a:r>
            <a:r>
              <a:rPr lang="nl-NL" dirty="0" err="1"/>
              <a:t>spatial</a:t>
            </a:r>
            <a:r>
              <a:rPr lang="nl-NL" dirty="0"/>
              <a:t> analyses are </a:t>
            </a:r>
            <a:r>
              <a:rPr lang="nl-NL" dirty="0" err="1"/>
              <a:t>executed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prepared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.</a:t>
            </a:r>
          </a:p>
          <a:p>
            <a:r>
              <a:rPr lang="nl-NL" dirty="0"/>
              <a:t>In </a:t>
            </a:r>
            <a:r>
              <a:rPr lang="nl-NL" dirty="0" err="1"/>
              <a:t>MeasureMoments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moments</a:t>
            </a:r>
            <a:r>
              <a:rPr lang="nl-NL" dirty="0"/>
              <a:t> in time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a </a:t>
            </a:r>
            <a:r>
              <a:rPr lang="nl-NL" dirty="0" err="1"/>
              <a:t>measurement</a:t>
            </a:r>
            <a:r>
              <a:rPr lang="nl-NL" dirty="0"/>
              <a:t> of variables is </a:t>
            </a:r>
            <a:r>
              <a:rPr lang="nl-NL" dirty="0" err="1"/>
              <a:t>needed</a:t>
            </a:r>
            <a:r>
              <a:rPr lang="nl-NL" dirty="0"/>
              <a:t> are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Parameters/</a:t>
            </a:r>
            <a:r>
              <a:rPr lang="nl-NL" dirty="0" err="1"/>
              <a:t>TemporalResolutionSec</a:t>
            </a:r>
            <a:r>
              <a:rPr lang="nl-NL" dirty="0"/>
              <a:t> = 5 minutes, </a:t>
            </a:r>
            <a:r>
              <a:rPr lang="nl-NL" dirty="0" err="1"/>
              <a:t>with</a:t>
            </a:r>
            <a:r>
              <a:rPr lang="nl-NL" dirty="0"/>
              <a:t> a monotone </a:t>
            </a:r>
            <a:r>
              <a:rPr lang="nl-NL" dirty="0" err="1"/>
              <a:t>rhytm</a:t>
            </a:r>
            <a:r>
              <a:rPr lang="nl-NL" dirty="0"/>
              <a:t>. </a:t>
            </a:r>
            <a:r>
              <a:rPr lang="nl-NL" dirty="0" err="1"/>
              <a:t>Alternatively</a:t>
            </a:r>
            <a:r>
              <a:rPr lang="nl-NL" dirty="0"/>
              <a:t> random </a:t>
            </a:r>
            <a:r>
              <a:rPr lang="nl-NL" dirty="0" err="1"/>
              <a:t>distributions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applied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temporal</a:t>
            </a:r>
            <a:r>
              <a:rPr lang="nl-NL" dirty="0"/>
              <a:t> </a:t>
            </a:r>
            <a:r>
              <a:rPr lang="nl-NL" dirty="0" err="1"/>
              <a:t>resolution</a:t>
            </a:r>
            <a:r>
              <a:rPr lang="nl-NL" dirty="0"/>
              <a:t> (ie 288 over a </a:t>
            </a:r>
            <a:r>
              <a:rPr lang="nl-NL" dirty="0" err="1"/>
              <a:t>day</a:t>
            </a:r>
            <a:r>
              <a:rPr lang="nl-NL" dirty="0"/>
              <a:t>).</a:t>
            </a:r>
          </a:p>
          <a:p>
            <a:r>
              <a:rPr lang="nl-NL" dirty="0"/>
              <a:t>In </a:t>
            </a:r>
            <a:r>
              <a:rPr lang="nl-NL" dirty="0" err="1"/>
              <a:t>NetworkResults</a:t>
            </a:r>
            <a:r>
              <a:rPr lang="nl-NL" dirty="0"/>
              <a:t> a </a:t>
            </a:r>
            <a:r>
              <a:rPr lang="nl-NL" dirty="0" err="1"/>
              <a:t>network</a:t>
            </a:r>
            <a:r>
              <a:rPr lang="nl-NL" dirty="0"/>
              <a:t> is </a:t>
            </a:r>
            <a:r>
              <a:rPr lang="nl-NL" dirty="0" err="1"/>
              <a:t>completed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time,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Odmatrix</a:t>
            </a:r>
            <a:r>
              <a:rPr lang="nl-NL" dirty="0"/>
              <a:t> is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accessibility</a:t>
            </a:r>
            <a:r>
              <a:rPr lang="nl-NL" dirty="0"/>
              <a:t> is </a:t>
            </a:r>
            <a:r>
              <a:rPr lang="nl-NL" dirty="0" err="1"/>
              <a:t>computed</a:t>
            </a:r>
            <a:endParaRPr lang="nl-NL" dirty="0"/>
          </a:p>
          <a:p>
            <a:pPr lvl="1"/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indicators is </a:t>
            </a:r>
            <a:r>
              <a:rPr lang="nl-NL" dirty="0" err="1"/>
              <a:t>quite</a:t>
            </a:r>
            <a:r>
              <a:rPr lang="nl-NL" dirty="0"/>
              <a:t> easy here –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definitions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AiResults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accessibility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measured</a:t>
            </a:r>
            <a:r>
              <a:rPr lang="nl-NL" dirty="0"/>
              <a:t> moment are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large dataset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exported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shapefile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801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4505D-FADD-40A7-8622-22DD91C5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Spatiotemporal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{</a:t>
            </a:r>
            <a:r>
              <a:rPr lang="nl-NL" dirty="0" err="1"/>
              <a:t>x,y,t</a:t>
            </a:r>
            <a:r>
              <a:rPr lang="nl-NL" dirty="0"/>
              <a:t>} </a:t>
            </a:r>
            <a:r>
              <a:rPr lang="nl-NL" dirty="0" err="1"/>
              <a:t>represented</a:t>
            </a:r>
            <a:r>
              <a:rPr lang="nl-NL" dirty="0"/>
              <a:t> as {</a:t>
            </a:r>
            <a:r>
              <a:rPr lang="nl-NL" dirty="0" err="1"/>
              <a:t>d,t</a:t>
            </a:r>
            <a:r>
              <a:rPr lang="nl-NL" dirty="0"/>
              <a:t>}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54F4A875-2BFA-4E11-9FD3-983E370636C6}"/>
              </a:ext>
            </a:extLst>
          </p:cNvPr>
          <p:cNvCxnSpPr/>
          <p:nvPr/>
        </p:nvCxnSpPr>
        <p:spPr>
          <a:xfrm flipV="1">
            <a:off x="1271016" y="1975104"/>
            <a:ext cx="0" cy="352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F007ED1-802C-42A8-9C0C-93FCF7505432}"/>
              </a:ext>
            </a:extLst>
          </p:cNvPr>
          <p:cNvCxnSpPr>
            <a:cxnSpLocks/>
          </p:cNvCxnSpPr>
          <p:nvPr/>
        </p:nvCxnSpPr>
        <p:spPr>
          <a:xfrm>
            <a:off x="1423416" y="5657088"/>
            <a:ext cx="9329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er: 4 punten 8">
            <a:extLst>
              <a:ext uri="{FF2B5EF4-FFF2-40B4-BE49-F238E27FC236}">
                <a16:creationId xmlns:a16="http://schemas.microsoft.com/office/drawing/2014/main" id="{3C778F44-8DF0-4A4B-B2D5-974EDFE036CF}"/>
              </a:ext>
            </a:extLst>
          </p:cNvPr>
          <p:cNvSpPr/>
          <p:nvPr/>
        </p:nvSpPr>
        <p:spPr>
          <a:xfrm>
            <a:off x="1179583" y="5001767"/>
            <a:ext cx="182865" cy="173731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7113494-94C9-47A5-AE7E-96A20A8A1ABE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1271016" y="4448553"/>
            <a:ext cx="512064" cy="553214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er: 4 punten 11">
            <a:extLst>
              <a:ext uri="{FF2B5EF4-FFF2-40B4-BE49-F238E27FC236}">
                <a16:creationId xmlns:a16="http://schemas.microsoft.com/office/drawing/2014/main" id="{43E5C988-3661-44C7-838C-D526BC2E8C58}"/>
              </a:ext>
            </a:extLst>
          </p:cNvPr>
          <p:cNvSpPr/>
          <p:nvPr/>
        </p:nvSpPr>
        <p:spPr>
          <a:xfrm>
            <a:off x="1691647" y="4274822"/>
            <a:ext cx="182865" cy="17373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5D3A1D34-C4D9-4778-88DB-C0F30403A79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783079" y="3998219"/>
            <a:ext cx="2249432" cy="348228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er: 4 punten 16">
            <a:extLst>
              <a:ext uri="{FF2B5EF4-FFF2-40B4-BE49-F238E27FC236}">
                <a16:creationId xmlns:a16="http://schemas.microsoft.com/office/drawing/2014/main" id="{166F943C-8117-4E28-9C8C-BE9CD7FDFC2E}"/>
              </a:ext>
            </a:extLst>
          </p:cNvPr>
          <p:cNvSpPr/>
          <p:nvPr/>
        </p:nvSpPr>
        <p:spPr>
          <a:xfrm>
            <a:off x="4032511" y="3911353"/>
            <a:ext cx="182865" cy="17373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Ster: 4 punten 17">
            <a:extLst>
              <a:ext uri="{FF2B5EF4-FFF2-40B4-BE49-F238E27FC236}">
                <a16:creationId xmlns:a16="http://schemas.microsoft.com/office/drawing/2014/main" id="{C17F840F-6F14-438C-A4B7-174DAB353BE9}"/>
              </a:ext>
            </a:extLst>
          </p:cNvPr>
          <p:cNvSpPr/>
          <p:nvPr/>
        </p:nvSpPr>
        <p:spPr>
          <a:xfrm>
            <a:off x="4285495" y="3653030"/>
            <a:ext cx="182865" cy="17373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0A5343C2-99C9-408C-9A4C-E63D1C92EEA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376927" y="3352808"/>
            <a:ext cx="2276872" cy="367658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er: 4 punten 20">
            <a:extLst>
              <a:ext uri="{FF2B5EF4-FFF2-40B4-BE49-F238E27FC236}">
                <a16:creationId xmlns:a16="http://schemas.microsoft.com/office/drawing/2014/main" id="{F1026660-C8FF-4F96-9483-201531E830EA}"/>
              </a:ext>
            </a:extLst>
          </p:cNvPr>
          <p:cNvSpPr/>
          <p:nvPr/>
        </p:nvSpPr>
        <p:spPr>
          <a:xfrm>
            <a:off x="6653799" y="3265942"/>
            <a:ext cx="182865" cy="17373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4E9E06C3-BAFC-48F3-BD61-788A6363680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123950" y="3739896"/>
            <a:ext cx="161545" cy="252988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6B49D2D-7FDE-4EC0-B17A-3894E463278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745231" y="3088195"/>
            <a:ext cx="252978" cy="252990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er: 4 punten 24">
            <a:extLst>
              <a:ext uri="{FF2B5EF4-FFF2-40B4-BE49-F238E27FC236}">
                <a16:creationId xmlns:a16="http://schemas.microsoft.com/office/drawing/2014/main" id="{5B49F2A0-A2E4-4534-92F9-22708DE72BE9}"/>
              </a:ext>
            </a:extLst>
          </p:cNvPr>
          <p:cNvSpPr/>
          <p:nvPr/>
        </p:nvSpPr>
        <p:spPr>
          <a:xfrm>
            <a:off x="6906776" y="2914464"/>
            <a:ext cx="182865" cy="173731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8CD76FB1-B90C-4E39-BC02-EC486104243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3080" y="3653030"/>
            <a:ext cx="0" cy="621792"/>
          </a:xfrm>
          <a:prstGeom prst="line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98939650-2AE2-426B-9458-659792B90DE4}"/>
              </a:ext>
            </a:extLst>
          </p:cNvPr>
          <p:cNvCxnSpPr>
            <a:cxnSpLocks/>
          </p:cNvCxnSpPr>
          <p:nvPr/>
        </p:nvCxnSpPr>
        <p:spPr>
          <a:xfrm flipH="1" flipV="1">
            <a:off x="4376928" y="3180300"/>
            <a:ext cx="1" cy="445591"/>
          </a:xfrm>
          <a:prstGeom prst="line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B5662E13-41B9-42B2-97DB-0068888F7121}"/>
              </a:ext>
            </a:extLst>
          </p:cNvPr>
          <p:cNvCxnSpPr>
            <a:cxnSpLocks/>
          </p:cNvCxnSpPr>
          <p:nvPr/>
        </p:nvCxnSpPr>
        <p:spPr>
          <a:xfrm flipH="1" flipV="1">
            <a:off x="6745233" y="2781162"/>
            <a:ext cx="1" cy="484011"/>
          </a:xfrm>
          <a:prstGeom prst="line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545C41A5-4147-48C6-BD05-D5AA2C5466DF}"/>
              </a:ext>
            </a:extLst>
          </p:cNvPr>
          <p:cNvCxnSpPr>
            <a:cxnSpLocks/>
          </p:cNvCxnSpPr>
          <p:nvPr/>
        </p:nvCxnSpPr>
        <p:spPr>
          <a:xfrm flipV="1">
            <a:off x="1761766" y="3180300"/>
            <a:ext cx="2615160" cy="499795"/>
          </a:xfrm>
          <a:prstGeom prst="line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97090F9B-A850-49BA-88A4-70B855D5D7E4}"/>
              </a:ext>
            </a:extLst>
          </p:cNvPr>
          <p:cNvCxnSpPr>
            <a:cxnSpLocks/>
          </p:cNvCxnSpPr>
          <p:nvPr/>
        </p:nvCxnSpPr>
        <p:spPr>
          <a:xfrm flipV="1">
            <a:off x="4376926" y="2766321"/>
            <a:ext cx="2354585" cy="416694"/>
          </a:xfrm>
          <a:prstGeom prst="line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A01A0D9A-C60F-4E9C-A614-9BBD41A92E05}"/>
              </a:ext>
            </a:extLst>
          </p:cNvPr>
          <p:cNvCxnSpPr>
            <a:cxnSpLocks/>
          </p:cNvCxnSpPr>
          <p:nvPr/>
        </p:nvCxnSpPr>
        <p:spPr>
          <a:xfrm flipV="1">
            <a:off x="6729989" y="2519698"/>
            <a:ext cx="252978" cy="252990"/>
          </a:xfrm>
          <a:prstGeom prst="line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D8D68495-8615-4CE1-8D11-0633D1B4F6DA}"/>
              </a:ext>
            </a:extLst>
          </p:cNvPr>
          <p:cNvSpPr txBox="1"/>
          <p:nvPr/>
        </p:nvSpPr>
        <p:spPr>
          <a:xfrm>
            <a:off x="6574529" y="5694102"/>
            <a:ext cx="30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/>
              <a:t>Distance</a:t>
            </a:r>
            <a:r>
              <a:rPr lang="nl-NL" sz="3200" dirty="0"/>
              <a:t> -&gt;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A4EA1C5F-3502-4857-A402-4239EE21BC09}"/>
              </a:ext>
            </a:extLst>
          </p:cNvPr>
          <p:cNvSpPr txBox="1"/>
          <p:nvPr/>
        </p:nvSpPr>
        <p:spPr>
          <a:xfrm rot="16200000">
            <a:off x="182911" y="2414236"/>
            <a:ext cx="144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Time -&gt;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A32E19D8-0D3B-439F-838C-70D4B9E39917}"/>
              </a:ext>
            </a:extLst>
          </p:cNvPr>
          <p:cNvSpPr txBox="1"/>
          <p:nvPr/>
        </p:nvSpPr>
        <p:spPr>
          <a:xfrm>
            <a:off x="7089641" y="2681849"/>
            <a:ext cx="20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Destination</a:t>
            </a:r>
            <a:endParaRPr lang="nl-NL" dirty="0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D3589000-6FEF-49E8-A815-D2C37FA82563}"/>
              </a:ext>
            </a:extLst>
          </p:cNvPr>
          <p:cNvSpPr txBox="1"/>
          <p:nvPr/>
        </p:nvSpPr>
        <p:spPr>
          <a:xfrm>
            <a:off x="254503" y="5100672"/>
            <a:ext cx="20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Origin</a:t>
            </a:r>
            <a:endParaRPr lang="nl-NL" dirty="0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6642B502-7720-4841-A879-6EE43CC9DBD9}"/>
              </a:ext>
            </a:extLst>
          </p:cNvPr>
          <p:cNvSpPr txBox="1"/>
          <p:nvPr/>
        </p:nvSpPr>
        <p:spPr>
          <a:xfrm rot="18802195">
            <a:off x="1343365" y="4985041"/>
            <a:ext cx="143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Walk </a:t>
            </a:r>
            <a:r>
              <a:rPr lang="nl-NL" dirty="0" err="1"/>
              <a:t>to</a:t>
            </a:r>
            <a:r>
              <a:rPr lang="nl-NL" dirty="0"/>
              <a:t> stop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762B8583-F467-456A-AEB4-ED823CD7EED7}"/>
              </a:ext>
            </a:extLst>
          </p:cNvPr>
          <p:cNvSpPr txBox="1"/>
          <p:nvPr/>
        </p:nvSpPr>
        <p:spPr>
          <a:xfrm rot="16200000">
            <a:off x="2030407" y="2161342"/>
            <a:ext cx="175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Waiting</a:t>
            </a:r>
            <a:r>
              <a:rPr lang="nl-NL" dirty="0"/>
              <a:t> at stop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5C8360F0-E9EE-436C-9068-74B9F60E7688}"/>
              </a:ext>
            </a:extLst>
          </p:cNvPr>
          <p:cNvSpPr txBox="1"/>
          <p:nvPr/>
        </p:nvSpPr>
        <p:spPr>
          <a:xfrm rot="18603491">
            <a:off x="4241423" y="4319962"/>
            <a:ext cx="1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Stops</a:t>
            </a:r>
            <a:r>
              <a:rPr lang="nl-NL" dirty="0"/>
              <a:t> transfer</a:t>
            </a:r>
          </a:p>
        </p:txBody>
      </p: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9D218ED0-551F-4E81-8440-9F1F316167E8}"/>
              </a:ext>
            </a:extLst>
          </p:cNvPr>
          <p:cNvCxnSpPr>
            <a:endCxn id="57" idx="0"/>
          </p:cNvCxnSpPr>
          <p:nvPr/>
        </p:nvCxnSpPr>
        <p:spPr>
          <a:xfrm>
            <a:off x="4215376" y="3911353"/>
            <a:ext cx="713630" cy="474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71F5F87F-F047-4797-9B5B-395FF5B23C3F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092462" y="2346008"/>
            <a:ext cx="1284464" cy="11630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C380C38D-FC00-4BE3-A511-40B5C7E39F45}"/>
              </a:ext>
            </a:extLst>
          </p:cNvPr>
          <p:cNvCxnSpPr>
            <a:cxnSpLocks/>
            <a:stCxn id="56" idx="0"/>
          </p:cNvCxnSpPr>
          <p:nvPr/>
        </p:nvCxnSpPr>
        <p:spPr>
          <a:xfrm flipH="1">
            <a:off x="1794119" y="2346008"/>
            <a:ext cx="929011" cy="16175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vak 66">
            <a:extLst>
              <a:ext uri="{FF2B5EF4-FFF2-40B4-BE49-F238E27FC236}">
                <a16:creationId xmlns:a16="http://schemas.microsoft.com/office/drawing/2014/main" id="{2298EA10-4C08-4711-BE49-CD77941E5A87}"/>
              </a:ext>
            </a:extLst>
          </p:cNvPr>
          <p:cNvSpPr txBox="1"/>
          <p:nvPr/>
        </p:nvSpPr>
        <p:spPr>
          <a:xfrm rot="18669815">
            <a:off x="6466303" y="3555815"/>
            <a:ext cx="199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Walk </a:t>
            </a:r>
            <a:r>
              <a:rPr lang="nl-NL" dirty="0" err="1"/>
              <a:t>to</a:t>
            </a:r>
            <a:r>
              <a:rPr lang="nl-NL" dirty="0"/>
              <a:t> </a:t>
            </a:r>
          </a:p>
          <a:p>
            <a:pPr algn="ctr"/>
            <a:r>
              <a:rPr lang="nl-NL" dirty="0" err="1"/>
              <a:t>destination</a:t>
            </a:r>
            <a:endParaRPr lang="nl-NL" dirty="0"/>
          </a:p>
        </p:txBody>
      </p: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BC84FA41-81A7-4D82-86FD-F98F472B3603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877554" y="3262692"/>
            <a:ext cx="343413" cy="4035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E6C555CF-B6AD-4890-B094-97966C9669CA}"/>
              </a:ext>
            </a:extLst>
          </p:cNvPr>
          <p:cNvCxnSpPr>
            <a:cxnSpLocks/>
          </p:cNvCxnSpPr>
          <p:nvPr/>
        </p:nvCxnSpPr>
        <p:spPr>
          <a:xfrm flipH="1" flipV="1">
            <a:off x="1526078" y="4766130"/>
            <a:ext cx="343413" cy="4035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vak 73">
            <a:extLst>
              <a:ext uri="{FF2B5EF4-FFF2-40B4-BE49-F238E27FC236}">
                <a16:creationId xmlns:a16="http://schemas.microsoft.com/office/drawing/2014/main" id="{29DF4AC2-B084-4AC6-96DE-E3EB514EF8D5}"/>
              </a:ext>
            </a:extLst>
          </p:cNvPr>
          <p:cNvSpPr txBox="1"/>
          <p:nvPr/>
        </p:nvSpPr>
        <p:spPr>
          <a:xfrm rot="21101955">
            <a:off x="2115200" y="3770367"/>
            <a:ext cx="1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 transit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3F5242E2-254E-4322-A951-46F6AB4E821C}"/>
              </a:ext>
            </a:extLst>
          </p:cNvPr>
          <p:cNvSpPr txBox="1"/>
          <p:nvPr/>
        </p:nvSpPr>
        <p:spPr>
          <a:xfrm rot="21101955">
            <a:off x="4807505" y="3174629"/>
            <a:ext cx="1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 transit</a:t>
            </a:r>
          </a:p>
        </p:txBody>
      </p: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DB758B69-FAB5-44F9-B3C7-22726EDCD689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092462" y="2346008"/>
            <a:ext cx="3651034" cy="710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B2AD5-A6B5-4D63-A52A-07E358E9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Restrictions</a:t>
            </a:r>
            <a:r>
              <a:rPr lang="nl-NL" dirty="0"/>
              <a:t> </a:t>
            </a:r>
            <a:r>
              <a:rPr lang="nl-NL" dirty="0" err="1"/>
              <a:t>imposed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42DD5F-5220-4609-9A71-ECEFBDB5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Nodes are </a:t>
            </a:r>
            <a:r>
              <a:rPr lang="nl-NL" dirty="0" err="1"/>
              <a:t>unique</a:t>
            </a:r>
            <a:r>
              <a:rPr lang="nl-NL" dirty="0"/>
              <a:t> in </a:t>
            </a:r>
            <a:r>
              <a:rPr lang="nl-NL" dirty="0" err="1"/>
              <a:t>space</a:t>
            </a:r>
            <a:r>
              <a:rPr lang="nl-NL" dirty="0"/>
              <a:t> {x, y} </a:t>
            </a:r>
            <a:r>
              <a:rPr lang="nl-NL" dirty="0" err="1"/>
              <a:t>and</a:t>
            </a:r>
            <a:r>
              <a:rPr lang="nl-NL" dirty="0"/>
              <a:t> time {t}</a:t>
            </a:r>
          </a:p>
          <a:p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searches</a:t>
            </a:r>
            <a:r>
              <a:rPr lang="nl-NL" dirty="0"/>
              <a:t> are </a:t>
            </a:r>
            <a:r>
              <a:rPr lang="nl-NL" dirty="0" err="1"/>
              <a:t>unidirectional</a:t>
            </a:r>
            <a:r>
              <a:rPr lang="nl-NL" dirty="0"/>
              <a:t>, </a:t>
            </a:r>
            <a:r>
              <a:rPr lang="nl-NL" dirty="0" err="1"/>
              <a:t>thus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go </a:t>
            </a:r>
            <a:r>
              <a:rPr lang="nl-NL" dirty="0" err="1"/>
              <a:t>from</a:t>
            </a:r>
            <a:r>
              <a:rPr lang="nl-NL" dirty="0"/>
              <a:t> {x1,y1,t1} </a:t>
            </a:r>
            <a:r>
              <a:rPr lang="nl-NL" dirty="0" err="1"/>
              <a:t>to</a:t>
            </a:r>
            <a:r>
              <a:rPr lang="nl-NL" dirty="0"/>
              <a:t> {x2,y2,t2};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vice</a:t>
            </a:r>
            <a:r>
              <a:rPr lang="nl-NL" dirty="0"/>
              <a:t> versa. </a:t>
            </a:r>
          </a:p>
          <a:p>
            <a:r>
              <a:rPr lang="nl-NL" dirty="0"/>
              <a:t>{x1,y1}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{x2,y2} but t2 &gt; t1. </a:t>
            </a:r>
          </a:p>
          <a:p>
            <a:r>
              <a:rPr lang="nl-NL" dirty="0" err="1"/>
              <a:t>Allowed</a:t>
            </a:r>
            <a:r>
              <a:rPr lang="nl-NL" dirty="0"/>
              <a:t> is {x1,y1,t1} </a:t>
            </a:r>
            <a:r>
              <a:rPr lang="nl-NL" dirty="0" err="1"/>
              <a:t>to</a:t>
            </a:r>
            <a:r>
              <a:rPr lang="nl-NL" dirty="0"/>
              <a:t> {x2,y2,t2} </a:t>
            </a:r>
            <a:r>
              <a:rPr lang="nl-NL" dirty="0" err="1"/>
              <a:t>to</a:t>
            </a:r>
            <a:r>
              <a:rPr lang="nl-NL" dirty="0"/>
              <a:t> {x1,y1,t3}, </a:t>
            </a:r>
            <a:r>
              <a:rPr lang="nl-NL" dirty="0" err="1"/>
              <a:t>although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travel</a:t>
            </a:r>
            <a:r>
              <a:rPr lang="nl-NL" dirty="0"/>
              <a:t> </a:t>
            </a:r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waiting</a:t>
            </a:r>
            <a:r>
              <a:rPr lang="nl-NL" dirty="0"/>
              <a:t> link {x1, y1, t1} </a:t>
            </a:r>
            <a:r>
              <a:rPr lang="nl-NL" dirty="0" err="1"/>
              <a:t>to</a:t>
            </a:r>
            <a:r>
              <a:rPr lang="nl-NL" dirty="0"/>
              <a:t> {x1, y1, t3}</a:t>
            </a:r>
          </a:p>
          <a:p>
            <a:r>
              <a:rPr lang="nl-NL" dirty="0"/>
              <a:t>Transfers are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allowed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explicitly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adjacence</a:t>
            </a:r>
            <a:r>
              <a:rPr lang="nl-NL" dirty="0"/>
              <a:t>. The maximum </a:t>
            </a:r>
            <a:r>
              <a:rPr lang="nl-NL" dirty="0" err="1"/>
              <a:t>euclidean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of a transfer is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adjustable</a:t>
            </a:r>
            <a:r>
              <a:rPr lang="nl-NL" dirty="0"/>
              <a:t> parameter (</a:t>
            </a:r>
            <a:r>
              <a:rPr lang="nl-NL" dirty="0" err="1"/>
              <a:t>currently</a:t>
            </a:r>
            <a:r>
              <a:rPr lang="nl-NL" dirty="0"/>
              <a:t> 250m)</a:t>
            </a:r>
          </a:p>
          <a:p>
            <a:r>
              <a:rPr lang="nl-NL" dirty="0" err="1"/>
              <a:t>Origins</a:t>
            </a:r>
            <a:r>
              <a:rPr lang="nl-NL" dirty="0"/>
              <a:t>/</a:t>
            </a:r>
            <a:r>
              <a:rPr lang="nl-NL" dirty="0" err="1"/>
              <a:t>destination</a:t>
            </a:r>
            <a:r>
              <a:rPr lang="nl-NL" dirty="0"/>
              <a:t> zones are </a:t>
            </a:r>
            <a:r>
              <a:rPr lang="nl-NL" dirty="0" err="1"/>
              <a:t>connected</a:t>
            </a:r>
            <a:r>
              <a:rPr lang="nl-NL" dirty="0"/>
              <a:t> at </a:t>
            </a:r>
            <a:r>
              <a:rPr lang="nl-NL" dirty="0" err="1"/>
              <a:t>walking</a:t>
            </a:r>
            <a:r>
              <a:rPr lang="nl-NL" dirty="0"/>
              <a:t> speed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meet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adjacency</a:t>
            </a:r>
            <a:r>
              <a:rPr lang="nl-NL" dirty="0"/>
              <a:t> criterium, or,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criterium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yield</a:t>
            </a:r>
            <a:r>
              <a:rPr lang="nl-NL" dirty="0"/>
              <a:t> a </a:t>
            </a:r>
            <a:r>
              <a:rPr lang="nl-NL" dirty="0" err="1"/>
              <a:t>sufficient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N of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per zone,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closest</a:t>
            </a:r>
            <a:r>
              <a:rPr lang="nl-NL" dirty="0"/>
              <a:t> N </a:t>
            </a:r>
            <a:r>
              <a:rPr lang="nl-NL" dirty="0" err="1"/>
              <a:t>stops</a:t>
            </a:r>
            <a:r>
              <a:rPr lang="nl-NL" dirty="0"/>
              <a:t>. The minimum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stops</a:t>
            </a:r>
            <a:r>
              <a:rPr lang="nl-NL" dirty="0"/>
              <a:t> is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adjustable</a:t>
            </a:r>
            <a:r>
              <a:rPr lang="nl-NL" dirty="0"/>
              <a:t> parameter (</a:t>
            </a:r>
            <a:r>
              <a:rPr lang="nl-NL" dirty="0" err="1"/>
              <a:t>currently</a:t>
            </a:r>
            <a:r>
              <a:rPr lang="nl-NL" dirty="0"/>
              <a:t> 5 </a:t>
            </a:r>
            <a:r>
              <a:rPr lang="nl-NL" dirty="0" err="1"/>
              <a:t>stops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49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5D2D6-06FB-4688-9424-47DC72E5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Spatiotemporal</a:t>
            </a:r>
            <a:r>
              <a:rPr lang="nl-NL" dirty="0"/>
              <a:t> </a:t>
            </a:r>
            <a:r>
              <a:rPr lang="nl-NL" dirty="0" err="1"/>
              <a:t>lingo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245D03-7DF8-49BD-956C-24A46D93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/>
              <a:t>Stops</a:t>
            </a:r>
            <a:r>
              <a:rPr lang="nl-NL" dirty="0"/>
              <a:t>: as </a:t>
            </a:r>
            <a:r>
              <a:rPr lang="nl-NL" dirty="0" err="1"/>
              <a:t>defined</a:t>
            </a:r>
            <a:r>
              <a:rPr lang="nl-NL" dirty="0"/>
              <a:t> in GTFS</a:t>
            </a:r>
          </a:p>
          <a:p>
            <a:r>
              <a:rPr lang="nl-NL" dirty="0" err="1"/>
              <a:t>Origins</a:t>
            </a:r>
            <a:r>
              <a:rPr lang="nl-NL" dirty="0"/>
              <a:t>/</a:t>
            </a:r>
            <a:r>
              <a:rPr lang="nl-NL" dirty="0" err="1"/>
              <a:t>destinations</a:t>
            </a:r>
            <a:r>
              <a:rPr lang="nl-NL" dirty="0"/>
              <a:t>: as </a:t>
            </a:r>
            <a:r>
              <a:rPr lang="nl-NL" dirty="0" err="1"/>
              <a:t>obtained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1km </a:t>
            </a:r>
            <a:r>
              <a:rPr lang="nl-NL" dirty="0" err="1"/>
              <a:t>grid</a:t>
            </a:r>
            <a:endParaRPr lang="nl-NL" dirty="0"/>
          </a:p>
          <a:p>
            <a:r>
              <a:rPr lang="nl-NL" dirty="0" err="1"/>
              <a:t>AllPlaces</a:t>
            </a:r>
            <a:r>
              <a:rPr lang="nl-NL" dirty="0"/>
              <a:t>: </a:t>
            </a:r>
            <a:r>
              <a:rPr lang="nl-NL" dirty="0" err="1"/>
              <a:t>Stops</a:t>
            </a:r>
            <a:r>
              <a:rPr lang="nl-NL" dirty="0"/>
              <a:t> + </a:t>
            </a:r>
            <a:r>
              <a:rPr lang="nl-NL" dirty="0" err="1"/>
              <a:t>Origins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destinations</a:t>
            </a:r>
            <a:endParaRPr lang="nl-NL" dirty="0"/>
          </a:p>
          <a:p>
            <a:r>
              <a:rPr lang="nl-NL" dirty="0"/>
              <a:t>Time: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seconds</a:t>
            </a:r>
            <a:r>
              <a:rPr lang="nl-NL" dirty="0"/>
              <a:t> in a </a:t>
            </a:r>
            <a:r>
              <a:rPr lang="nl-NL" dirty="0" err="1"/>
              <a:t>day</a:t>
            </a:r>
            <a:endParaRPr lang="nl-NL" dirty="0"/>
          </a:p>
          <a:p>
            <a:r>
              <a:rPr lang="nl-NL" dirty="0" err="1"/>
              <a:t>Scheduled</a:t>
            </a:r>
            <a:r>
              <a:rPr lang="nl-NL" dirty="0"/>
              <a:t>: </a:t>
            </a:r>
            <a:r>
              <a:rPr lang="nl-NL" dirty="0" err="1"/>
              <a:t>noted</a:t>
            </a:r>
            <a:r>
              <a:rPr lang="nl-NL" dirty="0"/>
              <a:t> in relevant GTFS </a:t>
            </a:r>
            <a:r>
              <a:rPr lang="nl-NL" dirty="0" err="1"/>
              <a:t>schedule</a:t>
            </a:r>
            <a:endParaRPr lang="nl-NL" dirty="0"/>
          </a:p>
          <a:p>
            <a:r>
              <a:rPr lang="nl-NL" dirty="0" err="1"/>
              <a:t>ScheduledLink</a:t>
            </a:r>
            <a:r>
              <a:rPr lang="nl-NL" dirty="0"/>
              <a:t>: </a:t>
            </a:r>
            <a:r>
              <a:rPr lang="nl-NL" dirty="0" err="1"/>
              <a:t>scheduled</a:t>
            </a:r>
            <a:r>
              <a:rPr lang="nl-NL" dirty="0"/>
              <a:t> stop </a:t>
            </a:r>
            <a:r>
              <a:rPr lang="nl-NL" dirty="0" err="1"/>
              <a:t>to</a:t>
            </a:r>
            <a:r>
              <a:rPr lang="nl-NL" dirty="0"/>
              <a:t> stop </a:t>
            </a:r>
            <a:r>
              <a:rPr lang="nl-NL" dirty="0" err="1"/>
              <a:t>movement</a:t>
            </a:r>
            <a:endParaRPr lang="nl-NL" dirty="0"/>
          </a:p>
          <a:p>
            <a:r>
              <a:rPr lang="nl-NL" dirty="0" err="1"/>
              <a:t>ScheduledTimeEvent</a:t>
            </a:r>
            <a:r>
              <a:rPr lang="nl-NL" dirty="0"/>
              <a:t>: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moments</a:t>
            </a:r>
            <a:r>
              <a:rPr lang="nl-NL" dirty="0"/>
              <a:t> </a:t>
            </a:r>
            <a:r>
              <a:rPr lang="nl-NL" dirty="0" err="1"/>
              <a:t>existing</a:t>
            </a:r>
            <a:r>
              <a:rPr lang="nl-NL" dirty="0"/>
              <a:t> </a:t>
            </a:r>
            <a:r>
              <a:rPr lang="nl-NL" dirty="0" err="1"/>
              <a:t>globally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relevant GTFS </a:t>
            </a:r>
            <a:r>
              <a:rPr lang="nl-NL" dirty="0" err="1"/>
              <a:t>schedules</a:t>
            </a:r>
            <a:endParaRPr lang="nl-NL" dirty="0"/>
          </a:p>
          <a:p>
            <a:r>
              <a:rPr lang="nl-NL" dirty="0" err="1"/>
              <a:t>ScheduledSpaceTimeEvent</a:t>
            </a:r>
            <a:r>
              <a:rPr lang="nl-NL" dirty="0"/>
              <a:t>: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moments</a:t>
            </a:r>
            <a:r>
              <a:rPr lang="nl-NL" dirty="0"/>
              <a:t> </a:t>
            </a:r>
            <a:r>
              <a:rPr lang="nl-NL" dirty="0" err="1"/>
              <a:t>existing</a:t>
            </a:r>
            <a:r>
              <a:rPr lang="nl-NL" dirty="0"/>
              <a:t> at a </a:t>
            </a:r>
            <a:r>
              <a:rPr lang="nl-NL" dirty="0" err="1"/>
              <a:t>specific</a:t>
            </a:r>
            <a:r>
              <a:rPr lang="nl-NL" dirty="0"/>
              <a:t> stop in </a:t>
            </a:r>
            <a:r>
              <a:rPr lang="nl-NL" dirty="0" err="1"/>
              <a:t>the</a:t>
            </a:r>
            <a:r>
              <a:rPr lang="nl-NL" dirty="0"/>
              <a:t> relevant GTFS </a:t>
            </a:r>
            <a:r>
              <a:rPr lang="nl-NL" dirty="0" err="1"/>
              <a:t>schedules</a:t>
            </a:r>
            <a:endParaRPr lang="nl-NL" dirty="0"/>
          </a:p>
          <a:p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part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loaded</a:t>
            </a:r>
            <a:r>
              <a:rPr lang="nl-NL" dirty="0"/>
              <a:t> </a:t>
            </a:r>
            <a:r>
              <a:rPr lang="nl-NL" dirty="0" err="1"/>
              <a:t>regardless</a:t>
            </a:r>
            <a:r>
              <a:rPr lang="nl-NL" dirty="0"/>
              <a:t> of </a:t>
            </a:r>
            <a:r>
              <a:rPr lang="nl-NL" dirty="0" err="1"/>
              <a:t>starting</a:t>
            </a:r>
            <a:r>
              <a:rPr lang="nl-NL" dirty="0"/>
              <a:t> time of a </a:t>
            </a:r>
            <a:r>
              <a:rPr lang="nl-NL" dirty="0" err="1"/>
              <a:t>network</a:t>
            </a:r>
            <a:r>
              <a:rPr lang="nl-NL" dirty="0"/>
              <a:t> analysis.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337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FC9FF-9BBD-4C96-8643-4F11E22E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Vilnius as a case </a:t>
            </a:r>
            <a:r>
              <a:rPr lang="nl-NL" dirty="0" err="1"/>
              <a:t>study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BD55A-EA1A-4CB9-BDA7-72C9DF28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Set up as a first </a:t>
            </a:r>
            <a:r>
              <a:rPr lang="nl-NL" dirty="0" err="1"/>
              <a:t>example</a:t>
            </a:r>
            <a:endParaRPr lang="nl-NL" dirty="0"/>
          </a:p>
          <a:p>
            <a:r>
              <a:rPr lang="nl-NL" dirty="0" err="1"/>
              <a:t>Municipality</a:t>
            </a:r>
            <a:r>
              <a:rPr lang="nl-NL" dirty="0"/>
              <a:t> border as </a:t>
            </a:r>
            <a:r>
              <a:rPr lang="nl-NL" dirty="0" err="1"/>
              <a:t>outline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area</a:t>
            </a:r>
          </a:p>
          <a:p>
            <a:r>
              <a:rPr lang="nl-NL" dirty="0" err="1"/>
              <a:t>One</a:t>
            </a:r>
            <a:r>
              <a:rPr lang="nl-NL" dirty="0"/>
              <a:t> transport feed </a:t>
            </a:r>
            <a:r>
              <a:rPr lang="nl-NL" dirty="0" err="1"/>
              <a:t>used</a:t>
            </a:r>
            <a:endParaRPr lang="nl-NL" dirty="0"/>
          </a:p>
          <a:p>
            <a:r>
              <a:rPr lang="nl-NL" dirty="0"/>
              <a:t>No </a:t>
            </a:r>
            <a:r>
              <a:rPr lang="nl-NL" dirty="0" err="1"/>
              <a:t>walking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transfers </a:t>
            </a:r>
            <a:r>
              <a:rPr lang="nl-NL" dirty="0" err="1"/>
              <a:t>based</a:t>
            </a:r>
            <a:r>
              <a:rPr lang="nl-NL" dirty="0"/>
              <a:t> on OSM data </a:t>
            </a:r>
            <a:r>
              <a:rPr lang="nl-NL" dirty="0" err="1"/>
              <a:t>yet</a:t>
            </a:r>
            <a:endParaRPr lang="nl-NL" dirty="0"/>
          </a:p>
          <a:p>
            <a:r>
              <a:rPr lang="nl-NL" dirty="0" err="1"/>
              <a:t>Calculation</a:t>
            </a:r>
            <a:r>
              <a:rPr lang="nl-NL" dirty="0"/>
              <a:t>: ~51 minutes </a:t>
            </a:r>
            <a:r>
              <a:rPr lang="nl-NL" dirty="0" err="1"/>
              <a:t>for</a:t>
            </a:r>
            <a:r>
              <a:rPr lang="nl-NL" dirty="0"/>
              <a:t> 288 </a:t>
            </a:r>
            <a:r>
              <a:rPr lang="nl-NL" dirty="0" err="1"/>
              <a:t>times</a:t>
            </a:r>
            <a:r>
              <a:rPr lang="nl-NL" dirty="0"/>
              <a:t> a 236 x 236 matrix (Stopwatch </a:t>
            </a:r>
            <a:r>
              <a:rPr lang="nl-NL" dirty="0" err="1"/>
              <a:t>measurement</a:t>
            </a:r>
            <a:r>
              <a:rPr lang="nl-NL" dirty="0"/>
              <a:t> on Intel i-7 6700k @ 4Ghz, 8 </a:t>
            </a:r>
            <a:r>
              <a:rPr lang="nl-NL" dirty="0" err="1"/>
              <a:t>cores</a:t>
            </a:r>
            <a:r>
              <a:rPr lang="nl-NL" dirty="0"/>
              <a:t>, 32Gb RAM)</a:t>
            </a:r>
          </a:p>
          <a:p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indicator </a:t>
            </a:r>
            <a:r>
              <a:rPr lang="nl-NL" dirty="0" err="1"/>
              <a:t>computed</a:t>
            </a:r>
            <a:r>
              <a:rPr lang="nl-NL" dirty="0"/>
              <a:t>, </a:t>
            </a: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accessibility</a:t>
            </a:r>
            <a:r>
              <a:rPr lang="nl-NL" dirty="0"/>
              <a:t>, Ai = </a:t>
            </a:r>
            <a:r>
              <a:rPr lang="nl-NL" dirty="0" err="1"/>
              <a:t>Sum</a:t>
            </a:r>
            <a:r>
              <a:rPr lang="nl-NL" dirty="0"/>
              <a:t>(</a:t>
            </a:r>
            <a:r>
              <a:rPr lang="nl-NL" dirty="0" err="1"/>
              <a:t>Pj</a:t>
            </a:r>
            <a:r>
              <a:rPr lang="nl-NL" dirty="0"/>
              <a:t>*[tij^-1.5])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040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CBB02-9E2E-4DAC-9631-386501EF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347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45138-531F-47A9-907A-EE9877FB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 up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00B544-6E0E-4FD0-AD49-C97B94E6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Download a recent </a:t>
            </a:r>
            <a:r>
              <a:rPr lang="nl-NL" dirty="0" err="1"/>
              <a:t>version</a:t>
            </a:r>
            <a:r>
              <a:rPr lang="nl-NL" dirty="0"/>
              <a:t> of </a:t>
            </a:r>
            <a:r>
              <a:rPr lang="nl-NL" dirty="0" err="1"/>
              <a:t>GeoDMS</a:t>
            </a:r>
            <a:r>
              <a:rPr lang="nl-NL" dirty="0"/>
              <a:t> (</a:t>
            </a:r>
            <a:r>
              <a:rPr lang="nl-NL" dirty="0" err="1"/>
              <a:t>ran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7.182) </a:t>
            </a:r>
            <a:r>
              <a:rPr lang="nl-NL" dirty="0">
                <a:hlinkClick r:id="rId2"/>
              </a:rPr>
              <a:t>http://wiki.objectvision.nl/index.php/GeoDms_Setups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, download a </a:t>
            </a:r>
            <a:r>
              <a:rPr lang="nl-NL" dirty="0" err="1"/>
              <a:t>text</a:t>
            </a:r>
            <a:r>
              <a:rPr lang="nl-NL" dirty="0"/>
              <a:t> editor. </a:t>
            </a:r>
            <a:r>
              <a:rPr lang="nl-NL" dirty="0" err="1"/>
              <a:t>Recommended</a:t>
            </a:r>
            <a:r>
              <a:rPr lang="nl-NL" dirty="0"/>
              <a:t>: </a:t>
            </a:r>
            <a:r>
              <a:rPr lang="nl-NL" dirty="0" err="1"/>
              <a:t>Notepad</a:t>
            </a:r>
            <a:r>
              <a:rPr lang="nl-NL" dirty="0"/>
              <a:t>++ (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3"/>
              </a:rPr>
              <a:t>http://objectvision.nl/geodms/software/configuration-file-editor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Set a practical folder </a:t>
            </a:r>
            <a:r>
              <a:rPr lang="nl-NL" dirty="0" err="1"/>
              <a:t>division</a:t>
            </a:r>
            <a:r>
              <a:rPr lang="nl-NL" dirty="0"/>
              <a:t>. My pc: </a:t>
            </a:r>
          </a:p>
          <a:p>
            <a:pPr>
              <a:buFontTx/>
              <a:buChar char="-"/>
            </a:pPr>
            <a:r>
              <a:rPr lang="nl-NL" dirty="0" err="1"/>
              <a:t>main.dms</a:t>
            </a:r>
            <a:r>
              <a:rPr lang="nl-NL" dirty="0"/>
              <a:t>, </a:t>
            </a:r>
            <a:r>
              <a:rPr lang="nl-NL" dirty="0" err="1"/>
              <a:t>main</a:t>
            </a:r>
            <a:r>
              <a:rPr lang="nl-NL" dirty="0"/>
              <a:t> folder, on G:\ProjDir\GTFS\cfg (</a:t>
            </a:r>
            <a:r>
              <a:rPr lang="nl-NL" dirty="0" err="1"/>
              <a:t>projdir</a:t>
            </a:r>
            <a:r>
              <a:rPr lang="nl-NL" dirty="0"/>
              <a:t>)</a:t>
            </a:r>
          </a:p>
          <a:p>
            <a:pPr>
              <a:buFontTx/>
              <a:buChar char="-"/>
            </a:pPr>
            <a:r>
              <a:rPr lang="nl-NL" dirty="0"/>
              <a:t>_</a:t>
            </a:r>
            <a:r>
              <a:rPr lang="nl-NL" dirty="0" err="1"/>
              <a:t>od_data</a:t>
            </a:r>
            <a:r>
              <a:rPr lang="nl-NL" dirty="0"/>
              <a:t>, Vilnius, </a:t>
            </a:r>
            <a:r>
              <a:rPr lang="nl-NL" dirty="0" err="1"/>
              <a:t>other</a:t>
            </a:r>
            <a:r>
              <a:rPr lang="nl-NL" dirty="0"/>
              <a:t> feeds, on G:\SourceData\GTFS\data (</a:t>
            </a:r>
            <a:r>
              <a:rPr lang="nl-NL" dirty="0" err="1"/>
              <a:t>datadir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93557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2982</Words>
  <Application>Microsoft Office PowerPoint</Application>
  <PresentationFormat>Breedbeeld</PresentationFormat>
  <Paragraphs>219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Kantoorthema</vt:lpstr>
      <vt:lpstr>GTFS configuration in GeoDMS</vt:lpstr>
      <vt:lpstr>Purpose</vt:lpstr>
      <vt:lpstr>Spatiotemporal network</vt:lpstr>
      <vt:lpstr>Spatiotemporal network  {x,y,t} represented as {d,t}</vt:lpstr>
      <vt:lpstr>Restrictions imposed</vt:lpstr>
      <vt:lpstr>Spatiotemporal lingo</vt:lpstr>
      <vt:lpstr>Vilnius as a case study</vt:lpstr>
      <vt:lpstr>Getting started</vt:lpstr>
      <vt:lpstr>Setting up the configuration</vt:lpstr>
      <vt:lpstr>Configure GeoDMS</vt:lpstr>
      <vt:lpstr>Open the configuration</vt:lpstr>
      <vt:lpstr>Test the configuration</vt:lpstr>
      <vt:lpstr>Items in the configuration</vt:lpstr>
      <vt:lpstr>Time</vt:lpstr>
      <vt:lpstr>Geography</vt:lpstr>
      <vt:lpstr>Feedmanagement</vt:lpstr>
      <vt:lpstr>Setup</vt:lpstr>
      <vt:lpstr>Setup/Parameters (global)</vt:lpstr>
      <vt:lpstr>Setup/LoadFeeds/[AvailableFeed]</vt:lpstr>
      <vt:lpstr>Setup/LoadFeeds/TimesPerStop</vt:lpstr>
      <vt:lpstr>Setup/LoadFeeds/TimesPerStop (example)</vt:lpstr>
      <vt:lpstr>Setup/OD_set_generation/[StudyArea]</vt:lpstr>
      <vt:lpstr>Setup/StudyAreaFeeds/[StudyArea]</vt:lpstr>
      <vt:lpstr>Setup/StaticNets/[StudyArea]</vt:lpstr>
      <vt:lpstr>Setup/StaticNets/CreateTransfersSet</vt:lpstr>
      <vt:lpstr>Setup/StaticNets/CreateODConnections</vt:lpstr>
      <vt:lpstr>Setup/StaticNets/allLinks</vt:lpstr>
      <vt:lpstr>Setup/StaticNets/allLinks/uniqueStopXMoment</vt:lpstr>
      <vt:lpstr>Setup/StaticNets/allLinks/WaitingAtStop</vt:lpstr>
      <vt:lpstr>Setup/StaticNets/Static_Net</vt:lpstr>
      <vt:lpstr>NetworkAnalyses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GTFS configuration in GeoDMS</dc:title>
  <dc:creator>Psychopuss Meow</dc:creator>
  <cp:lastModifiedBy>Psychopuss Meow</cp:lastModifiedBy>
  <cp:revision>47</cp:revision>
  <dcterms:created xsi:type="dcterms:W3CDTF">2019-01-30T16:25:22Z</dcterms:created>
  <dcterms:modified xsi:type="dcterms:W3CDTF">2020-01-17T08:45:16Z</dcterms:modified>
</cp:coreProperties>
</file>