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4" r:id="rId7"/>
    <p:sldId id="263"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43"/>
    <p:restoredTop sz="94659"/>
  </p:normalViewPr>
  <p:slideViewPr>
    <p:cSldViewPr snapToGrid="0" snapToObjects="1">
      <p:cViewPr varScale="1">
        <p:scale>
          <a:sx n="96" d="100"/>
          <a:sy n="96" d="100"/>
        </p:scale>
        <p:origin x="200"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Feuille_de_calcul_Microsoft_Excel.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a:t>Accuracy en fonction des différents modèles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lineChart>
        <c:grouping val="standard"/>
        <c:varyColors val="0"/>
        <c:ser>
          <c:idx val="0"/>
          <c:order val="0"/>
          <c:tx>
            <c:strRef>
              <c:f>Feuil1!$B$1</c:f>
              <c:strCache>
                <c:ptCount val="1"/>
                <c:pt idx="0">
                  <c:v>Accuracy on training set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Feuil1!$A$2:$A$7</c:f>
              <c:strCache>
                <c:ptCount val="6"/>
                <c:pt idx="0">
                  <c:v>Random Forest</c:v>
                </c:pt>
                <c:pt idx="1">
                  <c:v>SVM</c:v>
                </c:pt>
                <c:pt idx="2">
                  <c:v>Gradient Boosting</c:v>
                </c:pt>
                <c:pt idx="3">
                  <c:v>Logistic Regression</c:v>
                </c:pt>
                <c:pt idx="4">
                  <c:v>Knn</c:v>
                </c:pt>
                <c:pt idx="5">
                  <c:v>Decision Tree</c:v>
                </c:pt>
              </c:strCache>
            </c:strRef>
          </c:cat>
          <c:val>
            <c:numRef>
              <c:f>Feuil1!$B$2:$B$7</c:f>
              <c:numCache>
                <c:formatCode>General</c:formatCode>
                <c:ptCount val="6"/>
                <c:pt idx="0">
                  <c:v>1</c:v>
                </c:pt>
                <c:pt idx="1">
                  <c:v>0.97</c:v>
                </c:pt>
                <c:pt idx="2">
                  <c:v>1</c:v>
                </c:pt>
                <c:pt idx="3">
                  <c:v>0.76</c:v>
                </c:pt>
                <c:pt idx="4">
                  <c:v>0.79</c:v>
                </c:pt>
                <c:pt idx="5">
                  <c:v>1</c:v>
                </c:pt>
              </c:numCache>
            </c:numRef>
          </c:val>
          <c:smooth val="0"/>
          <c:extLst>
            <c:ext xmlns:c16="http://schemas.microsoft.com/office/drawing/2014/chart" uri="{C3380CC4-5D6E-409C-BE32-E72D297353CC}">
              <c16:uniqueId val="{00000000-9CF4-1A43-B88D-5CE2F467A1E3}"/>
            </c:ext>
          </c:extLst>
        </c:ser>
        <c:ser>
          <c:idx val="1"/>
          <c:order val="1"/>
          <c:tx>
            <c:strRef>
              <c:f>Feuil1!$C$1</c:f>
              <c:strCache>
                <c:ptCount val="1"/>
                <c:pt idx="0">
                  <c:v>Accuracy on test set</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Feuil1!$A$2:$A$7</c:f>
              <c:strCache>
                <c:ptCount val="6"/>
                <c:pt idx="0">
                  <c:v>Random Forest</c:v>
                </c:pt>
                <c:pt idx="1">
                  <c:v>SVM</c:v>
                </c:pt>
                <c:pt idx="2">
                  <c:v>Gradient Boosting</c:v>
                </c:pt>
                <c:pt idx="3">
                  <c:v>Logistic Regression</c:v>
                </c:pt>
                <c:pt idx="4">
                  <c:v>Knn</c:v>
                </c:pt>
                <c:pt idx="5">
                  <c:v>Decision Tree</c:v>
                </c:pt>
              </c:strCache>
            </c:strRef>
          </c:cat>
          <c:val>
            <c:numRef>
              <c:f>Feuil1!$C$2:$C$7</c:f>
              <c:numCache>
                <c:formatCode>General</c:formatCode>
                <c:ptCount val="6"/>
                <c:pt idx="0">
                  <c:v>0.75</c:v>
                </c:pt>
                <c:pt idx="1">
                  <c:v>0.71</c:v>
                </c:pt>
                <c:pt idx="2">
                  <c:v>0.73</c:v>
                </c:pt>
                <c:pt idx="3">
                  <c:v>0.69</c:v>
                </c:pt>
                <c:pt idx="4">
                  <c:v>0.68</c:v>
                </c:pt>
                <c:pt idx="5">
                  <c:v>0.71</c:v>
                </c:pt>
              </c:numCache>
            </c:numRef>
          </c:val>
          <c:smooth val="0"/>
          <c:extLst>
            <c:ext xmlns:c16="http://schemas.microsoft.com/office/drawing/2014/chart" uri="{C3380CC4-5D6E-409C-BE32-E72D297353CC}">
              <c16:uniqueId val="{00000001-9CF4-1A43-B88D-5CE2F467A1E3}"/>
            </c:ext>
          </c:extLst>
        </c:ser>
        <c:dLbls>
          <c:showLegendKey val="0"/>
          <c:showVal val="0"/>
          <c:showCatName val="0"/>
          <c:showSerName val="0"/>
          <c:showPercent val="0"/>
          <c:showBubbleSize val="0"/>
        </c:dLbls>
        <c:marker val="1"/>
        <c:smooth val="0"/>
        <c:axId val="1173858336"/>
        <c:axId val="1173860016"/>
      </c:lineChart>
      <c:catAx>
        <c:axId val="1173858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173860016"/>
        <c:crosses val="autoZero"/>
        <c:auto val="1"/>
        <c:lblAlgn val="ctr"/>
        <c:lblOffset val="100"/>
        <c:noMultiLvlLbl val="0"/>
      </c:catAx>
      <c:valAx>
        <c:axId val="1173860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1738583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9BBF91-4F56-9748-A26B-8747A13D4F51}" type="datetimeFigureOut">
              <a:rPr lang="fr-FR" smtClean="0"/>
              <a:t>15/02/2019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fr-FR"/>
              <a:t>Modifier les styles du texte du masque
Deuxième niveau
Troisième niveau
Quatrième niveau
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C13A8-5BF6-B04C-8F19-4E1421238CBB}" type="slidenum">
              <a:rPr lang="fr-FR" smtClean="0"/>
              <a:t>‹N°›</a:t>
            </a:fld>
            <a:endParaRPr lang="fr-FR"/>
          </a:p>
        </p:txBody>
      </p:sp>
    </p:spTree>
    <p:extLst>
      <p:ext uri="{BB962C8B-B14F-4D97-AF65-F5344CB8AC3E}">
        <p14:creationId xmlns:p14="http://schemas.microsoft.com/office/powerpoint/2010/main" val="301362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2AB78F83-5559-C044-AA68-0E123D58C767}" type="datetime1">
              <a:rPr lang="fr-FR" smtClean="0"/>
              <a:t>15/02/2019</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8680073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90517261-0C3A-2745-9CEA-5CA22F9E01B0}" type="datetime1">
              <a:rPr lang="fr-FR" smtClean="0"/>
              <a:t>15/02/2019</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3162431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F18286B1-F307-C745-AEB9-987F2CB424F2}" type="datetime1">
              <a:rPr lang="fr-FR" smtClean="0"/>
              <a:t>15/02/2019</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52708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
Deuxième niveau
Troisième niveau
Quatrième niveau
Cinquième niveau</a:t>
            </a:r>
            <a:endParaRPr lang="en-US" dirty="0"/>
          </a:p>
        </p:txBody>
      </p:sp>
      <p:sp>
        <p:nvSpPr>
          <p:cNvPr id="7" name="Date Placeholder 6"/>
          <p:cNvSpPr>
            <a:spLocks noGrp="1"/>
          </p:cNvSpPr>
          <p:nvPr>
            <p:ph type="dt" sz="half" idx="10"/>
          </p:nvPr>
        </p:nvSpPr>
        <p:spPr/>
        <p:txBody>
          <a:bodyPr/>
          <a:lstStyle/>
          <a:p>
            <a:fld id="{B2AFBF74-65BE-DF48-86DE-83087258264A}" type="datetime1">
              <a:rPr lang="fr-FR" smtClean="0"/>
              <a:t>15/02/2019</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2835921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
Deuxième niveau
Troisième niveau
Quatrième niveau
Cinquième niveau</a:t>
            </a:r>
            <a:endParaRPr lang="en-US" dirty="0"/>
          </a:p>
        </p:txBody>
      </p:sp>
      <p:sp>
        <p:nvSpPr>
          <p:cNvPr id="7" name="Date Placeholder 6"/>
          <p:cNvSpPr>
            <a:spLocks noGrp="1"/>
          </p:cNvSpPr>
          <p:nvPr>
            <p:ph type="dt" sz="half" idx="10"/>
          </p:nvPr>
        </p:nvSpPr>
        <p:spPr/>
        <p:txBody>
          <a:bodyPr/>
          <a:lstStyle/>
          <a:p>
            <a:fld id="{B2E9CA21-F6FB-E840-ABD0-62E20BEA7EAF}" type="datetime1">
              <a:rPr lang="fr-FR" smtClean="0"/>
              <a:t>15/02/2019</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90913548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Modifier les styles du texte du masque
Deuxième niveau
Troisième niveau
Quatrième niveau
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Modifier les styles du texte du masque
Deuxième niveau
Troisième niveau
Quatrième niveau
Cinquième niveau</a:t>
            </a:r>
            <a:endParaRPr lang="en-US" dirty="0"/>
          </a:p>
        </p:txBody>
      </p:sp>
      <p:sp>
        <p:nvSpPr>
          <p:cNvPr id="8" name="Date Placeholder 7"/>
          <p:cNvSpPr>
            <a:spLocks noGrp="1"/>
          </p:cNvSpPr>
          <p:nvPr>
            <p:ph type="dt" sz="half" idx="10"/>
          </p:nvPr>
        </p:nvSpPr>
        <p:spPr/>
        <p:txBody>
          <a:bodyPr/>
          <a:lstStyle/>
          <a:p>
            <a:fld id="{187C9D22-8349-7E41-A91B-1D4E35CB12F0}" type="datetime1">
              <a:rPr lang="fr-FR" smtClean="0"/>
              <a:t>15/02/2019</a:t>
            </a:fld>
            <a:endParaRPr lang="fr-FR" dirty="0"/>
          </a:p>
        </p:txBody>
      </p:sp>
      <p:sp>
        <p:nvSpPr>
          <p:cNvPr id="9" name="Footer Placeholder 8"/>
          <p:cNvSpPr>
            <a:spLocks noGrp="1"/>
          </p:cNvSpPr>
          <p:nvPr>
            <p:ph type="ftr" sz="quarter" idx="11"/>
          </p:nvPr>
        </p:nvSpPr>
        <p:spPr/>
        <p:txBody>
          <a:bodyPr/>
          <a:lstStyle/>
          <a:p>
            <a:endParaRPr lang="fr-FR" dirty="0"/>
          </a:p>
        </p:txBody>
      </p:sp>
      <p:sp>
        <p:nvSpPr>
          <p:cNvPr id="10" name="Slide Number Placeholder 9"/>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3317142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4" name="Content Placeholder 3"/>
          <p:cNvSpPr>
            <a:spLocks noGrp="1"/>
          </p:cNvSpPr>
          <p:nvPr>
            <p:ph sz="half" idx="2"/>
          </p:nvPr>
        </p:nvSpPr>
        <p:spPr>
          <a:xfrm>
            <a:off x="1583436" y="3143250"/>
            <a:ext cx="4270248" cy="2596776"/>
          </a:xfrm>
        </p:spPr>
        <p:txBody>
          <a:bodyPr/>
          <a:lstStyle/>
          <a:p>
            <a:pPr lvl="0"/>
            <a:r>
              <a:rPr lang="fr-FR"/>
              <a:t>Modifier les styles du texte du masque
Deuxième niveau
Troisième niveau
Quatrième niveau
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Modifier les styles du texte du masque
Deuxième niveau
Troisième niveau
Quatrième niveau
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7" name="Date Placeholder 6"/>
          <p:cNvSpPr>
            <a:spLocks noGrp="1"/>
          </p:cNvSpPr>
          <p:nvPr>
            <p:ph type="dt" sz="half" idx="10"/>
          </p:nvPr>
        </p:nvSpPr>
        <p:spPr/>
        <p:txBody>
          <a:bodyPr/>
          <a:lstStyle/>
          <a:p>
            <a:fld id="{18352F19-05EC-5B47-B975-80B1CEB4A7A1}" type="datetime1">
              <a:rPr lang="fr-FR" smtClean="0"/>
              <a:t>15/02/2019</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657425C9-886C-2641-B225-862103BFDD44}" type="slidenum">
              <a:rPr lang="fr-FR" smtClean="0"/>
              <a:t>‹N°›</a:t>
            </a:fld>
            <a:endParaRPr lang="fr-FR" dirty="0"/>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4084349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746FCB8-83BA-2F43-91A8-1DE14AAC9F80}" type="datetime1">
              <a:rPr lang="fr-FR" smtClean="0"/>
              <a:t>15/02/2019</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3457382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5220B0-A846-E342-A351-C2AD2F1BFAEC}" type="datetime1">
              <a:rPr lang="fr-FR" smtClean="0"/>
              <a:t>15/02/2019</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370576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Modifier les styles du texte du masque
Deuxième niveau
Troisième niveau
Quatrième niveau
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
Deuxième niveau
Troisième niveau
Quatrième niveau
Cinquième niveau</a:t>
            </a:r>
            <a:endParaRPr lang="en-US" dirty="0"/>
          </a:p>
        </p:txBody>
      </p:sp>
      <p:sp>
        <p:nvSpPr>
          <p:cNvPr id="9" name="Date Placeholder 8"/>
          <p:cNvSpPr>
            <a:spLocks noGrp="1"/>
          </p:cNvSpPr>
          <p:nvPr>
            <p:ph type="dt" sz="half" idx="10"/>
          </p:nvPr>
        </p:nvSpPr>
        <p:spPr/>
        <p:txBody>
          <a:bodyPr/>
          <a:lstStyle/>
          <a:p>
            <a:fld id="{F1C6DD0A-BDDB-E446-B442-31ACE69774EE}" type="datetime1">
              <a:rPr lang="fr-FR" smtClean="0"/>
              <a:t>15/02/2019</a:t>
            </a:fld>
            <a:endParaRPr lang="fr-FR"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fr-FR" dirty="0"/>
          </a:p>
        </p:txBody>
      </p:sp>
      <p:sp>
        <p:nvSpPr>
          <p:cNvPr id="11" name="Slide Number Placeholder 10"/>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1896638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
Deuxième niveau
Troisième niveau
Quatrième niveau
Cinquième niveau</a:t>
            </a:r>
            <a:endParaRPr lang="en-US" dirty="0"/>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DEAD0E9-EB0B-944A-8EB2-FE7B8466155F}" type="datetime1">
              <a:rPr lang="fr-FR" smtClean="0"/>
              <a:t>15/02/2019</a:t>
            </a:fld>
            <a:endParaRPr lang="fr-FR"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fr-FR" dirty="0"/>
          </a:p>
        </p:txBody>
      </p:sp>
      <p:sp>
        <p:nvSpPr>
          <p:cNvPr id="10" name="Slide Number Placeholder 9"/>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455106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8F0268D-ACC3-9E42-82A6-5A785B92DCCE}" type="datetime1">
              <a:rPr lang="fr-FR" smtClean="0"/>
              <a:t>15/02/2019</a:t>
            </a:fld>
            <a:endParaRPr lang="fr-FR"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fr-FR"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57425C9-886C-2641-B225-862103BFDD44}" type="slidenum">
              <a:rPr lang="fr-FR" smtClean="0"/>
              <a:t>‹N°›</a:t>
            </a:fld>
            <a:endParaRPr lang="fr-FR" dirty="0"/>
          </a:p>
        </p:txBody>
      </p:sp>
    </p:spTree>
    <p:extLst>
      <p:ext uri="{BB962C8B-B14F-4D97-AF65-F5344CB8AC3E}">
        <p14:creationId xmlns:p14="http://schemas.microsoft.com/office/powerpoint/2010/main" val="31831964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C4D00-1D0A-BF45-8B9D-BF7AA05F2654}"/>
              </a:ext>
            </a:extLst>
          </p:cNvPr>
          <p:cNvSpPr>
            <a:spLocks noGrp="1"/>
          </p:cNvSpPr>
          <p:nvPr>
            <p:ph type="ctrTitle"/>
          </p:nvPr>
        </p:nvSpPr>
        <p:spPr>
          <a:xfrm>
            <a:off x="1600200" y="2386744"/>
            <a:ext cx="8991600" cy="1645920"/>
          </a:xfrm>
        </p:spPr>
        <p:txBody>
          <a:bodyPr/>
          <a:lstStyle/>
          <a:p>
            <a:r>
              <a:rPr lang="fr-FR" dirty="0"/>
              <a:t>Python for Data sciences</a:t>
            </a:r>
            <a:br>
              <a:rPr lang="fr-FR" dirty="0"/>
            </a:br>
            <a:r>
              <a:rPr lang="fr-FR" sz="2400" dirty="0">
                <a:latin typeface="+mn-lt"/>
              </a:rPr>
              <a:t>Présentation de notre devoir</a:t>
            </a:r>
            <a:endParaRPr lang="fr-FR" dirty="0">
              <a:latin typeface="+mn-lt"/>
            </a:endParaRPr>
          </a:p>
        </p:txBody>
      </p:sp>
      <p:sp>
        <p:nvSpPr>
          <p:cNvPr id="3" name="Sous-titre 2">
            <a:extLst>
              <a:ext uri="{FF2B5EF4-FFF2-40B4-BE49-F238E27FC236}">
                <a16:creationId xmlns:a16="http://schemas.microsoft.com/office/drawing/2014/main" id="{433AD458-705C-CA4B-A4C6-06F57CF122CF}"/>
              </a:ext>
            </a:extLst>
          </p:cNvPr>
          <p:cNvSpPr>
            <a:spLocks noGrp="1"/>
          </p:cNvSpPr>
          <p:nvPr>
            <p:ph type="subTitle" idx="1"/>
          </p:nvPr>
        </p:nvSpPr>
        <p:spPr>
          <a:xfrm>
            <a:off x="2695194" y="4352544"/>
            <a:ext cx="6801612" cy="1645920"/>
          </a:xfrm>
        </p:spPr>
        <p:txBody>
          <a:bodyPr>
            <a:normAutofit fontScale="47500" lnSpcReduction="20000"/>
          </a:bodyPr>
          <a:lstStyle/>
          <a:p>
            <a:endParaRPr lang="fr-FR" dirty="0"/>
          </a:p>
          <a:p>
            <a:r>
              <a:rPr lang="fr-FR" sz="5000" dirty="0"/>
              <a:t>Base de données : Parkinson Speech Dataset with Multiple Types of Sound Recordings</a:t>
            </a:r>
          </a:p>
          <a:p>
            <a:r>
              <a:rPr lang="fr-FR" sz="2900" dirty="0"/>
              <a:t>AIT ALI Nissrine </a:t>
            </a:r>
          </a:p>
          <a:p>
            <a:r>
              <a:rPr lang="fr-FR" sz="2900" dirty="0"/>
              <a:t>JACQUES Clément </a:t>
            </a:r>
          </a:p>
        </p:txBody>
      </p:sp>
      <p:sp>
        <p:nvSpPr>
          <p:cNvPr id="6" name="Espace réservé du numéro de diapositive 5">
            <a:extLst>
              <a:ext uri="{FF2B5EF4-FFF2-40B4-BE49-F238E27FC236}">
                <a16:creationId xmlns:a16="http://schemas.microsoft.com/office/drawing/2014/main" id="{9521DACC-5FC5-1B4F-8DB6-7C8F04E60021}"/>
              </a:ext>
            </a:extLst>
          </p:cNvPr>
          <p:cNvSpPr>
            <a:spLocks noGrp="1"/>
          </p:cNvSpPr>
          <p:nvPr>
            <p:ph type="sldNum" sz="quarter" idx="12"/>
          </p:nvPr>
        </p:nvSpPr>
        <p:spPr>
          <a:xfrm>
            <a:off x="10758922" y="6217920"/>
            <a:ext cx="365760" cy="365760"/>
          </a:xfrm>
        </p:spPr>
        <p:txBody>
          <a:bodyPr/>
          <a:lstStyle/>
          <a:p>
            <a:fld id="{657425C9-886C-2641-B225-862103BFDD44}" type="slidenum">
              <a:rPr lang="fr-FR" smtClean="0"/>
              <a:t>1</a:t>
            </a:fld>
            <a:endParaRPr lang="fr-FR" dirty="0"/>
          </a:p>
        </p:txBody>
      </p:sp>
    </p:spTree>
    <p:extLst>
      <p:ext uri="{BB962C8B-B14F-4D97-AF65-F5344CB8AC3E}">
        <p14:creationId xmlns:p14="http://schemas.microsoft.com/office/powerpoint/2010/main" val="2178436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F882C9-B250-A946-AB74-1704EB99CEAD}"/>
              </a:ext>
            </a:extLst>
          </p:cNvPr>
          <p:cNvSpPr>
            <a:spLocks noGrp="1"/>
          </p:cNvSpPr>
          <p:nvPr>
            <p:ph type="title"/>
          </p:nvPr>
        </p:nvSpPr>
        <p:spPr/>
        <p:txBody>
          <a:bodyPr/>
          <a:lstStyle/>
          <a:p>
            <a:r>
              <a:rPr lang="fr-FR" dirty="0"/>
              <a:t>Contexte de la base de données</a:t>
            </a:r>
          </a:p>
        </p:txBody>
      </p:sp>
      <p:sp>
        <p:nvSpPr>
          <p:cNvPr id="3" name="Espace réservé du contenu 2">
            <a:extLst>
              <a:ext uri="{FF2B5EF4-FFF2-40B4-BE49-F238E27FC236}">
                <a16:creationId xmlns:a16="http://schemas.microsoft.com/office/drawing/2014/main" id="{DFF269D7-C316-BE49-997E-D898F472548A}"/>
              </a:ext>
            </a:extLst>
          </p:cNvPr>
          <p:cNvSpPr>
            <a:spLocks noGrp="1"/>
          </p:cNvSpPr>
          <p:nvPr>
            <p:ph idx="1"/>
          </p:nvPr>
        </p:nvSpPr>
        <p:spPr>
          <a:xfrm>
            <a:off x="758283" y="2638044"/>
            <a:ext cx="10861288" cy="3101983"/>
          </a:xfrm>
        </p:spPr>
        <p:txBody>
          <a:bodyPr>
            <a:normAutofit/>
          </a:bodyPr>
          <a:lstStyle/>
          <a:p>
            <a:pPr algn="just"/>
            <a:r>
              <a:rPr lang="fr-FR" dirty="0"/>
              <a:t>La maladie de Parkinson est une maladie neurodégénérative d'étiologie inconnue. Au cours de son parcours, elle provoque une déficience vocale chez environ 90% des patients. Les patients atteints de la maladie souffrent de dysarthrie hypokinétique, qui se manifeste dans tous les aspects de la production de la parole: respiration, phonation, articulation, nasalité et prosodie. Pour les évaluer, les cliniciens ont adopté des méthodes perceptuelles, basées sur des signaux acoustiques, permettant de distinguer différents états pathologiques. Afin d'améliorer ces évaluations, dans ce jeu de données, ils ont utilisé une variété d'échantillons de voix comprenant les nombres de 1 à 10, quatre phrases rimées, neuf mots turcs plus les voyelles maintenues «a», «o» et «u». Des échantillons ont été prélevés chez 40 personnes, dont 20 atteintes de la maladie.</a:t>
            </a:r>
          </a:p>
        </p:txBody>
      </p:sp>
      <p:sp>
        <p:nvSpPr>
          <p:cNvPr id="5" name="Espace réservé du numéro de diapositive 4">
            <a:extLst>
              <a:ext uri="{FF2B5EF4-FFF2-40B4-BE49-F238E27FC236}">
                <a16:creationId xmlns:a16="http://schemas.microsoft.com/office/drawing/2014/main" id="{1A5E22D8-D1F2-C147-B9FD-A2AE54B9AADE}"/>
              </a:ext>
            </a:extLst>
          </p:cNvPr>
          <p:cNvSpPr>
            <a:spLocks noGrp="1"/>
          </p:cNvSpPr>
          <p:nvPr>
            <p:ph type="sldNum" sz="quarter" idx="12"/>
          </p:nvPr>
        </p:nvSpPr>
        <p:spPr>
          <a:xfrm>
            <a:off x="10758922" y="6217920"/>
            <a:ext cx="365760" cy="365760"/>
          </a:xfrm>
        </p:spPr>
        <p:txBody>
          <a:bodyPr/>
          <a:lstStyle/>
          <a:p>
            <a:fld id="{657425C9-886C-2641-B225-862103BFDD44}" type="slidenum">
              <a:rPr lang="fr-FR" smtClean="0"/>
              <a:t>2</a:t>
            </a:fld>
            <a:endParaRPr lang="fr-FR" dirty="0"/>
          </a:p>
        </p:txBody>
      </p:sp>
    </p:spTree>
    <p:extLst>
      <p:ext uri="{BB962C8B-B14F-4D97-AF65-F5344CB8AC3E}">
        <p14:creationId xmlns:p14="http://schemas.microsoft.com/office/powerpoint/2010/main" val="4161038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E8E543-60E7-444E-B22D-25C5FCF4B041}"/>
              </a:ext>
            </a:extLst>
          </p:cNvPr>
          <p:cNvSpPr>
            <a:spLocks noGrp="1"/>
          </p:cNvSpPr>
          <p:nvPr>
            <p:ph type="title"/>
          </p:nvPr>
        </p:nvSpPr>
        <p:spPr/>
        <p:txBody>
          <a:bodyPr/>
          <a:lstStyle/>
          <a:p>
            <a:r>
              <a:rPr lang="fr-FR" dirty="0"/>
              <a:t>LA cible a prédire</a:t>
            </a:r>
          </a:p>
        </p:txBody>
      </p:sp>
      <p:sp>
        <p:nvSpPr>
          <p:cNvPr id="3" name="Espace réservé du contenu 2">
            <a:extLst>
              <a:ext uri="{FF2B5EF4-FFF2-40B4-BE49-F238E27FC236}">
                <a16:creationId xmlns:a16="http://schemas.microsoft.com/office/drawing/2014/main" id="{4A9032D4-5BC9-3246-8EA9-BA44CCA66084}"/>
              </a:ext>
            </a:extLst>
          </p:cNvPr>
          <p:cNvSpPr>
            <a:spLocks noGrp="1"/>
          </p:cNvSpPr>
          <p:nvPr>
            <p:ph idx="1"/>
          </p:nvPr>
        </p:nvSpPr>
        <p:spPr>
          <a:xfrm>
            <a:off x="780585" y="2638044"/>
            <a:ext cx="10738625" cy="3101983"/>
          </a:xfrm>
        </p:spPr>
        <p:txBody>
          <a:bodyPr/>
          <a:lstStyle/>
          <a:p>
            <a:r>
              <a:rPr lang="fr-FR" dirty="0"/>
              <a:t>La cible à prédire est l’échelle </a:t>
            </a:r>
            <a:r>
              <a:rPr lang="fr-FR" b="1" i="1" dirty="0"/>
              <a:t>UPDRS (Unified Parkin­son Disease Rating Scale)</a:t>
            </a:r>
          </a:p>
          <a:p>
            <a:r>
              <a:rPr lang="fr-FR" dirty="0"/>
              <a:t>L’UPDRS (échelle d’évaluation unifiée pour la mala­die de Parkin­son),  est une méthode effi­cace d’évaluation, très employée à travers le monde.</a:t>
            </a:r>
          </a:p>
          <a:p>
            <a:r>
              <a:rPr lang="fr-FR" dirty="0"/>
              <a:t>Elle est simple, globale, et n’utilise pas d’appareillages de mesure pour évaluer le handi­cap et ne fait appel qu’à l’expérience du neuro­logue.</a:t>
            </a:r>
          </a:p>
          <a:p>
            <a:endParaRPr lang="fr-FR" b="1" i="1" dirty="0"/>
          </a:p>
          <a:p>
            <a:endParaRPr lang="fr-FR" dirty="0"/>
          </a:p>
        </p:txBody>
      </p:sp>
      <p:sp>
        <p:nvSpPr>
          <p:cNvPr id="6" name="Espace réservé du numéro de diapositive 5">
            <a:extLst>
              <a:ext uri="{FF2B5EF4-FFF2-40B4-BE49-F238E27FC236}">
                <a16:creationId xmlns:a16="http://schemas.microsoft.com/office/drawing/2014/main" id="{009BDB48-2E17-BD42-A4D8-3B7A6E247681}"/>
              </a:ext>
            </a:extLst>
          </p:cNvPr>
          <p:cNvSpPr>
            <a:spLocks noGrp="1"/>
          </p:cNvSpPr>
          <p:nvPr>
            <p:ph type="sldNum" sz="quarter" idx="12"/>
          </p:nvPr>
        </p:nvSpPr>
        <p:spPr/>
        <p:txBody>
          <a:bodyPr/>
          <a:lstStyle/>
          <a:p>
            <a:fld id="{657425C9-886C-2641-B225-862103BFDD44}" type="slidenum">
              <a:rPr lang="fr-FR" smtClean="0"/>
              <a:t>3</a:t>
            </a:fld>
            <a:endParaRPr lang="fr-FR" dirty="0"/>
          </a:p>
        </p:txBody>
      </p:sp>
    </p:spTree>
    <p:extLst>
      <p:ext uri="{BB962C8B-B14F-4D97-AF65-F5344CB8AC3E}">
        <p14:creationId xmlns:p14="http://schemas.microsoft.com/office/powerpoint/2010/main" val="421124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E9C4AB-B295-9142-9FAA-EE846FCCFA98}"/>
              </a:ext>
            </a:extLst>
          </p:cNvPr>
          <p:cNvSpPr>
            <a:spLocks noGrp="1"/>
          </p:cNvSpPr>
          <p:nvPr>
            <p:ph type="title"/>
          </p:nvPr>
        </p:nvSpPr>
        <p:spPr>
          <a:xfrm>
            <a:off x="2231136" y="443546"/>
            <a:ext cx="7729728" cy="1188720"/>
          </a:xfrm>
        </p:spPr>
        <p:txBody>
          <a:bodyPr/>
          <a:lstStyle/>
          <a:p>
            <a:r>
              <a:rPr lang="fr-FR" dirty="0"/>
              <a:t>Les différentes features disponibles</a:t>
            </a:r>
          </a:p>
        </p:txBody>
      </p:sp>
      <p:graphicFrame>
        <p:nvGraphicFramePr>
          <p:cNvPr id="5" name="Espace réservé du contenu 4">
            <a:extLst>
              <a:ext uri="{FF2B5EF4-FFF2-40B4-BE49-F238E27FC236}">
                <a16:creationId xmlns:a16="http://schemas.microsoft.com/office/drawing/2014/main" id="{9D3D5679-4B32-DA4A-BCD7-B221BF4A8AD3}"/>
              </a:ext>
            </a:extLst>
          </p:cNvPr>
          <p:cNvGraphicFramePr>
            <a:graphicFrameLocks noGrp="1"/>
          </p:cNvGraphicFramePr>
          <p:nvPr>
            <p:ph idx="1"/>
            <p:extLst>
              <p:ext uri="{D42A27DB-BD31-4B8C-83A1-F6EECF244321}">
                <p14:modId xmlns:p14="http://schemas.microsoft.com/office/powerpoint/2010/main" val="1085175127"/>
              </p:ext>
            </p:extLst>
          </p:nvPr>
        </p:nvGraphicFramePr>
        <p:xfrm>
          <a:off x="416858" y="2595282"/>
          <a:ext cx="5002308" cy="3988402"/>
        </p:xfrm>
        <a:graphic>
          <a:graphicData uri="http://schemas.openxmlformats.org/drawingml/2006/table">
            <a:tbl>
              <a:tblPr firstRow="1" firstCol="1" bandRow="1"/>
              <a:tblGrid>
                <a:gridCol w="1250577">
                  <a:extLst>
                    <a:ext uri="{9D8B030D-6E8A-4147-A177-3AD203B41FA5}">
                      <a16:colId xmlns:a16="http://schemas.microsoft.com/office/drawing/2014/main" val="850832691"/>
                    </a:ext>
                  </a:extLst>
                </a:gridCol>
                <a:gridCol w="1250577">
                  <a:extLst>
                    <a:ext uri="{9D8B030D-6E8A-4147-A177-3AD203B41FA5}">
                      <a16:colId xmlns:a16="http://schemas.microsoft.com/office/drawing/2014/main" val="1132690893"/>
                    </a:ext>
                  </a:extLst>
                </a:gridCol>
                <a:gridCol w="416491">
                  <a:extLst>
                    <a:ext uri="{9D8B030D-6E8A-4147-A177-3AD203B41FA5}">
                      <a16:colId xmlns:a16="http://schemas.microsoft.com/office/drawing/2014/main" val="2186217044"/>
                    </a:ext>
                  </a:extLst>
                </a:gridCol>
                <a:gridCol w="417043">
                  <a:extLst>
                    <a:ext uri="{9D8B030D-6E8A-4147-A177-3AD203B41FA5}">
                      <a16:colId xmlns:a16="http://schemas.microsoft.com/office/drawing/2014/main" val="2177101822"/>
                    </a:ext>
                  </a:extLst>
                </a:gridCol>
                <a:gridCol w="417043">
                  <a:extLst>
                    <a:ext uri="{9D8B030D-6E8A-4147-A177-3AD203B41FA5}">
                      <a16:colId xmlns:a16="http://schemas.microsoft.com/office/drawing/2014/main" val="1906549384"/>
                    </a:ext>
                  </a:extLst>
                </a:gridCol>
                <a:gridCol w="416491">
                  <a:extLst>
                    <a:ext uri="{9D8B030D-6E8A-4147-A177-3AD203B41FA5}">
                      <a16:colId xmlns:a16="http://schemas.microsoft.com/office/drawing/2014/main" val="4231969336"/>
                    </a:ext>
                  </a:extLst>
                </a:gridCol>
                <a:gridCol w="417043">
                  <a:extLst>
                    <a:ext uri="{9D8B030D-6E8A-4147-A177-3AD203B41FA5}">
                      <a16:colId xmlns:a16="http://schemas.microsoft.com/office/drawing/2014/main" val="1756476618"/>
                    </a:ext>
                  </a:extLst>
                </a:gridCol>
                <a:gridCol w="417043">
                  <a:extLst>
                    <a:ext uri="{9D8B030D-6E8A-4147-A177-3AD203B41FA5}">
                      <a16:colId xmlns:a16="http://schemas.microsoft.com/office/drawing/2014/main" val="2481999052"/>
                    </a:ext>
                  </a:extLst>
                </a:gridCol>
              </a:tblGrid>
              <a:tr h="419830">
                <a:tc gridSpan="2">
                  <a:txBody>
                    <a:bodyPr/>
                    <a:lstStyle/>
                    <a:p>
                      <a:pPr algn="ctr">
                        <a:spcAft>
                          <a:spcPts val="0"/>
                        </a:spcAft>
                      </a:pPr>
                      <a:r>
                        <a:rPr lang="fr-FR" sz="1100" dirty="0" err="1">
                          <a:effectLst/>
                          <a:latin typeface="Calibri" panose="020F0502020204030204" pitchFamily="34" charset="0"/>
                          <a:ea typeface="Calibri" panose="020F0502020204030204" pitchFamily="34" charset="0"/>
                          <a:cs typeface="Times New Roman" panose="02020603050405020304" pitchFamily="18" charset="0"/>
                        </a:rPr>
                        <a:t>Database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(1040x26)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tc hMerge="1">
                  <a:txBody>
                    <a:bodyPr/>
                    <a:lstStyle/>
                    <a:p>
                      <a:endParaRPr lang="fr-FR"/>
                    </a:p>
                  </a:txBody>
                  <a:tcPr/>
                </a:tc>
                <a:tc gridSpan="6">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 Acoustic features</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695999596"/>
                  </a:ext>
                </a:extLst>
              </a:tr>
              <a:tr h="209916">
                <a:tc>
                  <a:txBody>
                    <a:bodyPr/>
                    <a:lstStyle/>
                    <a:p>
                      <a:pPr algn="ctr">
                        <a:spcAft>
                          <a:spcPts val="0"/>
                        </a:spcAft>
                      </a:pPr>
                      <a:r>
                        <a:rPr lang="fr-FR" sz="1100" i="1">
                          <a:effectLst/>
                          <a:latin typeface="Calibri" panose="020F0502020204030204" pitchFamily="34" charset="0"/>
                          <a:ea typeface="Calibri" panose="020F0502020204030204" pitchFamily="34" charset="0"/>
                          <a:cs typeface="Times New Roman" panose="02020603050405020304" pitchFamily="18" charset="0"/>
                        </a:rPr>
                        <a:t>Subjects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spcAft>
                          <a:spcPts val="0"/>
                        </a:spcAft>
                      </a:pPr>
                      <a:r>
                        <a:rPr lang="fr-FR" sz="1100" i="1">
                          <a:effectLst/>
                          <a:latin typeface="Calibri" panose="020F0502020204030204" pitchFamily="34" charset="0"/>
                          <a:ea typeface="Calibri" panose="020F0502020204030204" pitchFamily="34" charset="0"/>
                          <a:cs typeface="Times New Roman" panose="02020603050405020304" pitchFamily="18" charset="0"/>
                        </a:rPr>
                        <a:t>Samples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3</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25</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extLst>
                  <a:ext uri="{0D108BD9-81ED-4DB2-BD59-A6C34878D82A}">
                    <a16:rowId xmlns:a16="http://schemas.microsoft.com/office/drawing/2014/main" val="965346549"/>
                  </a:ext>
                </a:extLst>
              </a:tr>
              <a:tr h="209916">
                <a:tc rowSpan="4">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888850736"/>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664577165"/>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740427379"/>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791420781"/>
                  </a:ext>
                </a:extLst>
              </a:tr>
              <a:tr h="209916">
                <a:tc rowSpan="4">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705831554"/>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605372123"/>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517587798"/>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673247585"/>
                  </a:ext>
                </a:extLst>
              </a:tr>
              <a:tr h="209916">
                <a:tc rowSpan="4">
                  <a:txBody>
                    <a:bodyPr/>
                    <a:lstStyle/>
                    <a:p>
                      <a:pPr algn="ct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p>
                    <a:p>
                      <a:pPr algn="ct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4173908967"/>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701914732"/>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449348264"/>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357274963"/>
                  </a:ext>
                </a:extLst>
              </a:tr>
              <a:tr h="209916">
                <a:tc rowSpan="4">
                  <a:txBody>
                    <a:bodyPr/>
                    <a:lstStyle/>
                    <a:p>
                      <a:pPr algn="ct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p>
                    <a:p>
                      <a:pPr algn="ct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40</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476229337"/>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980358888"/>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02863709"/>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906717568"/>
                  </a:ext>
                </a:extLst>
              </a:tr>
            </a:tbl>
          </a:graphicData>
        </a:graphic>
      </p:graphicFrame>
      <p:sp>
        <p:nvSpPr>
          <p:cNvPr id="7" name="Rectangle 6">
            <a:extLst>
              <a:ext uri="{FF2B5EF4-FFF2-40B4-BE49-F238E27FC236}">
                <a16:creationId xmlns:a16="http://schemas.microsoft.com/office/drawing/2014/main" id="{0E3E2676-13D7-B441-9A75-1B2269D69B83}"/>
              </a:ext>
            </a:extLst>
          </p:cNvPr>
          <p:cNvSpPr/>
          <p:nvPr/>
        </p:nvSpPr>
        <p:spPr>
          <a:xfrm>
            <a:off x="1024516" y="2067036"/>
            <a:ext cx="4094582" cy="369332"/>
          </a:xfrm>
          <a:prstGeom prst="rect">
            <a:avLst/>
          </a:prstGeom>
        </p:spPr>
        <p:txBody>
          <a:bodyPr wrap="none">
            <a:spAutoFit/>
          </a:bodyPr>
          <a:lstStyle/>
          <a:p>
            <a:r>
              <a:rPr lang="fr-FR" dirty="0"/>
              <a:t>Table 1 – Structure de la base de données</a:t>
            </a:r>
          </a:p>
        </p:txBody>
      </p:sp>
      <p:sp>
        <p:nvSpPr>
          <p:cNvPr id="8" name="Rectangle 7">
            <a:extLst>
              <a:ext uri="{FF2B5EF4-FFF2-40B4-BE49-F238E27FC236}">
                <a16:creationId xmlns:a16="http://schemas.microsoft.com/office/drawing/2014/main" id="{03892D3B-E89C-2543-AD47-89B1E8785ADD}"/>
              </a:ext>
            </a:extLst>
          </p:cNvPr>
          <p:cNvSpPr/>
          <p:nvPr/>
        </p:nvSpPr>
        <p:spPr>
          <a:xfrm>
            <a:off x="7203331" y="2067036"/>
            <a:ext cx="2840393" cy="369332"/>
          </a:xfrm>
          <a:prstGeom prst="rect">
            <a:avLst/>
          </a:prstGeom>
        </p:spPr>
        <p:txBody>
          <a:bodyPr wrap="none">
            <a:spAutoFit/>
          </a:bodyPr>
          <a:lstStyle/>
          <a:p>
            <a:r>
              <a:rPr lang="fr-FR" dirty="0"/>
              <a:t>Table 2 – Détail des features</a:t>
            </a:r>
          </a:p>
        </p:txBody>
      </p:sp>
      <p:graphicFrame>
        <p:nvGraphicFramePr>
          <p:cNvPr id="9" name="Tableau 8">
            <a:extLst>
              <a:ext uri="{FF2B5EF4-FFF2-40B4-BE49-F238E27FC236}">
                <a16:creationId xmlns:a16="http://schemas.microsoft.com/office/drawing/2014/main" id="{5F4A634D-0ADD-5646-996B-F558E1740B2E}"/>
              </a:ext>
            </a:extLst>
          </p:cNvPr>
          <p:cNvGraphicFramePr>
            <a:graphicFrameLocks noGrp="1"/>
          </p:cNvGraphicFramePr>
          <p:nvPr>
            <p:extLst>
              <p:ext uri="{D42A27DB-BD31-4B8C-83A1-F6EECF244321}">
                <p14:modId xmlns:p14="http://schemas.microsoft.com/office/powerpoint/2010/main" val="561527130"/>
              </p:ext>
            </p:extLst>
          </p:nvPr>
        </p:nvGraphicFramePr>
        <p:xfrm>
          <a:off x="6122374" y="2595283"/>
          <a:ext cx="5002308" cy="3988403"/>
        </p:xfrm>
        <a:graphic>
          <a:graphicData uri="http://schemas.openxmlformats.org/drawingml/2006/table">
            <a:tbl>
              <a:tblPr firstRow="1" firstCol="1" bandRow="1">
                <a:tableStyleId>{F5AB1C69-6EDB-4FF4-983F-18BD219EF322}</a:tableStyleId>
              </a:tblPr>
              <a:tblGrid>
                <a:gridCol w="1787071">
                  <a:extLst>
                    <a:ext uri="{9D8B030D-6E8A-4147-A177-3AD203B41FA5}">
                      <a16:colId xmlns:a16="http://schemas.microsoft.com/office/drawing/2014/main" val="2223493793"/>
                    </a:ext>
                  </a:extLst>
                </a:gridCol>
                <a:gridCol w="1787071">
                  <a:extLst>
                    <a:ext uri="{9D8B030D-6E8A-4147-A177-3AD203B41FA5}">
                      <a16:colId xmlns:a16="http://schemas.microsoft.com/office/drawing/2014/main" val="3299032620"/>
                    </a:ext>
                  </a:extLst>
                </a:gridCol>
                <a:gridCol w="1428166">
                  <a:extLst>
                    <a:ext uri="{9D8B030D-6E8A-4147-A177-3AD203B41FA5}">
                      <a16:colId xmlns:a16="http://schemas.microsoft.com/office/drawing/2014/main" val="4240033064"/>
                    </a:ext>
                  </a:extLst>
                </a:gridCol>
              </a:tblGrid>
              <a:tr h="142443">
                <a:tc>
                  <a:txBody>
                    <a:bodyPr/>
                    <a:lstStyle/>
                    <a:p>
                      <a:pPr algn="ctr">
                        <a:spcAft>
                          <a:spcPts val="0"/>
                        </a:spcAft>
                      </a:pPr>
                      <a:r>
                        <a:rPr lang="fr-FR" sz="700">
                          <a:effectLst/>
                        </a:rPr>
                        <a:t>Groups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Features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Feature Number</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811668438"/>
                  </a:ext>
                </a:extLst>
              </a:tr>
              <a:tr h="142443">
                <a:tc rowSpan="5">
                  <a:txBody>
                    <a:bodyPr/>
                    <a:lstStyle/>
                    <a:p>
                      <a:pPr algn="ctr">
                        <a:spcAft>
                          <a:spcPts val="0"/>
                        </a:spcAft>
                      </a:pPr>
                      <a:r>
                        <a:rPr lang="fr-FR" sz="700">
                          <a:effectLst/>
                        </a:rPr>
                        <a:t> </a:t>
                      </a:r>
                    </a:p>
                    <a:p>
                      <a:pPr algn="ctr">
                        <a:spcAft>
                          <a:spcPts val="0"/>
                        </a:spcAft>
                      </a:pPr>
                      <a:r>
                        <a:rPr lang="fr-FR" sz="700">
                          <a:effectLst/>
                        </a:rPr>
                        <a:t> </a:t>
                      </a:r>
                    </a:p>
                    <a:p>
                      <a:pPr algn="ctr">
                        <a:spcAft>
                          <a:spcPts val="0"/>
                        </a:spcAft>
                      </a:pPr>
                      <a:r>
                        <a:rPr lang="fr-FR" sz="700">
                          <a:effectLst/>
                        </a:rPr>
                        <a:t>Jitter Parameters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fr-FR" sz="700">
                          <a:effectLst/>
                        </a:rPr>
                        <a:t>Jitter (local)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549622984"/>
                  </a:ext>
                </a:extLst>
              </a:tr>
              <a:tr h="142443">
                <a:tc vMerge="1">
                  <a:txBody>
                    <a:bodyPr/>
                    <a:lstStyle/>
                    <a:p>
                      <a:endParaRPr lang="fr-FR"/>
                    </a:p>
                  </a:txBody>
                  <a:tcPr/>
                </a:tc>
                <a:tc>
                  <a:txBody>
                    <a:bodyPr/>
                    <a:lstStyle/>
                    <a:p>
                      <a:pPr>
                        <a:spcAft>
                          <a:spcPts val="0"/>
                        </a:spcAft>
                      </a:pPr>
                      <a:r>
                        <a:rPr lang="fr-FR" sz="700">
                          <a:effectLst/>
                        </a:rPr>
                        <a:t>Jitter (local, absolute) (s)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2</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232771799"/>
                  </a:ext>
                </a:extLst>
              </a:tr>
              <a:tr h="142443">
                <a:tc vMerge="1">
                  <a:txBody>
                    <a:bodyPr/>
                    <a:lstStyle/>
                    <a:p>
                      <a:endParaRPr lang="fr-FR"/>
                    </a:p>
                  </a:txBody>
                  <a:tcPr/>
                </a:tc>
                <a:tc>
                  <a:txBody>
                    <a:bodyPr/>
                    <a:lstStyle/>
                    <a:p>
                      <a:pPr>
                        <a:spcAft>
                          <a:spcPts val="0"/>
                        </a:spcAft>
                      </a:pPr>
                      <a:r>
                        <a:rPr lang="fr-FR" sz="700">
                          <a:effectLst/>
                        </a:rPr>
                        <a:t>Jitter (rap)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3</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325289075"/>
                  </a:ext>
                </a:extLst>
              </a:tr>
              <a:tr h="142443">
                <a:tc vMerge="1">
                  <a:txBody>
                    <a:bodyPr/>
                    <a:lstStyle/>
                    <a:p>
                      <a:endParaRPr lang="fr-FR"/>
                    </a:p>
                  </a:txBody>
                  <a:tcPr/>
                </a:tc>
                <a:tc>
                  <a:txBody>
                    <a:bodyPr/>
                    <a:lstStyle/>
                    <a:p>
                      <a:pPr>
                        <a:spcAft>
                          <a:spcPts val="0"/>
                        </a:spcAft>
                      </a:pPr>
                      <a:r>
                        <a:rPr lang="fr-FR" sz="700">
                          <a:effectLst/>
                        </a:rPr>
                        <a:t>Jitter (ppq5)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4</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4023378066"/>
                  </a:ext>
                </a:extLst>
              </a:tr>
              <a:tr h="142443">
                <a:tc vMerge="1">
                  <a:txBody>
                    <a:bodyPr/>
                    <a:lstStyle/>
                    <a:p>
                      <a:endParaRPr lang="fr-FR"/>
                    </a:p>
                  </a:txBody>
                  <a:tcPr/>
                </a:tc>
                <a:tc>
                  <a:txBody>
                    <a:bodyPr/>
                    <a:lstStyle/>
                    <a:p>
                      <a:pPr>
                        <a:spcAft>
                          <a:spcPts val="0"/>
                        </a:spcAft>
                      </a:pPr>
                      <a:r>
                        <a:rPr lang="fr-FR" sz="700" dirty="0" err="1">
                          <a:effectLst/>
                        </a:rPr>
                        <a:t>Jitter</a:t>
                      </a:r>
                      <a:r>
                        <a:rPr lang="fr-FR" sz="700" dirty="0">
                          <a:effectLst/>
                        </a:rPr>
                        <a:t> (</a:t>
                      </a:r>
                      <a:r>
                        <a:rPr lang="fr-FR" sz="700" dirty="0" err="1">
                          <a:effectLst/>
                        </a:rPr>
                        <a:t>ddp</a:t>
                      </a:r>
                      <a:r>
                        <a:rPr lang="fr-FR" sz="700" dirty="0">
                          <a:effectLst/>
                        </a:rPr>
                        <a:t>) (%)</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5</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4024665527"/>
                  </a:ext>
                </a:extLst>
              </a:tr>
              <a:tr h="142443">
                <a:tc rowSpan="6">
                  <a:txBody>
                    <a:bodyPr/>
                    <a:lstStyle/>
                    <a:p>
                      <a:pPr>
                        <a:spcAft>
                          <a:spcPts val="0"/>
                        </a:spcAft>
                      </a:pPr>
                      <a:r>
                        <a:rPr lang="fr-FR" sz="700" dirty="0">
                          <a:effectLst/>
                        </a:rPr>
                        <a:t> </a:t>
                      </a:r>
                    </a:p>
                    <a:p>
                      <a:pPr>
                        <a:spcAft>
                          <a:spcPts val="0"/>
                        </a:spcAft>
                      </a:pPr>
                      <a:r>
                        <a:rPr lang="fr-FR" sz="700" dirty="0">
                          <a:effectLst/>
                        </a:rPr>
                        <a:t> </a:t>
                      </a:r>
                    </a:p>
                    <a:p>
                      <a:pPr algn="ctr">
                        <a:spcAft>
                          <a:spcPts val="0"/>
                        </a:spcAft>
                      </a:pPr>
                      <a:r>
                        <a:rPr lang="fr-FR" sz="700" dirty="0" err="1">
                          <a:effectLst/>
                        </a:rPr>
                        <a:t>Shimmer</a:t>
                      </a:r>
                      <a:r>
                        <a:rPr lang="fr-FR" sz="700" dirty="0">
                          <a:effectLst/>
                        </a:rPr>
                        <a:t> </a:t>
                      </a:r>
                      <a:r>
                        <a:rPr lang="fr-FR" sz="700" dirty="0" err="1">
                          <a:effectLst/>
                        </a:rPr>
                        <a:t>Parameters</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fr-FR" sz="700">
                          <a:effectLst/>
                        </a:rPr>
                        <a:t>Shimmer (local)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6</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3891124101"/>
                  </a:ext>
                </a:extLst>
              </a:tr>
              <a:tr h="142443">
                <a:tc vMerge="1">
                  <a:txBody>
                    <a:bodyPr/>
                    <a:lstStyle/>
                    <a:p>
                      <a:endParaRPr lang="fr-FR"/>
                    </a:p>
                  </a:txBody>
                  <a:tcPr/>
                </a:tc>
                <a:tc>
                  <a:txBody>
                    <a:bodyPr/>
                    <a:lstStyle/>
                    <a:p>
                      <a:pPr>
                        <a:spcAft>
                          <a:spcPts val="0"/>
                        </a:spcAft>
                      </a:pPr>
                      <a:r>
                        <a:rPr lang="fr-FR" sz="700">
                          <a:effectLst/>
                        </a:rPr>
                        <a:t>Shimmer (local, dB) (dB)</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7</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685229706"/>
                  </a:ext>
                </a:extLst>
              </a:tr>
              <a:tr h="142443">
                <a:tc vMerge="1">
                  <a:txBody>
                    <a:bodyPr/>
                    <a:lstStyle/>
                    <a:p>
                      <a:endParaRPr lang="fr-FR"/>
                    </a:p>
                  </a:txBody>
                  <a:tcPr/>
                </a:tc>
                <a:tc>
                  <a:txBody>
                    <a:bodyPr/>
                    <a:lstStyle/>
                    <a:p>
                      <a:pPr>
                        <a:spcAft>
                          <a:spcPts val="0"/>
                        </a:spcAft>
                      </a:pPr>
                      <a:r>
                        <a:rPr lang="fr-FR" sz="700">
                          <a:effectLst/>
                        </a:rPr>
                        <a:t>Shimmer (apq3)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8</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749560974"/>
                  </a:ext>
                </a:extLst>
              </a:tr>
              <a:tr h="142443">
                <a:tc vMerge="1">
                  <a:txBody>
                    <a:bodyPr/>
                    <a:lstStyle/>
                    <a:p>
                      <a:endParaRPr lang="fr-FR"/>
                    </a:p>
                  </a:txBody>
                  <a:tcPr/>
                </a:tc>
                <a:tc>
                  <a:txBody>
                    <a:bodyPr/>
                    <a:lstStyle/>
                    <a:p>
                      <a:pPr>
                        <a:spcAft>
                          <a:spcPts val="0"/>
                        </a:spcAft>
                      </a:pPr>
                      <a:r>
                        <a:rPr lang="fr-FR" sz="700">
                          <a:effectLst/>
                        </a:rPr>
                        <a:t>Shimmer (apq5)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9</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1339990965"/>
                  </a:ext>
                </a:extLst>
              </a:tr>
              <a:tr h="142443">
                <a:tc vMerge="1">
                  <a:txBody>
                    <a:bodyPr/>
                    <a:lstStyle/>
                    <a:p>
                      <a:endParaRPr lang="fr-FR"/>
                    </a:p>
                  </a:txBody>
                  <a:tcPr/>
                </a:tc>
                <a:tc>
                  <a:txBody>
                    <a:bodyPr/>
                    <a:lstStyle/>
                    <a:p>
                      <a:pPr>
                        <a:spcAft>
                          <a:spcPts val="0"/>
                        </a:spcAft>
                      </a:pPr>
                      <a:r>
                        <a:rPr lang="fr-FR" sz="700">
                          <a:effectLst/>
                        </a:rPr>
                        <a:t>Shimmer (apq11)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10</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434965399"/>
                  </a:ext>
                </a:extLst>
              </a:tr>
              <a:tr h="142443">
                <a:tc vMerge="1">
                  <a:txBody>
                    <a:bodyPr/>
                    <a:lstStyle/>
                    <a:p>
                      <a:endParaRPr lang="fr-FR"/>
                    </a:p>
                  </a:txBody>
                  <a:tcPr/>
                </a:tc>
                <a:tc>
                  <a:txBody>
                    <a:bodyPr/>
                    <a:lstStyle/>
                    <a:p>
                      <a:pPr>
                        <a:spcAft>
                          <a:spcPts val="0"/>
                        </a:spcAft>
                      </a:pPr>
                      <a:r>
                        <a:rPr lang="fr-FR" sz="700" dirty="0" err="1">
                          <a:effectLst/>
                        </a:rPr>
                        <a:t>Shimmer</a:t>
                      </a:r>
                      <a:r>
                        <a:rPr lang="fr-FR" sz="700" dirty="0">
                          <a:effectLst/>
                        </a:rPr>
                        <a:t> (</a:t>
                      </a:r>
                      <a:r>
                        <a:rPr lang="fr-FR" sz="700" dirty="0" err="1">
                          <a:effectLst/>
                        </a:rPr>
                        <a:t>dda</a:t>
                      </a:r>
                      <a:r>
                        <a:rPr lang="fr-FR" sz="700" dirty="0">
                          <a:effectLst/>
                        </a:rPr>
                        <a:t>) (%)</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11</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630645876"/>
                  </a:ext>
                </a:extLst>
              </a:tr>
              <a:tr h="142443">
                <a:tc rowSpan="3">
                  <a:txBody>
                    <a:bodyPr/>
                    <a:lstStyle/>
                    <a:p>
                      <a:pPr algn="ctr">
                        <a:spcAft>
                          <a:spcPts val="0"/>
                        </a:spcAft>
                      </a:pPr>
                      <a:r>
                        <a:rPr lang="fr-FR" sz="700" dirty="0">
                          <a:effectLst/>
                        </a:rPr>
                        <a:t> </a:t>
                      </a:r>
                    </a:p>
                    <a:p>
                      <a:pPr algn="ctr">
                        <a:spcAft>
                          <a:spcPts val="0"/>
                        </a:spcAft>
                      </a:pPr>
                      <a:r>
                        <a:rPr lang="fr-FR" sz="700" dirty="0" err="1">
                          <a:effectLst/>
                        </a:rPr>
                        <a:t>Harmonicity</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fr-FR" sz="700" dirty="0" err="1">
                          <a:effectLst/>
                        </a:rPr>
                        <a:t>Mean</a:t>
                      </a:r>
                      <a:r>
                        <a:rPr lang="fr-FR" sz="700" dirty="0">
                          <a:effectLst/>
                        </a:rPr>
                        <a:t> </a:t>
                      </a:r>
                      <a:r>
                        <a:rPr lang="fr-FR" sz="700" dirty="0" err="1">
                          <a:effectLst/>
                        </a:rPr>
                        <a:t>autocorrelation</a:t>
                      </a:r>
                      <a:r>
                        <a:rPr lang="fr-FR" sz="700" dirty="0">
                          <a:effectLst/>
                        </a:rPr>
                        <a:t> (AC)</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12</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1852237273"/>
                  </a:ext>
                </a:extLst>
              </a:tr>
              <a:tr h="142443">
                <a:tc vMerge="1">
                  <a:txBody>
                    <a:bodyPr/>
                    <a:lstStyle/>
                    <a:p>
                      <a:endParaRPr lang="fr-FR"/>
                    </a:p>
                  </a:txBody>
                  <a:tcPr/>
                </a:tc>
                <a:tc>
                  <a:txBody>
                    <a:bodyPr/>
                    <a:lstStyle/>
                    <a:p>
                      <a:pPr>
                        <a:spcAft>
                          <a:spcPts val="0"/>
                        </a:spcAft>
                      </a:pPr>
                      <a:r>
                        <a:rPr lang="fr-FR" sz="700">
                          <a:effectLst/>
                        </a:rPr>
                        <a:t>Mean NHR</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13</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1840345312"/>
                  </a:ext>
                </a:extLst>
              </a:tr>
              <a:tr h="142443">
                <a:tc vMerge="1">
                  <a:txBody>
                    <a:bodyPr/>
                    <a:lstStyle/>
                    <a:p>
                      <a:endParaRPr lang="fr-FR"/>
                    </a:p>
                  </a:txBody>
                  <a:tcPr/>
                </a:tc>
                <a:tc>
                  <a:txBody>
                    <a:bodyPr/>
                    <a:lstStyle/>
                    <a:p>
                      <a:pPr>
                        <a:spcAft>
                          <a:spcPts val="0"/>
                        </a:spcAft>
                      </a:pPr>
                      <a:r>
                        <a:rPr lang="fr-FR" sz="700">
                          <a:effectLst/>
                        </a:rPr>
                        <a:t>Mean HNR</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14</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187895688"/>
                  </a:ext>
                </a:extLst>
              </a:tr>
              <a:tr h="142443">
                <a:tc rowSpan="5">
                  <a:txBody>
                    <a:bodyPr/>
                    <a:lstStyle/>
                    <a:p>
                      <a:pPr algn="ctr">
                        <a:spcAft>
                          <a:spcPts val="0"/>
                        </a:spcAft>
                      </a:pPr>
                      <a:r>
                        <a:rPr lang="fr-FR" sz="700">
                          <a:effectLst/>
                        </a:rPr>
                        <a:t> </a:t>
                      </a:r>
                    </a:p>
                    <a:p>
                      <a:pPr algn="ctr">
                        <a:spcAft>
                          <a:spcPts val="0"/>
                        </a:spcAft>
                      </a:pPr>
                      <a:r>
                        <a:rPr lang="fr-FR" sz="700">
                          <a:effectLst/>
                        </a:rPr>
                        <a:t> </a:t>
                      </a:r>
                    </a:p>
                    <a:p>
                      <a:pPr algn="ctr">
                        <a:spcAft>
                          <a:spcPts val="0"/>
                        </a:spcAft>
                      </a:pPr>
                      <a:r>
                        <a:rPr lang="fr-FR" sz="700">
                          <a:effectLst/>
                        </a:rPr>
                        <a:t>Pitch Parameters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fr-FR" sz="700">
                          <a:effectLst/>
                        </a:rPr>
                        <a:t>Mediam Pitch (Hz)</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15</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53482342"/>
                  </a:ext>
                </a:extLst>
              </a:tr>
              <a:tr h="142443">
                <a:tc vMerge="1">
                  <a:txBody>
                    <a:bodyPr/>
                    <a:lstStyle/>
                    <a:p>
                      <a:endParaRPr lang="fr-FR"/>
                    </a:p>
                  </a:txBody>
                  <a:tcPr/>
                </a:tc>
                <a:tc>
                  <a:txBody>
                    <a:bodyPr/>
                    <a:lstStyle/>
                    <a:p>
                      <a:pPr>
                        <a:spcAft>
                          <a:spcPts val="0"/>
                        </a:spcAft>
                      </a:pPr>
                      <a:r>
                        <a:rPr lang="fr-FR" sz="700">
                          <a:effectLst/>
                        </a:rPr>
                        <a:t>Mean Pitch (Hz)</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16</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699565512"/>
                  </a:ext>
                </a:extLst>
              </a:tr>
              <a:tr h="142443">
                <a:tc vMerge="1">
                  <a:txBody>
                    <a:bodyPr/>
                    <a:lstStyle/>
                    <a:p>
                      <a:endParaRPr lang="fr-FR"/>
                    </a:p>
                  </a:txBody>
                  <a:tcPr/>
                </a:tc>
                <a:tc>
                  <a:txBody>
                    <a:bodyPr/>
                    <a:lstStyle/>
                    <a:p>
                      <a:pPr>
                        <a:spcAft>
                          <a:spcPts val="0"/>
                        </a:spcAft>
                      </a:pPr>
                      <a:r>
                        <a:rPr lang="fr-FR" sz="700">
                          <a:effectLst/>
                        </a:rPr>
                        <a:t>Standard deviation (Hz)</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17</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111053990"/>
                  </a:ext>
                </a:extLst>
              </a:tr>
              <a:tr h="142443">
                <a:tc vMerge="1">
                  <a:txBody>
                    <a:bodyPr/>
                    <a:lstStyle/>
                    <a:p>
                      <a:endParaRPr lang="fr-FR"/>
                    </a:p>
                  </a:txBody>
                  <a:tcPr/>
                </a:tc>
                <a:tc>
                  <a:txBody>
                    <a:bodyPr/>
                    <a:lstStyle/>
                    <a:p>
                      <a:pPr>
                        <a:spcAft>
                          <a:spcPts val="0"/>
                        </a:spcAft>
                      </a:pPr>
                      <a:r>
                        <a:rPr lang="fr-FR" sz="700">
                          <a:effectLst/>
                        </a:rPr>
                        <a:t>Minimum pitch (Hz)</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18</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734306635"/>
                  </a:ext>
                </a:extLst>
              </a:tr>
              <a:tr h="142443">
                <a:tc vMerge="1">
                  <a:txBody>
                    <a:bodyPr/>
                    <a:lstStyle/>
                    <a:p>
                      <a:endParaRPr lang="fr-FR"/>
                    </a:p>
                  </a:txBody>
                  <a:tcPr/>
                </a:tc>
                <a:tc>
                  <a:txBody>
                    <a:bodyPr/>
                    <a:lstStyle/>
                    <a:p>
                      <a:pPr>
                        <a:spcAft>
                          <a:spcPts val="0"/>
                        </a:spcAft>
                      </a:pPr>
                      <a:r>
                        <a:rPr lang="fr-FR" sz="700">
                          <a:effectLst/>
                        </a:rPr>
                        <a:t>Maximum pitch (Hz)</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19</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526052216"/>
                  </a:ext>
                </a:extLst>
              </a:tr>
              <a:tr h="142443">
                <a:tc rowSpan="4">
                  <a:txBody>
                    <a:bodyPr/>
                    <a:lstStyle/>
                    <a:p>
                      <a:pPr algn="ctr">
                        <a:spcAft>
                          <a:spcPts val="0"/>
                        </a:spcAft>
                      </a:pPr>
                      <a:r>
                        <a:rPr lang="fr-FR" sz="700" dirty="0">
                          <a:effectLst/>
                        </a:rPr>
                        <a:t> </a:t>
                      </a:r>
                    </a:p>
                    <a:p>
                      <a:pPr algn="ctr">
                        <a:spcAft>
                          <a:spcPts val="0"/>
                        </a:spcAft>
                      </a:pPr>
                      <a:r>
                        <a:rPr lang="fr-FR" sz="700" dirty="0">
                          <a:effectLst/>
                        </a:rPr>
                        <a:t>Pulses </a:t>
                      </a:r>
                      <a:r>
                        <a:rPr lang="fr-FR" sz="700" dirty="0" err="1">
                          <a:effectLst/>
                        </a:rPr>
                        <a:t>Parameters</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fr-FR" sz="700">
                          <a:effectLst/>
                        </a:rPr>
                        <a:t>Number of pulses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20</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501101943"/>
                  </a:ext>
                </a:extLst>
              </a:tr>
              <a:tr h="142443">
                <a:tc vMerge="1">
                  <a:txBody>
                    <a:bodyPr/>
                    <a:lstStyle/>
                    <a:p>
                      <a:endParaRPr lang="fr-FR"/>
                    </a:p>
                  </a:txBody>
                  <a:tcPr/>
                </a:tc>
                <a:tc>
                  <a:txBody>
                    <a:bodyPr/>
                    <a:lstStyle/>
                    <a:p>
                      <a:pPr>
                        <a:spcAft>
                          <a:spcPts val="0"/>
                        </a:spcAft>
                      </a:pPr>
                      <a:r>
                        <a:rPr lang="fr-FR" sz="700">
                          <a:effectLst/>
                        </a:rPr>
                        <a:t>Number of periods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21</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1312392858"/>
                  </a:ext>
                </a:extLst>
              </a:tr>
              <a:tr h="142443">
                <a:tc vMerge="1">
                  <a:txBody>
                    <a:bodyPr/>
                    <a:lstStyle/>
                    <a:p>
                      <a:endParaRPr lang="fr-FR"/>
                    </a:p>
                  </a:txBody>
                  <a:tcPr/>
                </a:tc>
                <a:tc>
                  <a:txBody>
                    <a:bodyPr/>
                    <a:lstStyle/>
                    <a:p>
                      <a:pPr>
                        <a:spcAft>
                          <a:spcPts val="0"/>
                        </a:spcAft>
                      </a:pPr>
                      <a:r>
                        <a:rPr lang="fr-FR" sz="700">
                          <a:effectLst/>
                        </a:rPr>
                        <a:t>Mean period (s)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22</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3705053465"/>
                  </a:ext>
                </a:extLst>
              </a:tr>
              <a:tr h="142443">
                <a:tc vMerge="1">
                  <a:txBody>
                    <a:bodyPr/>
                    <a:lstStyle/>
                    <a:p>
                      <a:endParaRPr lang="fr-FR"/>
                    </a:p>
                  </a:txBody>
                  <a:tcPr/>
                </a:tc>
                <a:tc>
                  <a:txBody>
                    <a:bodyPr/>
                    <a:lstStyle/>
                    <a:p>
                      <a:pPr>
                        <a:spcAft>
                          <a:spcPts val="0"/>
                        </a:spcAft>
                      </a:pPr>
                      <a:r>
                        <a:rPr lang="en-US" sz="700">
                          <a:effectLst/>
                        </a:rPr>
                        <a:t>Standard deviation of period (s)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en-US" sz="700">
                          <a:effectLst/>
                        </a:rPr>
                        <a:t>23</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3178491827"/>
                  </a:ext>
                </a:extLst>
              </a:tr>
              <a:tr h="284885">
                <a:tc rowSpan="3">
                  <a:txBody>
                    <a:bodyPr/>
                    <a:lstStyle/>
                    <a:p>
                      <a:pPr algn="ctr">
                        <a:spcAft>
                          <a:spcPts val="0"/>
                        </a:spcAft>
                      </a:pPr>
                      <a:r>
                        <a:rPr lang="en-US" sz="700">
                          <a:effectLst/>
                        </a:rPr>
                        <a:t> </a:t>
                      </a:r>
                      <a:endParaRPr lang="fr-FR" sz="700">
                        <a:effectLst/>
                      </a:endParaRPr>
                    </a:p>
                    <a:p>
                      <a:pPr algn="ctr">
                        <a:spcAft>
                          <a:spcPts val="0"/>
                        </a:spcAft>
                      </a:pPr>
                      <a:r>
                        <a:rPr lang="en-US" sz="700">
                          <a:effectLst/>
                        </a:rPr>
                        <a:t>Voicing Parameters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en-US" sz="700">
                          <a:effectLst/>
                        </a:rPr>
                        <a:t>Fraction of locally unvoiced pitch frames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en-US" sz="700">
                          <a:effectLst/>
                        </a:rPr>
                        <a:t>24</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4203135551"/>
                  </a:ext>
                </a:extLst>
              </a:tr>
              <a:tr h="142443">
                <a:tc vMerge="1">
                  <a:txBody>
                    <a:bodyPr/>
                    <a:lstStyle/>
                    <a:p>
                      <a:endParaRPr lang="fr-FR"/>
                    </a:p>
                  </a:txBody>
                  <a:tcPr/>
                </a:tc>
                <a:tc>
                  <a:txBody>
                    <a:bodyPr/>
                    <a:lstStyle/>
                    <a:p>
                      <a:pPr>
                        <a:spcAft>
                          <a:spcPts val="0"/>
                        </a:spcAft>
                      </a:pPr>
                      <a:r>
                        <a:rPr lang="en-US" sz="700">
                          <a:effectLst/>
                        </a:rPr>
                        <a:t>Number of voice breaks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en-US" sz="700">
                          <a:effectLst/>
                        </a:rPr>
                        <a:t>25</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1337273169"/>
                  </a:ext>
                </a:extLst>
              </a:tr>
              <a:tr h="142443">
                <a:tc vMerge="1">
                  <a:txBody>
                    <a:bodyPr/>
                    <a:lstStyle/>
                    <a:p>
                      <a:endParaRPr lang="fr-FR"/>
                    </a:p>
                  </a:txBody>
                  <a:tcPr/>
                </a:tc>
                <a:tc>
                  <a:txBody>
                    <a:bodyPr/>
                    <a:lstStyle/>
                    <a:p>
                      <a:pPr>
                        <a:spcAft>
                          <a:spcPts val="0"/>
                        </a:spcAft>
                      </a:pPr>
                      <a:r>
                        <a:rPr lang="en-US" sz="700">
                          <a:effectLst/>
                        </a:rPr>
                        <a:t>Degree of voice breaks (s)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en-US" sz="700" dirty="0">
                          <a:effectLst/>
                        </a:rPr>
                        <a:t>26</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058640759"/>
                  </a:ext>
                </a:extLst>
              </a:tr>
            </a:tbl>
          </a:graphicData>
        </a:graphic>
      </p:graphicFrame>
      <p:sp>
        <p:nvSpPr>
          <p:cNvPr id="11" name="Espace réservé du numéro de diapositive 10">
            <a:extLst>
              <a:ext uri="{FF2B5EF4-FFF2-40B4-BE49-F238E27FC236}">
                <a16:creationId xmlns:a16="http://schemas.microsoft.com/office/drawing/2014/main" id="{E5AD36A3-7913-BE40-889A-99A46B3314D7}"/>
              </a:ext>
            </a:extLst>
          </p:cNvPr>
          <p:cNvSpPr>
            <a:spLocks noGrp="1"/>
          </p:cNvSpPr>
          <p:nvPr>
            <p:ph type="sldNum" sz="quarter" idx="12"/>
          </p:nvPr>
        </p:nvSpPr>
        <p:spPr>
          <a:xfrm>
            <a:off x="11592262" y="6400804"/>
            <a:ext cx="365760" cy="365760"/>
          </a:xfrm>
        </p:spPr>
        <p:txBody>
          <a:bodyPr/>
          <a:lstStyle/>
          <a:p>
            <a:fld id="{657425C9-886C-2641-B225-862103BFDD44}" type="slidenum">
              <a:rPr lang="fr-FR" smtClean="0"/>
              <a:t>4</a:t>
            </a:fld>
            <a:endParaRPr lang="fr-FR" dirty="0"/>
          </a:p>
        </p:txBody>
      </p:sp>
    </p:spTree>
    <p:extLst>
      <p:ext uri="{BB962C8B-B14F-4D97-AF65-F5344CB8AC3E}">
        <p14:creationId xmlns:p14="http://schemas.microsoft.com/office/powerpoint/2010/main" val="319087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A297F2-02A3-2B40-BE34-765E825AFE14}"/>
              </a:ext>
            </a:extLst>
          </p:cNvPr>
          <p:cNvSpPr>
            <a:spLocks noGrp="1"/>
          </p:cNvSpPr>
          <p:nvPr>
            <p:ph type="title"/>
          </p:nvPr>
        </p:nvSpPr>
        <p:spPr/>
        <p:txBody>
          <a:bodyPr/>
          <a:lstStyle/>
          <a:p>
            <a:r>
              <a:rPr lang="fr-FR" dirty="0"/>
              <a:t>Récupération de données</a:t>
            </a:r>
          </a:p>
        </p:txBody>
      </p:sp>
      <p:sp>
        <p:nvSpPr>
          <p:cNvPr id="3" name="Espace réservé du contenu 2">
            <a:extLst>
              <a:ext uri="{FF2B5EF4-FFF2-40B4-BE49-F238E27FC236}">
                <a16:creationId xmlns:a16="http://schemas.microsoft.com/office/drawing/2014/main" id="{5899DA7A-DA3D-2B42-BCEC-239A505E5808}"/>
              </a:ext>
            </a:extLst>
          </p:cNvPr>
          <p:cNvSpPr>
            <a:spLocks noGrp="1"/>
          </p:cNvSpPr>
          <p:nvPr>
            <p:ph idx="1"/>
          </p:nvPr>
        </p:nvSpPr>
        <p:spPr>
          <a:xfrm>
            <a:off x="2231136" y="2638044"/>
            <a:ext cx="7729728" cy="784425"/>
          </a:xfrm>
        </p:spPr>
        <p:txBody>
          <a:bodyPr/>
          <a:lstStyle/>
          <a:p>
            <a:r>
              <a:rPr lang="fr-FR" dirty="0"/>
              <a:t>Nous avons téléchargé les données via </a:t>
            </a:r>
            <a:r>
              <a:rPr lang="fr-FR" dirty="0" err="1"/>
              <a:t>webscrapping</a:t>
            </a:r>
            <a:r>
              <a:rPr lang="fr-FR" dirty="0"/>
              <a:t> en utilisant le package </a:t>
            </a:r>
            <a:r>
              <a:rPr lang="fr-FR" dirty="0" err="1"/>
              <a:t>Selenium</a:t>
            </a:r>
            <a:r>
              <a:rPr lang="fr-FR" dirty="0"/>
              <a:t>.</a:t>
            </a:r>
          </a:p>
        </p:txBody>
      </p:sp>
      <p:sp>
        <p:nvSpPr>
          <p:cNvPr id="5" name="Espace réservé du numéro de diapositive 4">
            <a:extLst>
              <a:ext uri="{FF2B5EF4-FFF2-40B4-BE49-F238E27FC236}">
                <a16:creationId xmlns:a16="http://schemas.microsoft.com/office/drawing/2014/main" id="{19E7225B-BF5B-F941-B0D6-594340ADFCCA}"/>
              </a:ext>
            </a:extLst>
          </p:cNvPr>
          <p:cNvSpPr>
            <a:spLocks noGrp="1"/>
          </p:cNvSpPr>
          <p:nvPr>
            <p:ph type="sldNum" sz="quarter" idx="12"/>
          </p:nvPr>
        </p:nvSpPr>
        <p:spPr/>
        <p:txBody>
          <a:bodyPr/>
          <a:lstStyle/>
          <a:p>
            <a:fld id="{657425C9-886C-2641-B225-862103BFDD44}" type="slidenum">
              <a:rPr lang="fr-FR" smtClean="0"/>
              <a:t>5</a:t>
            </a:fld>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403" y="3644538"/>
            <a:ext cx="10075194" cy="2399424"/>
          </a:xfrm>
          <a:prstGeom prst="rect">
            <a:avLst/>
          </a:prstGeom>
        </p:spPr>
      </p:pic>
    </p:spTree>
    <p:extLst>
      <p:ext uri="{BB962C8B-B14F-4D97-AF65-F5344CB8AC3E}">
        <p14:creationId xmlns:p14="http://schemas.microsoft.com/office/powerpoint/2010/main" val="944336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A297F2-02A3-2B40-BE34-765E825AFE14}"/>
              </a:ext>
            </a:extLst>
          </p:cNvPr>
          <p:cNvSpPr>
            <a:spLocks noGrp="1"/>
          </p:cNvSpPr>
          <p:nvPr>
            <p:ph type="title"/>
          </p:nvPr>
        </p:nvSpPr>
        <p:spPr/>
        <p:txBody>
          <a:bodyPr/>
          <a:lstStyle/>
          <a:p>
            <a:r>
              <a:rPr lang="fr-FR" dirty="0"/>
              <a:t>Visualisation de données</a:t>
            </a:r>
          </a:p>
        </p:txBody>
      </p:sp>
      <p:sp>
        <p:nvSpPr>
          <p:cNvPr id="3" name="Espace réservé du contenu 2">
            <a:extLst>
              <a:ext uri="{FF2B5EF4-FFF2-40B4-BE49-F238E27FC236}">
                <a16:creationId xmlns:a16="http://schemas.microsoft.com/office/drawing/2014/main" id="{5899DA7A-DA3D-2B42-BCEC-239A505E5808}"/>
              </a:ext>
            </a:extLst>
          </p:cNvPr>
          <p:cNvSpPr>
            <a:spLocks noGrp="1"/>
          </p:cNvSpPr>
          <p:nvPr>
            <p:ph idx="1"/>
          </p:nvPr>
        </p:nvSpPr>
        <p:spPr>
          <a:xfrm>
            <a:off x="2231136" y="2431954"/>
            <a:ext cx="7729728" cy="694291"/>
          </a:xfrm>
        </p:spPr>
        <p:txBody>
          <a:bodyPr>
            <a:noAutofit/>
          </a:bodyPr>
          <a:lstStyle/>
          <a:p>
            <a:r>
              <a:rPr lang="fr-FR" dirty="0"/>
              <a:t>Nous avons ensuite ajouté un header avec le nom de chaque colonnes pour mieux visualiser les données qui étaient au format.txt</a:t>
            </a:r>
          </a:p>
        </p:txBody>
      </p:sp>
      <p:sp>
        <p:nvSpPr>
          <p:cNvPr id="5" name="Espace réservé du numéro de diapositive 4">
            <a:extLst>
              <a:ext uri="{FF2B5EF4-FFF2-40B4-BE49-F238E27FC236}">
                <a16:creationId xmlns:a16="http://schemas.microsoft.com/office/drawing/2014/main" id="{19E7225B-BF5B-F941-B0D6-594340ADFCCA}"/>
              </a:ext>
            </a:extLst>
          </p:cNvPr>
          <p:cNvSpPr>
            <a:spLocks noGrp="1"/>
          </p:cNvSpPr>
          <p:nvPr>
            <p:ph type="sldNum" sz="quarter" idx="12"/>
          </p:nvPr>
        </p:nvSpPr>
        <p:spPr/>
        <p:txBody>
          <a:bodyPr/>
          <a:lstStyle/>
          <a:p>
            <a:fld id="{657425C9-886C-2641-B225-862103BFDD44}" type="slidenum">
              <a:rPr lang="fr-FR" smtClean="0"/>
              <a:t>6</a:t>
            </a:fld>
            <a:endParaRPr lang="fr-FR"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1158" y="2736452"/>
            <a:ext cx="4259970" cy="3481468"/>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72" y="3126245"/>
            <a:ext cx="6223376" cy="2545043"/>
          </a:xfrm>
          <a:prstGeom prst="rect">
            <a:avLst/>
          </a:prstGeom>
          <a:ln>
            <a:solidFill>
              <a:schemeClr val="tx1"/>
            </a:solidFill>
          </a:ln>
        </p:spPr>
      </p:pic>
      <p:sp>
        <p:nvSpPr>
          <p:cNvPr id="11" name="Flèche droite 10"/>
          <p:cNvSpPr/>
          <p:nvPr/>
        </p:nvSpPr>
        <p:spPr>
          <a:xfrm>
            <a:off x="6439988" y="4059131"/>
            <a:ext cx="1371169" cy="67926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44715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A297F2-02A3-2B40-BE34-765E825AFE14}"/>
              </a:ext>
            </a:extLst>
          </p:cNvPr>
          <p:cNvSpPr>
            <a:spLocks noGrp="1"/>
          </p:cNvSpPr>
          <p:nvPr>
            <p:ph type="title"/>
          </p:nvPr>
        </p:nvSpPr>
        <p:spPr/>
        <p:txBody>
          <a:bodyPr/>
          <a:lstStyle/>
          <a:p>
            <a:r>
              <a:rPr lang="fr-FR" dirty="0"/>
              <a:t>Visualisation de données</a:t>
            </a:r>
          </a:p>
        </p:txBody>
      </p:sp>
      <p:sp>
        <p:nvSpPr>
          <p:cNvPr id="3" name="Espace réservé du contenu 2">
            <a:extLst>
              <a:ext uri="{FF2B5EF4-FFF2-40B4-BE49-F238E27FC236}">
                <a16:creationId xmlns:a16="http://schemas.microsoft.com/office/drawing/2014/main" id="{5899DA7A-DA3D-2B42-BCEC-239A505E5808}"/>
              </a:ext>
            </a:extLst>
          </p:cNvPr>
          <p:cNvSpPr>
            <a:spLocks noGrp="1"/>
          </p:cNvSpPr>
          <p:nvPr>
            <p:ph idx="1"/>
          </p:nvPr>
        </p:nvSpPr>
        <p:spPr>
          <a:xfrm>
            <a:off x="2231136" y="2431954"/>
            <a:ext cx="7729728" cy="610193"/>
          </a:xfrm>
        </p:spPr>
        <p:txBody>
          <a:bodyPr>
            <a:normAutofit lnSpcReduction="10000"/>
          </a:bodyPr>
          <a:lstStyle/>
          <a:p>
            <a:r>
              <a:rPr lang="fr-FR" dirty="0"/>
              <a:t>Nous affichons ensuite des histogrammes relatifs à l’UPDRS pour tenter de comprendre quelles </a:t>
            </a:r>
            <a:r>
              <a:rPr lang="fr-FR" dirty="0" err="1"/>
              <a:t>features</a:t>
            </a:r>
            <a:r>
              <a:rPr lang="fr-FR" dirty="0"/>
              <a:t> ont un impact sur cet UPDRS.</a:t>
            </a:r>
          </a:p>
        </p:txBody>
      </p:sp>
      <p:sp>
        <p:nvSpPr>
          <p:cNvPr id="5" name="Espace réservé du numéro de diapositive 4">
            <a:extLst>
              <a:ext uri="{FF2B5EF4-FFF2-40B4-BE49-F238E27FC236}">
                <a16:creationId xmlns:a16="http://schemas.microsoft.com/office/drawing/2014/main" id="{19E7225B-BF5B-F941-B0D6-594340ADFCCA}"/>
              </a:ext>
            </a:extLst>
          </p:cNvPr>
          <p:cNvSpPr>
            <a:spLocks noGrp="1"/>
          </p:cNvSpPr>
          <p:nvPr>
            <p:ph type="sldNum" sz="quarter" idx="12"/>
          </p:nvPr>
        </p:nvSpPr>
        <p:spPr/>
        <p:txBody>
          <a:bodyPr/>
          <a:lstStyle/>
          <a:p>
            <a:fld id="{657425C9-886C-2641-B225-862103BFDD44}" type="slidenum">
              <a:rPr lang="fr-FR" smtClean="0"/>
              <a:t>7</a:t>
            </a:fld>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543" y="3295870"/>
            <a:ext cx="3715268" cy="2695951"/>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471" y="3248237"/>
            <a:ext cx="3724795" cy="2791215"/>
          </a:xfrm>
          <a:prstGeom prst="rect">
            <a:avLst/>
          </a:prstGeom>
        </p:spPr>
      </p:pic>
    </p:spTree>
    <p:extLst>
      <p:ext uri="{BB962C8B-B14F-4D97-AF65-F5344CB8AC3E}">
        <p14:creationId xmlns:p14="http://schemas.microsoft.com/office/powerpoint/2010/main" val="303939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5EC5D-A55A-664B-A51B-6030B2938D3A}"/>
              </a:ext>
            </a:extLst>
          </p:cNvPr>
          <p:cNvSpPr>
            <a:spLocks noGrp="1"/>
          </p:cNvSpPr>
          <p:nvPr>
            <p:ph type="title"/>
          </p:nvPr>
        </p:nvSpPr>
        <p:spPr>
          <a:xfrm>
            <a:off x="2231136" y="650704"/>
            <a:ext cx="7729728" cy="1188720"/>
          </a:xfrm>
        </p:spPr>
        <p:txBody>
          <a:bodyPr/>
          <a:lstStyle/>
          <a:p>
            <a:r>
              <a:rPr lang="fr-FR" dirty="0"/>
              <a:t>modélisation</a:t>
            </a:r>
          </a:p>
        </p:txBody>
      </p:sp>
      <p:sp>
        <p:nvSpPr>
          <p:cNvPr id="6" name="Espace réservé du contenu 5">
            <a:extLst>
              <a:ext uri="{FF2B5EF4-FFF2-40B4-BE49-F238E27FC236}">
                <a16:creationId xmlns:a16="http://schemas.microsoft.com/office/drawing/2014/main" id="{87112B6C-2E66-D84F-8297-1F7B33CD32A1}"/>
              </a:ext>
            </a:extLst>
          </p:cNvPr>
          <p:cNvSpPr>
            <a:spLocks noGrp="1"/>
          </p:cNvSpPr>
          <p:nvPr>
            <p:ph idx="1"/>
          </p:nvPr>
        </p:nvSpPr>
        <p:spPr>
          <a:xfrm>
            <a:off x="4236454" y="3199173"/>
            <a:ext cx="3719090" cy="607659"/>
          </a:xfrm>
        </p:spPr>
        <p:txBody>
          <a:bodyPr/>
          <a:lstStyle/>
          <a:p>
            <a:pPr marL="0" indent="0">
              <a:buNone/>
            </a:pPr>
            <a:r>
              <a:rPr lang="fr-FR" dirty="0"/>
              <a:t>Table 1 - </a:t>
            </a:r>
            <a:r>
              <a:rPr lang="fr-FR" dirty="0" err="1"/>
              <a:t>Tuning</a:t>
            </a:r>
            <a:r>
              <a:rPr lang="fr-FR" dirty="0"/>
              <a:t> des hyper-paramètres</a:t>
            </a:r>
          </a:p>
          <a:p>
            <a:pPr marL="0" indent="0">
              <a:buNone/>
            </a:pPr>
            <a:endParaRPr lang="fr-FR" dirty="0"/>
          </a:p>
        </p:txBody>
      </p:sp>
      <p:sp>
        <p:nvSpPr>
          <p:cNvPr id="10" name="Espace réservé du numéro de diapositive 9">
            <a:extLst>
              <a:ext uri="{FF2B5EF4-FFF2-40B4-BE49-F238E27FC236}">
                <a16:creationId xmlns:a16="http://schemas.microsoft.com/office/drawing/2014/main" id="{8AFB71B9-8B94-E141-BFEF-DC5877B62DC6}"/>
              </a:ext>
            </a:extLst>
          </p:cNvPr>
          <p:cNvSpPr>
            <a:spLocks noGrp="1"/>
          </p:cNvSpPr>
          <p:nvPr>
            <p:ph type="sldNum" sz="quarter" idx="12"/>
          </p:nvPr>
        </p:nvSpPr>
        <p:spPr/>
        <p:txBody>
          <a:bodyPr/>
          <a:lstStyle/>
          <a:p>
            <a:fld id="{657425C9-886C-2641-B225-862103BFDD44}" type="slidenum">
              <a:rPr lang="fr-FR" smtClean="0"/>
              <a:t>8</a:t>
            </a:fld>
            <a:endParaRPr lang="fr-FR" dirty="0"/>
          </a:p>
        </p:txBody>
      </p:sp>
      <p:graphicFrame>
        <p:nvGraphicFramePr>
          <p:cNvPr id="7" name="Tableau 6">
            <a:extLst>
              <a:ext uri="{FF2B5EF4-FFF2-40B4-BE49-F238E27FC236}">
                <a16:creationId xmlns:a16="http://schemas.microsoft.com/office/drawing/2014/main" id="{DD7BE26B-1CF7-6A4F-BD09-B706D9931086}"/>
              </a:ext>
            </a:extLst>
          </p:cNvPr>
          <p:cNvGraphicFramePr>
            <a:graphicFrameLocks noGrp="1"/>
          </p:cNvGraphicFramePr>
          <p:nvPr>
            <p:extLst>
              <p:ext uri="{D42A27DB-BD31-4B8C-83A1-F6EECF244321}">
                <p14:modId xmlns:p14="http://schemas.microsoft.com/office/powerpoint/2010/main" val="1315205576"/>
              </p:ext>
            </p:extLst>
          </p:nvPr>
        </p:nvGraphicFramePr>
        <p:xfrm>
          <a:off x="3149223" y="3806832"/>
          <a:ext cx="5893551" cy="2422641"/>
        </p:xfrm>
        <a:graphic>
          <a:graphicData uri="http://schemas.openxmlformats.org/drawingml/2006/table">
            <a:tbl>
              <a:tblPr firstRow="1" bandRow="1">
                <a:tableStyleId>{5C22544A-7EE6-4342-B048-85BDC9FD1C3A}</a:tableStyleId>
              </a:tblPr>
              <a:tblGrid>
                <a:gridCol w="1964517">
                  <a:extLst>
                    <a:ext uri="{9D8B030D-6E8A-4147-A177-3AD203B41FA5}">
                      <a16:colId xmlns:a16="http://schemas.microsoft.com/office/drawing/2014/main" val="3527254044"/>
                    </a:ext>
                  </a:extLst>
                </a:gridCol>
                <a:gridCol w="1964517">
                  <a:extLst>
                    <a:ext uri="{9D8B030D-6E8A-4147-A177-3AD203B41FA5}">
                      <a16:colId xmlns:a16="http://schemas.microsoft.com/office/drawing/2014/main" val="2805425445"/>
                    </a:ext>
                  </a:extLst>
                </a:gridCol>
                <a:gridCol w="1964517">
                  <a:extLst>
                    <a:ext uri="{9D8B030D-6E8A-4147-A177-3AD203B41FA5}">
                      <a16:colId xmlns:a16="http://schemas.microsoft.com/office/drawing/2014/main" val="3377541870"/>
                    </a:ext>
                  </a:extLst>
                </a:gridCol>
              </a:tblGrid>
              <a:tr h="730637">
                <a:tc>
                  <a:txBody>
                    <a:bodyPr/>
                    <a:lstStyle/>
                    <a:p>
                      <a:pPr algn="ctr"/>
                      <a:r>
                        <a:rPr lang="fr-FR" sz="1600" dirty="0"/>
                        <a:t>SVM</a:t>
                      </a:r>
                    </a:p>
                  </a:txBody>
                  <a:tcPr/>
                </a:tc>
                <a:tc>
                  <a:txBody>
                    <a:bodyPr/>
                    <a:lstStyle/>
                    <a:p>
                      <a:pPr algn="ctr"/>
                      <a:r>
                        <a:rPr lang="fr-FR" sz="1600" dirty="0" err="1"/>
                        <a:t>Random</a:t>
                      </a:r>
                      <a:r>
                        <a:rPr lang="fr-FR" sz="1600" dirty="0"/>
                        <a:t> Forest</a:t>
                      </a:r>
                    </a:p>
                  </a:txBody>
                  <a:tcPr/>
                </a:tc>
                <a:tc>
                  <a:txBody>
                    <a:bodyPr/>
                    <a:lstStyle/>
                    <a:p>
                      <a:pPr algn="ctr"/>
                      <a:r>
                        <a:rPr lang="fr-FR" sz="1600" dirty="0"/>
                        <a:t>Gradient </a:t>
                      </a:r>
                      <a:r>
                        <a:rPr lang="fr-FR" sz="1600" dirty="0" err="1"/>
                        <a:t>Boosting</a:t>
                      </a:r>
                      <a:endParaRPr lang="fr-FR" sz="1600" dirty="0"/>
                    </a:p>
                  </a:txBody>
                  <a:tcPr/>
                </a:tc>
                <a:extLst>
                  <a:ext uri="{0D108BD9-81ED-4DB2-BD59-A6C34878D82A}">
                    <a16:rowId xmlns:a16="http://schemas.microsoft.com/office/drawing/2014/main" val="1909134801"/>
                  </a:ext>
                </a:extLst>
              </a:tr>
              <a:tr h="423001">
                <a:tc>
                  <a:txBody>
                    <a:bodyPr/>
                    <a:lstStyle/>
                    <a:p>
                      <a:r>
                        <a:rPr lang="fr-FR" sz="1600" dirty="0"/>
                        <a:t>Gamma </a:t>
                      </a:r>
                    </a:p>
                  </a:txBody>
                  <a:tcPr/>
                </a:tc>
                <a:tc>
                  <a:txBody>
                    <a:bodyPr/>
                    <a:lstStyle/>
                    <a:p>
                      <a:r>
                        <a:rPr lang="fr-FR" sz="1600" dirty="0" err="1"/>
                        <a:t>N_estimators</a:t>
                      </a:r>
                      <a:endParaRPr lang="fr-FR" sz="1600" dirty="0"/>
                    </a:p>
                  </a:txBody>
                  <a:tcPr/>
                </a:tc>
                <a:tc>
                  <a:txBody>
                    <a:bodyPr/>
                    <a:lstStyle/>
                    <a:p>
                      <a:r>
                        <a:rPr lang="fr-FR" sz="1600" dirty="0" err="1"/>
                        <a:t>N_estimators</a:t>
                      </a:r>
                      <a:endParaRPr lang="fr-FR" sz="1600" dirty="0"/>
                    </a:p>
                  </a:txBody>
                  <a:tcPr/>
                </a:tc>
                <a:extLst>
                  <a:ext uri="{0D108BD9-81ED-4DB2-BD59-A6C34878D82A}">
                    <a16:rowId xmlns:a16="http://schemas.microsoft.com/office/drawing/2014/main" val="1486037554"/>
                  </a:ext>
                </a:extLst>
              </a:tr>
              <a:tr h="423001">
                <a:tc>
                  <a:txBody>
                    <a:bodyPr/>
                    <a:lstStyle/>
                    <a:p>
                      <a:r>
                        <a:rPr lang="fr-FR" sz="1600" dirty="0"/>
                        <a:t>C</a:t>
                      </a:r>
                    </a:p>
                  </a:txBody>
                  <a:tcPr/>
                </a:tc>
                <a:tc>
                  <a:txBody>
                    <a:bodyPr/>
                    <a:lstStyle/>
                    <a:p>
                      <a:r>
                        <a:rPr lang="fr-FR" sz="1600" dirty="0" err="1"/>
                        <a:t>Min_samples_leaf</a:t>
                      </a:r>
                      <a:endParaRPr lang="fr-FR" sz="1600" dirty="0"/>
                    </a:p>
                  </a:txBody>
                  <a:tcPr/>
                </a:tc>
                <a:tc>
                  <a:txBody>
                    <a:bodyPr/>
                    <a:lstStyle/>
                    <a:p>
                      <a:r>
                        <a:rPr lang="fr-FR" sz="1600" dirty="0" err="1"/>
                        <a:t>Max_depth</a:t>
                      </a:r>
                      <a:endParaRPr lang="fr-FR" sz="1600" dirty="0"/>
                    </a:p>
                  </a:txBody>
                  <a:tcPr/>
                </a:tc>
                <a:extLst>
                  <a:ext uri="{0D108BD9-81ED-4DB2-BD59-A6C34878D82A}">
                    <a16:rowId xmlns:a16="http://schemas.microsoft.com/office/drawing/2014/main" val="1670696220"/>
                  </a:ext>
                </a:extLst>
              </a:tr>
              <a:tr h="423001">
                <a:tc>
                  <a:txBody>
                    <a:bodyPr/>
                    <a:lstStyle/>
                    <a:p>
                      <a:r>
                        <a:rPr lang="fr-FR" sz="1600" dirty="0" err="1"/>
                        <a:t>Kernel</a:t>
                      </a:r>
                      <a:endParaRPr lang="fr-FR" sz="1600" dirty="0"/>
                    </a:p>
                  </a:txBody>
                  <a:tcPr/>
                </a:tc>
                <a:tc>
                  <a:txBody>
                    <a:bodyPr/>
                    <a:lstStyle/>
                    <a:p>
                      <a:r>
                        <a:rPr lang="fr-FR" sz="1600" dirty="0" err="1"/>
                        <a:t>Criterion</a:t>
                      </a:r>
                      <a:endParaRPr lang="fr-FR" sz="1600" dirty="0"/>
                    </a:p>
                  </a:txBody>
                  <a:tcPr/>
                </a:tc>
                <a:tc>
                  <a:txBody>
                    <a:bodyPr/>
                    <a:lstStyle/>
                    <a:p>
                      <a:r>
                        <a:rPr lang="fr-FR" sz="1600" dirty="0" err="1"/>
                        <a:t>Min_samples_split</a:t>
                      </a:r>
                      <a:endParaRPr lang="fr-FR" sz="1600" dirty="0"/>
                    </a:p>
                  </a:txBody>
                  <a:tcPr/>
                </a:tc>
                <a:extLst>
                  <a:ext uri="{0D108BD9-81ED-4DB2-BD59-A6C34878D82A}">
                    <a16:rowId xmlns:a16="http://schemas.microsoft.com/office/drawing/2014/main" val="1494832270"/>
                  </a:ext>
                </a:extLst>
              </a:tr>
              <a:tr h="423001">
                <a:tc>
                  <a:txBody>
                    <a:bodyPr/>
                    <a:lstStyle/>
                    <a:p>
                      <a:r>
                        <a:rPr lang="fr-FR" sz="1600" dirty="0" err="1"/>
                        <a:t>Degree</a:t>
                      </a:r>
                      <a:endParaRPr lang="fr-FR" sz="1600" dirty="0"/>
                    </a:p>
                  </a:txBody>
                  <a:tcPr/>
                </a:tc>
                <a:tc>
                  <a:txBody>
                    <a:bodyPr/>
                    <a:lstStyle/>
                    <a:p>
                      <a:endParaRPr lang="fr-FR" sz="1600" dirty="0"/>
                    </a:p>
                  </a:txBody>
                  <a:tcPr/>
                </a:tc>
                <a:tc>
                  <a:txBody>
                    <a:bodyPr/>
                    <a:lstStyle/>
                    <a:p>
                      <a:r>
                        <a:rPr lang="fr-FR" sz="1600" dirty="0" err="1"/>
                        <a:t>Learning_rate</a:t>
                      </a:r>
                      <a:endParaRPr lang="fr-FR" sz="1600" dirty="0"/>
                    </a:p>
                  </a:txBody>
                  <a:tcPr/>
                </a:tc>
                <a:extLst>
                  <a:ext uri="{0D108BD9-81ED-4DB2-BD59-A6C34878D82A}">
                    <a16:rowId xmlns:a16="http://schemas.microsoft.com/office/drawing/2014/main" val="398096127"/>
                  </a:ext>
                </a:extLst>
              </a:tr>
            </a:tbl>
          </a:graphicData>
        </a:graphic>
      </p:graphicFrame>
      <p:sp>
        <p:nvSpPr>
          <p:cNvPr id="8" name="ZoneTexte 7">
            <a:extLst>
              <a:ext uri="{FF2B5EF4-FFF2-40B4-BE49-F238E27FC236}">
                <a16:creationId xmlns:a16="http://schemas.microsoft.com/office/drawing/2014/main" id="{B27308AA-E029-9944-8A6F-790964C03168}"/>
              </a:ext>
            </a:extLst>
          </p:cNvPr>
          <p:cNvSpPr txBox="1"/>
          <p:nvPr/>
        </p:nvSpPr>
        <p:spPr>
          <a:xfrm>
            <a:off x="740461" y="2118008"/>
            <a:ext cx="10906558" cy="646331"/>
          </a:xfrm>
          <a:prstGeom prst="rect">
            <a:avLst/>
          </a:prstGeom>
          <a:noFill/>
        </p:spPr>
        <p:txBody>
          <a:bodyPr wrap="square" rtlCol="0">
            <a:spAutoFit/>
          </a:bodyPr>
          <a:lstStyle/>
          <a:p>
            <a:pPr algn="just"/>
            <a:r>
              <a:rPr lang="fr-FR" dirty="0"/>
              <a:t>Nous avons testé tester différents hyper-paramètres sur 3 modèles de classification à l’aide d’un </a:t>
            </a:r>
            <a:r>
              <a:rPr lang="fr-FR" dirty="0" err="1"/>
              <a:t>grid</a:t>
            </a:r>
            <a:r>
              <a:rPr lang="fr-FR" dirty="0"/>
              <a:t> </a:t>
            </a:r>
            <a:r>
              <a:rPr lang="fr-FR" dirty="0" err="1"/>
              <a:t>search</a:t>
            </a:r>
            <a:r>
              <a:rPr lang="fr-FR" dirty="0"/>
              <a:t> : </a:t>
            </a:r>
          </a:p>
          <a:p>
            <a:pPr algn="just"/>
            <a:r>
              <a:rPr lang="fr-FR" dirty="0"/>
              <a:t>Voici les paramètres que nous avons réglé : </a:t>
            </a:r>
          </a:p>
        </p:txBody>
      </p:sp>
    </p:spTree>
    <p:extLst>
      <p:ext uri="{BB962C8B-B14F-4D97-AF65-F5344CB8AC3E}">
        <p14:creationId xmlns:p14="http://schemas.microsoft.com/office/powerpoint/2010/main" val="2140676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D4171E-C119-1C4D-BFD4-EDF4AB81CEF3}"/>
              </a:ext>
            </a:extLst>
          </p:cNvPr>
          <p:cNvSpPr>
            <a:spLocks noGrp="1"/>
          </p:cNvSpPr>
          <p:nvPr>
            <p:ph type="title"/>
          </p:nvPr>
        </p:nvSpPr>
        <p:spPr/>
        <p:txBody>
          <a:bodyPr>
            <a:normAutofit/>
          </a:bodyPr>
          <a:lstStyle/>
          <a:p>
            <a:r>
              <a:rPr lang="fr-FR" dirty="0"/>
              <a:t>Visualisation des performance des différents modèles</a:t>
            </a:r>
          </a:p>
        </p:txBody>
      </p:sp>
      <p:graphicFrame>
        <p:nvGraphicFramePr>
          <p:cNvPr id="3" name="Espace réservé du contenu 2">
            <a:extLst>
              <a:ext uri="{FF2B5EF4-FFF2-40B4-BE49-F238E27FC236}">
                <a16:creationId xmlns:a16="http://schemas.microsoft.com/office/drawing/2014/main" id="{CE14A6C5-8601-0D43-BEB1-A1AB859F874B}"/>
              </a:ext>
            </a:extLst>
          </p:cNvPr>
          <p:cNvGraphicFramePr>
            <a:graphicFrameLocks noGrp="1"/>
          </p:cNvGraphicFramePr>
          <p:nvPr>
            <p:ph idx="1"/>
            <p:extLst>
              <p:ext uri="{D42A27DB-BD31-4B8C-83A1-F6EECF244321}">
                <p14:modId xmlns:p14="http://schemas.microsoft.com/office/powerpoint/2010/main" val="2167898503"/>
              </p:ext>
            </p:extLst>
          </p:nvPr>
        </p:nvGraphicFramePr>
        <p:xfrm>
          <a:off x="2230438" y="2481263"/>
          <a:ext cx="7731125" cy="3853276"/>
        </p:xfrm>
        <a:graphic>
          <a:graphicData uri="http://schemas.openxmlformats.org/drawingml/2006/chart">
            <c:chart xmlns:c="http://schemas.openxmlformats.org/drawingml/2006/chart" xmlns:r="http://schemas.openxmlformats.org/officeDocument/2006/relationships" r:id="rId2"/>
          </a:graphicData>
        </a:graphic>
      </p:graphicFrame>
      <p:sp>
        <p:nvSpPr>
          <p:cNvPr id="7" name="Espace réservé du numéro de diapositive 6">
            <a:extLst>
              <a:ext uri="{FF2B5EF4-FFF2-40B4-BE49-F238E27FC236}">
                <a16:creationId xmlns:a16="http://schemas.microsoft.com/office/drawing/2014/main" id="{4F4109EF-A9A9-3C4A-84FF-E8058350AE94}"/>
              </a:ext>
            </a:extLst>
          </p:cNvPr>
          <p:cNvSpPr>
            <a:spLocks noGrp="1"/>
          </p:cNvSpPr>
          <p:nvPr>
            <p:ph type="sldNum" sz="quarter" idx="12"/>
          </p:nvPr>
        </p:nvSpPr>
        <p:spPr/>
        <p:txBody>
          <a:bodyPr/>
          <a:lstStyle/>
          <a:p>
            <a:fld id="{657425C9-886C-2641-B225-862103BFDD44}" type="slidenum">
              <a:rPr lang="fr-FR" smtClean="0"/>
              <a:t>9</a:t>
            </a:fld>
            <a:endParaRPr lang="fr-FR" dirty="0"/>
          </a:p>
        </p:txBody>
      </p:sp>
    </p:spTree>
    <p:extLst>
      <p:ext uri="{BB962C8B-B14F-4D97-AF65-F5344CB8AC3E}">
        <p14:creationId xmlns:p14="http://schemas.microsoft.com/office/powerpoint/2010/main" val="634917577"/>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{60DFF621-2015-E940-8D9D-C8D40F9BD457}tf10001120</Template>
  <TotalTime>275</TotalTime>
  <Words>544</Words>
  <Application>Microsoft Macintosh PowerPoint</Application>
  <PresentationFormat>Grand écran</PresentationFormat>
  <Paragraphs>170</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Gill Sans MT</vt:lpstr>
      <vt:lpstr>Colis</vt:lpstr>
      <vt:lpstr>Python for Data sciences Présentation de notre devoir</vt:lpstr>
      <vt:lpstr>Contexte de la base de données</vt:lpstr>
      <vt:lpstr>LA cible a prédire</vt:lpstr>
      <vt:lpstr>Les différentes features disponibles</vt:lpstr>
      <vt:lpstr>Récupération de données</vt:lpstr>
      <vt:lpstr>Visualisation de données</vt:lpstr>
      <vt:lpstr>Visualisation de données</vt:lpstr>
      <vt:lpstr>modélisation</vt:lpstr>
      <vt:lpstr>Visualisation des performance des différents modèles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sciences Présentation de notre devoir</dc:title>
  <dc:creator>Nissrine AIT ALI</dc:creator>
  <cp:lastModifiedBy>Nissrine AIT ALI</cp:lastModifiedBy>
  <cp:revision>23</cp:revision>
  <dcterms:created xsi:type="dcterms:W3CDTF">2019-02-11T13:32:15Z</dcterms:created>
  <dcterms:modified xsi:type="dcterms:W3CDTF">2019-02-15T07:59:19Z</dcterms:modified>
</cp:coreProperties>
</file>