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67" r:id="rId2"/>
    <p:sldId id="266" r:id="rId3"/>
    <p:sldId id="257" r:id="rId4"/>
    <p:sldId id="258" r:id="rId5"/>
    <p:sldId id="259" r:id="rId6"/>
    <p:sldId id="261"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08" autoAdjust="0"/>
    <p:restoredTop sz="94660"/>
  </p:normalViewPr>
  <p:slideViewPr>
    <p:cSldViewPr snapToGrid="0">
      <p:cViewPr varScale="1">
        <p:scale>
          <a:sx n="79" d="100"/>
          <a:sy n="79" d="100"/>
        </p:scale>
        <p:origin x="10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dirty="0"/>
              <a:t>Total users</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explosion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B27-4419-A009-4F9685611E45}"/>
              </c:ext>
            </c:extLst>
          </c:dPt>
          <c:dPt>
            <c:idx val="1"/>
            <c:bubble3D val="0"/>
            <c:explosion val="12"/>
            <c:spPr>
              <a:solidFill>
                <a:schemeClr val="accent2"/>
              </a:solidFill>
              <a:ln w="19050">
                <a:solidFill>
                  <a:schemeClr val="lt1"/>
                </a:solidFill>
              </a:ln>
              <a:effectLst/>
            </c:spPr>
            <c:extLst>
              <c:ext xmlns:c16="http://schemas.microsoft.com/office/drawing/2014/chart" uri="{C3380CC4-5D6E-409C-BE32-E72D297353CC}">
                <c16:uniqueId val="{00000001-949B-4572-A876-E7449865B3C8}"/>
              </c:ext>
            </c:extLst>
          </c:dPt>
          <c:cat>
            <c:strRef>
              <c:f>Sheet1!$A$2:$A$5</c:f>
              <c:strCache>
                <c:ptCount val="2"/>
                <c:pt idx="0">
                  <c:v>Mint</c:v>
                </c:pt>
                <c:pt idx="1">
                  <c:v>Other PFMs</c:v>
                </c:pt>
              </c:strCache>
            </c:strRef>
          </c:cat>
          <c:val>
            <c:numRef>
              <c:f>Sheet1!$B$2:$B$5</c:f>
              <c:numCache>
                <c:formatCode>#,##0</c:formatCode>
                <c:ptCount val="2"/>
                <c:pt idx="0">
                  <c:v>15000000</c:v>
                </c:pt>
                <c:pt idx="1">
                  <c:v>34000000</c:v>
                </c:pt>
              </c:numCache>
            </c:numRef>
          </c:val>
          <c:extLst>
            <c:ext xmlns:c15="http://schemas.microsoft.com/office/drawing/2012/chart" uri="{02D57815-91ED-43cb-92C2-25804820EDAC}">
              <c15:categoryFilterExceptions/>
            </c:ext>
            <c:ext xmlns:c16="http://schemas.microsoft.com/office/drawing/2014/chart" uri="{C3380CC4-5D6E-409C-BE32-E72D297353CC}">
              <c16:uniqueId val="{00000000-949B-4572-A876-E7449865B3C8}"/>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egendEntry>
        <c:idx val="0"/>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Importance</a:t>
            </a:r>
            <a:r>
              <a:rPr lang="en-US" baseline="0" dirty="0"/>
              <a:t> of Financial Security</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dLbl>
              <c:idx val="5"/>
              <c:tx>
                <c:rich>
                  <a:bodyPr/>
                  <a:lstStyle/>
                  <a:p>
                    <a:r>
                      <a:rPr lang="en-US"/>
                      <a:t>2.9%</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5E0-4CCA-A191-B945CEE7CD5B}"/>
                </c:ext>
              </c:extLst>
            </c:dLbl>
            <c:dLbl>
              <c:idx val="6"/>
              <c:tx>
                <c:rich>
                  <a:bodyPr/>
                  <a:lstStyle/>
                  <a:p>
                    <a:r>
                      <a:rPr lang="en-US"/>
                      <a:t>2.9%</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5E0-4CCA-A191-B945CEE7CD5B}"/>
                </c:ext>
              </c:extLst>
            </c:dLbl>
            <c:dLbl>
              <c:idx val="7"/>
              <c:tx>
                <c:rich>
                  <a:bodyPr/>
                  <a:lstStyle/>
                  <a:p>
                    <a:r>
                      <a:rPr lang="en-US"/>
                      <a:t>8.8%</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5E0-4CCA-A191-B945CEE7CD5B}"/>
                </c:ext>
              </c:extLst>
            </c:dLbl>
            <c:dLbl>
              <c:idx val="8"/>
              <c:tx>
                <c:rich>
                  <a:bodyPr/>
                  <a:lstStyle/>
                  <a:p>
                    <a:r>
                      <a:rPr lang="en-US"/>
                      <a:t>17.6%</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D5E0-4CCA-A191-B945CEE7CD5B}"/>
                </c:ext>
              </c:extLst>
            </c:dLbl>
            <c:dLbl>
              <c:idx val="9"/>
              <c:tx>
                <c:rich>
                  <a:bodyPr/>
                  <a:lstStyle/>
                  <a:p>
                    <a:r>
                      <a:rPr lang="en-US"/>
                      <a:t>67.6%</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5E0-4CCA-A191-B945CEE7CD5B}"/>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Sheet1!$B$2:$B$11</c:f>
              <c:numCache>
                <c:formatCode>General</c:formatCode>
                <c:ptCount val="10"/>
                <c:pt idx="0">
                  <c:v>0</c:v>
                </c:pt>
                <c:pt idx="1">
                  <c:v>0</c:v>
                </c:pt>
                <c:pt idx="2">
                  <c:v>0</c:v>
                </c:pt>
                <c:pt idx="3">
                  <c:v>0</c:v>
                </c:pt>
                <c:pt idx="4">
                  <c:v>0</c:v>
                </c:pt>
                <c:pt idx="5">
                  <c:v>1</c:v>
                </c:pt>
                <c:pt idx="6">
                  <c:v>1</c:v>
                </c:pt>
                <c:pt idx="7">
                  <c:v>3</c:v>
                </c:pt>
                <c:pt idx="8">
                  <c:v>7</c:v>
                </c:pt>
                <c:pt idx="9">
                  <c:v>23</c:v>
                </c:pt>
              </c:numCache>
            </c:numRef>
          </c:val>
          <c:extLst>
            <c:ext xmlns:c16="http://schemas.microsoft.com/office/drawing/2014/chart" uri="{C3380CC4-5D6E-409C-BE32-E72D297353CC}">
              <c16:uniqueId val="{00000000-D5E0-4CCA-A191-B945CEE7CD5B}"/>
            </c:ext>
          </c:extLst>
        </c:ser>
        <c:dLbls>
          <c:dLblPos val="outEnd"/>
          <c:showLegendKey val="0"/>
          <c:showVal val="1"/>
          <c:showCatName val="0"/>
          <c:showSerName val="0"/>
          <c:showPercent val="0"/>
          <c:showBubbleSize val="0"/>
        </c:dLbls>
        <c:gapWidth val="219"/>
        <c:overlap val="-27"/>
        <c:axId val="622704960"/>
        <c:axId val="622705616"/>
      </c:barChart>
      <c:catAx>
        <c:axId val="622704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2705616"/>
        <c:crosses val="autoZero"/>
        <c:auto val="1"/>
        <c:lblAlgn val="ctr"/>
        <c:lblOffset val="100"/>
        <c:noMultiLvlLbl val="0"/>
      </c:catAx>
      <c:valAx>
        <c:axId val="622705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27049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People</a:t>
            </a:r>
            <a:r>
              <a:rPr lang="en-US" baseline="0" dirty="0"/>
              <a:t> that use PFM tools</a:t>
            </a:r>
            <a:endParaRPr lang="en-US" dirty="0"/>
          </a:p>
        </c:rich>
      </c:tx>
      <c:layout>
        <c:manualLayout>
          <c:xMode val="edge"/>
          <c:yMode val="edge"/>
          <c:x val="0.21382378901052573"/>
          <c:y val="8.677329735872862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593-41ED-A936-1CE2DE857C2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3593-41ED-A936-1CE2DE857C23}"/>
              </c:ext>
            </c:extLst>
          </c:dPt>
          <c:dLbls>
            <c:dLbl>
              <c:idx val="0"/>
              <c:layout>
                <c:manualLayout>
                  <c:x val="-0.13910723487262733"/>
                  <c:y val="4.1191082250840332E-2"/>
                </c:manualLayout>
              </c:layout>
              <c:tx>
                <c:rich>
                  <a:bodyPr/>
                  <a:lstStyle/>
                  <a:p>
                    <a:r>
                      <a:rPr lang="en-US"/>
                      <a:t>52.9%</a:t>
                    </a:r>
                    <a:endParaRPr lang="en-US" dirty="0"/>
                  </a:p>
                </c:rich>
              </c:tx>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593-41ED-A936-1CE2DE857C23}"/>
                </c:ext>
              </c:extLst>
            </c:dLbl>
            <c:dLbl>
              <c:idx val="1"/>
              <c:tx>
                <c:rich>
                  <a:bodyPr/>
                  <a:lstStyle/>
                  <a:p>
                    <a:r>
                      <a:rPr lang="en-US">
                        <a:solidFill>
                          <a:schemeClr val="bg1"/>
                        </a:solidFill>
                      </a:rPr>
                      <a:t>47.1%</a:t>
                    </a:r>
                  </a:p>
                </c:rich>
              </c:tx>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593-41ED-A936-1CE2DE857C2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No</c:v>
                </c:pt>
                <c:pt idx="1">
                  <c:v>Yes</c:v>
                </c:pt>
              </c:strCache>
            </c:strRef>
          </c:cat>
          <c:val>
            <c:numRef>
              <c:f>Sheet1!$B$2:$B$3</c:f>
              <c:numCache>
                <c:formatCode>General</c:formatCode>
                <c:ptCount val="2"/>
                <c:pt idx="0">
                  <c:v>18</c:v>
                </c:pt>
                <c:pt idx="1">
                  <c:v>16</c:v>
                </c:pt>
              </c:numCache>
            </c:numRef>
          </c:val>
          <c:extLst>
            <c:ext xmlns:c16="http://schemas.microsoft.com/office/drawing/2014/chart" uri="{C3380CC4-5D6E-409C-BE32-E72D297353CC}">
              <c16:uniqueId val="{00000000-3593-41ED-A936-1CE2DE857C23}"/>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10F20-62A6-41EA-AFCC-E8E69D600011}" type="datetimeFigureOut">
              <a:rPr lang="en-US" smtClean="0"/>
              <a:t>12/14/2016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F7520-0525-4084-9799-D0E80581F26B}" type="slidenum">
              <a:rPr lang="en-US" smtClean="0"/>
              <a:t>‹#›</a:t>
            </a:fld>
            <a:endParaRPr lang="en-US"/>
          </a:p>
        </p:txBody>
      </p:sp>
    </p:spTree>
    <p:extLst>
      <p:ext uri="{BB962C8B-B14F-4D97-AF65-F5344CB8AC3E}">
        <p14:creationId xmlns:p14="http://schemas.microsoft.com/office/powerpoint/2010/main" val="3097117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Discuss how big the market is and how your taking a little piece of it can still be impactful and generate revenue</a:t>
            </a:r>
            <a:endParaRPr lang="en-US" b="0" dirty="0">
              <a:effectLst/>
            </a:endParaRPr>
          </a:p>
          <a:p>
            <a:r>
              <a:rPr lang="en-US" sz="1200" b="0" i="0" u="none" strike="noStrike" kern="1200" dirty="0">
                <a:solidFill>
                  <a:schemeClr val="tx1"/>
                </a:solidFill>
                <a:effectLst/>
                <a:latin typeface="+mn-lt"/>
                <a:ea typeface="+mn-ea"/>
                <a:cs typeface="+mn-cs"/>
              </a:rPr>
              <a:t>Time: 40 secs </a:t>
            </a:r>
            <a:endParaRPr lang="en-US" dirty="0"/>
          </a:p>
        </p:txBody>
      </p:sp>
      <p:sp>
        <p:nvSpPr>
          <p:cNvPr id="4" name="Slide Number Placeholder 3"/>
          <p:cNvSpPr>
            <a:spLocks noGrp="1"/>
          </p:cNvSpPr>
          <p:nvPr>
            <p:ph type="sldNum" sz="quarter" idx="10"/>
          </p:nvPr>
        </p:nvSpPr>
        <p:spPr/>
        <p:txBody>
          <a:bodyPr/>
          <a:lstStyle/>
          <a:p>
            <a:fld id="{7B3F7520-0525-4084-9799-D0E80581F26B}" type="slidenum">
              <a:rPr lang="en-US" smtClean="0"/>
              <a:t>3</a:t>
            </a:fld>
            <a:endParaRPr lang="en-US"/>
          </a:p>
        </p:txBody>
      </p:sp>
    </p:spTree>
    <p:extLst>
      <p:ext uri="{BB962C8B-B14F-4D97-AF65-F5344CB8AC3E}">
        <p14:creationId xmlns:p14="http://schemas.microsoft.com/office/powerpoint/2010/main" val="2399289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Talk about who your target customers, and the 2-3 high level points you learned about the problems they face related to your project; It would be great to mention how many folks you surveyed and interviewed; Use google forms to get exact percentages</a:t>
            </a:r>
            <a:endParaRPr lang="en-US" dirty="0"/>
          </a:p>
        </p:txBody>
      </p:sp>
      <p:sp>
        <p:nvSpPr>
          <p:cNvPr id="4" name="Slide Number Placeholder 3"/>
          <p:cNvSpPr>
            <a:spLocks noGrp="1"/>
          </p:cNvSpPr>
          <p:nvPr>
            <p:ph type="sldNum" sz="quarter" idx="10"/>
          </p:nvPr>
        </p:nvSpPr>
        <p:spPr/>
        <p:txBody>
          <a:bodyPr/>
          <a:lstStyle/>
          <a:p>
            <a:fld id="{7B3F7520-0525-4084-9799-D0E80581F26B}" type="slidenum">
              <a:rPr lang="en-US" smtClean="0"/>
              <a:t>4</a:t>
            </a:fld>
            <a:endParaRPr lang="en-US"/>
          </a:p>
        </p:txBody>
      </p:sp>
    </p:spTree>
    <p:extLst>
      <p:ext uri="{BB962C8B-B14F-4D97-AF65-F5344CB8AC3E}">
        <p14:creationId xmlns:p14="http://schemas.microsoft.com/office/powerpoint/2010/main" val="160446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Discuss the main benefit(s) of your product/service for each customer segment; Mention your advantages to competitors here</a:t>
            </a:r>
            <a:endParaRPr lang="en-US" b="0" dirty="0">
              <a:effectLst/>
            </a:endParaRPr>
          </a:p>
          <a:p>
            <a:r>
              <a:rPr lang="en-US" sz="1200" b="0" i="0" u="none" strike="noStrike" kern="1200" dirty="0">
                <a:solidFill>
                  <a:schemeClr val="tx1"/>
                </a:solidFill>
                <a:effectLst/>
                <a:latin typeface="+mn-lt"/>
                <a:ea typeface="+mn-ea"/>
                <a:cs typeface="+mn-cs"/>
              </a:rPr>
              <a:t>Time: 40-60 sec</a:t>
            </a:r>
            <a:endParaRPr lang="en-US" dirty="0"/>
          </a:p>
        </p:txBody>
      </p:sp>
      <p:sp>
        <p:nvSpPr>
          <p:cNvPr id="4" name="Slide Number Placeholder 3"/>
          <p:cNvSpPr>
            <a:spLocks noGrp="1"/>
          </p:cNvSpPr>
          <p:nvPr>
            <p:ph type="sldNum" sz="quarter" idx="10"/>
          </p:nvPr>
        </p:nvSpPr>
        <p:spPr/>
        <p:txBody>
          <a:bodyPr/>
          <a:lstStyle/>
          <a:p>
            <a:fld id="{7B3F7520-0525-4084-9799-D0E80581F26B}" type="slidenum">
              <a:rPr lang="en-US" smtClean="0"/>
              <a:t>5</a:t>
            </a:fld>
            <a:endParaRPr lang="en-US"/>
          </a:p>
        </p:txBody>
      </p:sp>
    </p:spTree>
    <p:extLst>
      <p:ext uri="{BB962C8B-B14F-4D97-AF65-F5344CB8AC3E}">
        <p14:creationId xmlns:p14="http://schemas.microsoft.com/office/powerpoint/2010/main" val="3248012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Present what your initial thoughts were on your business model canvas; How will you get, keep and grow customers; Who are your partners; Contrast with what you learned from class, interviews and surveys and the changes you made to the canvas (Break this into individual slides and run through quickly)</a:t>
            </a:r>
            <a:endParaRPr lang="en-US" dirty="0"/>
          </a:p>
        </p:txBody>
      </p:sp>
      <p:sp>
        <p:nvSpPr>
          <p:cNvPr id="4" name="Slide Number Placeholder 3"/>
          <p:cNvSpPr>
            <a:spLocks noGrp="1"/>
          </p:cNvSpPr>
          <p:nvPr>
            <p:ph type="sldNum" sz="quarter" idx="10"/>
          </p:nvPr>
        </p:nvSpPr>
        <p:spPr/>
        <p:txBody>
          <a:bodyPr/>
          <a:lstStyle/>
          <a:p>
            <a:fld id="{7B3F7520-0525-4084-9799-D0E80581F26B}" type="slidenum">
              <a:rPr lang="en-US" smtClean="0"/>
              <a:t>6</a:t>
            </a:fld>
            <a:endParaRPr lang="en-US"/>
          </a:p>
        </p:txBody>
      </p:sp>
    </p:spTree>
    <p:extLst>
      <p:ext uri="{BB962C8B-B14F-4D97-AF65-F5344CB8AC3E}">
        <p14:creationId xmlns:p14="http://schemas.microsoft.com/office/powerpoint/2010/main" val="1500973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Be prepared to defend your model during Q/A</a:t>
            </a:r>
            <a:endParaRPr lang="en-US" b="0" dirty="0">
              <a:effectLst/>
            </a:endParaRPr>
          </a:p>
          <a:p>
            <a:r>
              <a:rPr lang="en-US" sz="1200" b="0" i="0" u="none" strike="noStrike" kern="1200" dirty="0">
                <a:solidFill>
                  <a:schemeClr val="tx1"/>
                </a:solidFill>
                <a:effectLst/>
                <a:latin typeface="+mn-lt"/>
                <a:ea typeface="+mn-ea"/>
                <a:cs typeface="+mn-cs"/>
              </a:rPr>
              <a:t>Time: 60 sec</a:t>
            </a:r>
            <a:endParaRPr lang="en-US" dirty="0"/>
          </a:p>
        </p:txBody>
      </p:sp>
      <p:sp>
        <p:nvSpPr>
          <p:cNvPr id="4" name="Slide Number Placeholder 3"/>
          <p:cNvSpPr>
            <a:spLocks noGrp="1"/>
          </p:cNvSpPr>
          <p:nvPr>
            <p:ph type="sldNum" sz="quarter" idx="10"/>
          </p:nvPr>
        </p:nvSpPr>
        <p:spPr/>
        <p:txBody>
          <a:bodyPr/>
          <a:lstStyle/>
          <a:p>
            <a:fld id="{7B3F7520-0525-4084-9799-D0E80581F26B}" type="slidenum">
              <a:rPr lang="en-US" smtClean="0"/>
              <a:t>7</a:t>
            </a:fld>
            <a:endParaRPr lang="en-US"/>
          </a:p>
        </p:txBody>
      </p:sp>
    </p:spTree>
    <p:extLst>
      <p:ext uri="{BB962C8B-B14F-4D97-AF65-F5344CB8AC3E}">
        <p14:creationId xmlns:p14="http://schemas.microsoft.com/office/powerpoint/2010/main" val="878741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Describe how you will get your product out to the customer segments</a:t>
            </a:r>
            <a:endParaRPr lang="en-US" b="0" dirty="0">
              <a:effectLst/>
            </a:endParaRPr>
          </a:p>
          <a:p>
            <a:r>
              <a:rPr lang="en-US" sz="1200" b="0" i="0" u="none" strike="noStrike" kern="1200" dirty="0">
                <a:solidFill>
                  <a:schemeClr val="tx1"/>
                </a:solidFill>
                <a:effectLst/>
                <a:latin typeface="+mn-lt"/>
                <a:ea typeface="+mn-ea"/>
                <a:cs typeface="+mn-cs"/>
              </a:rPr>
              <a:t>Time: 40-60 sec</a:t>
            </a:r>
            <a:endParaRPr lang="en-US" dirty="0"/>
          </a:p>
        </p:txBody>
      </p:sp>
      <p:sp>
        <p:nvSpPr>
          <p:cNvPr id="4" name="Slide Number Placeholder 3"/>
          <p:cNvSpPr>
            <a:spLocks noGrp="1"/>
          </p:cNvSpPr>
          <p:nvPr>
            <p:ph type="sldNum" sz="quarter" idx="10"/>
          </p:nvPr>
        </p:nvSpPr>
        <p:spPr/>
        <p:txBody>
          <a:bodyPr/>
          <a:lstStyle/>
          <a:p>
            <a:fld id="{7B3F7520-0525-4084-9799-D0E80581F26B}" type="slidenum">
              <a:rPr lang="en-US" smtClean="0"/>
              <a:t>8</a:t>
            </a:fld>
            <a:endParaRPr lang="en-US"/>
          </a:p>
        </p:txBody>
      </p:sp>
    </p:spTree>
    <p:extLst>
      <p:ext uri="{BB962C8B-B14F-4D97-AF65-F5344CB8AC3E}">
        <p14:creationId xmlns:p14="http://schemas.microsoft.com/office/powerpoint/2010/main" val="1306267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12/14/2016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180322"/>
          </a:xfrm>
        </p:spPr>
        <p:txBody>
          <a:bodyPr/>
          <a:lstStyle/>
          <a:p>
            <a:r>
              <a:rPr lang="en-US" dirty="0"/>
              <a:t>Clifton Alexander, Jr.</a:t>
            </a:r>
          </a:p>
        </p:txBody>
      </p:sp>
      <p:pic>
        <p:nvPicPr>
          <p:cNvPr id="5" name="Content Placeholder 4"/>
          <p:cNvPicPr>
            <a:picLocks noGrp="1" noChangeAspect="1"/>
          </p:cNvPicPr>
          <p:nvPr>
            <p:ph sz="half" idx="1"/>
          </p:nvPr>
        </p:nvPicPr>
        <p:blipFill rotWithShape="1">
          <a:blip r:embed="rId2"/>
          <a:srcRect r="23141" b="533"/>
          <a:stretch/>
        </p:blipFill>
        <p:spPr>
          <a:xfrm>
            <a:off x="1557966" y="2149761"/>
            <a:ext cx="2574503" cy="3305074"/>
          </a:xfrm>
        </p:spPr>
      </p:pic>
      <p:sp>
        <p:nvSpPr>
          <p:cNvPr id="4" name="Content Placeholder 3"/>
          <p:cNvSpPr>
            <a:spLocks noGrp="1"/>
          </p:cNvSpPr>
          <p:nvPr>
            <p:ph sz="half" idx="2"/>
          </p:nvPr>
        </p:nvSpPr>
        <p:spPr>
          <a:xfrm>
            <a:off x="4309352" y="1780162"/>
            <a:ext cx="7305473" cy="4328808"/>
          </a:xfrm>
        </p:spPr>
        <p:txBody>
          <a:bodyPr>
            <a:noAutofit/>
          </a:bodyPr>
          <a:lstStyle/>
          <a:p>
            <a:pPr marL="0" indent="0">
              <a:buNone/>
            </a:pPr>
            <a:r>
              <a:rPr lang="en-US" sz="2200" dirty="0"/>
              <a:t>Clifton Alexander is a recent graduate of Kean University, with a major in Finance and a minor in Economics. He has a strong knowledge of financial markets and current economic trends. He gained Finance experience working as an intern at </a:t>
            </a:r>
            <a:r>
              <a:rPr lang="en-US" sz="2200" dirty="0" err="1"/>
              <a:t>EverBank</a:t>
            </a:r>
            <a:r>
              <a:rPr lang="en-US" sz="2200" dirty="0"/>
              <a:t> Commercial Finance and currently works as a Director of Client Relations and Media at Northwestern Mutual. Clifton was the winner of the 2016 Lockheed Martin Missions Systems and Training International Expansion Case Study. His personal motivations stem from wanting to expand financial literacy to minorities and lower income households. His ultimate goal is to use his passion for technology to help provide an avenue for people to gain financial knowledge and opportunities.</a:t>
            </a:r>
          </a:p>
        </p:txBody>
      </p:sp>
    </p:spTree>
    <p:extLst>
      <p:ext uri="{BB962C8B-B14F-4D97-AF65-F5344CB8AC3E}">
        <p14:creationId xmlns:p14="http://schemas.microsoft.com/office/powerpoint/2010/main" val="3742694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00040" y="848972"/>
            <a:ext cx="8812639" cy="3304739"/>
          </a:xfrm>
          <a:prstGeom prst="rect">
            <a:avLst/>
          </a:prstGeom>
        </p:spPr>
      </p:pic>
    </p:spTree>
    <p:extLst>
      <p:ext uri="{BB962C8B-B14F-4D97-AF65-F5344CB8AC3E}">
        <p14:creationId xmlns:p14="http://schemas.microsoft.com/office/powerpoint/2010/main" val="3937267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Opportunity</a:t>
            </a:r>
          </a:p>
        </p:txBody>
      </p:sp>
      <p:sp>
        <p:nvSpPr>
          <p:cNvPr id="3" name="Content Placeholder 2"/>
          <p:cNvSpPr>
            <a:spLocks noGrp="1"/>
          </p:cNvSpPr>
          <p:nvPr>
            <p:ph idx="1"/>
          </p:nvPr>
        </p:nvSpPr>
        <p:spPr>
          <a:xfrm>
            <a:off x="1484311" y="2666999"/>
            <a:ext cx="5668658" cy="3124201"/>
          </a:xfrm>
        </p:spPr>
        <p:txBody>
          <a:bodyPr/>
          <a:lstStyle/>
          <a:p>
            <a:pPr marL="0" indent="0">
              <a:buNone/>
            </a:pPr>
            <a:r>
              <a:rPr lang="en-US" dirty="0"/>
              <a:t>	49 million Americans use personal 	finance management tools (PFMs)</a:t>
            </a:r>
          </a:p>
          <a:p>
            <a:pPr marL="0" indent="0">
              <a:buNone/>
            </a:pPr>
            <a:endParaRPr lang="en-US" dirty="0"/>
          </a:p>
          <a:p>
            <a:pPr marL="0" indent="0">
              <a:buNone/>
            </a:pPr>
            <a:r>
              <a:rPr lang="en-US" dirty="0"/>
              <a:t>	Mint leads the pack with 15 million 	users</a:t>
            </a:r>
          </a:p>
        </p:txBody>
      </p:sp>
      <p:pic>
        <p:nvPicPr>
          <p:cNvPr id="4" name="Picture 3"/>
          <p:cNvPicPr>
            <a:picLocks noChangeAspect="1"/>
          </p:cNvPicPr>
          <p:nvPr/>
        </p:nvPicPr>
        <p:blipFill>
          <a:blip r:embed="rId3"/>
          <a:stretch>
            <a:fillRect/>
          </a:stretch>
        </p:blipFill>
        <p:spPr>
          <a:xfrm>
            <a:off x="1735884" y="3306369"/>
            <a:ext cx="152400" cy="152400"/>
          </a:xfrm>
          <a:prstGeom prst="rect">
            <a:avLst/>
          </a:prstGeom>
        </p:spPr>
      </p:pic>
      <p:graphicFrame>
        <p:nvGraphicFramePr>
          <p:cNvPr id="7" name="Chart 6"/>
          <p:cNvGraphicFramePr/>
          <p:nvPr>
            <p:extLst>
              <p:ext uri="{D42A27DB-BD31-4B8C-83A1-F6EECF244321}">
                <p14:modId xmlns:p14="http://schemas.microsoft.com/office/powerpoint/2010/main" val="698631586"/>
              </p:ext>
            </p:extLst>
          </p:nvPr>
        </p:nvGraphicFramePr>
        <p:xfrm>
          <a:off x="6493666" y="2018070"/>
          <a:ext cx="6104193" cy="3471334"/>
        </p:xfrm>
        <a:graphic>
          <a:graphicData uri="http://schemas.openxmlformats.org/drawingml/2006/chart">
            <c:chart xmlns:c="http://schemas.openxmlformats.org/drawingml/2006/chart" xmlns:r="http://schemas.openxmlformats.org/officeDocument/2006/relationships" r:id="rId4"/>
          </a:graphicData>
        </a:graphic>
      </p:graphicFrame>
      <p:pic>
        <p:nvPicPr>
          <p:cNvPr id="8" name="Picture 7"/>
          <p:cNvPicPr>
            <a:picLocks noChangeAspect="1"/>
          </p:cNvPicPr>
          <p:nvPr/>
        </p:nvPicPr>
        <p:blipFill>
          <a:blip r:embed="rId3"/>
          <a:stretch>
            <a:fillRect/>
          </a:stretch>
        </p:blipFill>
        <p:spPr>
          <a:xfrm>
            <a:off x="1735884" y="4688075"/>
            <a:ext cx="152400" cy="152400"/>
          </a:xfrm>
          <a:prstGeom prst="rect">
            <a:avLst/>
          </a:prstGeom>
        </p:spPr>
      </p:pic>
    </p:spTree>
    <p:extLst>
      <p:ext uri="{BB962C8B-B14F-4D97-AF65-F5344CB8AC3E}">
        <p14:creationId xmlns:p14="http://schemas.microsoft.com/office/powerpoint/2010/main" val="1614344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96347"/>
            <a:ext cx="10018713" cy="1304395"/>
          </a:xfrm>
        </p:spPr>
        <p:txBody>
          <a:bodyPr/>
          <a:lstStyle/>
          <a:p>
            <a:r>
              <a:rPr lang="en-US" dirty="0"/>
              <a:t>Customer Insights</a:t>
            </a:r>
          </a:p>
        </p:txBody>
      </p:sp>
      <p:sp>
        <p:nvSpPr>
          <p:cNvPr id="3" name="Content Placeholder 2"/>
          <p:cNvSpPr>
            <a:spLocks noGrp="1"/>
          </p:cNvSpPr>
          <p:nvPr>
            <p:ph idx="1"/>
          </p:nvPr>
        </p:nvSpPr>
        <p:spPr>
          <a:xfrm>
            <a:off x="2994561" y="4091703"/>
            <a:ext cx="6998209" cy="2513169"/>
          </a:xfrm>
        </p:spPr>
        <p:txBody>
          <a:bodyPr>
            <a:normAutofit/>
          </a:bodyPr>
          <a:lstStyle/>
          <a:p>
            <a:pPr marL="0" indent="0">
              <a:buNone/>
            </a:pPr>
            <a:r>
              <a:rPr lang="en-US" dirty="0"/>
              <a:t>Target Demographic:</a:t>
            </a:r>
          </a:p>
          <a:p>
            <a:pPr marL="0" indent="0">
              <a:buNone/>
            </a:pPr>
            <a:r>
              <a:rPr lang="en-US" dirty="0"/>
              <a:t>	</a:t>
            </a:r>
            <a:r>
              <a:rPr lang="en-US" sz="2200" dirty="0"/>
              <a:t>Working class women and men 	aged 18-49</a:t>
            </a:r>
          </a:p>
          <a:p>
            <a:pPr marL="0" indent="0">
              <a:buNone/>
            </a:pPr>
            <a:r>
              <a:rPr lang="en-US" sz="2200" dirty="0"/>
              <a:t>	High use of computers and 	mobile devices</a:t>
            </a:r>
          </a:p>
          <a:p>
            <a:pPr marL="0" indent="0">
              <a:buNone/>
            </a:pPr>
            <a:r>
              <a:rPr lang="en-US" sz="2200" dirty="0"/>
              <a:t>	Financial reporting agencies and other businesses</a:t>
            </a:r>
          </a:p>
          <a:p>
            <a:pPr marL="0" indent="0">
              <a:buNone/>
            </a:pPr>
            <a:endParaRPr lang="en-US" dirty="0"/>
          </a:p>
        </p:txBody>
      </p:sp>
      <p:pic>
        <p:nvPicPr>
          <p:cNvPr id="4" name="Picture 3"/>
          <p:cNvPicPr>
            <a:picLocks noChangeAspect="1"/>
          </p:cNvPicPr>
          <p:nvPr/>
        </p:nvPicPr>
        <p:blipFill>
          <a:blip r:embed="rId3"/>
          <a:stretch>
            <a:fillRect/>
          </a:stretch>
        </p:blipFill>
        <p:spPr>
          <a:xfrm>
            <a:off x="3105150" y="5741345"/>
            <a:ext cx="152400" cy="152400"/>
          </a:xfrm>
          <a:prstGeom prst="rect">
            <a:avLst/>
          </a:prstGeom>
        </p:spPr>
      </p:pic>
      <p:graphicFrame>
        <p:nvGraphicFramePr>
          <p:cNvPr id="7" name="Chart 6"/>
          <p:cNvGraphicFramePr/>
          <p:nvPr>
            <p:extLst>
              <p:ext uri="{D42A27DB-BD31-4B8C-83A1-F6EECF244321}">
                <p14:modId xmlns:p14="http://schemas.microsoft.com/office/powerpoint/2010/main" val="1895769363"/>
              </p:ext>
            </p:extLst>
          </p:nvPr>
        </p:nvGraphicFramePr>
        <p:xfrm>
          <a:off x="1400783" y="1687171"/>
          <a:ext cx="4776280" cy="240453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p:nvPr>
            <p:extLst>
              <p:ext uri="{D42A27DB-BD31-4B8C-83A1-F6EECF244321}">
                <p14:modId xmlns:p14="http://schemas.microsoft.com/office/powerpoint/2010/main" val="3091308588"/>
              </p:ext>
            </p:extLst>
          </p:nvPr>
        </p:nvGraphicFramePr>
        <p:xfrm>
          <a:off x="6831142" y="1508008"/>
          <a:ext cx="4880959" cy="2995898"/>
        </p:xfrm>
        <a:graphic>
          <a:graphicData uri="http://schemas.openxmlformats.org/drawingml/2006/chart">
            <c:chart xmlns:c="http://schemas.openxmlformats.org/drawingml/2006/chart" xmlns:r="http://schemas.openxmlformats.org/officeDocument/2006/relationships" r:id="rId5"/>
          </a:graphicData>
        </a:graphic>
      </p:graphicFrame>
      <p:pic>
        <p:nvPicPr>
          <p:cNvPr id="11" name="Picture 10"/>
          <p:cNvPicPr>
            <a:picLocks noChangeAspect="1"/>
          </p:cNvPicPr>
          <p:nvPr/>
        </p:nvPicPr>
        <p:blipFill>
          <a:blip r:embed="rId3"/>
          <a:stretch>
            <a:fillRect/>
          </a:stretch>
        </p:blipFill>
        <p:spPr>
          <a:xfrm>
            <a:off x="3105150" y="4802831"/>
            <a:ext cx="152400" cy="152400"/>
          </a:xfrm>
          <a:prstGeom prst="rect">
            <a:avLst/>
          </a:prstGeom>
        </p:spPr>
      </p:pic>
      <p:pic>
        <p:nvPicPr>
          <p:cNvPr id="12" name="Picture 11"/>
          <p:cNvPicPr>
            <a:picLocks noChangeAspect="1"/>
          </p:cNvPicPr>
          <p:nvPr/>
        </p:nvPicPr>
        <p:blipFill>
          <a:blip r:embed="rId3"/>
          <a:stretch>
            <a:fillRect/>
          </a:stretch>
        </p:blipFill>
        <p:spPr>
          <a:xfrm>
            <a:off x="3105150" y="5272088"/>
            <a:ext cx="152400" cy="152400"/>
          </a:xfrm>
          <a:prstGeom prst="rect">
            <a:avLst/>
          </a:prstGeom>
        </p:spPr>
      </p:pic>
    </p:spTree>
    <p:extLst>
      <p:ext uri="{BB962C8B-B14F-4D97-AF65-F5344CB8AC3E}">
        <p14:creationId xmlns:p14="http://schemas.microsoft.com/office/powerpoint/2010/main" val="4266206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Proposition</a:t>
            </a:r>
          </a:p>
        </p:txBody>
      </p:sp>
      <p:sp>
        <p:nvSpPr>
          <p:cNvPr id="3" name="Content Placeholder 2"/>
          <p:cNvSpPr>
            <a:spLocks noGrp="1"/>
          </p:cNvSpPr>
          <p:nvPr>
            <p:ph idx="1"/>
          </p:nvPr>
        </p:nvSpPr>
        <p:spPr/>
        <p:txBody>
          <a:bodyPr/>
          <a:lstStyle/>
          <a:p>
            <a:pPr marL="0" indent="0">
              <a:buNone/>
            </a:pPr>
            <a:r>
              <a:rPr lang="en-US" dirty="0"/>
              <a:t>	Users learn about finances not just track them</a:t>
            </a:r>
          </a:p>
          <a:p>
            <a:pPr marL="0" indent="0">
              <a:buNone/>
            </a:pPr>
            <a:r>
              <a:rPr lang="en-US" dirty="0"/>
              <a:t>	Fully customizable budgets</a:t>
            </a:r>
          </a:p>
          <a:p>
            <a:pPr marL="0" indent="0">
              <a:buNone/>
            </a:pPr>
            <a:r>
              <a:rPr lang="en-US" dirty="0"/>
              <a:t>	Combines many aspects of saving, investing and </a:t>
            </a:r>
            <a:r>
              <a:rPr lang="en-US" dirty="0"/>
              <a:t>financial planning</a:t>
            </a:r>
          </a:p>
          <a:p>
            <a:pPr marL="0" indent="0">
              <a:buNone/>
            </a:pPr>
            <a:r>
              <a:rPr lang="en-US" dirty="0"/>
              <a:t>	Offers live help to users</a:t>
            </a:r>
          </a:p>
          <a:p>
            <a:pPr marL="0" indent="0">
              <a:buNone/>
            </a:pPr>
            <a:r>
              <a:rPr lang="en-US" dirty="0"/>
              <a:t>	</a:t>
            </a:r>
          </a:p>
        </p:txBody>
      </p:sp>
      <p:pic>
        <p:nvPicPr>
          <p:cNvPr id="4" name="Picture 3"/>
          <p:cNvPicPr>
            <a:picLocks noChangeAspect="1"/>
          </p:cNvPicPr>
          <p:nvPr/>
        </p:nvPicPr>
        <p:blipFill>
          <a:blip r:embed="rId3"/>
          <a:stretch>
            <a:fillRect/>
          </a:stretch>
        </p:blipFill>
        <p:spPr>
          <a:xfrm>
            <a:off x="1745533" y="3153245"/>
            <a:ext cx="152400" cy="152400"/>
          </a:xfrm>
          <a:prstGeom prst="rect">
            <a:avLst/>
          </a:prstGeom>
        </p:spPr>
      </p:pic>
      <p:pic>
        <p:nvPicPr>
          <p:cNvPr id="5" name="Picture 4"/>
          <p:cNvPicPr>
            <a:picLocks noChangeAspect="1"/>
          </p:cNvPicPr>
          <p:nvPr/>
        </p:nvPicPr>
        <p:blipFill>
          <a:blip r:embed="rId3"/>
          <a:stretch>
            <a:fillRect/>
          </a:stretch>
        </p:blipFill>
        <p:spPr>
          <a:xfrm>
            <a:off x="1745533" y="4162889"/>
            <a:ext cx="152400" cy="152400"/>
          </a:xfrm>
          <a:prstGeom prst="rect">
            <a:avLst/>
          </a:prstGeom>
        </p:spPr>
      </p:pic>
      <p:pic>
        <p:nvPicPr>
          <p:cNvPr id="6" name="Picture 5"/>
          <p:cNvPicPr>
            <a:picLocks noChangeAspect="1"/>
          </p:cNvPicPr>
          <p:nvPr/>
        </p:nvPicPr>
        <p:blipFill>
          <a:blip r:embed="rId3"/>
          <a:stretch>
            <a:fillRect/>
          </a:stretch>
        </p:blipFill>
        <p:spPr>
          <a:xfrm>
            <a:off x="1745533" y="3658067"/>
            <a:ext cx="152400" cy="152400"/>
          </a:xfrm>
          <a:prstGeom prst="rect">
            <a:avLst/>
          </a:prstGeom>
        </p:spPr>
      </p:pic>
      <p:pic>
        <p:nvPicPr>
          <p:cNvPr id="7" name="Picture 6"/>
          <p:cNvPicPr>
            <a:picLocks noChangeAspect="1"/>
          </p:cNvPicPr>
          <p:nvPr/>
        </p:nvPicPr>
        <p:blipFill>
          <a:blip r:embed="rId3"/>
          <a:stretch>
            <a:fillRect/>
          </a:stretch>
        </p:blipFill>
        <p:spPr>
          <a:xfrm>
            <a:off x="1745533" y="4667711"/>
            <a:ext cx="152400" cy="152400"/>
          </a:xfrm>
          <a:prstGeom prst="rect">
            <a:avLst/>
          </a:prstGeom>
        </p:spPr>
      </p:pic>
    </p:spTree>
    <p:extLst>
      <p:ext uri="{BB962C8B-B14F-4D97-AF65-F5344CB8AC3E}">
        <p14:creationId xmlns:p14="http://schemas.microsoft.com/office/powerpoint/2010/main" val="1214137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1452" y="546739"/>
            <a:ext cx="8834285" cy="646331"/>
          </a:xfrm>
          <a:prstGeom prst="rect">
            <a:avLst/>
          </a:prstGeom>
          <a:noFill/>
        </p:spPr>
        <p:txBody>
          <a:bodyPr wrap="square" rtlCol="0">
            <a:spAutoFit/>
          </a:bodyPr>
          <a:lstStyle/>
          <a:p>
            <a:pPr algn="ctr"/>
            <a:r>
              <a:rPr lang="en-US" sz="3600" dirty="0"/>
              <a:t>Business Model Canvas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068671278"/>
              </p:ext>
            </p:extLst>
          </p:nvPr>
        </p:nvGraphicFramePr>
        <p:xfrm>
          <a:off x="2126197" y="1542999"/>
          <a:ext cx="8847665" cy="3383280"/>
        </p:xfrm>
        <a:graphic>
          <a:graphicData uri="http://schemas.openxmlformats.org/drawingml/2006/table">
            <a:tbl>
              <a:tblPr firstRow="1" bandRow="1">
                <a:tableStyleId>{5C22544A-7EE6-4342-B048-85BDC9FD1C3A}</a:tableStyleId>
              </a:tblPr>
              <a:tblGrid>
                <a:gridCol w="1769533">
                  <a:extLst>
                    <a:ext uri="{9D8B030D-6E8A-4147-A177-3AD203B41FA5}">
                      <a16:colId xmlns:a16="http://schemas.microsoft.com/office/drawing/2014/main" val="3452715365"/>
                    </a:ext>
                  </a:extLst>
                </a:gridCol>
                <a:gridCol w="1769533">
                  <a:extLst>
                    <a:ext uri="{9D8B030D-6E8A-4147-A177-3AD203B41FA5}">
                      <a16:colId xmlns:a16="http://schemas.microsoft.com/office/drawing/2014/main" val="1976360198"/>
                    </a:ext>
                  </a:extLst>
                </a:gridCol>
                <a:gridCol w="1769533">
                  <a:extLst>
                    <a:ext uri="{9D8B030D-6E8A-4147-A177-3AD203B41FA5}">
                      <a16:colId xmlns:a16="http://schemas.microsoft.com/office/drawing/2014/main" val="1892600851"/>
                    </a:ext>
                  </a:extLst>
                </a:gridCol>
                <a:gridCol w="1769533">
                  <a:extLst>
                    <a:ext uri="{9D8B030D-6E8A-4147-A177-3AD203B41FA5}">
                      <a16:colId xmlns:a16="http://schemas.microsoft.com/office/drawing/2014/main" val="2735498873"/>
                    </a:ext>
                  </a:extLst>
                </a:gridCol>
                <a:gridCol w="1769533">
                  <a:extLst>
                    <a:ext uri="{9D8B030D-6E8A-4147-A177-3AD203B41FA5}">
                      <a16:colId xmlns:a16="http://schemas.microsoft.com/office/drawing/2014/main" val="1592699290"/>
                    </a:ext>
                  </a:extLst>
                </a:gridCol>
              </a:tblGrid>
              <a:tr h="1463040">
                <a:tc rowSpan="2">
                  <a:txBody>
                    <a:bodyPr/>
                    <a:lstStyle/>
                    <a:p>
                      <a:r>
                        <a:rPr lang="en-US" sz="1200" dirty="0"/>
                        <a:t>Key</a:t>
                      </a:r>
                      <a:r>
                        <a:rPr lang="en-US" sz="1200" baseline="0" dirty="0"/>
                        <a:t> Partners</a:t>
                      </a:r>
                    </a:p>
                    <a:p>
                      <a:endParaRPr lang="en-US" sz="1200" dirty="0"/>
                    </a:p>
                    <a:p>
                      <a:pPr rtl="0"/>
                      <a:r>
                        <a:rPr lang="en-US" sz="1100" b="0" i="0" u="none" strike="noStrike" kern="1200" dirty="0">
                          <a:solidFill>
                            <a:schemeClr val="lt1"/>
                          </a:solidFill>
                          <a:effectLst/>
                          <a:latin typeface="+mn-lt"/>
                          <a:ea typeface="+mn-ea"/>
                          <a:cs typeface="+mn-cs"/>
                        </a:rPr>
                        <a:t>-Harlem business Alliance</a:t>
                      </a:r>
                      <a:endParaRPr lang="en-US" sz="1100" b="0" dirty="0">
                        <a:effectLst/>
                      </a:endParaRPr>
                    </a:p>
                    <a:p>
                      <a:pPr rtl="0"/>
                      <a:r>
                        <a:rPr lang="en-US" sz="1100" b="0" i="0" u="none" strike="noStrike" kern="1200" dirty="0">
                          <a:solidFill>
                            <a:schemeClr val="lt1"/>
                          </a:solidFill>
                          <a:effectLst/>
                          <a:latin typeface="+mn-lt"/>
                          <a:ea typeface="+mn-ea"/>
                          <a:cs typeface="+mn-cs"/>
                        </a:rPr>
                        <a:t>-Northwestern Mutual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lt1"/>
                          </a:solidFill>
                          <a:effectLst/>
                          <a:latin typeface="+mn-lt"/>
                          <a:ea typeface="+mn-ea"/>
                          <a:cs typeface="+mn-cs"/>
                        </a:rPr>
                        <a:t>-Investopedia</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lt1"/>
                          </a:solidFill>
                          <a:effectLst/>
                          <a:latin typeface="+mn-lt"/>
                          <a:ea typeface="+mn-ea"/>
                          <a:cs typeface="+mn-cs"/>
                        </a:rPr>
                        <a:t>-</a:t>
                      </a:r>
                      <a:r>
                        <a:rPr lang="en-US" sz="1100" b="0" i="0" u="none" strike="noStrike" kern="1200" dirty="0" err="1">
                          <a:solidFill>
                            <a:schemeClr val="lt1"/>
                          </a:solidFill>
                          <a:effectLst/>
                          <a:latin typeface="+mn-lt"/>
                          <a:ea typeface="+mn-ea"/>
                          <a:cs typeface="+mn-cs"/>
                        </a:rPr>
                        <a:t>Yodlee</a:t>
                      </a:r>
                      <a:endParaRPr lang="en-US" sz="1100" b="0" dirty="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dirty="0"/>
                    </a:p>
                    <a:p>
                      <a:pPr rtl="0"/>
                      <a:endParaRPr lang="en-US" sz="1100" b="0" dirty="0">
                        <a:solidFill>
                          <a:schemeClr val="tx1"/>
                        </a:solidFill>
                        <a:effectLst/>
                      </a:endParaRPr>
                    </a:p>
                    <a:p>
                      <a:pPr rtl="0"/>
                      <a:r>
                        <a:rPr lang="en-US" sz="1200" b="1" i="0" u="none" strike="noStrike" kern="1200" dirty="0">
                          <a:solidFill>
                            <a:schemeClr val="tx1"/>
                          </a:solidFill>
                          <a:effectLst/>
                          <a:latin typeface="+mn-lt"/>
                          <a:ea typeface="+mn-ea"/>
                          <a:cs typeface="+mn-cs"/>
                        </a:rPr>
                        <a:t>-Chase</a:t>
                      </a:r>
                      <a:endParaRPr lang="en-US" sz="1200" b="1" dirty="0">
                        <a:solidFill>
                          <a:schemeClr val="tx1"/>
                        </a:solidFill>
                        <a:effectLst/>
                      </a:endParaRPr>
                    </a:p>
                    <a:p>
                      <a:pPr rtl="0"/>
                      <a:r>
                        <a:rPr lang="en-US" sz="1200" b="1" i="0" u="none" strike="noStrike" kern="1200" dirty="0">
                          <a:solidFill>
                            <a:schemeClr val="tx1"/>
                          </a:solidFill>
                          <a:effectLst/>
                          <a:latin typeface="+mn-lt"/>
                          <a:ea typeface="+mn-ea"/>
                          <a:cs typeface="+mn-cs"/>
                        </a:rPr>
                        <a:t>-</a:t>
                      </a:r>
                      <a:r>
                        <a:rPr lang="en-US" sz="1200" b="1" i="0" u="none" strike="noStrike" kern="1200" dirty="0" err="1">
                          <a:solidFill>
                            <a:schemeClr val="tx1"/>
                          </a:solidFill>
                          <a:effectLst/>
                          <a:latin typeface="+mn-lt"/>
                          <a:ea typeface="+mn-ea"/>
                          <a:cs typeface="+mn-cs"/>
                        </a:rPr>
                        <a:t>Esurance</a:t>
                      </a:r>
                      <a:endParaRPr lang="en-US" sz="1200" b="1" dirty="0">
                        <a:solidFill>
                          <a:schemeClr val="tx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sz="1200" dirty="0"/>
                        <a:t>Key Activities</a:t>
                      </a:r>
                    </a:p>
                    <a:p>
                      <a:endParaRPr lang="en-US" sz="1200" dirty="0"/>
                    </a:p>
                    <a:p>
                      <a:pPr marL="0" algn="l" defTabSz="457200" rtl="0" eaLnBrk="1" latinLnBrk="0" hangingPunct="1"/>
                      <a:r>
                        <a:rPr lang="en-US" sz="1000" b="0" i="0" u="none" strike="noStrike" kern="1200" dirty="0">
                          <a:solidFill>
                            <a:schemeClr val="lt1"/>
                          </a:solidFill>
                          <a:effectLst/>
                          <a:latin typeface="+mn-lt"/>
                          <a:ea typeface="+mn-ea"/>
                          <a:cs typeface="+mn-cs"/>
                        </a:rPr>
                        <a:t>-Provide a learning resource</a:t>
                      </a:r>
                    </a:p>
                    <a:p>
                      <a:pPr marL="0" algn="l" defTabSz="457200" rtl="0" eaLnBrk="1" latinLnBrk="0" hangingPunct="1"/>
                      <a:r>
                        <a:rPr lang="en-US" sz="1000" b="0" i="0" u="none" strike="noStrike" kern="1200" dirty="0">
                          <a:solidFill>
                            <a:schemeClr val="lt1"/>
                          </a:solidFill>
                          <a:effectLst/>
                          <a:latin typeface="+mn-lt"/>
                          <a:ea typeface="+mn-ea"/>
                          <a:cs typeface="+mn-cs"/>
                        </a:rPr>
                        <a:t>-account management</a:t>
                      </a:r>
                    </a:p>
                    <a:p>
                      <a:pPr marL="0" algn="l" defTabSz="457200" rtl="0" eaLnBrk="1" latinLnBrk="0" hangingPunct="1"/>
                      <a:endParaRPr lang="en-US" sz="1000" b="0" i="0" u="none" strike="noStrike" kern="1200" dirty="0">
                        <a:solidFill>
                          <a:schemeClr val="lt1"/>
                        </a:solidFill>
                        <a:effectLst/>
                        <a:latin typeface="+mn-lt"/>
                        <a:ea typeface="+mn-ea"/>
                        <a:cs typeface="+mn-cs"/>
                      </a:endParaRPr>
                    </a:p>
                    <a:p>
                      <a:pPr marL="0" algn="l" defTabSz="457200" rtl="0" eaLnBrk="1" latinLnBrk="0" hangingPunct="1"/>
                      <a:r>
                        <a:rPr lang="en-US" sz="1200" b="1" i="0" u="none" strike="noStrike" kern="1200" dirty="0">
                          <a:solidFill>
                            <a:schemeClr val="tx1"/>
                          </a:solidFill>
                          <a:effectLst/>
                          <a:latin typeface="+mn-lt"/>
                          <a:ea typeface="+mn-ea"/>
                          <a:cs typeface="+mn-cs"/>
                        </a:rPr>
                        <a:t>-Investment help</a:t>
                      </a:r>
                    </a:p>
                    <a:p>
                      <a:pPr marL="0" algn="l" defTabSz="457200" rtl="0" eaLnBrk="1" latinLnBrk="0" hangingPunct="1"/>
                      <a:r>
                        <a:rPr lang="en-US" sz="1200" b="1" i="0" u="none" strike="noStrike" kern="1200" dirty="0">
                          <a:solidFill>
                            <a:schemeClr val="tx1"/>
                          </a:solidFill>
                          <a:effectLst/>
                          <a:latin typeface="+mn-lt"/>
                          <a:ea typeface="+mn-ea"/>
                          <a:cs typeface="+mn-cs"/>
                        </a:rPr>
                        <a:t>-Reinvesting user savings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marL="0" algn="l" defTabSz="457200" rtl="0" eaLnBrk="1" latinLnBrk="0" hangingPunct="1"/>
                      <a:r>
                        <a:rPr lang="en-US" sz="1200" b="1" kern="1200" dirty="0">
                          <a:solidFill>
                            <a:schemeClr val="lt1"/>
                          </a:solidFill>
                          <a:latin typeface="+mn-lt"/>
                          <a:ea typeface="+mn-ea"/>
                          <a:cs typeface="+mn-cs"/>
                        </a:rPr>
                        <a:t>Value Propositions</a:t>
                      </a:r>
                    </a:p>
                    <a:p>
                      <a:pPr marL="0" algn="l" defTabSz="457200" rtl="0" eaLnBrk="1" latinLnBrk="0" hangingPunct="1"/>
                      <a:endParaRPr lang="en-US" sz="1000" b="0" i="0" u="none" strike="noStrike" kern="1200" dirty="0">
                        <a:solidFill>
                          <a:schemeClr val="lt1"/>
                        </a:solidFill>
                        <a:effectLst/>
                        <a:latin typeface="+mn-lt"/>
                        <a:ea typeface="+mn-ea"/>
                        <a:cs typeface="+mn-cs"/>
                      </a:endParaRPr>
                    </a:p>
                    <a:p>
                      <a:pPr marL="0" algn="l" defTabSz="457200" rtl="0" eaLnBrk="1" latinLnBrk="0" hangingPunct="1"/>
                      <a:r>
                        <a:rPr lang="en-US" sz="1000" b="0" i="0" u="none" strike="noStrike" kern="1200" dirty="0">
                          <a:solidFill>
                            <a:schemeClr val="lt1"/>
                          </a:solidFill>
                          <a:effectLst/>
                          <a:latin typeface="+mn-lt"/>
                          <a:ea typeface="+mn-ea"/>
                          <a:cs typeface="+mn-cs"/>
                        </a:rPr>
                        <a:t>-Offers microfinance as an avenue for savings</a:t>
                      </a:r>
                    </a:p>
                    <a:p>
                      <a:pPr marL="0" algn="l" defTabSz="457200" rtl="0" eaLnBrk="1" latinLnBrk="0" hangingPunct="1"/>
                      <a:r>
                        <a:rPr lang="en-US" sz="1000" b="0" i="0" u="none" strike="noStrike" kern="1200" dirty="0">
                          <a:solidFill>
                            <a:schemeClr val="lt1"/>
                          </a:solidFill>
                          <a:effectLst/>
                          <a:latin typeface="+mn-lt"/>
                          <a:ea typeface="+mn-ea"/>
                          <a:cs typeface="+mn-cs"/>
                        </a:rPr>
                        <a:t>-provides information for investing, homebuying etc.</a:t>
                      </a:r>
                    </a:p>
                    <a:p>
                      <a:pPr marL="0" algn="l" defTabSz="457200" rtl="0" eaLnBrk="1" latinLnBrk="0" hangingPunct="1"/>
                      <a:r>
                        <a:rPr lang="en-US" sz="1000" b="0" i="0" u="none" strike="noStrike" kern="1200" dirty="0">
                          <a:solidFill>
                            <a:schemeClr val="lt1"/>
                          </a:solidFill>
                          <a:effectLst/>
                          <a:latin typeface="+mn-lt"/>
                          <a:ea typeface="+mn-ea"/>
                          <a:cs typeface="+mn-cs"/>
                        </a:rPr>
                        <a:t>-potential to have virtual financial advisor</a:t>
                      </a:r>
                    </a:p>
                    <a:p>
                      <a:pPr marL="0" algn="l" defTabSz="457200" rtl="0" eaLnBrk="1" latinLnBrk="0" hangingPunct="1"/>
                      <a:endParaRPr lang="en-US" sz="1000" b="0" i="0" u="none" strike="noStrike" kern="1200" dirty="0">
                        <a:solidFill>
                          <a:schemeClr val="lt1"/>
                        </a:solidFill>
                        <a:effectLst/>
                        <a:latin typeface="+mn-lt"/>
                        <a:ea typeface="+mn-ea"/>
                        <a:cs typeface="+mn-cs"/>
                      </a:endParaRPr>
                    </a:p>
                    <a:p>
                      <a:pPr marL="0" algn="l" defTabSz="457200" rtl="0" eaLnBrk="1" latinLnBrk="0" hangingPunct="1"/>
                      <a:r>
                        <a:rPr lang="en-US" sz="1200" b="1" i="0" u="none" strike="noStrike" kern="1200" dirty="0">
                          <a:solidFill>
                            <a:schemeClr val="tx1"/>
                          </a:solidFill>
                          <a:effectLst/>
                          <a:latin typeface="+mn-lt"/>
                          <a:ea typeface="+mn-ea"/>
                          <a:cs typeface="+mn-cs"/>
                        </a:rPr>
                        <a:t>-Provide demographic data to Financial Reporting companies &amp; Advertisers</a:t>
                      </a:r>
                      <a:br>
                        <a:rPr lang="en-US" sz="1200" b="1" i="0" u="none" strike="noStrike" kern="1200" dirty="0">
                          <a:solidFill>
                            <a:schemeClr val="tx1"/>
                          </a:solidFill>
                          <a:effectLst/>
                          <a:latin typeface="+mn-lt"/>
                          <a:ea typeface="+mn-ea"/>
                          <a:cs typeface="+mn-cs"/>
                        </a:rPr>
                      </a:br>
                      <a:r>
                        <a:rPr lang="en-US" sz="1200" b="1" i="0" u="none" strike="noStrike" kern="1200" dirty="0">
                          <a:solidFill>
                            <a:schemeClr val="tx1"/>
                          </a:solidFill>
                          <a:effectLst/>
                          <a:latin typeface="+mn-lt"/>
                          <a:ea typeface="+mn-ea"/>
                          <a:cs typeface="+mn-cs"/>
                        </a:rPr>
                        <a:t>-Premium service – Virtual Financial Advisor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sz="1200" dirty="0"/>
                        <a:t>Customer Relationships</a:t>
                      </a:r>
                    </a:p>
                    <a:p>
                      <a:endParaRPr lang="en-US" sz="1200" dirty="0"/>
                    </a:p>
                    <a:p>
                      <a:pPr marL="0" algn="l" defTabSz="457200" rtl="0" eaLnBrk="1" latinLnBrk="0" hangingPunct="1"/>
                      <a:r>
                        <a:rPr lang="en-US" sz="1000" b="0" i="0" u="none" strike="noStrike" kern="1200" dirty="0">
                          <a:solidFill>
                            <a:schemeClr val="lt1"/>
                          </a:solidFill>
                          <a:effectLst/>
                          <a:latin typeface="+mn-lt"/>
                          <a:ea typeface="+mn-ea"/>
                          <a:cs typeface="+mn-cs"/>
                        </a:rPr>
                        <a:t>-Free sign up</a:t>
                      </a:r>
                    </a:p>
                    <a:p>
                      <a:endParaRPr lang="en-US" sz="1200" baseline="0" dirty="0"/>
                    </a:p>
                    <a:p>
                      <a:pPr marL="0" algn="l" defTabSz="457200" rtl="0" eaLnBrk="1" latinLnBrk="0" hangingPunct="1"/>
                      <a:r>
                        <a:rPr lang="en-US" sz="1200" b="1" i="0" u="none" strike="noStrike" kern="1200" dirty="0">
                          <a:solidFill>
                            <a:schemeClr val="tx1"/>
                          </a:solidFill>
                          <a:effectLst/>
                          <a:latin typeface="+mn-lt"/>
                          <a:ea typeface="+mn-ea"/>
                          <a:cs typeface="+mn-cs"/>
                        </a:rPr>
                        <a:t>-Premium Services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r>
                        <a:rPr lang="en-US" sz="1200" dirty="0"/>
                        <a:t>Customer Segments</a:t>
                      </a:r>
                    </a:p>
                    <a:p>
                      <a:endParaRPr lang="en-US" sz="1200" dirty="0"/>
                    </a:p>
                    <a:p>
                      <a:pPr rtl="0"/>
                      <a:r>
                        <a:rPr lang="en-US" sz="1000" b="0" i="0" u="none" strike="noStrike" kern="1200" dirty="0">
                          <a:solidFill>
                            <a:schemeClr val="lt1"/>
                          </a:solidFill>
                          <a:effectLst/>
                          <a:latin typeface="+mn-lt"/>
                          <a:ea typeface="+mn-ea"/>
                          <a:cs typeface="+mn-cs"/>
                        </a:rPr>
                        <a:t>-Primary: Lower middle class employed individuals aged 18-35</a:t>
                      </a:r>
                    </a:p>
                    <a:p>
                      <a:pPr rtl="0"/>
                      <a:r>
                        <a:rPr lang="en-US" sz="1000" b="0" i="0" u="none" strike="noStrike" kern="1200" dirty="0">
                          <a:solidFill>
                            <a:schemeClr val="lt1"/>
                          </a:solidFill>
                          <a:effectLst/>
                          <a:latin typeface="+mn-lt"/>
                          <a:ea typeface="+mn-ea"/>
                          <a:cs typeface="+mn-cs"/>
                        </a:rPr>
                        <a:t>-Segment Secondary: Middle class users ages 35-50</a:t>
                      </a:r>
                    </a:p>
                    <a:p>
                      <a:pPr rtl="0"/>
                      <a:endParaRPr lang="en-US" sz="1000" b="0" i="0" u="none" strike="noStrike" kern="1200" dirty="0">
                        <a:solidFill>
                          <a:schemeClr val="lt1"/>
                        </a:solidFill>
                        <a:effectLst/>
                        <a:latin typeface="+mn-lt"/>
                        <a:ea typeface="+mn-ea"/>
                        <a:cs typeface="+mn-cs"/>
                      </a:endParaRPr>
                    </a:p>
                    <a:p>
                      <a:pPr marL="0" algn="l" defTabSz="457200" rtl="0" eaLnBrk="1" latinLnBrk="0" hangingPunct="1"/>
                      <a:r>
                        <a:rPr lang="en-US" sz="1200" b="1" i="0" u="none" strike="noStrike" kern="1200" dirty="0">
                          <a:solidFill>
                            <a:schemeClr val="tx1"/>
                          </a:solidFill>
                          <a:effectLst/>
                          <a:latin typeface="+mn-lt"/>
                          <a:ea typeface="+mn-ea"/>
                          <a:cs typeface="+mn-cs"/>
                        </a:rPr>
                        <a:t>-Financial Reporting companies</a:t>
                      </a:r>
                    </a:p>
                    <a:p>
                      <a:pPr marL="0" algn="l" defTabSz="457200" rtl="0" eaLnBrk="1" latinLnBrk="0" hangingPunct="1"/>
                      <a:r>
                        <a:rPr lang="en-US" sz="1200" b="1" i="0" u="none" strike="noStrike" kern="1200" dirty="0">
                          <a:solidFill>
                            <a:schemeClr val="tx1"/>
                          </a:solidFill>
                          <a:effectLst/>
                          <a:latin typeface="+mn-lt"/>
                          <a:ea typeface="+mn-ea"/>
                          <a:cs typeface="+mn-cs"/>
                        </a:rPr>
                        <a:t>-Companies seeking demographic data to improve marketing</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538320355"/>
                  </a:ext>
                </a:extLst>
              </a:tr>
              <a:tr h="1920240">
                <a:tc vMerge="1">
                  <a:txBody>
                    <a:bodyPr/>
                    <a:lstStyle/>
                    <a:p>
                      <a:endParaRPr lang="en-US" dirty="0"/>
                    </a:p>
                  </a:txBody>
                  <a:tcPr/>
                </a:tc>
                <a:tc>
                  <a:txBody>
                    <a:bodyPr/>
                    <a:lstStyle/>
                    <a:p>
                      <a:pPr marL="0" algn="l" defTabSz="457200" rtl="0" eaLnBrk="1" latinLnBrk="0" hangingPunct="1"/>
                      <a:r>
                        <a:rPr lang="en-US" sz="1200" b="1" kern="1200" dirty="0">
                          <a:solidFill>
                            <a:schemeClr val="lt1"/>
                          </a:solidFill>
                          <a:latin typeface="+mn-lt"/>
                          <a:ea typeface="+mn-ea"/>
                          <a:cs typeface="+mn-cs"/>
                        </a:rPr>
                        <a:t>Key Resources</a:t>
                      </a:r>
                    </a:p>
                    <a:p>
                      <a:pPr marL="0" algn="l" defTabSz="457200" rtl="0" eaLnBrk="1" latinLnBrk="0" hangingPunct="1"/>
                      <a:endParaRPr lang="en-US" sz="1200" b="1" kern="1200" dirty="0">
                        <a:solidFill>
                          <a:schemeClr val="lt1"/>
                        </a:solidFill>
                        <a:latin typeface="+mn-lt"/>
                        <a:ea typeface="+mn-ea"/>
                        <a:cs typeface="+mn-cs"/>
                      </a:endParaRPr>
                    </a:p>
                    <a:p>
                      <a:pPr marL="0" algn="l" defTabSz="457200" rtl="0" eaLnBrk="1" latinLnBrk="0" hangingPunct="1"/>
                      <a:r>
                        <a:rPr lang="en-US" sz="1000" b="0" i="0" u="none" strike="noStrike" kern="1200" dirty="0">
                          <a:solidFill>
                            <a:schemeClr val="lt1"/>
                          </a:solidFill>
                          <a:effectLst/>
                          <a:latin typeface="+mn-lt"/>
                          <a:ea typeface="+mn-ea"/>
                          <a:cs typeface="+mn-cs"/>
                        </a:rPr>
                        <a:t>-</a:t>
                      </a:r>
                      <a:r>
                        <a:rPr lang="en-US" sz="1000" b="0" i="0" u="none" strike="noStrike" kern="1200" dirty="0" err="1">
                          <a:solidFill>
                            <a:schemeClr val="lt1"/>
                          </a:solidFill>
                          <a:effectLst/>
                          <a:latin typeface="+mn-lt"/>
                          <a:ea typeface="+mn-ea"/>
                          <a:cs typeface="+mn-cs"/>
                        </a:rPr>
                        <a:t>MicroFinance</a:t>
                      </a:r>
                      <a:r>
                        <a:rPr lang="en-US" sz="1000" b="0" i="0" u="none" strike="noStrike" kern="1200" dirty="0">
                          <a:solidFill>
                            <a:schemeClr val="lt1"/>
                          </a:solidFill>
                          <a:effectLst/>
                          <a:latin typeface="+mn-lt"/>
                          <a:ea typeface="+mn-ea"/>
                          <a:cs typeface="+mn-cs"/>
                        </a:rPr>
                        <a:t> patent?</a:t>
                      </a:r>
                    </a:p>
                    <a:p>
                      <a:pPr marL="0" algn="l" defTabSz="457200" rtl="0" eaLnBrk="1" latinLnBrk="0" hangingPunct="1"/>
                      <a:r>
                        <a:rPr lang="en-US" sz="1000" b="0" i="0" u="none" strike="noStrike" kern="1200" dirty="0">
                          <a:solidFill>
                            <a:schemeClr val="lt1"/>
                          </a:solidFill>
                          <a:effectLst/>
                          <a:latin typeface="+mn-lt"/>
                          <a:ea typeface="+mn-ea"/>
                          <a:cs typeface="+mn-cs"/>
                        </a:rPr>
                        <a:t>-</a:t>
                      </a:r>
                      <a:r>
                        <a:rPr lang="en-US" sz="1000" b="0" i="0" u="none" strike="noStrike" kern="1200" dirty="0" err="1">
                          <a:solidFill>
                            <a:schemeClr val="lt1"/>
                          </a:solidFill>
                          <a:effectLst/>
                          <a:latin typeface="+mn-lt"/>
                          <a:ea typeface="+mn-ea"/>
                          <a:cs typeface="+mn-cs"/>
                        </a:rPr>
                        <a:t>FINesse</a:t>
                      </a:r>
                      <a:r>
                        <a:rPr lang="en-US" sz="1000" b="0" i="0" u="none" strike="noStrike" kern="1200" dirty="0">
                          <a:solidFill>
                            <a:schemeClr val="lt1"/>
                          </a:solidFill>
                          <a:effectLst/>
                          <a:latin typeface="+mn-lt"/>
                          <a:ea typeface="+mn-ea"/>
                          <a:cs typeface="+mn-cs"/>
                        </a:rPr>
                        <a:t> © ™ </a:t>
                      </a:r>
                    </a:p>
                    <a:p>
                      <a:pPr marL="0" algn="l" defTabSz="457200" rtl="0" eaLnBrk="1" latinLnBrk="0" hangingPunct="1"/>
                      <a:r>
                        <a:rPr lang="en-US" sz="1000" b="0" i="0" u="none" strike="noStrike" kern="1200" dirty="0">
                          <a:solidFill>
                            <a:schemeClr val="lt1"/>
                          </a:solidFill>
                          <a:effectLst/>
                          <a:latin typeface="+mn-lt"/>
                          <a:ea typeface="+mn-ea"/>
                          <a:cs typeface="+mn-cs"/>
                        </a:rPr>
                        <a:t>-</a:t>
                      </a:r>
                      <a:r>
                        <a:rPr lang="en-US" sz="1000" b="0" i="0" u="none" strike="noStrike" kern="1200" dirty="0" err="1">
                          <a:solidFill>
                            <a:schemeClr val="lt1"/>
                          </a:solidFill>
                          <a:effectLst/>
                          <a:latin typeface="+mn-lt"/>
                          <a:ea typeface="+mn-ea"/>
                          <a:cs typeface="+mn-cs"/>
                        </a:rPr>
                        <a:t>Yodlee</a:t>
                      </a:r>
                      <a:r>
                        <a:rPr lang="en-US" sz="1000" b="0" i="0" u="none" strike="noStrike" kern="1200" dirty="0">
                          <a:solidFill>
                            <a:schemeClr val="lt1"/>
                          </a:solidFill>
                          <a:effectLst/>
                          <a:latin typeface="+mn-lt"/>
                          <a:ea typeface="+mn-ea"/>
                          <a:cs typeface="+mn-cs"/>
                        </a:rPr>
                        <a:t> API</a:t>
                      </a:r>
                    </a:p>
                    <a:p>
                      <a:pPr marL="0" algn="l" defTabSz="457200" rtl="0" eaLnBrk="1" latinLnBrk="0" hangingPunct="1"/>
                      <a:r>
                        <a:rPr lang="en-US" sz="1000" b="0" i="0" u="none" strike="noStrike" kern="1200" dirty="0">
                          <a:solidFill>
                            <a:schemeClr val="lt1"/>
                          </a:solidFill>
                          <a:effectLst/>
                          <a:latin typeface="+mn-lt"/>
                          <a:ea typeface="+mn-ea"/>
                          <a:cs typeface="+mn-cs"/>
                        </a:rPr>
                        <a:t>-Investopedia API</a:t>
                      </a:r>
                    </a:p>
                    <a:p>
                      <a:pPr marL="0" algn="l" defTabSz="457200" rtl="0" eaLnBrk="1" latinLnBrk="0" hangingPunct="1"/>
                      <a:endParaRPr lang="en-US" sz="1000" b="0" i="0" u="none" strike="noStrike" kern="1200" dirty="0">
                        <a:solidFill>
                          <a:schemeClr val="lt1"/>
                        </a:solidFill>
                        <a:effectLst/>
                        <a:latin typeface="+mn-lt"/>
                        <a:ea typeface="+mn-ea"/>
                        <a:cs typeface="+mn-cs"/>
                      </a:endParaRPr>
                    </a:p>
                    <a:p>
                      <a:pPr marL="0" algn="l" defTabSz="457200" rtl="0" eaLnBrk="1" latinLnBrk="0" hangingPunct="1"/>
                      <a:r>
                        <a:rPr lang="en-US" sz="1200" b="1" i="0" u="none" strike="noStrike" kern="1200" dirty="0">
                          <a:solidFill>
                            <a:schemeClr val="tx1"/>
                          </a:solidFill>
                          <a:effectLst/>
                          <a:latin typeface="+mn-lt"/>
                          <a:ea typeface="+mn-ea"/>
                          <a:cs typeface="+mn-cs"/>
                        </a:rPr>
                        <a:t>-Partner Relationships</a:t>
                      </a:r>
                    </a:p>
                    <a:p>
                      <a:pPr marL="0" algn="l" defTabSz="457200" rtl="0" eaLnBrk="1" latinLnBrk="0" hangingPunct="1"/>
                      <a:endParaRPr lang="en-US" sz="1000" b="0" i="0" u="none" strike="noStrike" kern="1200" dirty="0">
                        <a:solidFill>
                          <a:schemeClr val="lt1"/>
                        </a:solidFill>
                        <a:effectLst/>
                        <a:latin typeface="+mn-lt"/>
                        <a:ea typeface="+mn-ea"/>
                        <a:cs typeface="+mn-cs"/>
                      </a:endParaRPr>
                    </a:p>
                    <a:p>
                      <a:br>
                        <a:rPr lang="en-US" sz="1200" dirty="0"/>
                      </a:br>
                      <a:endParaRPr lang="en-US" sz="12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dirty="0"/>
                    </a:p>
                  </a:txBody>
                  <a:tcPr/>
                </a:tc>
                <a:tc>
                  <a:txBody>
                    <a:bodyPr/>
                    <a:lstStyle/>
                    <a:p>
                      <a:pPr marL="0" algn="l" defTabSz="457200" rtl="0" eaLnBrk="1" latinLnBrk="0" hangingPunct="1"/>
                      <a:r>
                        <a:rPr lang="en-US" sz="1200" b="1" kern="1200" dirty="0">
                          <a:solidFill>
                            <a:schemeClr val="lt1"/>
                          </a:solidFill>
                          <a:latin typeface="+mn-lt"/>
                          <a:ea typeface="+mn-ea"/>
                          <a:cs typeface="+mn-cs"/>
                        </a:rPr>
                        <a:t>Channels</a:t>
                      </a:r>
                    </a:p>
                    <a:p>
                      <a:pPr marL="0" algn="l" defTabSz="457200" rtl="0" eaLnBrk="1" latinLnBrk="0" hangingPunct="1"/>
                      <a:endParaRPr lang="en-US" sz="1200" b="1" kern="1200" dirty="0">
                        <a:solidFill>
                          <a:schemeClr val="lt1"/>
                        </a:solidFill>
                        <a:latin typeface="+mn-lt"/>
                        <a:ea typeface="+mn-ea"/>
                        <a:cs typeface="+mn-cs"/>
                      </a:endParaRPr>
                    </a:p>
                    <a:p>
                      <a:pPr rtl="0"/>
                      <a:r>
                        <a:rPr lang="en-US" sz="1000" b="0" i="0" u="none" strike="noStrike" kern="1200" dirty="0">
                          <a:solidFill>
                            <a:schemeClr val="lt1"/>
                          </a:solidFill>
                          <a:effectLst/>
                          <a:latin typeface="+mn-lt"/>
                          <a:ea typeface="+mn-ea"/>
                          <a:cs typeface="+mn-cs"/>
                        </a:rPr>
                        <a:t>-Awareness</a:t>
                      </a:r>
                    </a:p>
                    <a:p>
                      <a:pPr rtl="0"/>
                      <a:r>
                        <a:rPr lang="en-US" sz="1000" b="0" i="0" u="none" strike="noStrike" kern="1200" dirty="0">
                          <a:solidFill>
                            <a:schemeClr val="lt1"/>
                          </a:solidFill>
                          <a:effectLst/>
                          <a:latin typeface="+mn-lt"/>
                          <a:ea typeface="+mn-ea"/>
                          <a:cs typeface="+mn-cs"/>
                        </a:rPr>
                        <a:t>-Evaluation</a:t>
                      </a:r>
                    </a:p>
                    <a:p>
                      <a:pPr rtl="0"/>
                      <a:r>
                        <a:rPr lang="en-US" sz="1000" b="0" i="0" u="none" strike="noStrike" kern="1200" dirty="0">
                          <a:solidFill>
                            <a:schemeClr val="lt1"/>
                          </a:solidFill>
                          <a:effectLst/>
                          <a:latin typeface="+mn-lt"/>
                          <a:ea typeface="+mn-ea"/>
                          <a:cs typeface="+mn-cs"/>
                        </a:rPr>
                        <a:t>-Purchase</a:t>
                      </a:r>
                    </a:p>
                    <a:p>
                      <a:pPr rtl="0"/>
                      <a:endParaRPr lang="en-US" sz="1000" b="0" i="0" u="none" strike="noStrike" kern="1200" dirty="0">
                        <a:solidFill>
                          <a:schemeClr val="lt1"/>
                        </a:solidFill>
                        <a:effectLst/>
                        <a:latin typeface="+mn-lt"/>
                        <a:ea typeface="+mn-ea"/>
                        <a:cs typeface="+mn-cs"/>
                      </a:endParaRPr>
                    </a:p>
                    <a:p>
                      <a:pPr marL="0" algn="l" defTabSz="457200" rtl="0" eaLnBrk="1" latinLnBrk="0" hangingPunct="1"/>
                      <a:r>
                        <a:rPr lang="en-US" sz="1200" b="1" i="0" u="none" strike="noStrike" kern="1200" dirty="0">
                          <a:solidFill>
                            <a:schemeClr val="tx1"/>
                          </a:solidFill>
                          <a:effectLst/>
                          <a:latin typeface="+mn-lt"/>
                          <a:ea typeface="+mn-ea"/>
                          <a:cs typeface="+mn-cs"/>
                        </a:rPr>
                        <a:t>-Delivery</a:t>
                      </a:r>
                    </a:p>
                    <a:p>
                      <a:pPr marL="0" algn="l" defTabSz="457200" rtl="0" eaLnBrk="1" latinLnBrk="0" hangingPunct="1"/>
                      <a:r>
                        <a:rPr lang="en-US" sz="1200" b="1" i="0" u="none" strike="noStrike" kern="1200" dirty="0">
                          <a:solidFill>
                            <a:schemeClr val="tx1"/>
                          </a:solidFill>
                          <a:effectLst/>
                          <a:latin typeface="+mn-lt"/>
                          <a:ea typeface="+mn-ea"/>
                          <a:cs typeface="+mn-cs"/>
                        </a:rPr>
                        <a:t>-After sales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dirty="0"/>
                    </a:p>
                  </a:txBody>
                  <a:tcPr/>
                </a:tc>
                <a:extLst>
                  <a:ext uri="{0D108BD9-81ED-4DB2-BD59-A6C34878D82A}">
                    <a16:rowId xmlns:a16="http://schemas.microsoft.com/office/drawing/2014/main" val="301406169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823152603"/>
              </p:ext>
            </p:extLst>
          </p:nvPr>
        </p:nvGraphicFramePr>
        <p:xfrm>
          <a:off x="2126196" y="4859117"/>
          <a:ext cx="8847666" cy="1322608"/>
        </p:xfrm>
        <a:graphic>
          <a:graphicData uri="http://schemas.openxmlformats.org/drawingml/2006/table">
            <a:tbl>
              <a:tblPr/>
              <a:tblGrid>
                <a:gridCol w="4423833">
                  <a:extLst>
                    <a:ext uri="{9D8B030D-6E8A-4147-A177-3AD203B41FA5}">
                      <a16:colId xmlns:a16="http://schemas.microsoft.com/office/drawing/2014/main" val="195436270"/>
                    </a:ext>
                  </a:extLst>
                </a:gridCol>
                <a:gridCol w="4423833">
                  <a:extLst>
                    <a:ext uri="{9D8B030D-6E8A-4147-A177-3AD203B41FA5}">
                      <a16:colId xmlns:a16="http://schemas.microsoft.com/office/drawing/2014/main" val="3419064809"/>
                    </a:ext>
                  </a:extLst>
                </a:gridCol>
              </a:tblGrid>
              <a:tr h="1322608">
                <a:tc>
                  <a:txBody>
                    <a:bodyPr/>
                    <a:lstStyle/>
                    <a:p>
                      <a:pPr marL="0" algn="l" defTabSz="457200" rtl="0" eaLnBrk="1" latinLnBrk="0" hangingPunct="1"/>
                      <a:r>
                        <a:rPr lang="en-US" sz="1200" b="1" kern="1200" dirty="0">
                          <a:solidFill>
                            <a:schemeClr val="lt1"/>
                          </a:solidFill>
                          <a:latin typeface="+mn-lt"/>
                          <a:ea typeface="+mn-ea"/>
                          <a:cs typeface="+mn-cs"/>
                        </a:rPr>
                        <a:t>Cost Structure</a:t>
                      </a:r>
                    </a:p>
                    <a:p>
                      <a:pPr marL="0" algn="l" defTabSz="457200" rtl="0" eaLnBrk="1" latinLnBrk="0" hangingPunct="1"/>
                      <a:endParaRPr lang="en-US" sz="1200" b="1" kern="1200" dirty="0">
                        <a:solidFill>
                          <a:schemeClr val="lt1"/>
                        </a:solidFill>
                        <a:latin typeface="+mn-lt"/>
                        <a:ea typeface="+mn-ea"/>
                        <a:cs typeface="+mn-cs"/>
                      </a:endParaRPr>
                    </a:p>
                    <a:p>
                      <a:pPr marL="0" algn="l" defTabSz="457200" rtl="0" eaLnBrk="1" latinLnBrk="0" hangingPunct="1"/>
                      <a:r>
                        <a:rPr lang="en-US" sz="1100" b="0" i="0" u="none" strike="noStrike" kern="1200" dirty="0">
                          <a:solidFill>
                            <a:schemeClr val="lt1"/>
                          </a:solidFill>
                          <a:effectLst/>
                          <a:latin typeface="+mn-lt"/>
                          <a:ea typeface="+mn-ea"/>
                          <a:cs typeface="+mn-cs"/>
                        </a:rPr>
                        <a:t>-Web and app development</a:t>
                      </a:r>
                    </a:p>
                    <a:p>
                      <a:pPr marL="0" algn="l" defTabSz="457200" rtl="0" eaLnBrk="1" latinLnBrk="0" hangingPunct="1"/>
                      <a:r>
                        <a:rPr lang="en-US" sz="1100" b="0" i="0" u="none" strike="noStrike" kern="1200" dirty="0">
                          <a:solidFill>
                            <a:schemeClr val="lt1"/>
                          </a:solidFill>
                          <a:effectLst/>
                          <a:latin typeface="+mn-lt"/>
                          <a:ea typeface="+mn-ea"/>
                          <a:cs typeface="+mn-cs"/>
                        </a:rPr>
                        <a:t>-</a:t>
                      </a:r>
                      <a:r>
                        <a:rPr lang="en-US" sz="1100" b="0" i="0" u="none" strike="noStrike" kern="1200" dirty="0" err="1">
                          <a:solidFill>
                            <a:schemeClr val="lt1"/>
                          </a:solidFill>
                          <a:effectLst/>
                          <a:latin typeface="+mn-lt"/>
                          <a:ea typeface="+mn-ea"/>
                          <a:cs typeface="+mn-cs"/>
                        </a:rPr>
                        <a:t>Yodlee</a:t>
                      </a:r>
                      <a:r>
                        <a:rPr lang="en-US" sz="1100" b="0" i="0" u="none" strike="noStrike" kern="1200" dirty="0">
                          <a:solidFill>
                            <a:schemeClr val="lt1"/>
                          </a:solidFill>
                          <a:effectLst/>
                          <a:latin typeface="+mn-lt"/>
                          <a:ea typeface="+mn-ea"/>
                          <a:cs typeface="+mn-cs"/>
                        </a:rPr>
                        <a:t> API</a:t>
                      </a:r>
                    </a:p>
                    <a:p>
                      <a:pPr marL="0" algn="l" defTabSz="457200" rtl="0" eaLnBrk="1" latinLnBrk="0" hangingPunct="1"/>
                      <a:r>
                        <a:rPr lang="en-US" sz="1100" b="0" i="0" u="none" strike="noStrike" kern="1200" dirty="0">
                          <a:solidFill>
                            <a:schemeClr val="lt1"/>
                          </a:solidFill>
                          <a:effectLst/>
                          <a:latin typeface="+mn-lt"/>
                          <a:ea typeface="+mn-ea"/>
                          <a:cs typeface="+mn-cs"/>
                        </a:rPr>
                        <a:t>-Investopedia API</a:t>
                      </a:r>
                    </a:p>
                    <a:p>
                      <a:pPr marL="0" algn="l" defTabSz="457200" rtl="0" eaLnBrk="1" latinLnBrk="0" hangingPunct="1"/>
                      <a:endParaRPr lang="en-US" sz="1100" b="0" i="0" u="none" strike="noStrike" kern="1200" dirty="0">
                        <a:solidFill>
                          <a:schemeClr val="lt1"/>
                        </a:solidFill>
                        <a:effectLst/>
                        <a:latin typeface="+mn-lt"/>
                        <a:ea typeface="+mn-ea"/>
                        <a:cs typeface="+mn-cs"/>
                      </a:endParaRPr>
                    </a:p>
                    <a:p>
                      <a:pPr marL="0" algn="l" defTabSz="457200" rtl="0" eaLnBrk="1" latinLnBrk="0" hangingPunct="1"/>
                      <a:r>
                        <a:rPr lang="en-US" sz="1200" b="1" i="0" u="none" strike="noStrike" kern="1200" dirty="0">
                          <a:solidFill>
                            <a:schemeClr val="tx1"/>
                          </a:solidFill>
                          <a:effectLst/>
                          <a:latin typeface="+mn-lt"/>
                          <a:ea typeface="+mn-ea"/>
                          <a:cs typeface="+mn-cs"/>
                        </a:rPr>
                        <a:t>-Marketing Expense</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solidFill>
                      <a:schemeClr val="accent1">
                        <a:lumMod val="60000"/>
                        <a:lumOff val="40000"/>
                      </a:schemeClr>
                    </a:solidFill>
                  </a:tcPr>
                </a:tc>
                <a:tc>
                  <a:txBody>
                    <a:bodyPr/>
                    <a:lstStyle/>
                    <a:p>
                      <a:pPr marL="0" algn="l" defTabSz="457200" rtl="0" eaLnBrk="1" latinLnBrk="0" hangingPunct="1"/>
                      <a:r>
                        <a:rPr lang="en-US" sz="1200" b="1" kern="1200" dirty="0">
                          <a:solidFill>
                            <a:schemeClr val="lt1"/>
                          </a:solidFill>
                          <a:latin typeface="+mn-lt"/>
                          <a:ea typeface="+mn-ea"/>
                          <a:cs typeface="+mn-cs"/>
                        </a:rPr>
                        <a:t>Revenue Streams</a:t>
                      </a:r>
                    </a:p>
                    <a:p>
                      <a:pPr marL="0" algn="l" defTabSz="457200" rtl="0" eaLnBrk="1" latinLnBrk="0" hangingPunct="1"/>
                      <a:endParaRPr lang="en-US" sz="1200" b="1" kern="1200" dirty="0">
                        <a:solidFill>
                          <a:schemeClr val="lt1"/>
                        </a:solidFill>
                        <a:latin typeface="+mn-lt"/>
                        <a:ea typeface="+mn-ea"/>
                        <a:cs typeface="+mn-cs"/>
                      </a:endParaRPr>
                    </a:p>
                    <a:p>
                      <a:pPr marL="0" algn="l" defTabSz="457200" rtl="0" eaLnBrk="1" latinLnBrk="0" hangingPunct="1"/>
                      <a:r>
                        <a:rPr lang="en-US" sz="1000" b="0" i="0" u="none" strike="noStrike" kern="1200" dirty="0">
                          <a:solidFill>
                            <a:schemeClr val="lt1"/>
                          </a:solidFill>
                          <a:effectLst/>
                          <a:latin typeface="+mn-lt"/>
                          <a:ea typeface="+mn-ea"/>
                          <a:cs typeface="+mn-cs"/>
                        </a:rPr>
                        <a:t>-Premium Subscription Fee</a:t>
                      </a:r>
                    </a:p>
                    <a:p>
                      <a:pPr marL="0" algn="l" defTabSz="457200" rtl="0" eaLnBrk="1" latinLnBrk="0" hangingPunct="1"/>
                      <a:r>
                        <a:rPr lang="en-US" sz="1000" b="0" i="0" u="none" strike="noStrike" kern="1200" dirty="0">
                          <a:solidFill>
                            <a:schemeClr val="lt1"/>
                          </a:solidFill>
                          <a:effectLst/>
                          <a:latin typeface="+mn-lt"/>
                          <a:ea typeface="+mn-ea"/>
                          <a:cs typeface="+mn-cs"/>
                        </a:rPr>
                        <a:t>-Advertising</a:t>
                      </a:r>
                    </a:p>
                    <a:p>
                      <a:pPr marL="0" algn="l" defTabSz="457200" rtl="0" eaLnBrk="1" latinLnBrk="0" hangingPunct="1"/>
                      <a:endParaRPr lang="en-US" sz="1000" b="0" i="0" u="none" strike="noStrike" kern="1200" dirty="0">
                        <a:solidFill>
                          <a:schemeClr val="lt1"/>
                        </a:solidFill>
                        <a:effectLst/>
                        <a:latin typeface="+mn-lt"/>
                        <a:ea typeface="+mn-ea"/>
                        <a:cs typeface="+mn-cs"/>
                      </a:endParaRPr>
                    </a:p>
                    <a:p>
                      <a:pPr marL="0" algn="l" defTabSz="457200" rtl="0" eaLnBrk="1" latinLnBrk="0" hangingPunct="1"/>
                      <a:r>
                        <a:rPr lang="en-US" sz="1200" b="1" i="0" u="none" strike="noStrike" kern="1200" dirty="0">
                          <a:solidFill>
                            <a:schemeClr val="tx1"/>
                          </a:solidFill>
                          <a:effectLst/>
                          <a:latin typeface="+mn-lt"/>
                          <a:ea typeface="+mn-ea"/>
                          <a:cs typeface="+mn-cs"/>
                        </a:rPr>
                        <a:t>-Data(B2B)</a:t>
                      </a:r>
                    </a:p>
                    <a:p>
                      <a:pPr marL="0" algn="l" defTabSz="457200" rtl="0" eaLnBrk="1" latinLnBrk="0" hangingPunct="1"/>
                      <a:r>
                        <a:rPr lang="en-US" sz="1200" b="1" i="0" u="none" strike="noStrike" kern="1200" dirty="0">
                          <a:solidFill>
                            <a:schemeClr val="tx1"/>
                          </a:solidFill>
                          <a:effectLst/>
                          <a:latin typeface="+mn-lt"/>
                          <a:ea typeface="+mn-ea"/>
                          <a:cs typeface="+mn-cs"/>
                        </a:rPr>
                        <a:t>-Investing user savings into short term securities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60000"/>
                        <a:lumOff val="40000"/>
                      </a:schemeClr>
                    </a:solidFill>
                  </a:tcPr>
                </a:tc>
                <a:extLst>
                  <a:ext uri="{0D108BD9-81ED-4DB2-BD59-A6C34878D82A}">
                    <a16:rowId xmlns:a16="http://schemas.microsoft.com/office/drawing/2014/main" val="105603774"/>
                  </a:ext>
                </a:extLst>
              </a:tr>
            </a:tbl>
          </a:graphicData>
        </a:graphic>
      </p:graphicFrame>
    </p:spTree>
    <p:extLst>
      <p:ext uri="{BB962C8B-B14F-4D97-AF65-F5344CB8AC3E}">
        <p14:creationId xmlns:p14="http://schemas.microsoft.com/office/powerpoint/2010/main" val="3419047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Revenue Model</a:t>
            </a:r>
          </a:p>
        </p:txBody>
      </p:sp>
      <p:sp>
        <p:nvSpPr>
          <p:cNvPr id="3" name="Content Placeholder 2"/>
          <p:cNvSpPr>
            <a:spLocks noGrp="1"/>
          </p:cNvSpPr>
          <p:nvPr>
            <p:ph idx="1"/>
          </p:nvPr>
        </p:nvSpPr>
        <p:spPr/>
        <p:txBody>
          <a:bodyPr/>
          <a:lstStyle/>
          <a:p>
            <a:pPr marL="0" indent="0">
              <a:buNone/>
            </a:pPr>
            <a:r>
              <a:rPr lang="en-US" dirty="0"/>
              <a:t>	Invest user savings into short-term securities</a:t>
            </a:r>
          </a:p>
          <a:p>
            <a:pPr marL="0" indent="0">
              <a:buNone/>
            </a:pPr>
            <a:r>
              <a:rPr lang="en-US" dirty="0"/>
              <a:t>	Partner with companies to provide aggregate user data</a:t>
            </a:r>
          </a:p>
          <a:p>
            <a:pPr marL="0" indent="0">
              <a:buNone/>
            </a:pPr>
            <a:r>
              <a:rPr lang="en-US" dirty="0"/>
              <a:t>	Helpful sponsored content (i.e. </a:t>
            </a:r>
            <a:r>
              <a:rPr lang="en-US" dirty="0" err="1"/>
              <a:t>Geico</a:t>
            </a:r>
            <a:r>
              <a:rPr lang="en-US" dirty="0"/>
              <a:t> via snapshot)</a:t>
            </a:r>
          </a:p>
          <a:p>
            <a:pPr marL="0" indent="0">
              <a:buNone/>
            </a:pPr>
            <a:r>
              <a:rPr lang="en-US" dirty="0"/>
              <a:t>	Paid virtual financial advisor (Phase 2)</a:t>
            </a:r>
          </a:p>
        </p:txBody>
      </p:sp>
      <p:pic>
        <p:nvPicPr>
          <p:cNvPr id="4" name="Picture 3"/>
          <p:cNvPicPr>
            <a:picLocks noChangeAspect="1"/>
          </p:cNvPicPr>
          <p:nvPr/>
        </p:nvPicPr>
        <p:blipFill>
          <a:blip r:embed="rId3"/>
          <a:stretch>
            <a:fillRect/>
          </a:stretch>
        </p:blipFill>
        <p:spPr>
          <a:xfrm>
            <a:off x="1733550" y="3395661"/>
            <a:ext cx="152400" cy="152400"/>
          </a:xfrm>
          <a:prstGeom prst="rect">
            <a:avLst/>
          </a:prstGeom>
        </p:spPr>
      </p:pic>
      <p:pic>
        <p:nvPicPr>
          <p:cNvPr id="5" name="Picture 4"/>
          <p:cNvPicPr>
            <a:picLocks noChangeAspect="1"/>
          </p:cNvPicPr>
          <p:nvPr/>
        </p:nvPicPr>
        <p:blipFill>
          <a:blip r:embed="rId3"/>
          <a:stretch>
            <a:fillRect/>
          </a:stretch>
        </p:blipFill>
        <p:spPr>
          <a:xfrm>
            <a:off x="1733550" y="3905249"/>
            <a:ext cx="152400" cy="152400"/>
          </a:xfrm>
          <a:prstGeom prst="rect">
            <a:avLst/>
          </a:prstGeom>
        </p:spPr>
      </p:pic>
      <p:pic>
        <p:nvPicPr>
          <p:cNvPr id="6" name="Picture 5"/>
          <p:cNvPicPr>
            <a:picLocks noChangeAspect="1"/>
          </p:cNvPicPr>
          <p:nvPr/>
        </p:nvPicPr>
        <p:blipFill>
          <a:blip r:embed="rId3"/>
          <a:stretch>
            <a:fillRect/>
          </a:stretch>
        </p:blipFill>
        <p:spPr>
          <a:xfrm>
            <a:off x="1733550" y="4414837"/>
            <a:ext cx="152400" cy="152400"/>
          </a:xfrm>
          <a:prstGeom prst="rect">
            <a:avLst/>
          </a:prstGeom>
        </p:spPr>
      </p:pic>
      <p:pic>
        <p:nvPicPr>
          <p:cNvPr id="7" name="Picture 6"/>
          <p:cNvPicPr>
            <a:picLocks noChangeAspect="1"/>
          </p:cNvPicPr>
          <p:nvPr/>
        </p:nvPicPr>
        <p:blipFill>
          <a:blip r:embed="rId3"/>
          <a:stretch>
            <a:fillRect/>
          </a:stretch>
        </p:blipFill>
        <p:spPr>
          <a:xfrm>
            <a:off x="1739081" y="4924425"/>
            <a:ext cx="152400" cy="152400"/>
          </a:xfrm>
          <a:prstGeom prst="rect">
            <a:avLst/>
          </a:prstGeom>
        </p:spPr>
      </p:pic>
    </p:spTree>
    <p:extLst>
      <p:ext uri="{BB962C8B-B14F-4D97-AF65-F5344CB8AC3E}">
        <p14:creationId xmlns:p14="http://schemas.microsoft.com/office/powerpoint/2010/main" val="3484435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Milestones &amp; Cost Structure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3162435"/>
              </p:ext>
            </p:extLst>
          </p:nvPr>
        </p:nvGraphicFramePr>
        <p:xfrm>
          <a:off x="1484311" y="2191139"/>
          <a:ext cx="10018712" cy="3705280"/>
        </p:xfrm>
        <a:graphic>
          <a:graphicData uri="http://schemas.openxmlformats.org/drawingml/2006/table">
            <a:tbl>
              <a:tblPr firstRow="1" bandRow="1">
                <a:tableStyleId>{5C22544A-7EE6-4342-B048-85BDC9FD1C3A}</a:tableStyleId>
              </a:tblPr>
              <a:tblGrid>
                <a:gridCol w="1775083">
                  <a:extLst>
                    <a:ext uri="{9D8B030D-6E8A-4147-A177-3AD203B41FA5}">
                      <a16:colId xmlns:a16="http://schemas.microsoft.com/office/drawing/2014/main" val="3428988664"/>
                    </a:ext>
                  </a:extLst>
                </a:gridCol>
                <a:gridCol w="2964425">
                  <a:extLst>
                    <a:ext uri="{9D8B030D-6E8A-4147-A177-3AD203B41FA5}">
                      <a16:colId xmlns:a16="http://schemas.microsoft.com/office/drawing/2014/main" val="3806623854"/>
                    </a:ext>
                  </a:extLst>
                </a:gridCol>
                <a:gridCol w="3952568">
                  <a:extLst>
                    <a:ext uri="{9D8B030D-6E8A-4147-A177-3AD203B41FA5}">
                      <a16:colId xmlns:a16="http://schemas.microsoft.com/office/drawing/2014/main" val="15052157"/>
                    </a:ext>
                  </a:extLst>
                </a:gridCol>
                <a:gridCol w="1326636">
                  <a:extLst>
                    <a:ext uri="{9D8B030D-6E8A-4147-A177-3AD203B41FA5}">
                      <a16:colId xmlns:a16="http://schemas.microsoft.com/office/drawing/2014/main" val="1876695962"/>
                    </a:ext>
                  </a:extLst>
                </a:gridCol>
              </a:tblGrid>
              <a:tr h="365760">
                <a:tc>
                  <a:txBody>
                    <a:bodyPr/>
                    <a:lstStyle/>
                    <a:p>
                      <a:endParaRPr lang="en-US" dirty="0"/>
                    </a:p>
                  </a:txBody>
                  <a:tcPr/>
                </a:tc>
                <a:tc>
                  <a:txBody>
                    <a:bodyPr/>
                    <a:lstStyle/>
                    <a:p>
                      <a:pPr algn="ctr"/>
                      <a:r>
                        <a:rPr lang="en-US" dirty="0"/>
                        <a:t>Milestone</a:t>
                      </a:r>
                    </a:p>
                  </a:txBody>
                  <a:tcPr anchor="ctr"/>
                </a:tc>
                <a:tc>
                  <a:txBody>
                    <a:bodyPr/>
                    <a:lstStyle/>
                    <a:p>
                      <a:pPr algn="ctr"/>
                      <a:r>
                        <a:rPr lang="en-US" dirty="0"/>
                        <a:t>Strategy</a:t>
                      </a:r>
                    </a:p>
                  </a:txBody>
                  <a:tcPr anchor="ctr"/>
                </a:tc>
                <a:tc>
                  <a:txBody>
                    <a:bodyPr/>
                    <a:lstStyle/>
                    <a:p>
                      <a:pPr algn="ctr"/>
                      <a:r>
                        <a:rPr lang="en-US" dirty="0"/>
                        <a:t>Cost</a:t>
                      </a:r>
                    </a:p>
                  </a:txBody>
                  <a:tcPr anchor="ctr"/>
                </a:tc>
                <a:extLst>
                  <a:ext uri="{0D108BD9-81ED-4DB2-BD59-A6C34878D82A}">
                    <a16:rowId xmlns:a16="http://schemas.microsoft.com/office/drawing/2014/main" val="1166293499"/>
                  </a:ext>
                </a:extLst>
              </a:tr>
              <a:tr h="652000">
                <a:tc>
                  <a:txBody>
                    <a:bodyPr/>
                    <a:lstStyle/>
                    <a:p>
                      <a:r>
                        <a:rPr lang="en-US" dirty="0"/>
                        <a:t>January</a:t>
                      </a:r>
                      <a:r>
                        <a:rPr lang="en-US" baseline="0" dirty="0"/>
                        <a:t> </a:t>
                      </a:r>
                      <a:r>
                        <a:rPr lang="en-US" dirty="0"/>
                        <a:t>2017</a:t>
                      </a:r>
                    </a:p>
                  </a:txBody>
                  <a:tcPr/>
                </a:tc>
                <a:tc>
                  <a:txBody>
                    <a:bodyPr/>
                    <a:lstStyle/>
                    <a:p>
                      <a:r>
                        <a:rPr lang="en-US" dirty="0"/>
                        <a:t>Incorporate APIs</a:t>
                      </a:r>
                    </a:p>
                  </a:txBody>
                  <a:tcPr/>
                </a:tc>
                <a:tc>
                  <a:txBody>
                    <a:bodyPr/>
                    <a:lstStyle/>
                    <a:p>
                      <a:r>
                        <a:rPr lang="en-US" dirty="0"/>
                        <a:t>Purchase </a:t>
                      </a:r>
                      <a:r>
                        <a:rPr lang="en-US" dirty="0" err="1"/>
                        <a:t>Yodlee</a:t>
                      </a:r>
                      <a:r>
                        <a:rPr lang="en-US" dirty="0"/>
                        <a:t> &amp; Investopedia API</a:t>
                      </a:r>
                      <a:r>
                        <a:rPr lang="en-US" baseline="0" dirty="0"/>
                        <a:t> &amp; have developer add it to the platform</a:t>
                      </a:r>
                      <a:endParaRPr lang="en-US" dirty="0"/>
                    </a:p>
                  </a:txBody>
                  <a:tcPr/>
                </a:tc>
                <a:tc>
                  <a:txBody>
                    <a:bodyPr/>
                    <a:lstStyle/>
                    <a:p>
                      <a:r>
                        <a:rPr lang="en-US" dirty="0"/>
                        <a:t>$20,000</a:t>
                      </a:r>
                    </a:p>
                  </a:txBody>
                  <a:tcPr/>
                </a:tc>
                <a:extLst>
                  <a:ext uri="{0D108BD9-81ED-4DB2-BD59-A6C34878D82A}">
                    <a16:rowId xmlns:a16="http://schemas.microsoft.com/office/drawing/2014/main" val="587733285"/>
                  </a:ext>
                </a:extLst>
              </a:tr>
              <a:tr h="652000">
                <a:tc>
                  <a:txBody>
                    <a:bodyPr/>
                    <a:lstStyle/>
                    <a:p>
                      <a:r>
                        <a:rPr lang="en-US" dirty="0"/>
                        <a:t> February 2017</a:t>
                      </a:r>
                    </a:p>
                  </a:txBody>
                  <a:tcPr/>
                </a:tc>
                <a:tc>
                  <a:txBody>
                    <a:bodyPr/>
                    <a:lstStyle/>
                    <a:p>
                      <a:r>
                        <a:rPr lang="en-US" dirty="0"/>
                        <a:t>Complete Platform</a:t>
                      </a:r>
                    </a:p>
                  </a:txBody>
                  <a:tcPr/>
                </a:tc>
                <a:tc>
                  <a:txBody>
                    <a:bodyPr/>
                    <a:lstStyle/>
                    <a:p>
                      <a:r>
                        <a:rPr lang="en-US" dirty="0"/>
                        <a:t>Team finishes platform</a:t>
                      </a:r>
                      <a:r>
                        <a:rPr lang="en-US" baseline="0" dirty="0"/>
                        <a:t> and go to market plans</a:t>
                      </a:r>
                      <a:endParaRPr lang="en-US" dirty="0"/>
                    </a:p>
                  </a:txBody>
                  <a:tcPr/>
                </a:tc>
                <a:tc>
                  <a:txBody>
                    <a:bodyPr/>
                    <a:lstStyle/>
                    <a:p>
                      <a:r>
                        <a:rPr lang="en-US" dirty="0"/>
                        <a:t>$120,000</a:t>
                      </a:r>
                    </a:p>
                  </a:txBody>
                  <a:tcPr/>
                </a:tc>
                <a:extLst>
                  <a:ext uri="{0D108BD9-81ED-4DB2-BD59-A6C34878D82A}">
                    <a16:rowId xmlns:a16="http://schemas.microsoft.com/office/drawing/2014/main" val="643558946"/>
                  </a:ext>
                </a:extLst>
              </a:tr>
              <a:tr h="652000">
                <a:tc>
                  <a:txBody>
                    <a:bodyPr/>
                    <a:lstStyle/>
                    <a:p>
                      <a:r>
                        <a:rPr lang="en-US" dirty="0"/>
                        <a:t>March 2017</a:t>
                      </a:r>
                    </a:p>
                  </a:txBody>
                  <a:tcPr/>
                </a:tc>
                <a:tc>
                  <a:txBody>
                    <a:bodyPr/>
                    <a:lstStyle/>
                    <a:p>
                      <a:r>
                        <a:rPr lang="en-US" dirty="0"/>
                        <a:t>Focus</a:t>
                      </a:r>
                      <a:r>
                        <a:rPr lang="en-US" baseline="0" dirty="0"/>
                        <a:t> group &amp; Beta testing</a:t>
                      </a:r>
                    </a:p>
                    <a:p>
                      <a:r>
                        <a:rPr lang="en-US" baseline="0" dirty="0"/>
                        <a:t>Begin Phase 1 Ad campaign</a:t>
                      </a:r>
                      <a:endParaRPr lang="en-US" dirty="0"/>
                    </a:p>
                  </a:txBody>
                  <a:tcPr/>
                </a:tc>
                <a:tc>
                  <a:txBody>
                    <a:bodyPr/>
                    <a:lstStyle/>
                    <a:p>
                      <a:r>
                        <a:rPr lang="en-US" dirty="0"/>
                        <a:t>Test product and</a:t>
                      </a:r>
                      <a:r>
                        <a:rPr lang="en-US" baseline="0" dirty="0"/>
                        <a:t> enact any revisions</a:t>
                      </a:r>
                    </a:p>
                    <a:p>
                      <a:r>
                        <a:rPr lang="en-US" baseline="0" dirty="0"/>
                        <a:t>Begin advertising within NYC</a:t>
                      </a:r>
                      <a:endParaRPr lang="en-US" dirty="0"/>
                    </a:p>
                  </a:txBody>
                  <a:tcPr/>
                </a:tc>
                <a:tc>
                  <a:txBody>
                    <a:bodyPr/>
                    <a:lstStyle/>
                    <a:p>
                      <a:r>
                        <a:rPr lang="en-US" dirty="0"/>
                        <a:t>$120,000</a:t>
                      </a:r>
                    </a:p>
                  </a:txBody>
                  <a:tcPr/>
                </a:tc>
                <a:extLst>
                  <a:ext uri="{0D108BD9-81ED-4DB2-BD59-A6C34878D82A}">
                    <a16:rowId xmlns:a16="http://schemas.microsoft.com/office/drawing/2014/main" val="3575244745"/>
                  </a:ext>
                </a:extLst>
              </a:tr>
              <a:tr h="365760">
                <a:tc>
                  <a:txBody>
                    <a:bodyPr/>
                    <a:lstStyle/>
                    <a:p>
                      <a:r>
                        <a:rPr lang="en-US" dirty="0"/>
                        <a:t>April 2017</a:t>
                      </a:r>
                    </a:p>
                  </a:txBody>
                  <a:tcPr/>
                </a:tc>
                <a:tc>
                  <a:txBody>
                    <a:bodyPr/>
                    <a:lstStyle/>
                    <a:p>
                      <a:r>
                        <a:rPr lang="en-US" dirty="0"/>
                        <a:t>Product Launch</a:t>
                      </a:r>
                    </a:p>
                  </a:txBody>
                  <a:tcPr/>
                </a:tc>
                <a:tc>
                  <a:txBody>
                    <a:bodyPr/>
                    <a:lstStyle/>
                    <a:p>
                      <a:r>
                        <a:rPr lang="en-US" dirty="0"/>
                        <a:t>Launch product on </a:t>
                      </a:r>
                    </a:p>
                  </a:txBody>
                  <a:tcPr/>
                </a:tc>
                <a:tc>
                  <a:txBody>
                    <a:bodyPr/>
                    <a:lstStyle/>
                    <a:p>
                      <a:r>
                        <a:rPr lang="en-US" dirty="0"/>
                        <a:t>--</a:t>
                      </a:r>
                    </a:p>
                  </a:txBody>
                  <a:tcPr/>
                </a:tc>
                <a:extLst>
                  <a:ext uri="{0D108BD9-81ED-4DB2-BD59-A6C34878D82A}">
                    <a16:rowId xmlns:a16="http://schemas.microsoft.com/office/drawing/2014/main" val="4101376394"/>
                  </a:ext>
                </a:extLst>
              </a:tr>
              <a:tr h="652000">
                <a:tc>
                  <a:txBody>
                    <a:bodyPr/>
                    <a:lstStyle/>
                    <a:p>
                      <a:r>
                        <a:rPr lang="en-US" dirty="0"/>
                        <a:t>August 2017</a:t>
                      </a:r>
                    </a:p>
                  </a:txBody>
                  <a:tcPr/>
                </a:tc>
                <a:tc>
                  <a:txBody>
                    <a:bodyPr/>
                    <a:lstStyle/>
                    <a:p>
                      <a:r>
                        <a:rPr lang="en-US" dirty="0"/>
                        <a:t>Gain 10,000</a:t>
                      </a:r>
                      <a:r>
                        <a:rPr lang="en-US" baseline="0" dirty="0"/>
                        <a:t> daily active users</a:t>
                      </a:r>
                      <a:endParaRPr lang="en-US" dirty="0"/>
                    </a:p>
                  </a:txBody>
                  <a:tcPr/>
                </a:tc>
                <a:tc>
                  <a:txBody>
                    <a:bodyPr/>
                    <a:lstStyle/>
                    <a:p>
                      <a:r>
                        <a:rPr lang="en-US" dirty="0"/>
                        <a:t>Gain users as a result of phase 1 ad</a:t>
                      </a:r>
                      <a:r>
                        <a:rPr lang="en-US" baseline="0" dirty="0"/>
                        <a:t> campaign</a:t>
                      </a:r>
                      <a:endParaRPr lang="en-US" dirty="0"/>
                    </a:p>
                  </a:txBody>
                  <a:tcPr/>
                </a:tc>
                <a:tc>
                  <a:txBody>
                    <a:bodyPr/>
                    <a:lstStyle/>
                    <a:p>
                      <a:r>
                        <a:rPr lang="en-US" dirty="0"/>
                        <a:t>--</a:t>
                      </a:r>
                    </a:p>
                  </a:txBody>
                  <a:tcPr/>
                </a:tc>
                <a:extLst>
                  <a:ext uri="{0D108BD9-81ED-4DB2-BD59-A6C34878D82A}">
                    <a16:rowId xmlns:a16="http://schemas.microsoft.com/office/drawing/2014/main" val="185586298"/>
                  </a:ext>
                </a:extLst>
              </a:tr>
              <a:tr h="365760">
                <a:tc>
                  <a:txBody>
                    <a:bodyPr/>
                    <a:lstStyle/>
                    <a:p>
                      <a:r>
                        <a:rPr lang="en-US" dirty="0"/>
                        <a:t>December 2017</a:t>
                      </a:r>
                    </a:p>
                  </a:txBody>
                  <a:tcPr/>
                </a:tc>
                <a:tc>
                  <a:txBody>
                    <a:bodyPr/>
                    <a:lstStyle/>
                    <a:p>
                      <a:r>
                        <a:rPr lang="en-US" dirty="0"/>
                        <a:t>Gain 20,000</a:t>
                      </a:r>
                      <a:r>
                        <a:rPr lang="en-US" baseline="0" dirty="0"/>
                        <a:t> daily active users</a:t>
                      </a:r>
                      <a:endParaRPr lang="en-US" dirty="0"/>
                    </a:p>
                  </a:txBody>
                  <a:tcPr/>
                </a:tc>
                <a:tc>
                  <a:txBody>
                    <a:bodyPr/>
                    <a:lstStyle/>
                    <a:p>
                      <a:r>
                        <a:rPr lang="en-US" dirty="0"/>
                        <a:t>Promote with partners to gain reach</a:t>
                      </a:r>
                    </a:p>
                  </a:txBody>
                  <a:tcPr/>
                </a:tc>
                <a:tc>
                  <a:txBody>
                    <a:bodyPr/>
                    <a:lstStyle/>
                    <a:p>
                      <a:r>
                        <a:rPr lang="en-US" dirty="0"/>
                        <a:t>--</a:t>
                      </a:r>
                    </a:p>
                  </a:txBody>
                  <a:tcPr/>
                </a:tc>
                <a:extLst>
                  <a:ext uri="{0D108BD9-81ED-4DB2-BD59-A6C34878D82A}">
                    <a16:rowId xmlns:a16="http://schemas.microsoft.com/office/drawing/2014/main" val="1426285291"/>
                  </a:ext>
                </a:extLst>
              </a:tr>
            </a:tbl>
          </a:graphicData>
        </a:graphic>
      </p:graphicFrame>
    </p:spTree>
    <p:extLst>
      <p:ext uri="{BB962C8B-B14F-4D97-AF65-F5344CB8AC3E}">
        <p14:creationId xmlns:p14="http://schemas.microsoft.com/office/powerpoint/2010/main" val="3503235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Founder, Clifton Alexander</a:t>
            </a:r>
          </a:p>
        </p:txBody>
      </p:sp>
      <p:pic>
        <p:nvPicPr>
          <p:cNvPr id="4" name="Picture 3"/>
          <p:cNvPicPr>
            <a:picLocks noChangeAspect="1"/>
          </p:cNvPicPr>
          <p:nvPr/>
        </p:nvPicPr>
        <p:blipFill>
          <a:blip r:embed="rId2"/>
          <a:stretch>
            <a:fillRect/>
          </a:stretch>
        </p:blipFill>
        <p:spPr>
          <a:xfrm>
            <a:off x="4697549" y="1140801"/>
            <a:ext cx="6623300" cy="2483737"/>
          </a:xfrm>
          <a:prstGeom prst="rect">
            <a:avLst/>
          </a:prstGeom>
        </p:spPr>
      </p:pic>
    </p:spTree>
    <p:extLst>
      <p:ext uri="{BB962C8B-B14F-4D97-AF65-F5344CB8AC3E}">
        <p14:creationId xmlns:p14="http://schemas.microsoft.com/office/powerpoint/2010/main" val="11991241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Custom 1">
      <a:dk1>
        <a:sysClr val="windowText" lastClr="000000"/>
      </a:dk1>
      <a:lt1>
        <a:sysClr val="window" lastClr="FFFFFF"/>
      </a:lt1>
      <a:dk2>
        <a:srgbClr val="212121"/>
      </a:dk2>
      <a:lt2>
        <a:srgbClr val="CDD0D1"/>
      </a:lt2>
      <a:accent1>
        <a:srgbClr val="57BC90"/>
      </a:accent1>
      <a:accent2>
        <a:srgbClr val="015249"/>
      </a:accent2>
      <a:accent3>
        <a:srgbClr val="77C9D4"/>
      </a:accent3>
      <a:accent4>
        <a:srgbClr val="6063B4"/>
      </a:accent4>
      <a:accent5>
        <a:srgbClr val="D35731"/>
      </a:accent5>
      <a:accent6>
        <a:srgbClr val="EBAC4B"/>
      </a:accent6>
      <a:hlink>
        <a:srgbClr val="77C9D4"/>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13135</TotalTime>
  <Words>645</Words>
  <Application>Microsoft Office PowerPoint</Application>
  <PresentationFormat>Widescreen</PresentationFormat>
  <Paragraphs>148</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Corbel</vt:lpstr>
      <vt:lpstr>Parallax</vt:lpstr>
      <vt:lpstr>Clifton Alexander, Jr.</vt:lpstr>
      <vt:lpstr>PowerPoint Presentation</vt:lpstr>
      <vt:lpstr>Market Opportunity</vt:lpstr>
      <vt:lpstr>Customer Insights</vt:lpstr>
      <vt:lpstr>Value Proposition</vt:lpstr>
      <vt:lpstr>PowerPoint Presentation</vt:lpstr>
      <vt:lpstr>Revenue Model</vt:lpstr>
      <vt:lpstr>Milestones &amp; Cost Structure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Donna Alexander</dc:creator>
  <cp:lastModifiedBy>Donna Alexander</cp:lastModifiedBy>
  <cp:revision>33</cp:revision>
  <dcterms:created xsi:type="dcterms:W3CDTF">2016-12-06T15:15:24Z</dcterms:created>
  <dcterms:modified xsi:type="dcterms:W3CDTF">2016-12-15T22:11:59Z</dcterms:modified>
</cp:coreProperties>
</file>