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GspCYJcW0QZ9sdTeNB1tURoYR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8c37ba72db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18c37ba72db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8c37ba72db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8d3851f658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18d3851f658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18d3851f658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d3851f658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8d3851f658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we look at the pre covid graph, it was going up at the begging, howeven at the end of 2019 and the </a:t>
            </a:r>
            <a:r>
              <a:rPr lang="en-US"/>
              <a:t>beginning</a:t>
            </a:r>
            <a:r>
              <a:rPr lang="en-US"/>
              <a:t> 6 months of the 2020 stock price just  fluctuating between $290 to $300, after vaccine come out the first 3 months stock price go down a little, but after the stock prices goes up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c5e05f1f8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c5e05f1f8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8c5e05f1f8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c37ba72db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18c37ba72db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8c37ba72db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d3972dcba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d3972dcba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18d3972dcba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c37ba72db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18c37ba72db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18c37ba72db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8d3851f658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8d3851f658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8d3851f658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7"/>
          <p:cNvSpPr txBox="1"/>
          <p:nvPr>
            <p:ph type="ctrTitle"/>
          </p:nvPr>
        </p:nvSpPr>
        <p:spPr>
          <a:xfrm>
            <a:off x="482600" y="978408"/>
            <a:ext cx="10506991" cy="253155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subTitle"/>
          </p:nvPr>
        </p:nvSpPr>
        <p:spPr>
          <a:xfrm>
            <a:off x="482600" y="3602038"/>
            <a:ext cx="10506991" cy="227755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2400"/>
              <a:buNone/>
              <a:defRPr sz="2400"/>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7"/>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7"/>
          <p:cNvCxnSpPr/>
          <p:nvPr/>
        </p:nvCxnSpPr>
        <p:spPr>
          <a:xfrm>
            <a:off x="482600" y="489855"/>
            <a:ext cx="11147071"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16"/>
          <p:cNvSpPr/>
          <p:nvPr/>
        </p:nvSpPr>
        <p:spPr>
          <a:xfrm>
            <a:off x="482600" y="483576"/>
            <a:ext cx="11147071" cy="2434825"/>
          </a:xfrm>
          <a:prstGeom prst="rect">
            <a:avLst/>
          </a:prstGeom>
          <a:solidFill>
            <a:schemeClr val="accen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 name="Google Shape;87;p16"/>
          <p:cNvSpPr txBox="1"/>
          <p:nvPr>
            <p:ph type="title"/>
          </p:nvPr>
        </p:nvSpPr>
        <p:spPr>
          <a:xfrm>
            <a:off x="482600" y="978408"/>
            <a:ext cx="10506991" cy="17552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6"/>
          <p:cNvSpPr txBox="1"/>
          <p:nvPr>
            <p:ph idx="1" type="body"/>
          </p:nvPr>
        </p:nvSpPr>
        <p:spPr>
          <a:xfrm rot="5400000">
            <a:off x="4191213" y="-603890"/>
            <a:ext cx="3092949" cy="1050699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6"/>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6"/>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2" name="Google Shape;92;p16"/>
          <p:cNvCxnSpPr/>
          <p:nvPr/>
        </p:nvCxnSpPr>
        <p:spPr>
          <a:xfrm>
            <a:off x="482600" y="2918401"/>
            <a:ext cx="11147071" cy="0"/>
          </a:xfrm>
          <a:prstGeom prst="straightConnector1">
            <a:avLst/>
          </a:prstGeom>
          <a:noFill/>
          <a:ln cap="flat" cmpd="sng" w="28575">
            <a:solidFill>
              <a:schemeClr val="dk1"/>
            </a:solidFill>
            <a:prstDash val="solid"/>
            <a:miter lim="800000"/>
            <a:headEnd len="sm" w="sm" type="none"/>
            <a:tailEnd len="sm" w="sm" type="none"/>
          </a:ln>
        </p:spPr>
      </p:cxnSp>
      <p:cxnSp>
        <p:nvCxnSpPr>
          <p:cNvPr id="93" name="Google Shape;93;p16"/>
          <p:cNvCxnSpPr/>
          <p:nvPr/>
        </p:nvCxnSpPr>
        <p:spPr>
          <a:xfrm>
            <a:off x="482600" y="489855"/>
            <a:ext cx="11147071"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7"/>
          <p:cNvSpPr txBox="1"/>
          <p:nvPr>
            <p:ph type="title"/>
          </p:nvPr>
        </p:nvSpPr>
        <p:spPr>
          <a:xfrm rot="5400000">
            <a:off x="6953262" y="2066856"/>
            <a:ext cx="5124777" cy="294788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7"/>
          <p:cNvSpPr txBox="1"/>
          <p:nvPr>
            <p:ph idx="1" type="body"/>
          </p:nvPr>
        </p:nvSpPr>
        <p:spPr>
          <a:xfrm rot="5400000">
            <a:off x="1550470" y="-87430"/>
            <a:ext cx="5124777" cy="725645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7"/>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7"/>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7"/>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8"/>
          <p:cNvSpPr txBox="1"/>
          <p:nvPr>
            <p:ph type="title"/>
          </p:nvPr>
        </p:nvSpPr>
        <p:spPr>
          <a:xfrm>
            <a:off x="482600" y="978408"/>
            <a:ext cx="10634472" cy="2157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8"/>
          <p:cNvSpPr txBox="1"/>
          <p:nvPr>
            <p:ph idx="1" type="body"/>
          </p:nvPr>
        </p:nvSpPr>
        <p:spPr>
          <a:xfrm>
            <a:off x="482600" y="3306870"/>
            <a:ext cx="10506991" cy="257272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9"/>
          <p:cNvSpPr/>
          <p:nvPr/>
        </p:nvSpPr>
        <p:spPr>
          <a:xfrm>
            <a:off x="481007" y="3922232"/>
            <a:ext cx="11147071" cy="2434825"/>
          </a:xfrm>
          <a:prstGeom prst="rect">
            <a:avLst/>
          </a:prstGeom>
          <a:solidFill>
            <a:schemeClr val="accen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 name="Google Shape;32;p9"/>
          <p:cNvSpPr txBox="1"/>
          <p:nvPr>
            <p:ph type="title"/>
          </p:nvPr>
        </p:nvSpPr>
        <p:spPr>
          <a:xfrm>
            <a:off x="482600" y="978409"/>
            <a:ext cx="10515600" cy="271676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482600" y="4171445"/>
            <a:ext cx="10515600" cy="191820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i="1" sz="24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9"/>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9"/>
          <p:cNvCxnSpPr/>
          <p:nvPr/>
        </p:nvCxnSpPr>
        <p:spPr>
          <a:xfrm>
            <a:off x="481007" y="3922232"/>
            <a:ext cx="11147071" cy="0"/>
          </a:xfrm>
          <a:prstGeom prst="straightConnector1">
            <a:avLst/>
          </a:prstGeom>
          <a:noFill/>
          <a:ln cap="flat" cmpd="sng" w="28575">
            <a:solidFill>
              <a:schemeClr val="dk1"/>
            </a:solidFill>
            <a:prstDash val="solid"/>
            <a:miter lim="800000"/>
            <a:headEnd len="sm" w="sm" type="none"/>
            <a:tailEnd len="sm" w="sm" type="none"/>
          </a:ln>
        </p:spPr>
      </p:cxnSp>
      <p:cxnSp>
        <p:nvCxnSpPr>
          <p:cNvPr id="38" name="Google Shape;38;p9"/>
          <p:cNvCxnSpPr/>
          <p:nvPr/>
        </p:nvCxnSpPr>
        <p:spPr>
          <a:xfrm>
            <a:off x="482600" y="6368138"/>
            <a:ext cx="11147071" cy="0"/>
          </a:xfrm>
          <a:prstGeom prst="straightConnector1">
            <a:avLst/>
          </a:prstGeom>
          <a:noFill/>
          <a:ln cap="flat" cmpd="sng" w="28575">
            <a:solidFill>
              <a:schemeClr val="dk2"/>
            </a:solidFill>
            <a:prstDash val="solid"/>
            <a:miter lim="800000"/>
            <a:headEnd len="sm" w="sm" type="none"/>
            <a:tailEnd len="sm" w="sm" type="none"/>
          </a:ln>
        </p:spPr>
      </p:cxnSp>
      <p:cxnSp>
        <p:nvCxnSpPr>
          <p:cNvPr id="39" name="Google Shape;39;p9"/>
          <p:cNvCxnSpPr/>
          <p:nvPr/>
        </p:nvCxnSpPr>
        <p:spPr>
          <a:xfrm>
            <a:off x="481007" y="6368138"/>
            <a:ext cx="11147071"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0"/>
          <p:cNvSpPr/>
          <p:nvPr/>
        </p:nvSpPr>
        <p:spPr>
          <a:xfrm>
            <a:off x="481007" y="483577"/>
            <a:ext cx="11147071" cy="2434824"/>
          </a:xfrm>
          <a:prstGeom prst="rect">
            <a:avLst/>
          </a:prstGeom>
          <a:solidFill>
            <a:schemeClr val="accen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10"/>
          <p:cNvSpPr txBox="1"/>
          <p:nvPr>
            <p:ph type="title"/>
          </p:nvPr>
        </p:nvSpPr>
        <p:spPr>
          <a:xfrm>
            <a:off x="482599" y="978408"/>
            <a:ext cx="11147071" cy="17552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0"/>
          <p:cNvSpPr txBox="1"/>
          <p:nvPr>
            <p:ph idx="1" type="body"/>
          </p:nvPr>
        </p:nvSpPr>
        <p:spPr>
          <a:xfrm>
            <a:off x="482600" y="3103131"/>
            <a:ext cx="5418551" cy="307383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2" type="body"/>
          </p:nvPr>
        </p:nvSpPr>
        <p:spPr>
          <a:xfrm>
            <a:off x="6211120" y="3103131"/>
            <a:ext cx="5418551" cy="307383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0"/>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10"/>
          <p:cNvCxnSpPr/>
          <p:nvPr/>
        </p:nvCxnSpPr>
        <p:spPr>
          <a:xfrm>
            <a:off x="482600" y="2918401"/>
            <a:ext cx="11147071" cy="0"/>
          </a:xfrm>
          <a:prstGeom prst="straightConnector1">
            <a:avLst/>
          </a:prstGeom>
          <a:noFill/>
          <a:ln cap="flat" cmpd="sng" w="28575">
            <a:solidFill>
              <a:schemeClr val="dk1"/>
            </a:solidFill>
            <a:prstDash val="solid"/>
            <a:miter lim="800000"/>
            <a:headEnd len="sm" w="sm" type="none"/>
            <a:tailEnd len="sm" w="sm" type="none"/>
          </a:ln>
        </p:spPr>
      </p:cxnSp>
      <p:cxnSp>
        <p:nvCxnSpPr>
          <p:cNvPr id="49" name="Google Shape;49;p10"/>
          <p:cNvCxnSpPr/>
          <p:nvPr/>
        </p:nvCxnSpPr>
        <p:spPr>
          <a:xfrm>
            <a:off x="482600" y="489855"/>
            <a:ext cx="11147071"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1"/>
          <p:cNvSpPr txBox="1"/>
          <p:nvPr>
            <p:ph type="title"/>
          </p:nvPr>
        </p:nvSpPr>
        <p:spPr>
          <a:xfrm>
            <a:off x="484631" y="978407"/>
            <a:ext cx="11145039" cy="133958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txBox="1"/>
          <p:nvPr>
            <p:ph idx="1" type="body"/>
          </p:nvPr>
        </p:nvSpPr>
        <p:spPr>
          <a:xfrm>
            <a:off x="484632" y="2500921"/>
            <a:ext cx="534622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0" i="1" sz="24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1"/>
          <p:cNvSpPr txBox="1"/>
          <p:nvPr>
            <p:ph idx="2" type="body"/>
          </p:nvPr>
        </p:nvSpPr>
        <p:spPr>
          <a:xfrm>
            <a:off x="484632" y="3428999"/>
            <a:ext cx="5346222" cy="27606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1"/>
          <p:cNvSpPr txBox="1"/>
          <p:nvPr>
            <p:ph idx="3" type="body"/>
          </p:nvPr>
        </p:nvSpPr>
        <p:spPr>
          <a:xfrm>
            <a:off x="6257120" y="2500921"/>
            <a:ext cx="537255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0" i="1" sz="24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11"/>
          <p:cNvSpPr txBox="1"/>
          <p:nvPr>
            <p:ph idx="4" type="body"/>
          </p:nvPr>
        </p:nvSpPr>
        <p:spPr>
          <a:xfrm>
            <a:off x="6257120" y="3428999"/>
            <a:ext cx="5372551" cy="27606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228600" lvl="2" marL="1371600" algn="l">
              <a:lnSpc>
                <a:spcPct val="100000"/>
              </a:lnSpc>
              <a:spcBef>
                <a:spcPts val="500"/>
              </a:spcBef>
              <a:spcAft>
                <a:spcPts val="0"/>
              </a:spcAft>
              <a:buClr>
                <a:schemeClr val="dk1"/>
              </a:buClr>
              <a:buSzPts val="1800"/>
              <a:buNone/>
              <a:defRPr/>
            </a:lvl3pPr>
            <a:lvl4pPr indent="-342900" lvl="3" marL="1828800" algn="l">
              <a:lnSpc>
                <a:spcPct val="100000"/>
              </a:lnSpc>
              <a:spcBef>
                <a:spcPts val="500"/>
              </a:spcBef>
              <a:spcAft>
                <a:spcPts val="0"/>
              </a:spcAft>
              <a:buClr>
                <a:schemeClr val="dk1"/>
              </a:buClr>
              <a:buSzPts val="1800"/>
              <a:buChar char="•"/>
              <a:defRPr/>
            </a:lvl4pPr>
            <a:lvl5pPr indent="-228600" lvl="4" marL="2286000" algn="l">
              <a:lnSpc>
                <a:spcPct val="10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1"/>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2" type="sldNum"/>
          </p:nvPr>
        </p:nvSpPr>
        <p:spPr>
          <a:xfrm>
            <a:off x="10989591" y="-7190"/>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2"/>
          <p:cNvSpPr/>
          <p:nvPr/>
        </p:nvSpPr>
        <p:spPr>
          <a:xfrm>
            <a:off x="481007" y="3933311"/>
            <a:ext cx="11147071" cy="2434825"/>
          </a:xfrm>
          <a:prstGeom prst="rect">
            <a:avLst/>
          </a:prstGeom>
          <a:solidFill>
            <a:schemeClr val="accen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 name="Google Shape;61;p12"/>
          <p:cNvSpPr txBox="1"/>
          <p:nvPr>
            <p:ph type="title"/>
          </p:nvPr>
        </p:nvSpPr>
        <p:spPr>
          <a:xfrm>
            <a:off x="482600" y="978408"/>
            <a:ext cx="10634472" cy="259150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2"/>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5" name="Google Shape;65;p12"/>
          <p:cNvCxnSpPr/>
          <p:nvPr/>
        </p:nvCxnSpPr>
        <p:spPr>
          <a:xfrm>
            <a:off x="482600" y="3933311"/>
            <a:ext cx="11147071" cy="0"/>
          </a:xfrm>
          <a:prstGeom prst="straightConnector1">
            <a:avLst/>
          </a:prstGeom>
          <a:noFill/>
          <a:ln cap="flat" cmpd="sng" w="28575">
            <a:solidFill>
              <a:schemeClr val="dk1"/>
            </a:solidFill>
            <a:prstDash val="solid"/>
            <a:miter lim="800000"/>
            <a:headEnd len="sm" w="sm" type="none"/>
            <a:tailEnd len="sm" w="sm" type="none"/>
          </a:ln>
        </p:spPr>
      </p:cxnSp>
      <p:cxnSp>
        <p:nvCxnSpPr>
          <p:cNvPr id="66" name="Google Shape;66;p12"/>
          <p:cNvCxnSpPr/>
          <p:nvPr/>
        </p:nvCxnSpPr>
        <p:spPr>
          <a:xfrm>
            <a:off x="481007" y="6368138"/>
            <a:ext cx="11147071"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3"/>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14"/>
          <p:cNvSpPr txBox="1"/>
          <p:nvPr>
            <p:ph type="title"/>
          </p:nvPr>
        </p:nvSpPr>
        <p:spPr>
          <a:xfrm>
            <a:off x="484632" y="978408"/>
            <a:ext cx="4287393" cy="245059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5400"/>
              <a:buFont typeface="Arial"/>
              <a:buNone/>
              <a:defRPr sz="5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4"/>
          <p:cNvSpPr txBox="1"/>
          <p:nvPr>
            <p:ph idx="1" type="body"/>
          </p:nvPr>
        </p:nvSpPr>
        <p:spPr>
          <a:xfrm>
            <a:off x="5183187" y="987425"/>
            <a:ext cx="6446484"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3200"/>
              <a:buNone/>
              <a:defRPr sz="3200"/>
            </a:lvl1pPr>
            <a:lvl2pPr indent="-406400" lvl="1" marL="914400" algn="l">
              <a:lnSpc>
                <a:spcPct val="100000"/>
              </a:lnSpc>
              <a:spcBef>
                <a:spcPts val="500"/>
              </a:spcBef>
              <a:spcAft>
                <a:spcPts val="0"/>
              </a:spcAft>
              <a:buClr>
                <a:schemeClr val="dk1"/>
              </a:buClr>
              <a:buSzPts val="2800"/>
              <a:buChar char="•"/>
              <a:defRPr sz="2800"/>
            </a:lvl2pPr>
            <a:lvl3pPr indent="-228600" lvl="2" marL="1371600" algn="l">
              <a:lnSpc>
                <a:spcPct val="100000"/>
              </a:lnSpc>
              <a:spcBef>
                <a:spcPts val="500"/>
              </a:spcBef>
              <a:spcAft>
                <a:spcPts val="0"/>
              </a:spcAft>
              <a:buClr>
                <a:schemeClr val="dk1"/>
              </a:buClr>
              <a:buSzPts val="2400"/>
              <a:buNone/>
              <a:defRPr sz="2400"/>
            </a:lvl3pPr>
            <a:lvl4pPr indent="-355600" lvl="3" marL="1828800" algn="l">
              <a:lnSpc>
                <a:spcPct val="100000"/>
              </a:lnSpc>
              <a:spcBef>
                <a:spcPts val="500"/>
              </a:spcBef>
              <a:spcAft>
                <a:spcPts val="0"/>
              </a:spcAft>
              <a:buClr>
                <a:schemeClr val="dk1"/>
              </a:buClr>
              <a:buSzPts val="2000"/>
              <a:buChar char="•"/>
              <a:defRPr sz="2000"/>
            </a:lvl4pPr>
            <a:lvl5pPr indent="-228600" lvl="4" marL="2286000" algn="l">
              <a:lnSpc>
                <a:spcPct val="100000"/>
              </a:lnSpc>
              <a:spcBef>
                <a:spcPts val="500"/>
              </a:spcBef>
              <a:spcAft>
                <a:spcPts val="0"/>
              </a:spcAft>
              <a:buClr>
                <a:schemeClr val="dk1"/>
              </a:buClr>
              <a:buSzPts val="20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14"/>
          <p:cNvSpPr txBox="1"/>
          <p:nvPr>
            <p:ph idx="2" type="body"/>
          </p:nvPr>
        </p:nvSpPr>
        <p:spPr>
          <a:xfrm>
            <a:off x="484632" y="3645074"/>
            <a:ext cx="4287393" cy="222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i="1" sz="24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4"/>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5"/>
          <p:cNvSpPr txBox="1"/>
          <p:nvPr>
            <p:ph type="title"/>
          </p:nvPr>
        </p:nvSpPr>
        <p:spPr>
          <a:xfrm>
            <a:off x="484632" y="978407"/>
            <a:ext cx="4287393" cy="245059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5400"/>
              <a:buFont typeface="Arial"/>
              <a:buNone/>
              <a:defRPr sz="5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5"/>
          <p:cNvSpPr/>
          <p:nvPr>
            <p:ph idx="2" type="pic"/>
          </p:nvPr>
        </p:nvSpPr>
        <p:spPr>
          <a:xfrm>
            <a:off x="5183187" y="987425"/>
            <a:ext cx="6446483" cy="4873625"/>
          </a:xfrm>
          <a:prstGeom prst="rect">
            <a:avLst/>
          </a:prstGeom>
          <a:noFill/>
          <a:ln>
            <a:noFill/>
          </a:ln>
        </p:spPr>
      </p:sp>
      <p:sp>
        <p:nvSpPr>
          <p:cNvPr id="81" name="Google Shape;81;p15"/>
          <p:cNvSpPr txBox="1"/>
          <p:nvPr>
            <p:ph idx="1" type="body"/>
          </p:nvPr>
        </p:nvSpPr>
        <p:spPr>
          <a:xfrm>
            <a:off x="484632" y="3645074"/>
            <a:ext cx="4287393" cy="222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i="1" sz="2400">
                <a:solidFill>
                  <a:schemeClr val="dk1"/>
                </a:solidFill>
                <a:latin typeface="Arial"/>
                <a:ea typeface="Arial"/>
                <a:cs typeface="Arial"/>
                <a:sym typeface="Arial"/>
              </a:defRPr>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5"/>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82600" y="978408"/>
            <a:ext cx="10506991" cy="215309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482600" y="3306870"/>
            <a:ext cx="10506991" cy="257272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6"/>
          <p:cNvSpPr txBox="1"/>
          <p:nvPr>
            <p:ph idx="10" type="dt"/>
          </p:nvPr>
        </p:nvSpPr>
        <p:spPr>
          <a:xfrm>
            <a:off x="484632" y="10058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6"/>
          <p:cNvSpPr txBox="1"/>
          <p:nvPr>
            <p:ph idx="11" type="ftr"/>
          </p:nvPr>
        </p:nvSpPr>
        <p:spPr>
          <a:xfrm>
            <a:off x="484632" y="6419088"/>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6"/>
          <p:cNvSpPr txBox="1"/>
          <p:nvPr>
            <p:ph idx="12" type="sldNum"/>
          </p:nvPr>
        </p:nvSpPr>
        <p:spPr>
          <a:xfrm>
            <a:off x="10989591" y="100584"/>
            <a:ext cx="64008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6"/>
          <p:cNvCxnSpPr/>
          <p:nvPr/>
        </p:nvCxnSpPr>
        <p:spPr>
          <a:xfrm>
            <a:off x="482600" y="489855"/>
            <a:ext cx="11147071" cy="0"/>
          </a:xfrm>
          <a:prstGeom prst="straightConnector1">
            <a:avLst/>
          </a:prstGeom>
          <a:noFill/>
          <a:ln cap="flat" cmpd="sng" w="28575">
            <a:solidFill>
              <a:schemeClr val="dk2"/>
            </a:solidFill>
            <a:prstDash val="solid"/>
            <a:miter lim="800000"/>
            <a:headEnd len="sm" w="sm" type="none"/>
            <a:tailEnd len="sm" w="sm" type="none"/>
          </a:ln>
        </p:spPr>
      </p:cxnSp>
      <p:cxnSp>
        <p:nvCxnSpPr>
          <p:cNvPr id="16" name="Google Shape;16;p6"/>
          <p:cNvCxnSpPr/>
          <p:nvPr/>
        </p:nvCxnSpPr>
        <p:spPr>
          <a:xfrm>
            <a:off x="482600" y="6368138"/>
            <a:ext cx="11147071" cy="0"/>
          </a:xfrm>
          <a:prstGeom prst="straightConnector1">
            <a:avLst/>
          </a:prstGeom>
          <a:noFill/>
          <a:ln cap="flat" cmpd="sng" w="28575">
            <a:solidFill>
              <a:schemeClr val="dk2"/>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
          <p:cNvSpPr/>
          <p:nvPr/>
        </p:nvSpPr>
        <p:spPr>
          <a:xfrm flipH="1">
            <a:off x="3048" y="-17141"/>
            <a:ext cx="12188952" cy="6875141"/>
          </a:xfrm>
          <a:custGeom>
            <a:rect b="b" l="l" r="r" t="t"/>
            <a:pathLst>
              <a:path extrusionOk="0" h="6875141" w="12188952">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screen shot of a computer&#10;&#10;Description automatically generated with low confidence" id="106" name="Google Shape;106;p1"/>
          <p:cNvPicPr preferRelativeResize="0"/>
          <p:nvPr/>
        </p:nvPicPr>
        <p:blipFill rotWithShape="1">
          <a:blip r:embed="rId4">
            <a:alphaModFix/>
          </a:blip>
          <a:srcRect b="257" l="0" r="-1" t="0"/>
          <a:stretch/>
        </p:blipFill>
        <p:spPr>
          <a:xfrm>
            <a:off x="1530" y="10"/>
            <a:ext cx="12188941" cy="6857990"/>
          </a:xfrm>
          <a:prstGeom prst="rect">
            <a:avLst/>
          </a:prstGeom>
          <a:noFill/>
          <a:ln>
            <a:noFill/>
          </a:ln>
        </p:spPr>
      </p:pic>
      <p:sp>
        <p:nvSpPr>
          <p:cNvPr id="107" name="Google Shape;107;p1"/>
          <p:cNvSpPr/>
          <p:nvPr/>
        </p:nvSpPr>
        <p:spPr>
          <a:xfrm rot="10800000">
            <a:off x="1524" y="3205874"/>
            <a:ext cx="12188952" cy="3652125"/>
          </a:xfrm>
          <a:prstGeom prst="rect">
            <a:avLst/>
          </a:prstGeom>
          <a:gradFill>
            <a:gsLst>
              <a:gs pos="0">
                <a:schemeClr val="dk1"/>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1"/>
          <p:cNvSpPr txBox="1"/>
          <p:nvPr>
            <p:ph type="ctrTitle"/>
          </p:nvPr>
        </p:nvSpPr>
        <p:spPr>
          <a:xfrm>
            <a:off x="482599" y="4114799"/>
            <a:ext cx="6717129" cy="201399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6600"/>
              <a:buFont typeface="Arial"/>
              <a:buNone/>
            </a:pPr>
            <a:r>
              <a:rPr lang="en-US">
                <a:solidFill>
                  <a:srgbClr val="FFFFFF"/>
                </a:solidFill>
              </a:rPr>
              <a:t>Covid Stock Retail Data</a:t>
            </a:r>
            <a:endParaRPr/>
          </a:p>
        </p:txBody>
      </p:sp>
      <p:sp>
        <p:nvSpPr>
          <p:cNvPr id="109" name="Google Shape;109;p1"/>
          <p:cNvSpPr txBox="1"/>
          <p:nvPr>
            <p:ph idx="1" type="subTitle"/>
          </p:nvPr>
        </p:nvSpPr>
        <p:spPr>
          <a:xfrm>
            <a:off x="7348053" y="4114799"/>
            <a:ext cx="4262260" cy="201399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2000"/>
              <a:buNone/>
            </a:pPr>
            <a:r>
              <a:rPr b="1" lang="en-US" sz="2000">
                <a:solidFill>
                  <a:srgbClr val="FFFFFF"/>
                </a:solidFill>
              </a:rPr>
              <a:t>Team 7 - Project 1</a:t>
            </a:r>
            <a:endParaRPr b="1"/>
          </a:p>
          <a:p>
            <a:pPr indent="0" lvl="0" marL="0" rtl="0" algn="l">
              <a:lnSpc>
                <a:spcPct val="90000"/>
              </a:lnSpc>
              <a:spcBef>
                <a:spcPts val="1000"/>
              </a:spcBef>
              <a:spcAft>
                <a:spcPts val="0"/>
              </a:spcAft>
              <a:buClr>
                <a:srgbClr val="FFFFFF"/>
              </a:buClr>
              <a:buSzPts val="2000"/>
              <a:buNone/>
            </a:pPr>
            <a:r>
              <a:rPr lang="en-US" sz="2000">
                <a:solidFill>
                  <a:srgbClr val="FFFFFF"/>
                </a:solidFill>
              </a:rPr>
              <a:t>Cherno Jallow - Lowes</a:t>
            </a:r>
            <a:endParaRPr/>
          </a:p>
          <a:p>
            <a:pPr indent="0" lvl="0" marL="0" rtl="0" algn="l">
              <a:lnSpc>
                <a:spcPct val="90000"/>
              </a:lnSpc>
              <a:spcBef>
                <a:spcPts val="1000"/>
              </a:spcBef>
              <a:spcAft>
                <a:spcPts val="0"/>
              </a:spcAft>
              <a:buClr>
                <a:srgbClr val="FFFFFF"/>
              </a:buClr>
              <a:buSzPts val="2000"/>
              <a:buNone/>
            </a:pPr>
            <a:r>
              <a:rPr lang="en-US" sz="2000">
                <a:solidFill>
                  <a:srgbClr val="FFFFFF"/>
                </a:solidFill>
              </a:rPr>
              <a:t>Chris Schultz - Walmart</a:t>
            </a:r>
            <a:endParaRPr/>
          </a:p>
          <a:p>
            <a:pPr indent="0" lvl="0" marL="0" rtl="0" algn="l">
              <a:lnSpc>
                <a:spcPct val="90000"/>
              </a:lnSpc>
              <a:spcBef>
                <a:spcPts val="1000"/>
              </a:spcBef>
              <a:spcAft>
                <a:spcPts val="0"/>
              </a:spcAft>
              <a:buClr>
                <a:srgbClr val="FFFFFF"/>
              </a:buClr>
              <a:buSzPts val="2000"/>
              <a:buNone/>
            </a:pPr>
            <a:r>
              <a:rPr lang="en-US" sz="2000">
                <a:solidFill>
                  <a:srgbClr val="FFFFFF"/>
                </a:solidFill>
              </a:rPr>
              <a:t>Wei Kent Chen - Target</a:t>
            </a:r>
            <a:endParaRPr/>
          </a:p>
          <a:p>
            <a:pPr indent="0" lvl="0" marL="0" rtl="0" algn="l">
              <a:lnSpc>
                <a:spcPct val="90000"/>
              </a:lnSpc>
              <a:spcBef>
                <a:spcPts val="1000"/>
              </a:spcBef>
              <a:spcAft>
                <a:spcPts val="0"/>
              </a:spcAft>
              <a:buClr>
                <a:srgbClr val="FFFFFF"/>
              </a:buClr>
              <a:buSzPts val="2000"/>
              <a:buNone/>
            </a:pPr>
            <a:r>
              <a:rPr lang="en-US" sz="2000">
                <a:solidFill>
                  <a:srgbClr val="FFFFFF"/>
                </a:solidFill>
              </a:rPr>
              <a:t>Chloe Li - Costco</a:t>
            </a:r>
            <a:endParaRPr/>
          </a:p>
        </p:txBody>
      </p:sp>
      <p:cxnSp>
        <p:nvCxnSpPr>
          <p:cNvPr id="110" name="Google Shape;110;p1"/>
          <p:cNvCxnSpPr/>
          <p:nvPr/>
        </p:nvCxnSpPr>
        <p:spPr>
          <a:xfrm>
            <a:off x="482600" y="489855"/>
            <a:ext cx="11147071" cy="0"/>
          </a:xfrm>
          <a:prstGeom prst="straightConnector1">
            <a:avLst/>
          </a:prstGeom>
          <a:noFill/>
          <a:ln cap="flat" cmpd="sng" w="28575">
            <a:solidFill>
              <a:srgbClr val="FFFFFF"/>
            </a:solidFill>
            <a:prstDash val="solid"/>
            <a:miter lim="800000"/>
            <a:headEnd len="sm" w="sm" type="none"/>
            <a:tailEnd len="sm" w="sm" type="none"/>
          </a:ln>
        </p:spPr>
      </p:cxnSp>
      <p:cxnSp>
        <p:nvCxnSpPr>
          <p:cNvPr id="111" name="Google Shape;111;p1"/>
          <p:cNvCxnSpPr/>
          <p:nvPr/>
        </p:nvCxnSpPr>
        <p:spPr>
          <a:xfrm>
            <a:off x="482600" y="6368138"/>
            <a:ext cx="11147071" cy="0"/>
          </a:xfrm>
          <a:prstGeom prst="straightConnector1">
            <a:avLst/>
          </a:prstGeom>
          <a:noFill/>
          <a:ln cap="flat" cmpd="sng" w="28575">
            <a:solidFill>
              <a:srgbClr val="FFFFFF"/>
            </a:solidFill>
            <a:prstDash val="solid"/>
            <a:miter lim="800000"/>
            <a:headEnd len="sm" w="sm" type="none"/>
            <a:tailEnd len="sm" w="sm" type="none"/>
          </a:ln>
        </p:spPr>
      </p:cxnSp>
      <p:sp>
        <p:nvSpPr>
          <p:cNvPr id="112" name="Google Shape;112;p1"/>
          <p:cNvSpPr txBox="1"/>
          <p:nvPr/>
        </p:nvSpPr>
        <p:spPr>
          <a:xfrm>
            <a:off x="12578000" y="4182675"/>
            <a:ext cx="57498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t/>
            </a:r>
            <a:endParaRPr/>
          </a:p>
        </p:txBody>
      </p:sp>
      <p:sp>
        <p:nvSpPr>
          <p:cNvPr id="113" name="Google Shape;113;p1"/>
          <p:cNvSpPr txBox="1"/>
          <p:nvPr/>
        </p:nvSpPr>
        <p:spPr>
          <a:xfrm>
            <a:off x="482600" y="2044150"/>
            <a:ext cx="71136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solidFill>
                  <a:schemeClr val="lt1"/>
                </a:solidFill>
              </a:rPr>
              <a:t>University of Minnesota Data Visualization and Analytics Boot Camp </a:t>
            </a:r>
            <a:endParaRPr b="1" sz="27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8c37ba72db_0_34"/>
          <p:cNvSpPr txBox="1"/>
          <p:nvPr>
            <p:ph type="title"/>
          </p:nvPr>
        </p:nvSpPr>
        <p:spPr>
          <a:xfrm>
            <a:off x="472625" y="708877"/>
            <a:ext cx="10634400" cy="878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6600"/>
              <a:buFont typeface="Arial"/>
              <a:buNone/>
            </a:pPr>
            <a:r>
              <a:rPr b="1" lang="en-US" sz="3200"/>
              <a:t>Walmart</a:t>
            </a:r>
            <a:r>
              <a:rPr b="1" lang="en-US" sz="3200"/>
              <a:t> (WMT)</a:t>
            </a:r>
            <a:endParaRPr b="1" sz="3200"/>
          </a:p>
        </p:txBody>
      </p:sp>
      <p:sp>
        <p:nvSpPr>
          <p:cNvPr id="189" name="Google Shape;189;g18c37ba72db_0_34"/>
          <p:cNvSpPr txBox="1"/>
          <p:nvPr/>
        </p:nvSpPr>
        <p:spPr>
          <a:xfrm>
            <a:off x="542225" y="3733475"/>
            <a:ext cx="10960800" cy="253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rPr>
              <a:t>  </a:t>
            </a:r>
            <a:r>
              <a:rPr lang="en-US" sz="1600">
                <a:solidFill>
                  <a:schemeClr val="dk1"/>
                </a:solidFill>
                <a:latin typeface="Arial"/>
                <a:ea typeface="Arial"/>
                <a:cs typeface="Arial"/>
                <a:sym typeface="Arial"/>
              </a:rPr>
              <a:t>Summary of findings</a:t>
            </a:r>
            <a:endParaRPr sz="1200"/>
          </a:p>
          <a:p>
            <a:pPr indent="-273050" lvl="0" marL="285750" marR="0" rtl="0" algn="l">
              <a:spcBef>
                <a:spcPts val="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Hypothesis: We assumed that the stock price for </a:t>
            </a:r>
            <a:r>
              <a:rPr lang="en-US" sz="1600">
                <a:latin typeface="Calibri"/>
                <a:ea typeface="Calibri"/>
                <a:cs typeface="Calibri"/>
                <a:sym typeface="Calibri"/>
              </a:rPr>
              <a:t>Walmart</a:t>
            </a:r>
            <a:r>
              <a:rPr lang="en-US" sz="1600">
                <a:solidFill>
                  <a:srgbClr val="000000"/>
                </a:solidFill>
                <a:latin typeface="Calibri"/>
                <a:ea typeface="Calibri"/>
                <a:cs typeface="Calibri"/>
                <a:sym typeface="Calibri"/>
              </a:rPr>
              <a:t> will go down during the pandemic                                                       before the vaccine release which was disproven </a:t>
            </a:r>
            <a:endParaRPr sz="1600">
              <a:solidFill>
                <a:srgbClr val="000000"/>
              </a:solidFill>
              <a:latin typeface="Calibri"/>
              <a:ea typeface="Calibri"/>
              <a:cs typeface="Calibri"/>
              <a:sym typeface="Calibri"/>
            </a:endParaRPr>
          </a:p>
          <a:p>
            <a:pPr indent="-273050" lvl="0" marL="285750" marR="0" rtl="0" algn="l">
              <a:spcBef>
                <a:spcPts val="0"/>
              </a:spcBef>
              <a:spcAft>
                <a:spcPts val="0"/>
              </a:spcAft>
              <a:buSzPts val="1600"/>
              <a:buFont typeface="Calibri"/>
              <a:buChar char="•"/>
            </a:pPr>
            <a:r>
              <a:rPr lang="en-US" sz="1600">
                <a:latin typeface="Calibri"/>
                <a:ea typeface="Calibri"/>
                <a:cs typeface="Calibri"/>
                <a:sym typeface="Calibri"/>
              </a:rPr>
              <a:t>Primary drivers of increase stock was online shopping, drive up, and many stores remained </a:t>
            </a:r>
            <a:endParaRPr sz="1600">
              <a:latin typeface="Calibri"/>
              <a:ea typeface="Calibri"/>
              <a:cs typeface="Calibri"/>
              <a:sym typeface="Calibri"/>
            </a:endParaRPr>
          </a:p>
          <a:p>
            <a:pPr indent="0" lvl="0" marL="0" marR="0" rtl="0" algn="l">
              <a:spcBef>
                <a:spcPts val="0"/>
              </a:spcBef>
              <a:spcAft>
                <a:spcPts val="0"/>
              </a:spcAft>
              <a:buNone/>
            </a:pPr>
            <a:r>
              <a:rPr lang="en-US" sz="1600">
                <a:latin typeface="Calibri"/>
                <a:ea typeface="Calibri"/>
                <a:cs typeface="Calibri"/>
                <a:sym typeface="Calibri"/>
              </a:rPr>
              <a:t>      open</a:t>
            </a:r>
            <a:endParaRPr sz="1600">
              <a:latin typeface="Calibri"/>
              <a:ea typeface="Calibri"/>
              <a:cs typeface="Calibri"/>
              <a:sym typeface="Calibri"/>
            </a:endParaRPr>
          </a:p>
          <a:p>
            <a:pPr indent="0" lvl="0" marL="0" marR="0" rtl="0" algn="l">
              <a:spcBef>
                <a:spcPts val="0"/>
              </a:spcBef>
              <a:spcAft>
                <a:spcPts val="0"/>
              </a:spcAft>
              <a:buNone/>
            </a:pPr>
            <a:r>
              <a:t/>
            </a:r>
            <a:endParaRPr sz="1600">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rPr lang="en-US" sz="1800">
                <a:latin typeface="Calibri"/>
                <a:ea typeface="Calibri"/>
                <a:cs typeface="Calibri"/>
                <a:sym typeface="Calibri"/>
              </a:rPr>
              <a:t>Reference</a:t>
            </a:r>
            <a:endParaRPr sz="1800">
              <a:latin typeface="Calibri"/>
              <a:ea typeface="Calibri"/>
              <a:cs typeface="Calibri"/>
              <a:sym typeface="Calibri"/>
            </a:endParaRPr>
          </a:p>
          <a:p>
            <a:pPr indent="0" lvl="0" marL="0" rtl="0" algn="l">
              <a:lnSpc>
                <a:spcPct val="200000"/>
              </a:lnSpc>
              <a:spcBef>
                <a:spcPts val="0"/>
              </a:spcBef>
              <a:spcAft>
                <a:spcPts val="0"/>
              </a:spcAft>
              <a:buClr>
                <a:schemeClr val="dk1"/>
              </a:buClr>
              <a:buSzPts val="1100"/>
              <a:buFont typeface="Arial"/>
              <a:buNone/>
            </a:pPr>
            <a:r>
              <a:rPr i="1" lang="en-US" sz="1200">
                <a:solidFill>
                  <a:schemeClr val="dk1"/>
                </a:solidFill>
              </a:rPr>
              <a:t>Yahoo is part of the Yahoo family of brands</a:t>
            </a:r>
            <a:r>
              <a:rPr lang="en-US" sz="1200">
                <a:solidFill>
                  <a:schemeClr val="dk1"/>
                </a:solidFill>
              </a:rPr>
              <a:t>. (n.d.). https://search.yahoo.com/search?p=WMT</a:t>
            </a:r>
            <a:endParaRPr sz="1200">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US" sz="1100">
                <a:solidFill>
                  <a:schemeClr val="dk1"/>
                </a:solidFill>
              </a:rPr>
              <a:t>Fitzgerald, M. (2020, March 19). </a:t>
            </a:r>
            <a:r>
              <a:rPr i="1" lang="en-US" sz="1100">
                <a:solidFill>
                  <a:schemeClr val="dk1"/>
                </a:solidFill>
              </a:rPr>
              <a:t>Walmart makes run to all-time highs amid coronavirus market plunge</a:t>
            </a:r>
            <a:r>
              <a:rPr lang="en-US" sz="1100">
                <a:solidFill>
                  <a:schemeClr val="dk1"/>
                </a:solidFill>
              </a:rPr>
              <a:t>. CNBC. https://www.cnbc.com/2020/03/19/walmart-makes-run-to-all-time-highs-amid-coronavirus-market-plunge.html</a:t>
            </a:r>
            <a:endParaRPr sz="1200">
              <a:solidFill>
                <a:schemeClr val="dk1"/>
              </a:solidFill>
            </a:endParaRPr>
          </a:p>
        </p:txBody>
      </p:sp>
      <p:sp>
        <p:nvSpPr>
          <p:cNvPr id="190" name="Google Shape;190;g18c37ba72db_0_34"/>
          <p:cNvSpPr txBox="1"/>
          <p:nvPr/>
        </p:nvSpPr>
        <p:spPr>
          <a:xfrm>
            <a:off x="618925" y="1507350"/>
            <a:ext cx="104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1" name="Google Shape;191;g18c37ba72db_0_34"/>
          <p:cNvPicPr preferRelativeResize="0"/>
          <p:nvPr/>
        </p:nvPicPr>
        <p:blipFill>
          <a:blip r:embed="rId3">
            <a:alphaModFix/>
          </a:blip>
          <a:stretch>
            <a:fillRect/>
          </a:stretch>
        </p:blipFill>
        <p:spPr>
          <a:xfrm>
            <a:off x="3838925" y="1437475"/>
            <a:ext cx="2989799" cy="2121650"/>
          </a:xfrm>
          <a:prstGeom prst="rect">
            <a:avLst/>
          </a:prstGeom>
          <a:noFill/>
          <a:ln>
            <a:noFill/>
          </a:ln>
        </p:spPr>
      </p:pic>
      <p:pic>
        <p:nvPicPr>
          <p:cNvPr id="192" name="Google Shape;192;g18c37ba72db_0_34"/>
          <p:cNvPicPr preferRelativeResize="0"/>
          <p:nvPr/>
        </p:nvPicPr>
        <p:blipFill>
          <a:blip r:embed="rId4">
            <a:alphaModFix/>
          </a:blip>
          <a:stretch>
            <a:fillRect/>
          </a:stretch>
        </p:blipFill>
        <p:spPr>
          <a:xfrm>
            <a:off x="7256908" y="1437469"/>
            <a:ext cx="3107986" cy="2121650"/>
          </a:xfrm>
          <a:prstGeom prst="rect">
            <a:avLst/>
          </a:prstGeom>
          <a:noFill/>
          <a:ln>
            <a:noFill/>
          </a:ln>
        </p:spPr>
      </p:pic>
      <p:pic>
        <p:nvPicPr>
          <p:cNvPr id="193" name="Google Shape;193;g18c37ba72db_0_34"/>
          <p:cNvPicPr preferRelativeResize="0"/>
          <p:nvPr/>
        </p:nvPicPr>
        <p:blipFill>
          <a:blip r:embed="rId5">
            <a:alphaModFix/>
          </a:blip>
          <a:stretch>
            <a:fillRect/>
          </a:stretch>
        </p:blipFill>
        <p:spPr>
          <a:xfrm>
            <a:off x="8507475" y="3733475"/>
            <a:ext cx="3325826" cy="2121650"/>
          </a:xfrm>
          <a:prstGeom prst="rect">
            <a:avLst/>
          </a:prstGeom>
          <a:noFill/>
          <a:ln>
            <a:noFill/>
          </a:ln>
        </p:spPr>
      </p:pic>
      <p:pic>
        <p:nvPicPr>
          <p:cNvPr id="194" name="Google Shape;194;g18c37ba72db_0_34"/>
          <p:cNvPicPr preferRelativeResize="0"/>
          <p:nvPr/>
        </p:nvPicPr>
        <p:blipFill>
          <a:blip r:embed="rId6">
            <a:alphaModFix/>
          </a:blip>
          <a:stretch>
            <a:fillRect/>
          </a:stretch>
        </p:blipFill>
        <p:spPr>
          <a:xfrm>
            <a:off x="472625" y="1454216"/>
            <a:ext cx="2938124" cy="20387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8d3851f658_0_38"/>
          <p:cNvSpPr txBox="1"/>
          <p:nvPr>
            <p:ph type="title"/>
          </p:nvPr>
        </p:nvSpPr>
        <p:spPr>
          <a:xfrm>
            <a:off x="472625" y="708877"/>
            <a:ext cx="10634400" cy="87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600"/>
              <a:buFont typeface="Arial"/>
              <a:buNone/>
            </a:pPr>
            <a:r>
              <a:rPr lang="en-US">
                <a:solidFill>
                  <a:srgbClr val="000000"/>
                </a:solidFill>
              </a:rPr>
              <a:t>Conclusion</a:t>
            </a:r>
            <a:endParaRPr b="1" sz="3200">
              <a:solidFill>
                <a:srgbClr val="000000"/>
              </a:solidFill>
            </a:endParaRPr>
          </a:p>
        </p:txBody>
      </p:sp>
      <p:sp>
        <p:nvSpPr>
          <p:cNvPr id="201" name="Google Shape;201;g18d3851f658_0_38"/>
          <p:cNvSpPr txBox="1"/>
          <p:nvPr/>
        </p:nvSpPr>
        <p:spPr>
          <a:xfrm>
            <a:off x="548525" y="1907550"/>
            <a:ext cx="10202100" cy="41430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Clr>
                <a:srgbClr val="000000"/>
              </a:buClr>
              <a:buSzPts val="2000"/>
              <a:buChar char="●"/>
            </a:pPr>
            <a:r>
              <a:rPr lang="en-US" sz="2000"/>
              <a:t>Looking at the stock trend, all of the 4 retails companies were doing pretty well during covid both before and after the vaccine release. However, Lowes experience some drop in their stock in March and April 2020 before the vaccine release but then stock went back up in May</a:t>
            </a:r>
            <a:endParaRPr sz="2000"/>
          </a:p>
          <a:p>
            <a:pPr indent="0" lvl="0" marL="457200" rtl="0" algn="l">
              <a:lnSpc>
                <a:spcPct val="90000"/>
              </a:lnSpc>
              <a:spcBef>
                <a:spcPts val="1000"/>
              </a:spcBef>
              <a:spcAft>
                <a:spcPts val="0"/>
              </a:spcAft>
              <a:buClr>
                <a:schemeClr val="dk1"/>
              </a:buClr>
              <a:buSzPts val="1100"/>
              <a:buFont typeface="Arial"/>
              <a:buNone/>
            </a:pPr>
            <a:r>
              <a:t/>
            </a:r>
            <a:endParaRPr sz="2000"/>
          </a:p>
          <a:p>
            <a:pPr indent="-355600" lvl="0" marL="457200" rtl="0" algn="l">
              <a:lnSpc>
                <a:spcPct val="90000"/>
              </a:lnSpc>
              <a:spcBef>
                <a:spcPts val="1000"/>
              </a:spcBef>
              <a:spcAft>
                <a:spcPts val="0"/>
              </a:spcAft>
              <a:buClr>
                <a:srgbClr val="000000"/>
              </a:buClr>
              <a:buSzPts val="2000"/>
              <a:buChar char="●"/>
            </a:pPr>
            <a:r>
              <a:rPr lang="en-US" sz="2000"/>
              <a:t>All companies were performing at a steady rate pre-covid</a:t>
            </a:r>
            <a:endParaRPr sz="2000"/>
          </a:p>
          <a:p>
            <a:pPr indent="0" lvl="0" marL="457200" rtl="0" algn="l">
              <a:lnSpc>
                <a:spcPct val="90000"/>
              </a:lnSpc>
              <a:spcBef>
                <a:spcPts val="1000"/>
              </a:spcBef>
              <a:spcAft>
                <a:spcPts val="0"/>
              </a:spcAft>
              <a:buClr>
                <a:schemeClr val="dk1"/>
              </a:buClr>
              <a:buSzPts val="1100"/>
              <a:buFont typeface="Arial"/>
              <a:buNone/>
            </a:pPr>
            <a:r>
              <a:t/>
            </a:r>
            <a:endParaRPr sz="2000"/>
          </a:p>
          <a:p>
            <a:pPr indent="-355600" lvl="0" marL="457200" rtl="0" algn="l">
              <a:lnSpc>
                <a:spcPct val="90000"/>
              </a:lnSpc>
              <a:spcBef>
                <a:spcPts val="1000"/>
              </a:spcBef>
              <a:spcAft>
                <a:spcPts val="0"/>
              </a:spcAft>
              <a:buClr>
                <a:srgbClr val="000000"/>
              </a:buClr>
              <a:buSzPts val="2000"/>
              <a:buChar char="●"/>
            </a:pPr>
            <a:r>
              <a:rPr lang="en-US" sz="2000"/>
              <a:t>The data used for the analysis evidently proved that all the retail companies that we looked at did extremely well after the vaccine release between Nov-2020 to Dec-2021.</a:t>
            </a:r>
            <a:endParaRPr sz="2000"/>
          </a:p>
        </p:txBody>
      </p:sp>
      <p:sp>
        <p:nvSpPr>
          <p:cNvPr id="202" name="Google Shape;202;g18d3851f658_0_38"/>
          <p:cNvSpPr txBox="1"/>
          <p:nvPr/>
        </p:nvSpPr>
        <p:spPr>
          <a:xfrm>
            <a:off x="618925" y="1507350"/>
            <a:ext cx="104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g18d3851f658_0_26"/>
          <p:cNvSpPr/>
          <p:nvPr/>
        </p:nvSpPr>
        <p:spPr>
          <a:xfrm flipH="1">
            <a:off x="3048" y="-17141"/>
            <a:ext cx="12188952" cy="6875141"/>
          </a:xfrm>
          <a:custGeom>
            <a:rect b="b" l="l" r="r" t="t"/>
            <a:pathLst>
              <a:path extrusionOk="0" h="6875141" w="12188952">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g18d3851f658_0_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screen shot of a computer&#10;&#10;Description automatically generated with low confidence" id="209" name="Google Shape;209;g18d3851f658_0_26"/>
          <p:cNvPicPr preferRelativeResize="0"/>
          <p:nvPr/>
        </p:nvPicPr>
        <p:blipFill rotWithShape="1">
          <a:blip r:embed="rId4">
            <a:alphaModFix/>
          </a:blip>
          <a:srcRect b="259" l="0" r="0" t="0"/>
          <a:stretch/>
        </p:blipFill>
        <p:spPr>
          <a:xfrm>
            <a:off x="1530" y="10"/>
            <a:ext cx="12188942" cy="6857989"/>
          </a:xfrm>
          <a:prstGeom prst="rect">
            <a:avLst/>
          </a:prstGeom>
          <a:noFill/>
          <a:ln>
            <a:noFill/>
          </a:ln>
        </p:spPr>
      </p:pic>
      <p:sp>
        <p:nvSpPr>
          <p:cNvPr id="210" name="Google Shape;210;g18d3851f658_0_26"/>
          <p:cNvSpPr/>
          <p:nvPr/>
        </p:nvSpPr>
        <p:spPr>
          <a:xfrm rot="10800000">
            <a:off x="1476" y="3205799"/>
            <a:ext cx="12189000" cy="3652200"/>
          </a:xfrm>
          <a:prstGeom prst="rect">
            <a:avLst/>
          </a:prstGeom>
          <a:gradFill>
            <a:gsLst>
              <a:gs pos="0">
                <a:schemeClr val="dk1"/>
              </a:gs>
              <a:gs pos="100000">
                <a:srgbClr val="000000">
                  <a:alpha val="0"/>
                </a:srgbClr>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g18d3851f658_0_26"/>
          <p:cNvSpPr txBox="1"/>
          <p:nvPr>
            <p:ph type="ctrTitle"/>
          </p:nvPr>
        </p:nvSpPr>
        <p:spPr>
          <a:xfrm>
            <a:off x="2537575" y="2197600"/>
            <a:ext cx="6717000" cy="1235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6600"/>
              <a:buFont typeface="Arial"/>
              <a:buNone/>
            </a:pPr>
            <a:r>
              <a:rPr lang="en-US">
                <a:solidFill>
                  <a:srgbClr val="FFFFFF"/>
                </a:solidFill>
              </a:rPr>
              <a:t>Questions?</a:t>
            </a:r>
            <a:endParaRPr/>
          </a:p>
        </p:txBody>
      </p:sp>
      <p:cxnSp>
        <p:nvCxnSpPr>
          <p:cNvPr id="212" name="Google Shape;212;g18d3851f658_0_26"/>
          <p:cNvCxnSpPr/>
          <p:nvPr/>
        </p:nvCxnSpPr>
        <p:spPr>
          <a:xfrm>
            <a:off x="482600" y="489855"/>
            <a:ext cx="11147100" cy="0"/>
          </a:xfrm>
          <a:prstGeom prst="straightConnector1">
            <a:avLst/>
          </a:prstGeom>
          <a:noFill/>
          <a:ln cap="flat" cmpd="sng" w="28575">
            <a:solidFill>
              <a:srgbClr val="FFFFFF"/>
            </a:solidFill>
            <a:prstDash val="solid"/>
            <a:miter lim="800000"/>
            <a:headEnd len="sm" w="sm" type="none"/>
            <a:tailEnd len="sm" w="sm" type="none"/>
          </a:ln>
        </p:spPr>
      </p:cxnSp>
      <p:cxnSp>
        <p:nvCxnSpPr>
          <p:cNvPr id="213" name="Google Shape;213;g18d3851f658_0_26"/>
          <p:cNvCxnSpPr/>
          <p:nvPr/>
        </p:nvCxnSpPr>
        <p:spPr>
          <a:xfrm>
            <a:off x="482600" y="6368138"/>
            <a:ext cx="11147100" cy="0"/>
          </a:xfrm>
          <a:prstGeom prst="straightConnector1">
            <a:avLst/>
          </a:prstGeom>
          <a:noFill/>
          <a:ln cap="flat" cmpd="sng" w="28575">
            <a:solidFill>
              <a:srgbClr val="FFFFFF"/>
            </a:solidFill>
            <a:prstDash val="solid"/>
            <a:miter lim="800000"/>
            <a:headEnd len="sm" w="sm" type="none"/>
            <a:tailEnd len="sm" w="sm" type="none"/>
          </a:ln>
        </p:spPr>
      </p:cxnSp>
      <p:sp>
        <p:nvSpPr>
          <p:cNvPr id="214" name="Google Shape;214;g18d3851f658_0_26"/>
          <p:cNvSpPr txBox="1"/>
          <p:nvPr/>
        </p:nvSpPr>
        <p:spPr>
          <a:xfrm>
            <a:off x="12578000" y="4182675"/>
            <a:ext cx="57498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482600" y="978405"/>
            <a:ext cx="10634400" cy="918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6600"/>
              <a:buFont typeface="Arial"/>
              <a:buNone/>
            </a:pPr>
            <a:r>
              <a:rPr lang="en-US" sz="6500"/>
              <a:t>Project Description</a:t>
            </a:r>
            <a:endParaRPr sz="6500"/>
          </a:p>
        </p:txBody>
      </p:sp>
      <p:sp>
        <p:nvSpPr>
          <p:cNvPr id="119" name="Google Shape;119;p2"/>
          <p:cNvSpPr txBox="1"/>
          <p:nvPr>
            <p:ph idx="1" type="body"/>
          </p:nvPr>
        </p:nvSpPr>
        <p:spPr>
          <a:xfrm>
            <a:off x="569000" y="2508275"/>
            <a:ext cx="10484100" cy="25728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Clr>
                <a:schemeClr val="dk1"/>
              </a:buClr>
              <a:buSzPct val="100000"/>
              <a:buNone/>
            </a:pPr>
            <a:r>
              <a:rPr b="0" i="0" lang="en-US">
                <a:latin typeface="Arial"/>
                <a:ea typeface="Arial"/>
                <a:cs typeface="Arial"/>
                <a:sym typeface="Arial"/>
              </a:rPr>
              <a:t>This project attempts to analyze the impact that the COVID-19 pandemic had on the retail stocks for Lowes, Wa</a:t>
            </a:r>
            <a:r>
              <a:rPr lang="en-US"/>
              <a:t>lmart, Target and Costco. </a:t>
            </a:r>
            <a:endParaRPr/>
          </a:p>
          <a:p>
            <a:pPr indent="0" lvl="0" marL="0" rtl="0" algn="l">
              <a:lnSpc>
                <a:spcPct val="100000"/>
              </a:lnSpc>
              <a:spcBef>
                <a:spcPts val="1000"/>
              </a:spcBef>
              <a:spcAft>
                <a:spcPts val="0"/>
              </a:spcAft>
              <a:buClr>
                <a:schemeClr val="dk1"/>
              </a:buClr>
              <a:buSzPct val="100000"/>
              <a:buNone/>
            </a:pPr>
            <a:r>
              <a:t/>
            </a:r>
            <a:endParaRPr>
              <a:latin typeface="Arial"/>
              <a:ea typeface="Arial"/>
              <a:cs typeface="Arial"/>
              <a:sym typeface="Arial"/>
            </a:endParaRPr>
          </a:p>
          <a:p>
            <a:pPr indent="0" lvl="0" marL="0" marR="0" rtl="0" algn="l">
              <a:lnSpc>
                <a:spcPct val="100000"/>
              </a:lnSpc>
              <a:spcBef>
                <a:spcPts val="0"/>
              </a:spcBef>
              <a:spcAft>
                <a:spcPts val="0"/>
              </a:spcAft>
              <a:buClr>
                <a:srgbClr val="000000"/>
              </a:buClr>
              <a:buSzPct val="100000"/>
              <a:buNone/>
            </a:pPr>
            <a:r>
              <a:rPr b="1" lang="en-US" sz="1800">
                <a:solidFill>
                  <a:srgbClr val="000000"/>
                </a:solidFill>
                <a:latin typeface="Calibri"/>
                <a:ea typeface="Calibri"/>
                <a:cs typeface="Calibri"/>
                <a:sym typeface="Calibri"/>
              </a:rPr>
              <a:t>Questions</a:t>
            </a:r>
            <a:r>
              <a:rPr lang="en-US"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ct val="100000"/>
              <a:buNone/>
            </a:pPr>
            <a:r>
              <a:t/>
            </a:r>
            <a:endParaRPr sz="1800">
              <a:solidFill>
                <a:srgbClr val="000000"/>
              </a:solidFill>
              <a:latin typeface="Calibri"/>
              <a:ea typeface="Calibri"/>
              <a:cs typeface="Calibri"/>
              <a:sym typeface="Calibri"/>
            </a:endParaRPr>
          </a:p>
          <a:p>
            <a:pPr indent="-88582" lvl="0" marL="457200" rtl="0" algn="l">
              <a:lnSpc>
                <a:spcPct val="100000"/>
              </a:lnSpc>
              <a:spcBef>
                <a:spcPts val="0"/>
              </a:spcBef>
              <a:spcAft>
                <a:spcPts val="0"/>
              </a:spcAft>
              <a:buClr>
                <a:srgbClr val="000000"/>
              </a:buClr>
              <a:buSzPct val="100000"/>
              <a:buFont typeface="Arial"/>
              <a:buAutoNum type="arabicPeriod"/>
            </a:pPr>
            <a:r>
              <a:rPr b="0" i="0" lang="en-US" sz="1800">
                <a:solidFill>
                  <a:srgbClr val="000000"/>
                </a:solidFill>
                <a:latin typeface="Calibri"/>
                <a:ea typeface="Calibri"/>
                <a:cs typeface="Calibri"/>
                <a:sym typeface="Calibri"/>
              </a:rPr>
              <a:t>How did the stocks perform pre covid? Jan - 2019 to  Dec -2019</a:t>
            </a:r>
            <a:endParaRPr b="0" i="0" sz="18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800">
              <a:solidFill>
                <a:srgbClr val="000000"/>
              </a:solidFill>
              <a:latin typeface="Calibri"/>
              <a:ea typeface="Calibri"/>
              <a:cs typeface="Calibri"/>
              <a:sym typeface="Calibri"/>
            </a:endParaRPr>
          </a:p>
          <a:p>
            <a:pPr indent="-88582" lvl="0" marL="457200" rtl="0" algn="l">
              <a:lnSpc>
                <a:spcPct val="100000"/>
              </a:lnSpc>
              <a:spcBef>
                <a:spcPts val="0"/>
              </a:spcBef>
              <a:spcAft>
                <a:spcPts val="0"/>
              </a:spcAft>
              <a:buClr>
                <a:srgbClr val="000000"/>
              </a:buClr>
              <a:buSzPct val="100000"/>
              <a:buFont typeface="Arial"/>
              <a:buAutoNum type="arabicPeriod"/>
            </a:pPr>
            <a:r>
              <a:rPr b="0" i="0" lang="en-US" sz="1800">
                <a:solidFill>
                  <a:srgbClr val="000000"/>
                </a:solidFill>
                <a:latin typeface="Calibri"/>
                <a:ea typeface="Calibri"/>
                <a:cs typeface="Calibri"/>
                <a:sym typeface="Calibri"/>
              </a:rPr>
              <a:t>How did the stocks perform during the pandemic before the vaccine release? </a:t>
            </a:r>
            <a:r>
              <a:rPr lang="en-US" sz="1800">
                <a:solidFill>
                  <a:srgbClr val="000000"/>
                </a:solidFill>
                <a:latin typeface="Calibri"/>
                <a:ea typeface="Calibri"/>
                <a:cs typeface="Calibri"/>
                <a:sym typeface="Calibri"/>
              </a:rPr>
              <a:t>Jan</a:t>
            </a:r>
            <a:r>
              <a:rPr b="0" i="0" lang="en-US" sz="1800">
                <a:solidFill>
                  <a:srgbClr val="000000"/>
                </a:solidFill>
                <a:latin typeface="Calibri"/>
                <a:ea typeface="Calibri"/>
                <a:cs typeface="Calibri"/>
                <a:sym typeface="Calibri"/>
              </a:rPr>
              <a:t>-2020 to Nov - 2020</a:t>
            </a:r>
            <a:endParaRPr b="0" i="0" sz="18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800">
              <a:solidFill>
                <a:srgbClr val="000000"/>
              </a:solidFill>
              <a:latin typeface="Calibri"/>
              <a:ea typeface="Calibri"/>
              <a:cs typeface="Calibri"/>
              <a:sym typeface="Calibri"/>
            </a:endParaRPr>
          </a:p>
          <a:p>
            <a:pPr indent="-88582" lvl="0" marL="457200" rtl="0" algn="l">
              <a:lnSpc>
                <a:spcPct val="100000"/>
              </a:lnSpc>
              <a:spcBef>
                <a:spcPts val="0"/>
              </a:spcBef>
              <a:spcAft>
                <a:spcPts val="0"/>
              </a:spcAft>
              <a:buClr>
                <a:srgbClr val="000000"/>
              </a:buClr>
              <a:buSzPct val="100000"/>
              <a:buFont typeface="Arial"/>
              <a:buAutoNum type="arabicPeriod"/>
            </a:pPr>
            <a:r>
              <a:rPr b="0" i="0" lang="en-US" sz="1800">
                <a:solidFill>
                  <a:srgbClr val="000000"/>
                </a:solidFill>
                <a:latin typeface="Calibri"/>
                <a:ea typeface="Calibri"/>
                <a:cs typeface="Calibri"/>
                <a:sym typeface="Calibri"/>
              </a:rPr>
              <a:t>How did the stocks perform during the pandemic after the vaccine release? </a:t>
            </a:r>
            <a:r>
              <a:rPr lang="en-US" sz="1800">
                <a:solidFill>
                  <a:srgbClr val="000000"/>
                </a:solidFill>
                <a:latin typeface="Calibri"/>
                <a:ea typeface="Calibri"/>
                <a:cs typeface="Calibri"/>
                <a:sym typeface="Calibri"/>
              </a:rPr>
              <a:t>Dec</a:t>
            </a:r>
            <a:r>
              <a:rPr b="0" i="0" lang="en-US" sz="1800">
                <a:solidFill>
                  <a:srgbClr val="000000"/>
                </a:solidFill>
                <a:latin typeface="Calibri"/>
                <a:ea typeface="Calibri"/>
                <a:cs typeface="Calibri"/>
                <a:sym typeface="Calibri"/>
              </a:rPr>
              <a:t>-2020 to Dec 2021</a:t>
            </a:r>
            <a:endParaRPr/>
          </a:p>
          <a:p>
            <a:pPr indent="0" lvl="0" marL="0" rtl="0" algn="l">
              <a:lnSpc>
                <a:spcPct val="10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482600" y="738828"/>
            <a:ext cx="10634400" cy="142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6600"/>
              <a:buFont typeface="Arial"/>
              <a:buNone/>
            </a:pPr>
            <a:r>
              <a:rPr lang="en-US"/>
              <a:t>Solution Approach </a:t>
            </a:r>
            <a:endParaRPr/>
          </a:p>
        </p:txBody>
      </p:sp>
      <p:sp>
        <p:nvSpPr>
          <p:cNvPr id="125" name="Google Shape;125;p3"/>
          <p:cNvSpPr txBox="1"/>
          <p:nvPr>
            <p:ph idx="1" type="body"/>
          </p:nvPr>
        </p:nvSpPr>
        <p:spPr>
          <a:xfrm>
            <a:off x="546300" y="2348545"/>
            <a:ext cx="10506900" cy="2572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t/>
            </a:r>
            <a:endParaRPr>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Pull retail stock data from yfinance via API</a:t>
            </a:r>
            <a:br>
              <a:rPr lang="en-US"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Calibri"/>
              <a:buChar char="•"/>
            </a:pPr>
            <a:r>
              <a:rPr lang="en-US" sz="1800">
                <a:solidFill>
                  <a:srgbClr val="000000"/>
                </a:solidFill>
                <a:latin typeface="Calibri"/>
                <a:ea typeface="Calibri"/>
                <a:cs typeface="Calibri"/>
                <a:sym typeface="Calibri"/>
              </a:rPr>
              <a:t>Use of Jupyter Notebook</a:t>
            </a:r>
            <a:endParaRPr sz="1800">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Hypothesis: We assumed that the stock price will go down during the pandemic before the vaccine release </a:t>
            </a:r>
            <a:endParaRPr/>
          </a:p>
          <a:p>
            <a:pPr indent="-171450" lvl="0" marL="285750" marR="0" rtl="0" algn="l">
              <a:lnSpc>
                <a:spcPct val="100000"/>
              </a:lnSpc>
              <a:spcBef>
                <a:spcPts val="0"/>
              </a:spcBef>
              <a:spcAft>
                <a:spcPts val="0"/>
              </a:spcAft>
              <a:buClr>
                <a:schemeClr val="dk1"/>
              </a:buClr>
              <a:buSzPts val="1800"/>
              <a:buFont typeface="Arial"/>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472625" y="461652"/>
            <a:ext cx="10634400" cy="87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6600"/>
              <a:buFont typeface="Arial"/>
              <a:buNone/>
            </a:pPr>
            <a:r>
              <a:t/>
            </a:r>
            <a:endParaRPr sz="4200"/>
          </a:p>
          <a:p>
            <a:pPr indent="0" lvl="0" marL="0" rtl="0" algn="l">
              <a:lnSpc>
                <a:spcPct val="100000"/>
              </a:lnSpc>
              <a:spcBef>
                <a:spcPts val="0"/>
              </a:spcBef>
              <a:spcAft>
                <a:spcPts val="0"/>
              </a:spcAft>
              <a:buClr>
                <a:schemeClr val="dk1"/>
              </a:buClr>
              <a:buSzPts val="6600"/>
              <a:buFont typeface="Arial"/>
              <a:buNone/>
            </a:pPr>
            <a:r>
              <a:rPr lang="en-US" sz="4200"/>
              <a:t>Costco (COST)</a:t>
            </a:r>
            <a:endParaRPr sz="4200"/>
          </a:p>
        </p:txBody>
      </p:sp>
      <p:sp>
        <p:nvSpPr>
          <p:cNvPr id="132" name="Google Shape;132;p4"/>
          <p:cNvSpPr txBox="1"/>
          <p:nvPr/>
        </p:nvSpPr>
        <p:spPr>
          <a:xfrm>
            <a:off x="118575" y="4227725"/>
            <a:ext cx="92319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Summary of findings</a:t>
            </a:r>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Hypothesis: </a:t>
            </a:r>
            <a:r>
              <a:rPr lang="en-US" sz="1800">
                <a:latin typeface="Calibri"/>
                <a:ea typeface="Calibri"/>
                <a:cs typeface="Calibri"/>
                <a:sym typeface="Calibri"/>
              </a:rPr>
              <a:t>I</a:t>
            </a:r>
            <a:r>
              <a:rPr lang="en-US" sz="1800">
                <a:solidFill>
                  <a:srgbClr val="000000"/>
                </a:solidFill>
                <a:latin typeface="Calibri"/>
                <a:ea typeface="Calibri"/>
                <a:cs typeface="Calibri"/>
                <a:sym typeface="Calibri"/>
              </a:rPr>
              <a:t> assumed that the stock price for Costco will go down during the pandemic before the vaccine release which disproven </a:t>
            </a:r>
            <a:endParaRPr/>
          </a:p>
          <a:p>
            <a:pPr indent="-171450" lvl="0" marL="285750" marR="0" rtl="0" algn="l">
              <a:spcBef>
                <a:spcPts val="0"/>
              </a:spcBef>
              <a:spcAft>
                <a:spcPts val="0"/>
              </a:spcAft>
              <a:buClr>
                <a:schemeClr val="dk1"/>
              </a:buClr>
              <a:buSzPts val="1800"/>
              <a:buFont typeface="Arial"/>
              <a:buNone/>
            </a:pPr>
            <a:r>
              <a:rPr lang="en-US" sz="1800">
                <a:latin typeface="Calibri"/>
                <a:ea typeface="Calibri"/>
                <a:cs typeface="Calibri"/>
                <a:sym typeface="Calibri"/>
              </a:rPr>
              <a:t>consultation: Costco was not impact with the pandemic, even because of the pandemic consumers were spend more time at home and shop online, therefore the retail industries stock trending up further.</a:t>
            </a:r>
            <a:endParaRPr sz="1800">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4"/>
          <p:cNvSpPr txBox="1"/>
          <p:nvPr/>
        </p:nvSpPr>
        <p:spPr>
          <a:xfrm>
            <a:off x="10056500" y="5454250"/>
            <a:ext cx="2423700" cy="1539300"/>
          </a:xfrm>
          <a:prstGeom prst="rect">
            <a:avLst/>
          </a:prstGeom>
          <a:noFill/>
          <a:ln>
            <a:noFill/>
          </a:ln>
        </p:spPr>
        <p:txBody>
          <a:bodyPr anchorCtr="0" anchor="t" bIns="45700" lIns="91425" spcFirstLastPara="1" rIns="91425" wrap="square" tIns="45700">
            <a:spAutoFit/>
          </a:bodyPr>
          <a:lstStyle/>
          <a:p>
            <a:pPr indent="-311150" lvl="0" marL="285750" marR="0" rtl="0" algn="l">
              <a:spcBef>
                <a:spcPts val="0"/>
              </a:spcBef>
              <a:spcAft>
                <a:spcPts val="0"/>
              </a:spcAft>
              <a:buClr>
                <a:srgbClr val="000000"/>
              </a:buClr>
              <a:buSzPts val="2200"/>
              <a:buFont typeface="Arial"/>
              <a:buChar char="•"/>
            </a:pPr>
            <a:r>
              <a:rPr lang="en-US" sz="1800"/>
              <a:t>Reference </a:t>
            </a:r>
            <a:endParaRPr sz="1800"/>
          </a:p>
          <a:p>
            <a:pPr indent="0" lvl="0" marL="457200" marR="0" rtl="0" algn="l">
              <a:spcBef>
                <a:spcPts val="0"/>
              </a:spcBef>
              <a:spcAft>
                <a:spcPts val="0"/>
              </a:spcAft>
              <a:buNone/>
            </a:pPr>
            <a:r>
              <a:rPr lang="en-US" sz="1800"/>
              <a:t>y</a:t>
            </a:r>
            <a:r>
              <a:rPr lang="en-US" sz="1800"/>
              <a:t>finance</a:t>
            </a:r>
            <a:r>
              <a:rPr lang="en-US" sz="1800"/>
              <a:t>.com</a:t>
            </a:r>
            <a:endParaRPr sz="1800"/>
          </a:p>
          <a:p>
            <a:pPr indent="-171450" lvl="0" marL="285750" marR="0" rtl="0" algn="l">
              <a:spcBef>
                <a:spcPts val="0"/>
              </a:spcBef>
              <a:spcAft>
                <a:spcPts val="0"/>
              </a:spcAft>
              <a:buClr>
                <a:schemeClr val="dk1"/>
              </a:buClr>
              <a:buSzPts val="1800"/>
              <a:buFont typeface="Arial"/>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34" name="Google Shape;134;p4"/>
          <p:cNvPicPr preferRelativeResize="0"/>
          <p:nvPr/>
        </p:nvPicPr>
        <p:blipFill>
          <a:blip r:embed="rId3">
            <a:alphaModFix/>
          </a:blip>
          <a:stretch>
            <a:fillRect/>
          </a:stretch>
        </p:blipFill>
        <p:spPr>
          <a:xfrm>
            <a:off x="8421475" y="1497800"/>
            <a:ext cx="3712474" cy="2920224"/>
          </a:xfrm>
          <a:prstGeom prst="rect">
            <a:avLst/>
          </a:prstGeom>
          <a:noFill/>
          <a:ln>
            <a:noFill/>
          </a:ln>
        </p:spPr>
      </p:pic>
      <p:pic>
        <p:nvPicPr>
          <p:cNvPr id="135" name="Google Shape;135;p4"/>
          <p:cNvPicPr preferRelativeResize="0"/>
          <p:nvPr/>
        </p:nvPicPr>
        <p:blipFill>
          <a:blip r:embed="rId4">
            <a:alphaModFix/>
          </a:blip>
          <a:stretch>
            <a:fillRect/>
          </a:stretch>
        </p:blipFill>
        <p:spPr>
          <a:xfrm>
            <a:off x="118575" y="1685613"/>
            <a:ext cx="4579275" cy="2414300"/>
          </a:xfrm>
          <a:prstGeom prst="rect">
            <a:avLst/>
          </a:prstGeom>
          <a:noFill/>
          <a:ln>
            <a:noFill/>
          </a:ln>
        </p:spPr>
      </p:pic>
      <p:pic>
        <p:nvPicPr>
          <p:cNvPr id="136" name="Google Shape;136;p4"/>
          <p:cNvPicPr preferRelativeResize="0"/>
          <p:nvPr/>
        </p:nvPicPr>
        <p:blipFill>
          <a:blip r:embed="rId5">
            <a:alphaModFix/>
          </a:blip>
          <a:stretch>
            <a:fillRect/>
          </a:stretch>
        </p:blipFill>
        <p:spPr>
          <a:xfrm>
            <a:off x="4697850" y="1650775"/>
            <a:ext cx="3874649" cy="303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8c5e05f1f8_0_17"/>
          <p:cNvSpPr txBox="1"/>
          <p:nvPr>
            <p:ph type="title"/>
          </p:nvPr>
        </p:nvSpPr>
        <p:spPr>
          <a:xfrm>
            <a:off x="482600" y="978402"/>
            <a:ext cx="9620700" cy="1603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Costco</a:t>
            </a:r>
            <a:endParaRPr/>
          </a:p>
        </p:txBody>
      </p:sp>
      <p:sp>
        <p:nvSpPr>
          <p:cNvPr id="143" name="Google Shape;143;g18c5e05f1f8_0_17"/>
          <p:cNvSpPr txBox="1"/>
          <p:nvPr>
            <p:ph idx="1" type="body"/>
          </p:nvPr>
        </p:nvSpPr>
        <p:spPr>
          <a:xfrm>
            <a:off x="482600" y="3306875"/>
            <a:ext cx="4977900" cy="2572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Combine three data together, we can see after vaccine the stock price was double compare to the pre</a:t>
            </a:r>
            <a:r>
              <a:rPr lang="en-US"/>
              <a:t>-covid. </a:t>
            </a:r>
            <a:endParaRPr/>
          </a:p>
        </p:txBody>
      </p:sp>
      <p:pic>
        <p:nvPicPr>
          <p:cNvPr id="144" name="Google Shape;144;g18c5e05f1f8_0_17"/>
          <p:cNvPicPr preferRelativeResize="0"/>
          <p:nvPr/>
        </p:nvPicPr>
        <p:blipFill>
          <a:blip r:embed="rId3">
            <a:alphaModFix/>
          </a:blip>
          <a:stretch>
            <a:fillRect/>
          </a:stretch>
        </p:blipFill>
        <p:spPr>
          <a:xfrm>
            <a:off x="5069475" y="699250"/>
            <a:ext cx="6940899" cy="558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8c37ba72db_0_20"/>
          <p:cNvSpPr txBox="1"/>
          <p:nvPr>
            <p:ph type="title"/>
          </p:nvPr>
        </p:nvSpPr>
        <p:spPr>
          <a:xfrm>
            <a:off x="472625" y="708877"/>
            <a:ext cx="10634400" cy="878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6600"/>
              <a:buFont typeface="Arial"/>
              <a:buNone/>
            </a:pPr>
            <a:r>
              <a:rPr b="1" lang="en-US" sz="4200"/>
              <a:t>Target</a:t>
            </a:r>
            <a:r>
              <a:rPr b="1" lang="en-US" sz="4200"/>
              <a:t> (TGT)</a:t>
            </a:r>
            <a:endParaRPr b="1" sz="4200"/>
          </a:p>
        </p:txBody>
      </p:sp>
      <p:sp>
        <p:nvSpPr>
          <p:cNvPr id="151" name="Google Shape;151;g18c37ba72db_0_20"/>
          <p:cNvSpPr txBox="1"/>
          <p:nvPr/>
        </p:nvSpPr>
        <p:spPr>
          <a:xfrm>
            <a:off x="542225" y="3714550"/>
            <a:ext cx="10960800" cy="495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Summary of findings</a:t>
            </a:r>
            <a:endParaRPr sz="1000"/>
          </a:p>
          <a:p>
            <a:pPr indent="0" lvl="0" marL="0" marR="0" rtl="0" algn="l">
              <a:spcBef>
                <a:spcPts val="0"/>
              </a:spcBef>
              <a:spcAft>
                <a:spcPts val="0"/>
              </a:spcAft>
              <a:buNone/>
            </a:pPr>
            <a:r>
              <a:rPr b="1" lang="en-US">
                <a:solidFill>
                  <a:srgbClr val="000000"/>
                </a:solidFill>
                <a:latin typeface="Calibri"/>
                <a:ea typeface="Calibri"/>
                <a:cs typeface="Calibri"/>
                <a:sym typeface="Calibri"/>
              </a:rPr>
              <a:t>Hypothesis:</a:t>
            </a:r>
            <a:endParaRPr b="1">
              <a:solidFill>
                <a:srgbClr val="000000"/>
              </a:solidFill>
              <a:latin typeface="Calibri"/>
              <a:ea typeface="Calibri"/>
              <a:cs typeface="Calibri"/>
              <a:sym typeface="Calibri"/>
            </a:endParaRPr>
          </a:p>
          <a:p>
            <a:pPr indent="-317500" lvl="0" marL="457200" marR="0" rtl="0" algn="l">
              <a:spcBef>
                <a:spcPts val="0"/>
              </a:spcBef>
              <a:spcAft>
                <a:spcPts val="0"/>
              </a:spcAft>
              <a:buSzPts val="1400"/>
              <a:buFont typeface="Calibri"/>
              <a:buAutoNum type="arabicPeriod"/>
            </a:pPr>
            <a:r>
              <a:rPr lang="en-US">
                <a:latin typeface="Calibri"/>
                <a:ea typeface="Calibri"/>
                <a:cs typeface="Calibri"/>
                <a:sym typeface="Calibri"/>
              </a:rPr>
              <a:t>We assume that Target’s stock would slowly decline Pre-Covid</a:t>
            </a:r>
            <a:endParaRPr>
              <a:latin typeface="Calibri"/>
              <a:ea typeface="Calibri"/>
              <a:cs typeface="Calibri"/>
              <a:sym typeface="Calibri"/>
            </a:endParaRPr>
          </a:p>
          <a:p>
            <a:pPr indent="-317500" lvl="0" marL="457200" marR="0" rtl="0" algn="l">
              <a:spcBef>
                <a:spcPts val="0"/>
              </a:spcBef>
              <a:spcAft>
                <a:spcPts val="0"/>
              </a:spcAft>
              <a:buSzPts val="1400"/>
              <a:buFont typeface="Calibri"/>
              <a:buAutoNum type="arabicPeriod"/>
            </a:pPr>
            <a:r>
              <a:rPr lang="en-US">
                <a:latin typeface="Calibri"/>
                <a:ea typeface="Calibri"/>
                <a:cs typeface="Calibri"/>
                <a:sym typeface="Calibri"/>
              </a:rPr>
              <a:t>We assume that Target’s stock will decline significantly before the vaccine is released</a:t>
            </a:r>
            <a:endParaRPr>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We assume that Target’s stock will slowly increase before the vaccine is released</a:t>
            </a:r>
            <a:endParaRPr>
              <a:solidFill>
                <a:schemeClr val="dk1"/>
              </a:solidFill>
              <a:latin typeface="Calibri"/>
              <a:ea typeface="Calibri"/>
              <a:cs typeface="Calibri"/>
              <a:sym typeface="Calibri"/>
            </a:endParaRPr>
          </a:p>
          <a:p>
            <a:pPr indent="0" lvl="0" marL="0" rtl="0" algn="l">
              <a:spcBef>
                <a:spcPts val="0"/>
              </a:spcBef>
              <a:spcAft>
                <a:spcPts val="0"/>
              </a:spcAft>
              <a:buNone/>
            </a:pPr>
            <a:r>
              <a:rPr b="1" lang="en-US">
                <a:solidFill>
                  <a:schemeClr val="dk1"/>
                </a:solidFill>
                <a:latin typeface="Calibri"/>
                <a:ea typeface="Calibri"/>
                <a:cs typeface="Calibri"/>
                <a:sym typeface="Calibri"/>
              </a:rPr>
              <a:t>Results</a:t>
            </a:r>
            <a:endParaRPr b="1">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Target’s stock was not affected during the Pre-Covid period and it is increasing on a monthly basis until December 2019.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During the pandemic, before the release of the vaccine, there was a minor decline in the stock price from Jan 20 to March 20. Target then opted for online business which sees an increase of 145% in online business sales and the overall sales for 2020 soar to 19.3%</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After the vaccine was released, there is a huge increase in the stock market as sales were booming, up until October 21, where the stock is increasing as a result of higher expenses due to supply chain disruptions.</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endParaRPr>
          </a:p>
          <a:p>
            <a:pPr indent="-171450" lvl="0" marL="28575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latin typeface="Calibri"/>
              <a:ea typeface="Calibri"/>
              <a:cs typeface="Calibri"/>
              <a:sym typeface="Calibri"/>
            </a:endParaRPr>
          </a:p>
          <a:p>
            <a:pPr indent="0" lvl="0" marL="0" marR="0" rtl="0" algn="l">
              <a:spcBef>
                <a:spcPts val="0"/>
              </a:spcBef>
              <a:spcAft>
                <a:spcPts val="0"/>
              </a:spcAft>
              <a:buNone/>
            </a:pPr>
            <a:r>
              <a:t/>
            </a:r>
            <a:endParaRPr sz="1800">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52" name="Google Shape;152;g18c37ba72db_0_20"/>
          <p:cNvPicPr preferRelativeResize="0"/>
          <p:nvPr/>
        </p:nvPicPr>
        <p:blipFill>
          <a:blip r:embed="rId3">
            <a:alphaModFix/>
          </a:blip>
          <a:stretch>
            <a:fillRect/>
          </a:stretch>
        </p:blipFill>
        <p:spPr>
          <a:xfrm>
            <a:off x="152400" y="1547050"/>
            <a:ext cx="3715249" cy="2136651"/>
          </a:xfrm>
          <a:prstGeom prst="rect">
            <a:avLst/>
          </a:prstGeom>
          <a:noFill/>
          <a:ln>
            <a:noFill/>
          </a:ln>
        </p:spPr>
      </p:pic>
      <p:pic>
        <p:nvPicPr>
          <p:cNvPr id="153" name="Google Shape;153;g18c37ba72db_0_20"/>
          <p:cNvPicPr preferRelativeResize="0"/>
          <p:nvPr/>
        </p:nvPicPr>
        <p:blipFill>
          <a:blip r:embed="rId4">
            <a:alphaModFix/>
          </a:blip>
          <a:stretch>
            <a:fillRect/>
          </a:stretch>
        </p:blipFill>
        <p:spPr>
          <a:xfrm>
            <a:off x="4204050" y="1539563"/>
            <a:ext cx="3637150" cy="2151625"/>
          </a:xfrm>
          <a:prstGeom prst="rect">
            <a:avLst/>
          </a:prstGeom>
          <a:noFill/>
          <a:ln>
            <a:noFill/>
          </a:ln>
        </p:spPr>
      </p:pic>
      <p:pic>
        <p:nvPicPr>
          <p:cNvPr id="154" name="Google Shape;154;g18c37ba72db_0_20"/>
          <p:cNvPicPr preferRelativeResize="0"/>
          <p:nvPr/>
        </p:nvPicPr>
        <p:blipFill>
          <a:blip r:embed="rId5">
            <a:alphaModFix/>
          </a:blip>
          <a:stretch>
            <a:fillRect/>
          </a:stretch>
        </p:blipFill>
        <p:spPr>
          <a:xfrm>
            <a:off x="8277025" y="1547050"/>
            <a:ext cx="3278750" cy="2136650"/>
          </a:xfrm>
          <a:prstGeom prst="rect">
            <a:avLst/>
          </a:prstGeom>
          <a:noFill/>
          <a:ln>
            <a:noFill/>
          </a:ln>
        </p:spPr>
      </p:pic>
      <p:sp>
        <p:nvSpPr>
          <p:cNvPr id="155" name="Google Shape;155;g18c37ba72db_0_20"/>
          <p:cNvSpPr txBox="1"/>
          <p:nvPr/>
        </p:nvSpPr>
        <p:spPr>
          <a:xfrm>
            <a:off x="1680550" y="1726300"/>
            <a:ext cx="1018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a:t>Jan 19-Dec 19</a:t>
            </a:r>
            <a:endParaRPr b="1" sz="800"/>
          </a:p>
        </p:txBody>
      </p:sp>
      <p:sp>
        <p:nvSpPr>
          <p:cNvPr id="156" name="Google Shape;156;g18c37ba72db_0_20"/>
          <p:cNvSpPr txBox="1"/>
          <p:nvPr/>
        </p:nvSpPr>
        <p:spPr>
          <a:xfrm>
            <a:off x="5691150" y="1726300"/>
            <a:ext cx="1018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a:t>Jan 20-Dec 20</a:t>
            </a:r>
            <a:endParaRPr b="1" sz="800"/>
          </a:p>
        </p:txBody>
      </p:sp>
      <p:sp>
        <p:nvSpPr>
          <p:cNvPr id="157" name="Google Shape;157;g18c37ba72db_0_20"/>
          <p:cNvSpPr txBox="1"/>
          <p:nvPr/>
        </p:nvSpPr>
        <p:spPr>
          <a:xfrm>
            <a:off x="8879600" y="1726300"/>
            <a:ext cx="940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a:t>Dec 20</a:t>
            </a:r>
            <a:r>
              <a:rPr b="1" lang="en-US" sz="800"/>
              <a:t>-Dec 21</a:t>
            </a:r>
            <a:endParaRPr b="1"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8d3972dcba_1_7"/>
          <p:cNvSpPr txBox="1"/>
          <p:nvPr>
            <p:ph type="title"/>
          </p:nvPr>
        </p:nvSpPr>
        <p:spPr>
          <a:xfrm>
            <a:off x="-173550" y="6730304"/>
            <a:ext cx="10634400" cy="94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5100">
                <a:latin typeface="Calibri"/>
                <a:ea typeface="Calibri"/>
                <a:cs typeface="Calibri"/>
                <a:sym typeface="Calibri"/>
              </a:rPr>
              <a:t>Target</a:t>
            </a:r>
            <a:endParaRPr sz="5100">
              <a:latin typeface="Calibri"/>
              <a:ea typeface="Calibri"/>
              <a:cs typeface="Calibri"/>
              <a:sym typeface="Calibri"/>
            </a:endParaRPr>
          </a:p>
        </p:txBody>
      </p:sp>
      <p:pic>
        <p:nvPicPr>
          <p:cNvPr id="164" name="Google Shape;164;g18d3972dcba_1_7"/>
          <p:cNvPicPr preferRelativeResize="0"/>
          <p:nvPr/>
        </p:nvPicPr>
        <p:blipFill>
          <a:blip r:embed="rId3">
            <a:alphaModFix/>
          </a:blip>
          <a:stretch>
            <a:fillRect/>
          </a:stretch>
        </p:blipFill>
        <p:spPr>
          <a:xfrm>
            <a:off x="2284350" y="1056525"/>
            <a:ext cx="8960124" cy="510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8c37ba72db_0_27"/>
          <p:cNvSpPr txBox="1"/>
          <p:nvPr>
            <p:ph type="title"/>
          </p:nvPr>
        </p:nvSpPr>
        <p:spPr>
          <a:xfrm>
            <a:off x="472625" y="708877"/>
            <a:ext cx="10634400" cy="878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6600"/>
              <a:buFont typeface="Arial"/>
              <a:buNone/>
            </a:pPr>
            <a:r>
              <a:rPr b="1" lang="en-US" sz="4200"/>
              <a:t>Lowes</a:t>
            </a:r>
            <a:r>
              <a:rPr b="1" lang="en-US" sz="4200"/>
              <a:t> (LOW)</a:t>
            </a:r>
            <a:endParaRPr b="1" sz="4200"/>
          </a:p>
        </p:txBody>
      </p:sp>
      <p:pic>
        <p:nvPicPr>
          <p:cNvPr id="171" name="Google Shape;171;g18c37ba72db_0_27"/>
          <p:cNvPicPr preferRelativeResize="0"/>
          <p:nvPr/>
        </p:nvPicPr>
        <p:blipFill rotWithShape="1">
          <a:blip r:embed="rId3">
            <a:alphaModFix/>
          </a:blip>
          <a:srcRect b="0" l="-3770" r="-5830" t="0"/>
          <a:stretch/>
        </p:blipFill>
        <p:spPr>
          <a:xfrm>
            <a:off x="424625" y="1739962"/>
            <a:ext cx="3669775" cy="3378075"/>
          </a:xfrm>
          <a:prstGeom prst="rect">
            <a:avLst/>
          </a:prstGeom>
          <a:noFill/>
          <a:ln>
            <a:noFill/>
          </a:ln>
        </p:spPr>
      </p:pic>
      <p:pic>
        <p:nvPicPr>
          <p:cNvPr id="172" name="Google Shape;172;g18c37ba72db_0_27"/>
          <p:cNvPicPr preferRelativeResize="0"/>
          <p:nvPr/>
        </p:nvPicPr>
        <p:blipFill rotWithShape="1">
          <a:blip r:embed="rId4">
            <a:alphaModFix/>
          </a:blip>
          <a:srcRect b="-6974" l="0" r="0" t="0"/>
          <a:stretch/>
        </p:blipFill>
        <p:spPr>
          <a:xfrm>
            <a:off x="4133375" y="1543125"/>
            <a:ext cx="3925238" cy="4034150"/>
          </a:xfrm>
          <a:prstGeom prst="rect">
            <a:avLst/>
          </a:prstGeom>
          <a:noFill/>
          <a:ln>
            <a:noFill/>
          </a:ln>
        </p:spPr>
      </p:pic>
      <p:pic>
        <p:nvPicPr>
          <p:cNvPr id="173" name="Google Shape;173;g18c37ba72db_0_27"/>
          <p:cNvPicPr preferRelativeResize="0"/>
          <p:nvPr/>
        </p:nvPicPr>
        <p:blipFill rotWithShape="1">
          <a:blip r:embed="rId5">
            <a:alphaModFix/>
          </a:blip>
          <a:srcRect b="-9382" l="0" r="0" t="-9382"/>
          <a:stretch/>
        </p:blipFill>
        <p:spPr>
          <a:xfrm>
            <a:off x="8214450" y="1246575"/>
            <a:ext cx="3640375" cy="424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8d3851f658_0_49"/>
          <p:cNvSpPr txBox="1"/>
          <p:nvPr>
            <p:ph type="title"/>
          </p:nvPr>
        </p:nvSpPr>
        <p:spPr>
          <a:xfrm>
            <a:off x="472625" y="708877"/>
            <a:ext cx="10634400" cy="878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6600"/>
              <a:buFont typeface="Arial"/>
              <a:buNone/>
            </a:pPr>
            <a:r>
              <a:rPr b="1" lang="en-US" sz="4200"/>
              <a:t>Lowes (LOW)</a:t>
            </a:r>
            <a:endParaRPr b="1" sz="4200"/>
          </a:p>
        </p:txBody>
      </p:sp>
      <p:sp>
        <p:nvSpPr>
          <p:cNvPr id="180" name="Google Shape;180;g18d3851f658_0_49"/>
          <p:cNvSpPr txBox="1"/>
          <p:nvPr/>
        </p:nvSpPr>
        <p:spPr>
          <a:xfrm>
            <a:off x="472625" y="3706750"/>
            <a:ext cx="56598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Summary of findings</a:t>
            </a:r>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Hypothesis: We assumed that the stock price for </a:t>
            </a:r>
            <a:r>
              <a:rPr lang="en-US" sz="1800">
                <a:latin typeface="Calibri"/>
                <a:ea typeface="Calibri"/>
                <a:cs typeface="Calibri"/>
                <a:sym typeface="Calibri"/>
              </a:rPr>
              <a:t>Lowes </a:t>
            </a:r>
            <a:endParaRPr sz="1800">
              <a:latin typeface="Calibri"/>
              <a:ea typeface="Calibri"/>
              <a:cs typeface="Calibri"/>
              <a:sym typeface="Calibri"/>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will go down during the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lang="en-US" sz="1800">
                <a:latin typeface="Calibri"/>
                <a:ea typeface="Calibri"/>
                <a:cs typeface="Calibri"/>
                <a:sym typeface="Calibri"/>
              </a:rPr>
              <a:t>      </a:t>
            </a:r>
            <a:r>
              <a:rPr lang="en-US" sz="1800">
                <a:solidFill>
                  <a:srgbClr val="000000"/>
                </a:solidFill>
                <a:latin typeface="Calibri"/>
                <a:ea typeface="Calibri"/>
                <a:cs typeface="Calibri"/>
                <a:sym typeface="Calibri"/>
              </a:rPr>
              <a:t>pandemic before the vaccine release which disproven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g18d3851f658_0_49"/>
          <p:cNvSpPr txBox="1"/>
          <p:nvPr/>
        </p:nvSpPr>
        <p:spPr>
          <a:xfrm>
            <a:off x="546000" y="4997800"/>
            <a:ext cx="11100000" cy="1539300"/>
          </a:xfrm>
          <a:prstGeom prst="rect">
            <a:avLst/>
          </a:prstGeom>
          <a:noFill/>
          <a:ln>
            <a:noFill/>
          </a:ln>
        </p:spPr>
        <p:txBody>
          <a:bodyPr anchorCtr="0" anchor="t" bIns="45700" lIns="91425" spcFirstLastPara="1" rIns="91425" wrap="square" tIns="45700">
            <a:spAutoFit/>
          </a:bodyPr>
          <a:lstStyle/>
          <a:p>
            <a:pPr indent="-311150" lvl="0" marL="285750" marR="0" rtl="0" algn="l">
              <a:spcBef>
                <a:spcPts val="0"/>
              </a:spcBef>
              <a:spcAft>
                <a:spcPts val="0"/>
              </a:spcAft>
              <a:buClr>
                <a:srgbClr val="000000"/>
              </a:buClr>
              <a:buSzPts val="2200"/>
              <a:buFont typeface="Arial"/>
              <a:buChar char="•"/>
            </a:pPr>
            <a:r>
              <a:rPr lang="en-US" sz="1800"/>
              <a:t>Reference</a:t>
            </a:r>
            <a:endParaRPr sz="1800"/>
          </a:p>
          <a:p>
            <a:pPr indent="-342900" lvl="1" marL="914400" marR="0" rtl="0" algn="l">
              <a:spcBef>
                <a:spcPts val="0"/>
              </a:spcBef>
              <a:spcAft>
                <a:spcPts val="0"/>
              </a:spcAft>
              <a:buSzPts val="1800"/>
              <a:buFont typeface="Calibri"/>
              <a:buChar char="○"/>
            </a:pPr>
            <a:r>
              <a:rPr lang="en-US" sz="1800">
                <a:latin typeface="Calibri"/>
                <a:ea typeface="Calibri"/>
                <a:cs typeface="Calibri"/>
                <a:sym typeface="Calibri"/>
              </a:rPr>
              <a:t>Yahoo finance: </a:t>
            </a:r>
            <a:endParaRPr sz="1800">
              <a:latin typeface="Calibri"/>
              <a:ea typeface="Calibri"/>
              <a:cs typeface="Calibri"/>
              <a:sym typeface="Calibri"/>
            </a:endParaRPr>
          </a:p>
          <a:p>
            <a:pPr indent="-342900" lvl="2" marL="1371600" marR="0" rtl="0" algn="l">
              <a:spcBef>
                <a:spcPts val="0"/>
              </a:spcBef>
              <a:spcAft>
                <a:spcPts val="0"/>
              </a:spcAft>
              <a:buSzPts val="1800"/>
              <a:buFont typeface="Calibri"/>
              <a:buChar char="■"/>
            </a:pPr>
            <a:r>
              <a:rPr lang="en-US" sz="1800">
                <a:latin typeface="Calibri"/>
                <a:ea typeface="Calibri"/>
                <a:cs typeface="Calibri"/>
                <a:sym typeface="Calibri"/>
              </a:rPr>
              <a:t>https://towardsdatascience.com/best-5-free-stock-market-apis-in-2019-ad91dddec984</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82" name="Google Shape;182;g18d3851f658_0_49"/>
          <p:cNvPicPr preferRelativeResize="0"/>
          <p:nvPr/>
        </p:nvPicPr>
        <p:blipFill rotWithShape="1">
          <a:blip r:embed="rId3">
            <a:alphaModFix/>
          </a:blip>
          <a:srcRect b="-11037" l="0" r="3250" t="0"/>
          <a:stretch/>
        </p:blipFill>
        <p:spPr>
          <a:xfrm>
            <a:off x="6624550" y="708875"/>
            <a:ext cx="5110375" cy="4382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velVTI">
  <a:themeElements>
    <a:clrScheme name="AnalogousFromRegularSeedRightStep">
      <a:dk1>
        <a:srgbClr val="000000"/>
      </a:dk1>
      <a:lt1>
        <a:srgbClr val="FFFFFF"/>
      </a:lt1>
      <a:dk2>
        <a:srgbClr val="1B2130"/>
      </a:dk2>
      <a:lt2>
        <a:srgbClr val="F3F1F0"/>
      </a:lt2>
      <a:accent1>
        <a:srgbClr val="23ADDC"/>
      </a:accent1>
      <a:accent2>
        <a:srgbClr val="1756D5"/>
      </a:accent2>
      <a:accent3>
        <a:srgbClr val="3B2CE7"/>
      </a:accent3>
      <a:accent4>
        <a:srgbClr val="7617D5"/>
      </a:accent4>
      <a:accent5>
        <a:srgbClr val="D729E7"/>
      </a:accent5>
      <a:accent6>
        <a:srgbClr val="D51796"/>
      </a:accent6>
      <a:hlink>
        <a:srgbClr val="BF5F3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2022-11-13T17:57:40Z</dcterms:created>
  <dc:creator>Cherno Baba Jallow</dc:creator>
</cp:coreProperties>
</file>