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83" r:id="rId6"/>
    <p:sldId id="261" r:id="rId7"/>
    <p:sldId id="262" r:id="rId8"/>
    <p:sldId id="282" r:id="rId9"/>
    <p:sldId id="264" r:id="rId10"/>
    <p:sldId id="265" r:id="rId11"/>
    <p:sldId id="284" r:id="rId12"/>
    <p:sldId id="285" r:id="rId13"/>
    <p:sldId id="286" r:id="rId14"/>
    <p:sldId id="287" r:id="rId15"/>
    <p:sldId id="288" r:id="rId16"/>
    <p:sldId id="289" r:id="rId17"/>
    <p:sldId id="267" r:id="rId18"/>
    <p:sldId id="290" r:id="rId19"/>
    <p:sldId id="291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832" autoAdjust="0"/>
  </p:normalViewPr>
  <p:slideViewPr>
    <p:cSldViewPr snapToGrid="0">
      <p:cViewPr varScale="1">
        <p:scale>
          <a:sx n="48" d="100"/>
          <a:sy n="48" d="100"/>
        </p:scale>
        <p:origin x="29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C0FA8-2F74-4D29-A67A-096EBF03F147}" type="datetimeFigureOut">
              <a:rPr lang="de-AT" smtClean="0"/>
              <a:t>12.03.2015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C5BD-F10C-4FDE-BF67-2E37333918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43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0887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805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181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7877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4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Ein elektronischer Markplatz ist eine elektronische Einkaufsplattform,</a:t>
            </a:r>
            <a:r>
              <a:rPr lang="de-AT" baseline="0" dirty="0" smtClean="0"/>
              <a:t> die es verschiedensten Herstellern, Dienstleistern und Vertriebsunternehmen erleichtert, deren Produkte anzubieten.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460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800" dirty="0" smtClean="0"/>
              <a:t>Zentral:</a:t>
            </a:r>
          </a:p>
          <a:p>
            <a:r>
              <a:rPr lang="de-AT" sz="2800" dirty="0" smtClean="0"/>
              <a:t>Lokal</a:t>
            </a:r>
            <a:r>
              <a:rPr lang="de-AT" sz="2800" baseline="0" dirty="0" smtClean="0"/>
              <a:t> positioniert in einem zentralen Rechensystem</a:t>
            </a:r>
          </a:p>
          <a:p>
            <a:endParaRPr lang="de-AT" sz="2800" baseline="0" dirty="0" smtClean="0"/>
          </a:p>
          <a:p>
            <a:r>
              <a:rPr lang="de-AT" sz="2800" baseline="0" dirty="0" smtClean="0"/>
              <a:t>Dezentral:</a:t>
            </a:r>
          </a:p>
          <a:p>
            <a:r>
              <a:rPr lang="de-AT" dirty="0" smtClean="0"/>
              <a:t>Die Datenbank des Markplatzes wird auf viele verschiedene Systeme aufgeteilt.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65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800" dirty="0" smtClean="0"/>
              <a:t>Zentral:</a:t>
            </a:r>
          </a:p>
          <a:p>
            <a:r>
              <a:rPr lang="de-AT" sz="2800" dirty="0" smtClean="0"/>
              <a:t>Lokal</a:t>
            </a:r>
            <a:r>
              <a:rPr lang="de-AT" sz="2800" baseline="0" dirty="0" smtClean="0"/>
              <a:t> positioniert in einem zentralen Rechensystem</a:t>
            </a:r>
          </a:p>
          <a:p>
            <a:endParaRPr lang="de-AT" sz="2800" baseline="0" dirty="0" smtClean="0"/>
          </a:p>
          <a:p>
            <a:r>
              <a:rPr lang="de-AT" sz="2800" baseline="0" dirty="0" smtClean="0"/>
              <a:t>Dezentral:</a:t>
            </a:r>
          </a:p>
          <a:p>
            <a:r>
              <a:rPr lang="de-AT" dirty="0" smtClean="0"/>
              <a:t>Die Datenbank des Markplatzes wird auf viele verschiedene Systeme aufgeteilt.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292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800" dirty="0" smtClean="0"/>
              <a:t>Zentral:</a:t>
            </a:r>
          </a:p>
          <a:p>
            <a:r>
              <a:rPr lang="de-AT" sz="2800" dirty="0" smtClean="0"/>
              <a:t>Lokal</a:t>
            </a:r>
            <a:r>
              <a:rPr lang="de-AT" sz="2800" baseline="0" dirty="0" smtClean="0"/>
              <a:t> positioniert in einem zentralen Rechensystem</a:t>
            </a:r>
          </a:p>
          <a:p>
            <a:endParaRPr lang="de-AT" sz="2800" baseline="0" dirty="0" smtClean="0"/>
          </a:p>
          <a:p>
            <a:r>
              <a:rPr lang="de-AT" sz="2800" baseline="0" dirty="0" smtClean="0"/>
              <a:t>Dezentral:</a:t>
            </a:r>
          </a:p>
          <a:p>
            <a:r>
              <a:rPr lang="de-AT" dirty="0" smtClean="0"/>
              <a:t>Die Datenbank des Markplatzes wird auf viele verschiedene Systeme aufgeteilt.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00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800" dirty="0" smtClean="0"/>
              <a:t>Zentral:</a:t>
            </a:r>
          </a:p>
          <a:p>
            <a:r>
              <a:rPr lang="de-AT" sz="2800" dirty="0" smtClean="0"/>
              <a:t>Lokal</a:t>
            </a:r>
            <a:r>
              <a:rPr lang="de-AT" sz="2800" baseline="0" dirty="0" smtClean="0"/>
              <a:t> positioniert in einem zentralen Rechensystem</a:t>
            </a:r>
          </a:p>
          <a:p>
            <a:endParaRPr lang="de-AT" sz="2800" baseline="0" dirty="0" smtClean="0"/>
          </a:p>
          <a:p>
            <a:r>
              <a:rPr lang="de-AT" sz="2800" baseline="0" dirty="0" smtClean="0"/>
              <a:t>Dezentral:</a:t>
            </a:r>
          </a:p>
          <a:p>
            <a:r>
              <a:rPr lang="de-AT" dirty="0" smtClean="0"/>
              <a:t>Die Datenbank des Markplatzes wird auf viele verschiedene Systeme aufgeteilt.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27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SSL VPN server is designed to be accessed via Web browser and creates encrypted channels so that you can safely access the server from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anywhere.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257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800" dirty="0" smtClean="0"/>
              <a:t>Zentral:</a:t>
            </a:r>
          </a:p>
          <a:p>
            <a:r>
              <a:rPr lang="de-AT" sz="2800" dirty="0" smtClean="0"/>
              <a:t>Lokal</a:t>
            </a:r>
            <a:r>
              <a:rPr lang="de-AT" sz="2800" baseline="0" dirty="0" smtClean="0"/>
              <a:t> positioniert in einem zentralen Rechensystem</a:t>
            </a:r>
          </a:p>
          <a:p>
            <a:endParaRPr lang="de-AT" sz="2800" baseline="0" dirty="0" smtClean="0"/>
          </a:p>
          <a:p>
            <a:r>
              <a:rPr lang="de-AT" sz="2800" baseline="0" dirty="0" smtClean="0"/>
              <a:t>Dezentral:</a:t>
            </a:r>
          </a:p>
          <a:p>
            <a:r>
              <a:rPr lang="de-AT" dirty="0" smtClean="0"/>
              <a:t>Die Datenbank des Markplatzes wird auf viele verschiedene Systeme aufgeteilt.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121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800" dirty="0" smtClean="0"/>
              <a:t>Zentral:</a:t>
            </a:r>
          </a:p>
          <a:p>
            <a:r>
              <a:rPr lang="de-AT" sz="2800" dirty="0" smtClean="0"/>
              <a:t>Lokal</a:t>
            </a:r>
            <a:r>
              <a:rPr lang="de-AT" sz="2800" baseline="0" dirty="0" smtClean="0"/>
              <a:t> positioniert in einem zentralen Rechensystem</a:t>
            </a:r>
          </a:p>
          <a:p>
            <a:endParaRPr lang="de-AT" sz="2800" baseline="0" dirty="0" smtClean="0"/>
          </a:p>
          <a:p>
            <a:r>
              <a:rPr lang="de-AT" sz="2800" baseline="0" dirty="0" smtClean="0"/>
              <a:t>Dezentral:</a:t>
            </a:r>
          </a:p>
          <a:p>
            <a:r>
              <a:rPr lang="de-AT" dirty="0" smtClean="0"/>
              <a:t>Die Datenbank des Markplatzes wird auf viele verschiedene Systeme aufgeteilt.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C5BD-F10C-4FDE-BF67-2E37333918C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567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2DFC5C-37B7-45E3-8766-EAC58C1F2403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6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663B-9AC4-45AC-96E1-178824EF4DE8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7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2145-DC8A-40DD-A634-9B1FA22A1764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7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067E-866A-49D6-A168-AA8FA16C9A54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44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7186-E762-4B55-BB7F-13ECFC629740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7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6B6D-EF2A-4A76-ABA5-271953EAE0CA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7925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6B6D-EF2A-4A76-ABA5-271953EAE0CA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3233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07FE-3CF2-456D-8562-D4DC602E1C46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5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9224-F3E9-4A0E-BEE3-11D9E0E3664C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8D72-005A-407F-BF42-A69A6ED7064B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D7E-E04D-47D3-AA2C-67BEB5E6CD8C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91E8-C73E-40E4-9C55-5B553C8BCDB2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6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7555-EE72-46C0-90AD-A9FC07178BB1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0141-C4A0-4CAA-A7AC-371BB415BE29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AD24-5A61-4CBB-AAAF-2FD363790FC4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9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B069-E0E4-4F6B-B3DA-4AC057338EBE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8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BA1B-9C39-408B-9AD3-27611180D953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3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6B6D-EF2A-4A76-ABA5-271953EAE0CA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Elektronische Marktplätze - Christian Janeczek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422" y="5192224"/>
            <a:ext cx="4457459" cy="1221612"/>
          </a:xfrm>
        </p:spPr>
        <p:txBody>
          <a:bodyPr>
            <a:normAutofit fontScale="85000" lnSpcReduction="10000"/>
          </a:bodyPr>
          <a:lstStyle/>
          <a:p>
            <a:r>
              <a:rPr lang="de-AT" sz="2400" dirty="0" smtClean="0"/>
              <a:t>Presentation BY </a:t>
            </a:r>
            <a:r>
              <a:rPr lang="de-AT" sz="2400" dirty="0" smtClean="0"/>
              <a:t>Christian Janeczek</a:t>
            </a:r>
          </a:p>
          <a:p>
            <a:r>
              <a:rPr lang="de-AT" sz="2400" dirty="0" smtClean="0"/>
              <a:t>12.03.2015</a:t>
            </a:r>
            <a:endParaRPr lang="de-AT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4673" y="6492875"/>
            <a:ext cx="5124886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9231" y="6331789"/>
            <a:ext cx="882770" cy="526211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</a:t>
            </a:fld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75" y="326682"/>
            <a:ext cx="8174248" cy="54494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934372" y="-948111"/>
            <a:ext cx="11133981" cy="2971801"/>
          </a:xfrm>
        </p:spPr>
        <p:txBody>
          <a:bodyPr>
            <a:normAutofit/>
          </a:bodyPr>
          <a:lstStyle/>
          <a:p>
            <a:r>
              <a:rPr lang="de-AT" sz="6600" dirty="0" smtClean="0"/>
              <a:t>Virtual private networks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4081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6880" y="240482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Point-to-Point Protocol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127697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Least secure</a:t>
            </a:r>
          </a:p>
          <a:p>
            <a:r>
              <a:rPr lang="de-AT" sz="2800" dirty="0" smtClean="0"/>
              <a:t>Great starting point – OS support</a:t>
            </a:r>
          </a:p>
          <a:p>
            <a:r>
              <a:rPr lang="de-AT" sz="2800" dirty="0" smtClean="0"/>
              <a:t>Native plaintext</a:t>
            </a:r>
          </a:p>
          <a:p>
            <a:r>
              <a:rPr lang="de-AT" sz="2800" dirty="0" smtClean="0"/>
              <a:t>Adv: Easiest to use</a:t>
            </a:r>
          </a:p>
          <a:p>
            <a:r>
              <a:rPr lang="de-AT" sz="2800" dirty="0" smtClean="0"/>
              <a:t>Disadv: Most insecure TP</a:t>
            </a:r>
            <a:endParaRPr lang="de-AT" sz="2800" dirty="0" smtClean="0"/>
          </a:p>
          <a:p>
            <a:endParaRPr lang="de-AT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10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78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6880" y="240482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Layer 2 Tunneling Protocol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127697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More secure than PPTP</a:t>
            </a:r>
          </a:p>
          <a:p>
            <a:r>
              <a:rPr lang="de-AT" sz="2800" dirty="0" smtClean="0"/>
              <a:t>More complicated to set up</a:t>
            </a:r>
          </a:p>
          <a:p>
            <a:r>
              <a:rPr lang="de-AT" sz="2800" dirty="0" smtClean="0"/>
              <a:t>Privacy via encryption protocol via Tunnel</a:t>
            </a:r>
          </a:p>
          <a:p>
            <a:r>
              <a:rPr lang="de-AT" sz="2800" dirty="0" smtClean="0"/>
              <a:t>Adv: More secure than PPTP</a:t>
            </a:r>
          </a:p>
          <a:p>
            <a:r>
              <a:rPr lang="de-AT" sz="2800" dirty="0" smtClean="0"/>
              <a:t>Disadv: More complicated to set up</a:t>
            </a:r>
          </a:p>
          <a:p>
            <a:endParaRPr lang="de-AT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3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6880" y="240482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Internet Protocol security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127697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More secure than PPTP</a:t>
            </a:r>
          </a:p>
          <a:p>
            <a:r>
              <a:rPr lang="de-AT" sz="2800" dirty="0" smtClean="0"/>
              <a:t>More complicated to set up</a:t>
            </a:r>
          </a:p>
          <a:p>
            <a:r>
              <a:rPr lang="de-AT" sz="2800" dirty="0" smtClean="0"/>
              <a:t>Authenticating and encrypting each IP packet</a:t>
            </a:r>
          </a:p>
          <a:p>
            <a:r>
              <a:rPr lang="de-AT" sz="2800" dirty="0" smtClean="0"/>
              <a:t>Adv: More secure than the PPTP</a:t>
            </a:r>
          </a:p>
          <a:p>
            <a:r>
              <a:rPr lang="de-AT" sz="2800" dirty="0" smtClean="0"/>
              <a:t>Disadv: More complicated to set up</a:t>
            </a:r>
          </a:p>
          <a:p>
            <a:endParaRPr lang="de-AT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19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6880" y="240482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Secure sockets layer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127697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Most secure way of Tunneling</a:t>
            </a:r>
          </a:p>
          <a:p>
            <a:r>
              <a:rPr lang="de-AT" sz="2800" dirty="0" smtClean="0"/>
              <a:t>Sensitive domains, e.g.: banking sites</a:t>
            </a:r>
          </a:p>
          <a:p>
            <a:r>
              <a:rPr lang="de-AT" sz="2800" dirty="0" smtClean="0"/>
              <a:t>Highest level of security</a:t>
            </a:r>
          </a:p>
          <a:p>
            <a:r>
              <a:rPr lang="de-AT" sz="2800" dirty="0" smtClean="0"/>
              <a:t>Connection via Web Browser -&gt; „Clientless“</a:t>
            </a:r>
          </a:p>
          <a:p>
            <a:r>
              <a:rPr lang="de-AT" sz="2800" dirty="0" smtClean="0"/>
              <a:t>Adv: Web browser -&gt; Easier and more reliable</a:t>
            </a:r>
          </a:p>
          <a:p>
            <a:r>
              <a:rPr lang="de-AT" sz="2800" dirty="0" smtClean="0"/>
              <a:t>Disadv: Most complex TP</a:t>
            </a:r>
          </a:p>
          <a:p>
            <a:endParaRPr lang="de-AT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09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4305" y="6551762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14</a:t>
            </a:fld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20257" y="6054296"/>
            <a:ext cx="1066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Source: </a:t>
            </a:r>
            <a:r>
              <a:rPr lang="de-AT" i="1" dirty="0"/>
              <a:t>http://4.bp.blogspot.com/-4ezmca5E6JM/Uazjlu_9YKI/AAAAAAAAAo4/6k5oyYdMfDw/s1600/vpn-diagram.png</a:t>
            </a:r>
            <a:endParaRPr lang="de-AT" i="1" dirty="0"/>
          </a:p>
        </p:txBody>
      </p:sp>
      <p:pic>
        <p:nvPicPr>
          <p:cNvPr id="6" name="Picture 5" descr="http://images.techhive.com/images/article/2013/03/ssl-vpn-100029646-ori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40" y="256410"/>
            <a:ext cx="8648702" cy="5765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8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4166" y="240482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ADVANTAGES AND DISADVANTAGES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127697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Security and Design</a:t>
            </a:r>
          </a:p>
          <a:p>
            <a:pPr lvl="1"/>
            <a:r>
              <a:rPr lang="de-AT" dirty="0" smtClean="0"/>
              <a:t>P: High level of security (compared to other methods of communication)</a:t>
            </a:r>
          </a:p>
          <a:p>
            <a:pPr lvl="1"/>
            <a:r>
              <a:rPr lang="de-AT" dirty="0" smtClean="0"/>
              <a:t>C: Complex -&gt; professional staff</a:t>
            </a:r>
          </a:p>
          <a:p>
            <a:r>
              <a:rPr lang="de-AT" sz="2800" dirty="0" smtClean="0"/>
              <a:t>Cost</a:t>
            </a:r>
            <a:endParaRPr lang="de-AT" sz="2800" dirty="0"/>
          </a:p>
          <a:p>
            <a:pPr lvl="1"/>
            <a:r>
              <a:rPr lang="de-AT" dirty="0"/>
              <a:t>P: </a:t>
            </a:r>
            <a:r>
              <a:rPr lang="de-AT" dirty="0" smtClean="0"/>
              <a:t>Significantly lower costs (compared to other types of configurations)</a:t>
            </a:r>
            <a:endParaRPr lang="de-AT" dirty="0"/>
          </a:p>
          <a:p>
            <a:pPr lvl="1"/>
            <a:r>
              <a:rPr lang="de-AT" dirty="0"/>
              <a:t>C: </a:t>
            </a:r>
            <a:r>
              <a:rPr lang="de-AT" dirty="0" smtClean="0"/>
              <a:t>Reliability to Provider</a:t>
            </a:r>
            <a:endParaRPr lang="de-AT" dirty="0"/>
          </a:p>
          <a:p>
            <a:pPr marL="457200" lvl="1" indent="0">
              <a:buNone/>
            </a:pPr>
            <a:endParaRPr lang="de-A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82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4166" y="240482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ADVANTAGES AND DISADVANTAGES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127697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Scalability</a:t>
            </a:r>
          </a:p>
          <a:p>
            <a:pPr lvl="1"/>
            <a:r>
              <a:rPr lang="de-AT" dirty="0" smtClean="0"/>
              <a:t>P: Flexible in terms of growing</a:t>
            </a:r>
          </a:p>
          <a:p>
            <a:pPr lvl="1"/>
            <a:r>
              <a:rPr lang="de-AT" dirty="0" smtClean="0"/>
              <a:t>C: Expanding may cause technical issues (Incompatibility)</a:t>
            </a:r>
          </a:p>
          <a:p>
            <a:r>
              <a:rPr lang="de-AT" sz="2800" dirty="0" smtClean="0"/>
              <a:t>Mobile</a:t>
            </a:r>
            <a:endParaRPr lang="de-AT" sz="2800" dirty="0"/>
          </a:p>
          <a:p>
            <a:pPr lvl="1"/>
            <a:r>
              <a:rPr lang="de-AT" dirty="0"/>
              <a:t>P: </a:t>
            </a:r>
            <a:r>
              <a:rPr lang="de-AT" dirty="0" smtClean="0"/>
              <a:t>More flexible (Smartphone)</a:t>
            </a:r>
            <a:endParaRPr lang="de-AT" dirty="0"/>
          </a:p>
          <a:p>
            <a:pPr lvl="1"/>
            <a:r>
              <a:rPr lang="de-AT" dirty="0"/>
              <a:t>C: </a:t>
            </a:r>
            <a:r>
              <a:rPr lang="de-AT" dirty="0" smtClean="0"/>
              <a:t>Eventually tighten up security</a:t>
            </a:r>
          </a:p>
          <a:p>
            <a:r>
              <a:rPr lang="de-AT" sz="2800" dirty="0" smtClean="0"/>
              <a:t>Conclusion: Viable solution, but competent staff required</a:t>
            </a: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1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8035" y="214603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Comparison of VPN providers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127697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Private Internet Access</a:t>
            </a:r>
          </a:p>
          <a:p>
            <a:r>
              <a:rPr lang="de-AT" sz="2800" dirty="0" smtClean="0"/>
              <a:t>TorGuard</a:t>
            </a:r>
          </a:p>
          <a:p>
            <a:r>
              <a:rPr lang="de-AT" sz="2800" dirty="0" smtClean="0"/>
              <a:t>IPVanish</a:t>
            </a:r>
          </a:p>
          <a:p>
            <a:r>
              <a:rPr lang="de-AT" sz="2800" dirty="0" smtClean="0"/>
              <a:t>VikingVPN</a:t>
            </a:r>
          </a:p>
          <a:p>
            <a:r>
              <a:rPr lang="de-AT" sz="2800" dirty="0" smtClean="0"/>
              <a:t>CyberGhost</a:t>
            </a:r>
            <a:endParaRPr lang="de-AT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63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8035" y="214603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Comparison of VPN providers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1598310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Aspects:</a:t>
            </a:r>
          </a:p>
          <a:p>
            <a:pPr lvl="1"/>
            <a:r>
              <a:rPr lang="de-AT" dirty="0" smtClean="0"/>
              <a:t>Logging?</a:t>
            </a:r>
          </a:p>
          <a:p>
            <a:pPr lvl="1"/>
            <a:r>
              <a:rPr lang="de-AT" dirty="0" smtClean="0"/>
              <a:t>Jurisdictions/Information Sharing?</a:t>
            </a:r>
          </a:p>
          <a:p>
            <a:pPr lvl="1"/>
            <a:r>
              <a:rPr lang="de-AT" dirty="0" smtClean="0"/>
              <a:t>Monitoring Tools?</a:t>
            </a:r>
          </a:p>
          <a:p>
            <a:pPr lvl="1"/>
            <a:r>
              <a:rPr lang="de-AT" dirty="0" smtClean="0"/>
              <a:t>DMCA Takedown?</a:t>
            </a:r>
          </a:p>
          <a:p>
            <a:pPr lvl="1"/>
            <a:r>
              <a:rPr lang="de-AT" dirty="0" smtClean="0"/>
              <a:t>Court Order Identification</a:t>
            </a:r>
          </a:p>
          <a:p>
            <a:pPr lvl="1"/>
            <a:r>
              <a:rPr lang="de-AT" dirty="0" smtClean="0"/>
              <a:t>File Sharing Traffic?</a:t>
            </a:r>
          </a:p>
          <a:p>
            <a:pPr lvl="1"/>
            <a:r>
              <a:rPr lang="de-AT" dirty="0" smtClean="0"/>
              <a:t>Payment Methods?</a:t>
            </a:r>
          </a:p>
          <a:p>
            <a:pPr lvl="1"/>
            <a:r>
              <a:rPr lang="de-AT" dirty="0" smtClean="0"/>
              <a:t>Securest Encryption Algorithm</a:t>
            </a:r>
          </a:p>
          <a:p>
            <a:pPr lvl="1"/>
            <a:r>
              <a:rPr lang="de-AT" dirty="0" smtClean="0"/>
              <a:t>Price ($ per month)</a:t>
            </a:r>
            <a:endParaRPr lang="de-A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67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8035" y="214603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Comparison of VPN providers</a:t>
            </a:r>
            <a:endParaRPr lang="de-AT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19</a:t>
            </a:fld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Complications with Table -&gt; 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3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12664" y="283614"/>
            <a:ext cx="8534400" cy="1507067"/>
          </a:xfrm>
        </p:spPr>
        <p:txBody>
          <a:bodyPr>
            <a:normAutofit/>
          </a:bodyPr>
          <a:lstStyle/>
          <a:p>
            <a:r>
              <a:rPr lang="de-AT" sz="5400" dirty="0" smtClean="0"/>
              <a:t>Table of contents</a:t>
            </a:r>
            <a:endParaRPr lang="de-AT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1790681"/>
            <a:ext cx="8534400" cy="4110090"/>
          </a:xfrm>
        </p:spPr>
        <p:txBody>
          <a:bodyPr>
            <a:noAutofit/>
          </a:bodyPr>
          <a:lstStyle/>
          <a:p>
            <a:r>
              <a:rPr lang="de-AT" sz="2800" dirty="0" smtClean="0"/>
              <a:t>Introduction – What and why?</a:t>
            </a:r>
            <a:endParaRPr lang="de-AT" sz="2800" dirty="0" smtClean="0"/>
          </a:p>
          <a:p>
            <a:r>
              <a:rPr lang="de-AT" sz="2800" dirty="0" smtClean="0"/>
              <a:t>How does a VPN work?</a:t>
            </a:r>
            <a:endParaRPr lang="de-AT" sz="2800" dirty="0" smtClean="0"/>
          </a:p>
          <a:p>
            <a:r>
              <a:rPr lang="de-AT" sz="2800" dirty="0" smtClean="0"/>
              <a:t>Tunneling Protocols</a:t>
            </a:r>
            <a:endParaRPr lang="de-AT" sz="2800" dirty="0" smtClean="0"/>
          </a:p>
          <a:p>
            <a:r>
              <a:rPr lang="de-AT" sz="2800" dirty="0" smtClean="0"/>
              <a:t>Advantages and Disadvantages</a:t>
            </a:r>
            <a:endParaRPr lang="de-AT" sz="2800" dirty="0" smtClean="0"/>
          </a:p>
          <a:p>
            <a:r>
              <a:rPr lang="de-AT" sz="2800" dirty="0" smtClean="0"/>
              <a:t>Comparison of VPN providers</a:t>
            </a:r>
            <a:endParaRPr lang="de-AT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77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4673" y="6492875"/>
            <a:ext cx="5124886" cy="365125"/>
          </a:xfrm>
        </p:spPr>
        <p:txBody>
          <a:bodyPr/>
          <a:lstStyle/>
          <a:p>
            <a:r>
              <a:rPr lang="en-US" sz="1600" dirty="0" smtClean="0"/>
              <a:t>VIRTUAL PRIVATE NETWORKS-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9231" y="6331789"/>
            <a:ext cx="882770" cy="526211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20</a:t>
            </a:fld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73" y="2805531"/>
            <a:ext cx="5289386" cy="352625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085473" y="-342068"/>
            <a:ext cx="12354051" cy="3416968"/>
          </a:xfrm>
        </p:spPr>
        <p:txBody>
          <a:bodyPr>
            <a:normAutofit/>
          </a:bodyPr>
          <a:lstStyle/>
          <a:p>
            <a:r>
              <a:rPr lang="de-AT" sz="6600" dirty="0" smtClean="0"/>
              <a:t>THANK YOU FOR YOUR ATTENTION!</a:t>
            </a:r>
            <a:endParaRPr lang="de-AT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5378100" y="2963008"/>
            <a:ext cx="993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0" dirty="0" smtClean="0"/>
              <a:t>?</a:t>
            </a:r>
            <a:endParaRPr lang="de-AT" sz="18000" dirty="0"/>
          </a:p>
        </p:txBody>
      </p:sp>
    </p:spTree>
    <p:extLst>
      <p:ext uri="{BB962C8B-B14F-4D97-AF65-F5344CB8AC3E}">
        <p14:creationId xmlns:p14="http://schemas.microsoft.com/office/powerpoint/2010/main" val="5622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68844" y="283614"/>
            <a:ext cx="8534400" cy="1507067"/>
          </a:xfrm>
        </p:spPr>
        <p:txBody>
          <a:bodyPr>
            <a:normAutofit/>
          </a:bodyPr>
          <a:lstStyle/>
          <a:p>
            <a:r>
              <a:rPr lang="de-AT" sz="5400" dirty="0" smtClean="0"/>
              <a:t>What is a VPN?</a:t>
            </a:r>
            <a:endParaRPr lang="de-AT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1" y="1600899"/>
            <a:ext cx="8534400" cy="3615267"/>
          </a:xfrm>
        </p:spPr>
        <p:txBody>
          <a:bodyPr>
            <a:noAutofit/>
          </a:bodyPr>
          <a:lstStyle/>
          <a:p>
            <a:endParaRPr lang="de-AT" sz="2800" dirty="0" smtClean="0"/>
          </a:p>
          <a:p>
            <a:endParaRPr lang="de-AT" sz="2800" dirty="0" smtClean="0"/>
          </a:p>
          <a:p>
            <a:endParaRPr lang="de-AT" sz="2800" dirty="0"/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endParaRPr lang="de-AT" sz="1400" i="1" dirty="0" smtClean="0"/>
          </a:p>
          <a:p>
            <a:pPr marL="0" indent="0">
              <a:buNone/>
            </a:pPr>
            <a:endParaRPr lang="de-AT" sz="1400" i="1" dirty="0"/>
          </a:p>
          <a:p>
            <a:pPr marL="0" indent="0">
              <a:buNone/>
            </a:pPr>
            <a:endParaRPr lang="de-AT" sz="1600" i="1" dirty="0" smtClean="0"/>
          </a:p>
          <a:p>
            <a:pPr marL="0" indent="0">
              <a:buNone/>
            </a:pPr>
            <a:endParaRPr lang="de-AT" sz="1600" i="1" dirty="0"/>
          </a:p>
          <a:p>
            <a:pPr marL="0" indent="0">
              <a:buNone/>
            </a:pPr>
            <a:r>
              <a:rPr lang="de-AT" sz="1600" i="1" dirty="0" smtClean="0"/>
              <a:t>Source</a:t>
            </a:r>
            <a:r>
              <a:rPr lang="de-AT" sz="1600" i="1" dirty="0"/>
              <a:t>: http://en.wikipedia.org/wiki/Virtual_private_network#/media/File:Virtual_Private_Network_overview.svg</a:t>
            </a:r>
            <a:endParaRPr lang="de-AT" sz="1600" i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3</a:t>
            </a:fld>
            <a:endParaRPr lang="en-US" sz="3200" dirty="0"/>
          </a:p>
        </p:txBody>
      </p:sp>
      <p:pic>
        <p:nvPicPr>
          <p:cNvPr id="8" name="Picture 7" descr="http://upload.wikimedia.org/wikipedia/commons/thumb/0/00/Virtual_Private_Network_overview.svg/1024px-Virtual_Private_Network_overview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34" y="1397527"/>
            <a:ext cx="6434742" cy="4549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1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30316" y="283614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WHY SHOULD YOU USE A VPN?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239991"/>
            <a:ext cx="8534400" cy="3888092"/>
          </a:xfrm>
        </p:spPr>
        <p:txBody>
          <a:bodyPr>
            <a:noAutofit/>
          </a:bodyPr>
          <a:lstStyle/>
          <a:p>
            <a:r>
              <a:rPr lang="de-AT" dirty="0" smtClean="0"/>
              <a:t>Availability – remote access (employees -&gt; files, applications, printers)</a:t>
            </a:r>
          </a:p>
          <a:p>
            <a:r>
              <a:rPr lang="de-AT" dirty="0" smtClean="0"/>
              <a:t>Security – Connecting networks securely, Tunneling Protocols</a:t>
            </a:r>
          </a:p>
          <a:p>
            <a:r>
              <a:rPr lang="de-AT" dirty="0" smtClean="0"/>
              <a:t>Privacy – Wi-Fi hotspots, Encryption of Data Traffic</a:t>
            </a:r>
          </a:p>
          <a:p>
            <a:r>
              <a:rPr lang="de-AT" dirty="0" smtClean="0"/>
              <a:t>Authorization – „Geo-Blocking“</a:t>
            </a:r>
          </a:p>
          <a:p>
            <a:endParaRPr lang="de-A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94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30316" y="283614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WHY SHOULD YOU USE A VPN?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239991"/>
            <a:ext cx="8534400" cy="3888092"/>
          </a:xfrm>
        </p:spPr>
        <p:txBody>
          <a:bodyPr>
            <a:noAutofit/>
          </a:bodyPr>
          <a:lstStyle/>
          <a:p>
            <a:r>
              <a:rPr lang="de-AT" dirty="0" smtClean="0"/>
              <a:t>Availability – remote access (employees -&gt; files, applications, printers)</a:t>
            </a:r>
          </a:p>
          <a:p>
            <a:r>
              <a:rPr lang="de-AT" dirty="0" smtClean="0"/>
              <a:t>Security – Connecting networks securely, Tunneling Protocols</a:t>
            </a:r>
          </a:p>
          <a:p>
            <a:r>
              <a:rPr lang="de-AT" dirty="0" smtClean="0"/>
              <a:t>Privacy – Wi-Fi hotspots, Encryption of Data Traffic</a:t>
            </a:r>
          </a:p>
          <a:p>
            <a:r>
              <a:rPr lang="de-AT" dirty="0" smtClean="0"/>
              <a:t>Authorization – „Geo-Blocking“</a:t>
            </a:r>
          </a:p>
          <a:p>
            <a:endParaRPr lang="de-A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5</a:t>
            </a:fld>
            <a:endParaRPr lang="en-US" sz="3200" dirty="0"/>
          </a:p>
        </p:txBody>
      </p:sp>
      <p:pic>
        <p:nvPicPr>
          <p:cNvPr id="6" name="Picture 5" descr="http://images.techhive.com/images/article/2013/01/vpn-graphic-100022486-ori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1" y="623899"/>
            <a:ext cx="10447706" cy="45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41921" y="1600899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2800" dirty="0" smtClean="0"/>
          </a:p>
          <a:p>
            <a:endParaRPr lang="de-AT" sz="2800" dirty="0" smtClean="0"/>
          </a:p>
          <a:p>
            <a:endParaRPr lang="de-AT" sz="2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sz="1400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sz="1400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sz="1600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sz="1600" i="1" dirty="0" smtClean="0"/>
          </a:p>
          <a:p>
            <a:pPr marL="0" indent="0">
              <a:buNone/>
            </a:pPr>
            <a:r>
              <a:rPr lang="de-AT" sz="1600" i="1" dirty="0" smtClean="0"/>
              <a:t>Source</a:t>
            </a:r>
            <a:r>
              <a:rPr lang="de-AT" sz="1600" i="1" dirty="0"/>
              <a:t>: http://images.techhive.com/images/article/2013/01/vpn-graphic-100022486-large.png</a:t>
            </a:r>
            <a:endParaRPr lang="de-AT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6757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12219" y="283614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HOW DOES A VPN WORK?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127697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Creation of the Internet</a:t>
            </a:r>
          </a:p>
          <a:p>
            <a:r>
              <a:rPr lang="de-AT" sz="2800" dirty="0" smtClean="0"/>
              <a:t>Nuclear Attacks -&gt; Routers</a:t>
            </a:r>
          </a:p>
          <a:p>
            <a:r>
              <a:rPr lang="de-AT" sz="2800" dirty="0" smtClean="0"/>
              <a:t>Security Issues?</a:t>
            </a:r>
          </a:p>
          <a:p>
            <a:r>
              <a:rPr lang="de-AT" sz="2800" dirty="0" smtClean="0"/>
              <a:t>Tunnel via Tunneling Protocol</a:t>
            </a:r>
          </a:p>
          <a:p>
            <a:r>
              <a:rPr lang="de-AT" sz="2800" dirty="0" smtClean="0"/>
              <a:t>Client-Server Architecture</a:t>
            </a:r>
            <a:endParaRPr lang="de-AT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4305" y="6551762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7</a:t>
            </a:fld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20257" y="6054296"/>
            <a:ext cx="1066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Source: </a:t>
            </a:r>
            <a:r>
              <a:rPr lang="de-AT" i="1" dirty="0"/>
              <a:t>http://4.bp.blogspot.com/-4ezmca5E6JM/Uazjlu_9YKI/AAAAAAAAAo4/6k5oyYdMfDw/s1600/vpn-diagram.png</a:t>
            </a:r>
            <a:endParaRPr lang="de-AT" i="1" dirty="0"/>
          </a:p>
        </p:txBody>
      </p:sp>
      <p:pic>
        <p:nvPicPr>
          <p:cNvPr id="9" name="Picture 8" descr="http://blog.rastating.com/content/images/2014/11/vpn-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4" y="794358"/>
            <a:ext cx="10759831" cy="4825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1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12219" y="283614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AS A LITTLE SUMMARY: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2127697"/>
            <a:ext cx="8534400" cy="3335608"/>
          </a:xfrm>
        </p:spPr>
        <p:txBody>
          <a:bodyPr>
            <a:noAutofit/>
          </a:bodyPr>
          <a:lstStyle/>
          <a:p>
            <a:r>
              <a:rPr lang="de-AT" sz="2800" dirty="0" smtClean="0"/>
              <a:t>Tunneling Protocol responsible for data‘s safety</a:t>
            </a:r>
          </a:p>
          <a:p>
            <a:r>
              <a:rPr lang="de-AT" sz="2800" dirty="0" smtClean="0"/>
              <a:t>Penetration Detection</a:t>
            </a:r>
          </a:p>
          <a:p>
            <a:r>
              <a:rPr lang="de-AT" sz="2800" dirty="0" smtClean="0"/>
              <a:t>Recreation of the connection</a:t>
            </a:r>
            <a:endParaRPr lang="de-AT" sz="2800" dirty="0" smtClean="0"/>
          </a:p>
          <a:p>
            <a:r>
              <a:rPr lang="de-AT" sz="2800" dirty="0" smtClean="0"/>
              <a:t>New set of routers</a:t>
            </a:r>
            <a:endParaRPr lang="de-AT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45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9295" y="283614"/>
            <a:ext cx="11424249" cy="1507067"/>
          </a:xfrm>
        </p:spPr>
        <p:txBody>
          <a:bodyPr>
            <a:normAutofit/>
          </a:bodyPr>
          <a:lstStyle/>
          <a:p>
            <a:r>
              <a:rPr lang="de-AT" sz="4400" dirty="0" smtClean="0"/>
              <a:t>Tunneling Protocols</a:t>
            </a:r>
            <a:endParaRPr lang="de-A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20" y="1790681"/>
            <a:ext cx="8534400" cy="33356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2800" u="sng" dirty="0" smtClean="0"/>
          </a:p>
          <a:p>
            <a:r>
              <a:rPr lang="de-AT" sz="2800" dirty="0" smtClean="0"/>
              <a:t>Point-to-Point Tunneling Protocol (PPTP)</a:t>
            </a:r>
            <a:endParaRPr lang="de-AT" sz="2800" dirty="0" smtClean="0"/>
          </a:p>
          <a:p>
            <a:r>
              <a:rPr lang="de-AT" sz="2800" dirty="0" smtClean="0"/>
              <a:t>Layer 2 Tunneling Protocol (L2TP)</a:t>
            </a:r>
          </a:p>
          <a:p>
            <a:r>
              <a:rPr lang="de-AT" sz="2800" dirty="0" smtClean="0"/>
              <a:t>Internet Protocol Security (IPSec)</a:t>
            </a:r>
          </a:p>
          <a:p>
            <a:r>
              <a:rPr lang="de-AT" sz="2800" dirty="0" smtClean="0"/>
              <a:t>Secure Sockets Layer (SSL)</a:t>
            </a:r>
          </a:p>
          <a:p>
            <a:endParaRPr lang="de-AT" sz="2800" dirty="0" smtClean="0"/>
          </a:p>
          <a:p>
            <a:endParaRPr lang="de-AT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9466" y="6533451"/>
            <a:ext cx="6239309" cy="365125"/>
          </a:xfrm>
        </p:spPr>
        <p:txBody>
          <a:bodyPr/>
          <a:lstStyle/>
          <a:p>
            <a:r>
              <a:rPr lang="en-US" sz="1600" dirty="0" smtClean="0"/>
              <a:t>VIRTUAL PRIVATE NETWORKS - </a:t>
            </a:r>
            <a:r>
              <a:rPr lang="en-US" sz="1600" dirty="0" smtClean="0"/>
              <a:t>Christian Janeczek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8075" y="6245525"/>
            <a:ext cx="1063925" cy="61247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0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823</Words>
  <Application>Microsoft Office PowerPoint</Application>
  <PresentationFormat>Widescreen</PresentationFormat>
  <Paragraphs>203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Circuit</vt:lpstr>
      <vt:lpstr>Virtual private networks</vt:lpstr>
      <vt:lpstr>Table of contents</vt:lpstr>
      <vt:lpstr>What is a VPN?</vt:lpstr>
      <vt:lpstr>WHY SHOULD YOU USE A VPN?</vt:lpstr>
      <vt:lpstr>WHY SHOULD YOU USE A VPN?</vt:lpstr>
      <vt:lpstr>HOW DOES A VPN WORK?</vt:lpstr>
      <vt:lpstr>PowerPoint Presentation</vt:lpstr>
      <vt:lpstr>AS A LITTLE SUMMARY:</vt:lpstr>
      <vt:lpstr>Tunneling Protocols</vt:lpstr>
      <vt:lpstr>Point-to-Point Protocol</vt:lpstr>
      <vt:lpstr>Layer 2 Tunneling Protocol</vt:lpstr>
      <vt:lpstr>Internet Protocol security</vt:lpstr>
      <vt:lpstr>Secure sockets layer</vt:lpstr>
      <vt:lpstr>PowerPoint Presentation</vt:lpstr>
      <vt:lpstr>ADVANTAGES AND DISADVANTAGES</vt:lpstr>
      <vt:lpstr>ADVANTAGES AND DISADVANTAGES</vt:lpstr>
      <vt:lpstr>Comparison of VPN providers</vt:lpstr>
      <vt:lpstr>Comparison of VPN providers</vt:lpstr>
      <vt:lpstr>Comparison of VPN providers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Elektronische Marktplätze</dc:title>
  <dc:creator>Chris</dc:creator>
  <cp:lastModifiedBy>Christian</cp:lastModifiedBy>
  <cp:revision>38</cp:revision>
  <dcterms:created xsi:type="dcterms:W3CDTF">2014-12-18T09:09:38Z</dcterms:created>
  <dcterms:modified xsi:type="dcterms:W3CDTF">2015-03-12T11:10:05Z</dcterms:modified>
</cp:coreProperties>
</file>