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2"/>
    <p:sldId id="279" r:id="rId3"/>
    <p:sldId id="342" r:id="rId4"/>
    <p:sldId id="440" r:id="rId5"/>
    <p:sldId id="441" r:id="rId6"/>
    <p:sldId id="442" r:id="rId7"/>
    <p:sldId id="439" r:id="rId8"/>
    <p:sldId id="431" r:id="rId9"/>
    <p:sldId id="289" r:id="rId10"/>
    <p:sldId id="291" r:id="rId11"/>
    <p:sldId id="292" r:id="rId12"/>
    <p:sldId id="294" r:id="rId13"/>
    <p:sldId id="295" r:id="rId14"/>
    <p:sldId id="293" r:id="rId15"/>
    <p:sldId id="436" r:id="rId16"/>
    <p:sldId id="437" r:id="rId17"/>
    <p:sldId id="273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FACC3F"/>
    <a:srgbClr val="99CCFF"/>
    <a:srgbClr val="D7000F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56" autoAdjust="0"/>
  </p:normalViewPr>
  <p:slideViewPr>
    <p:cSldViewPr snapToObjects="1">
      <p:cViewPr varScale="1">
        <p:scale>
          <a:sx n="86" d="100"/>
          <a:sy n="86" d="100"/>
        </p:scale>
        <p:origin x="562" y="43"/>
      </p:cViewPr>
      <p:guideLst>
        <p:guide orient="horz" pos="2160"/>
        <p:guide pos="3765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" name="矩形 5"/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  <a:prstGeom prst="rect">
            <a:avLst/>
          </a:prstGeo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80604020202020204" pitchFamily="34" charset="0"/>
        <a:buChar char="•"/>
        <a:defRPr sz="2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8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8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8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80604020202020204" pitchFamily="34" charset="0"/>
        <a:buChar char="•"/>
        <a:defRPr sz="1800" b="0" i="0" u="none" strike="noStrike" cap="none" spc="0" baseline="0">
          <a:ln>
            <a:noFill/>
          </a:ln>
          <a:solidFill>
            <a:srgbClr val="5F5F5F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讲师：李麟</a:t>
            </a:r>
            <a:endParaRPr lang="en-US" altLang="zh-CN" dirty="0">
              <a:cs typeface="Times New Roman" panose="020206030504050203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欢迎进入区块链世界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区块链概念导入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以太坊的现在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5440" y="980728"/>
            <a:ext cx="9865096" cy="28161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大都会：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拜占庭（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君士坦丁堡（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伊斯坦布尔（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预计于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166440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以太坊的未来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5440" y="1052736"/>
            <a:ext cx="8928992" cy="1154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宁静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这个阶段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Ethereum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的共识将会由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Pow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转为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Pos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，使用的共识算法为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Casper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。</a:t>
            </a:r>
          </a:p>
        </p:txBody>
      </p:sp>
      <p:pic>
        <p:nvPicPr>
          <p:cNvPr id="1026" name="Picture 2" descr="https://cdn-images-1.medium.com/max/800/1*zuknrPwO6mCYK-BUMHtefg.png">
            <a:extLst>
              <a:ext uri="{FF2B5EF4-FFF2-40B4-BE49-F238E27FC236}">
                <a16:creationId xmlns:a16="http://schemas.microsoft.com/office/drawing/2014/main" id="{6D4E2DB9-BBB6-417D-8C2E-C974C129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420888"/>
            <a:ext cx="7620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092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以太坊的未来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480" y="908720"/>
            <a:ext cx="9073008" cy="28161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Casper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共识算法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Casper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是一种基于保证金的经济激励共识协议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(security-deposit based economic consensus protocol)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Casper the Friendly Finality Gadget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Vitalik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版本。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Casper the Friendly GHOST: Correct-by-Construction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Vlad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Zamfir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领导的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Correct-by-construction Casper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74335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以太坊的未来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5480" y="908720"/>
            <a:ext cx="9073008" cy="3231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Casper the Friendly Finality Gadget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Casper FFG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个惩罚机制，一个分叉选择规则和动态的验证节点集合组成。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惩罚机制：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double vote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surround vote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分叉选择规则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动态验证节点集合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5346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25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以太坊历史大事件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24744"/>
            <a:ext cx="10153128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DAO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âtriangleâçå¾çæç´¢ç»æ">
            <a:extLst>
              <a:ext uri="{FF2B5EF4-FFF2-40B4-BE49-F238E27FC236}">
                <a16:creationId xmlns:a16="http://schemas.microsoft.com/office/drawing/2014/main" id="{43C26CF4-1BAB-44FD-8CC1-881D9B29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204864"/>
            <a:ext cx="6681009" cy="376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03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25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以太坊历史大事件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0796" y="1124744"/>
            <a:ext cx="10153128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以太猫事件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4" name="图片 3" descr="https://pic2.zhimg.com/80/v2-c075498ec14efce0f0e0a606a75f37a5_hd.jpg">
            <a:extLst>
              <a:ext uri="{FF2B5EF4-FFF2-40B4-BE49-F238E27FC236}">
                <a16:creationId xmlns:a16="http://schemas.microsoft.com/office/drawing/2014/main" id="{E4F3C49E-F2AE-45F7-A88E-BDFC3452CB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14" y="2492896"/>
            <a:ext cx="5274310" cy="2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s://pic4.zhimg.com/80/v2-4e8c06142ab898e42ec2c021a7ae6fb7_hd.jpg">
            <a:extLst>
              <a:ext uri="{FF2B5EF4-FFF2-40B4-BE49-F238E27FC236}">
                <a16:creationId xmlns:a16="http://schemas.microsoft.com/office/drawing/2014/main" id="{2ADEA032-03C3-4FC5-9807-B2A95C7B47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4" y="2488211"/>
            <a:ext cx="5274310" cy="2531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5040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2500"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以太坊历史大事件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24744"/>
            <a:ext cx="10153128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Fomo3D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事件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4098" name="Picture 2" descr="å¦ä½ç©è½¬fomo3Dçå²ä¸çæ¬¢">
            <a:extLst>
              <a:ext uri="{FF2B5EF4-FFF2-40B4-BE49-F238E27FC236}">
                <a16:creationId xmlns:a16="http://schemas.microsoft.com/office/drawing/2014/main" id="{05D8DDBE-6DCB-4FA6-8A3E-E4CC761FC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16832"/>
            <a:ext cx="7807526" cy="32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5269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1084" y="106674"/>
            <a:ext cx="3990009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450" y="755015"/>
            <a:ext cx="10868660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了解以太坊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完成以太坊环境的搭建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 txBox="1"/>
          <p:nvPr/>
        </p:nvSpPr>
        <p:spPr>
          <a:xfrm>
            <a:off x="882650" y="135255"/>
            <a:ext cx="9079230" cy="5975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什么是以太坊？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31" name="组合 3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9" name="矩形 2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1026" name="Picture 2" descr="https://imgsrc.baidu.com/baike/pic/item/0bd162d9f2d3572c59f67d818113632762d0c353.jpg">
            <a:extLst>
              <a:ext uri="{FF2B5EF4-FFF2-40B4-BE49-F238E27FC236}">
                <a16:creationId xmlns:a16="http://schemas.microsoft.com/office/drawing/2014/main" id="{470C85F0-04FA-47BA-8C02-ABC1F812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549" y="3408529"/>
            <a:ext cx="4572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EBAF7EF4-D758-4698-9BEA-DDE3DBA3C9DF}"/>
              </a:ext>
            </a:extLst>
          </p:cNvPr>
          <p:cNvSpPr txBox="1"/>
          <p:nvPr/>
        </p:nvSpPr>
        <p:spPr>
          <a:xfrm>
            <a:off x="1206633" y="1193497"/>
            <a:ext cx="9992916" cy="34624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以太坊简介</a:t>
            </a:r>
            <a:r>
              <a:rPr lang="en-US" altLang="zh-CN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以太坊（英文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Ethereum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）是一个开源的有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智能合约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功能的公共区块链平台，通过其专用加密货币以太币（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Ether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）提供去中心化的以太虚拟机（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Ethereum Virtual Machine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）来处理点对点合约。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神（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Vitalik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Burtlin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）简介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 txBox="1"/>
          <p:nvPr/>
        </p:nvSpPr>
        <p:spPr>
          <a:xfrm>
            <a:off x="882650" y="135255"/>
            <a:ext cx="9079230" cy="5975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智能合约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31" name="组合 3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9" name="矩形 2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EBAF7EF4-D758-4698-9BEA-DDE3DBA3C9DF}"/>
              </a:ext>
            </a:extLst>
          </p:cNvPr>
          <p:cNvSpPr txBox="1"/>
          <p:nvPr/>
        </p:nvSpPr>
        <p:spPr>
          <a:xfrm>
            <a:off x="1206633" y="1193497"/>
            <a:ext cx="9865096" cy="1154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智能合约解决了哪些问题？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2" descr="http://upyun-assets.ethfans.org/uploads/photo/image/7885051fc8d248d592cceed8cad2d3dd.png">
            <a:extLst>
              <a:ext uri="{FF2B5EF4-FFF2-40B4-BE49-F238E27FC236}">
                <a16:creationId xmlns:a16="http://schemas.microsoft.com/office/drawing/2014/main" id="{C493A242-A8DF-43AE-A9C8-8FF2BB77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7" y="1786110"/>
            <a:ext cx="5665138" cy="328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38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 txBox="1"/>
          <p:nvPr/>
        </p:nvSpPr>
        <p:spPr>
          <a:xfrm>
            <a:off x="882650" y="135255"/>
            <a:ext cx="9079230" cy="5975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以太虚拟机（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EVM)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31" name="组合 3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9" name="矩形 2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EBAF7EF4-D758-4698-9BEA-DDE3DBA3C9DF}"/>
              </a:ext>
            </a:extLst>
          </p:cNvPr>
          <p:cNvSpPr txBox="1"/>
          <p:nvPr/>
        </p:nvSpPr>
        <p:spPr>
          <a:xfrm>
            <a:off x="1206633" y="1193497"/>
            <a:ext cx="9865096" cy="13388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0533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 txBox="1"/>
          <p:nvPr/>
        </p:nvSpPr>
        <p:spPr>
          <a:xfrm>
            <a:off x="882650" y="135255"/>
            <a:ext cx="9079230" cy="5975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以太虚拟机（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Gas)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31" name="组合 3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9" name="矩形 2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EBAF7EF4-D758-4698-9BEA-DDE3DBA3C9DF}"/>
              </a:ext>
            </a:extLst>
          </p:cNvPr>
          <p:cNvSpPr txBox="1"/>
          <p:nvPr/>
        </p:nvSpPr>
        <p:spPr>
          <a:xfrm>
            <a:off x="1206633" y="1193497"/>
            <a:ext cx="9865096" cy="13388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0527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 txBox="1"/>
          <p:nvPr/>
        </p:nvSpPr>
        <p:spPr>
          <a:xfrm>
            <a:off x="882650" y="135255"/>
            <a:ext cx="9079230" cy="5975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以太坊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VS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比特币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31" name="组合 3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9" name="矩形 2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EBAF7EF4-D758-4698-9BEA-DDE3DBA3C9DF}"/>
              </a:ext>
            </a:extLst>
          </p:cNvPr>
          <p:cNvSpPr txBox="1"/>
          <p:nvPr/>
        </p:nvSpPr>
        <p:spPr>
          <a:xfrm>
            <a:off x="509052" y="1199055"/>
            <a:ext cx="9865096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8194" name="Picture 2" descr="https://img-blog.csdn.net/20180521180222233?watermark/2/text/aHR0cHM6Ly9ibG9nLmNzZG4ubmV0L3dsaGRvNzE5MjAxNDU=/font/5a6L5L2T/fontsize/400/fill/I0JBQkFCMA==/dissolve/70">
            <a:extLst>
              <a:ext uri="{FF2B5EF4-FFF2-40B4-BE49-F238E27FC236}">
                <a16:creationId xmlns:a16="http://schemas.microsoft.com/office/drawing/2014/main" id="{AA84E6ED-F2EF-4ED4-812D-55835875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691679"/>
            <a:ext cx="6726420" cy="347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2411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 txBox="1"/>
          <p:nvPr/>
        </p:nvSpPr>
        <p:spPr>
          <a:xfrm>
            <a:off x="882650" y="135255"/>
            <a:ext cx="9079230" cy="5975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以太坊路线图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矩形 2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0" name="矩形 1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80604020202020204" pitchFamily="34" charset="0"/>
                <a:cs typeface="Arial" panose="0208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80604020202020204" pitchFamily="34" charset="0"/>
              <a:cs typeface="Arial" panose="02080604020202020204" pitchFamily="34" charset="0"/>
              <a:sym typeface="Times New Roman" panose="02020603050405020304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31" name="组合 3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9" name="矩形 2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9174AF0-E8B7-4EA6-8F25-C946002D4FEA}"/>
              </a:ext>
            </a:extLst>
          </p:cNvPr>
          <p:cNvSpPr/>
          <p:nvPr/>
        </p:nvSpPr>
        <p:spPr>
          <a:xfrm>
            <a:off x="1127448" y="1364750"/>
            <a:ext cx="1224136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前沿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BC4AC61-9814-4306-94A1-5D84EED2753C}"/>
              </a:ext>
            </a:extLst>
          </p:cNvPr>
          <p:cNvSpPr/>
          <p:nvPr/>
        </p:nvSpPr>
        <p:spPr>
          <a:xfrm>
            <a:off x="1127448" y="2271944"/>
            <a:ext cx="1224136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家园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DC85185-B75C-4C18-A3CF-75B42DE92852}"/>
              </a:ext>
            </a:extLst>
          </p:cNvPr>
          <p:cNvSpPr/>
          <p:nvPr/>
        </p:nvSpPr>
        <p:spPr>
          <a:xfrm>
            <a:off x="1130541" y="3193306"/>
            <a:ext cx="1224136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大都会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C85185-B75C-4C18-A3CF-75B42DE92852}"/>
              </a:ext>
            </a:extLst>
          </p:cNvPr>
          <p:cNvSpPr/>
          <p:nvPr/>
        </p:nvSpPr>
        <p:spPr>
          <a:xfrm>
            <a:off x="1127448" y="4100500"/>
            <a:ext cx="1224136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宁静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BB9738-8199-483C-8039-047525D12A65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1739516" y="1773370"/>
            <a:ext cx="0" cy="4985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C2F2252-7C58-46BF-B163-94755A76E370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739516" y="2680564"/>
            <a:ext cx="3093" cy="51274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F0DBBF5-7077-410E-9FF5-D12048227F64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flipH="1">
            <a:off x="1739516" y="3601926"/>
            <a:ext cx="3093" cy="4985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B4FE11EB-2566-4498-B0AE-B4EDC3D0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732790"/>
            <a:ext cx="4608512" cy="53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099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以太坊的过去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340768"/>
            <a:ext cx="10153128" cy="30469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前沿（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第一次发布的以太坊网络。 它允许开发者进行实验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挖矿以太币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并开始构建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和相关工具。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家园（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以太坊的第一个生产版本，它带来了许多协议上的改进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为未来的升级和交易加速奠定了基础。</a:t>
            </a:r>
          </a:p>
          <a:p>
            <a:pPr lvl="2" indent="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6668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rtlCol="0">
        <a:spAutoFit/>
      </a:bodyPr>
      <a:lstStyle>
        <a:defPPr>
          <a:defRPr lang="en-US" altLang="zh-CN" b="1">
            <a:solidFill>
              <a:schemeClr val="bg1">
                <a:lumMod val="50000"/>
              </a:schemeClr>
            </a:solidFill>
            <a:effectLst>
              <a:reflection blurRad="6350" stA="53000" endA="300" endPos="35500" dir="5400000" sy="-90000" algn="bl" rotWithShape="0"/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348</Words>
  <Application>Microsoft Office PowerPoint</Application>
  <PresentationFormat>宽屏</PresentationFormat>
  <Paragraphs>67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小米兰亭</vt:lpstr>
      <vt:lpstr>Arial</vt:lpstr>
      <vt:lpstr>Calibri</vt:lpstr>
      <vt:lpstr>Times New Roman</vt:lpstr>
      <vt:lpstr>Office 主题</vt:lpstr>
      <vt:lpstr>欢迎进入区块链世界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李 麟</cp:lastModifiedBy>
  <cp:revision>327</cp:revision>
  <dcterms:created xsi:type="dcterms:W3CDTF">2019-03-04T02:17:09Z</dcterms:created>
  <dcterms:modified xsi:type="dcterms:W3CDTF">2019-03-14T10:58:35Z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