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8" r:id="rId2"/>
    <p:sldId id="283" r:id="rId3"/>
    <p:sldId id="285" r:id="rId4"/>
    <p:sldId id="279" r:id="rId5"/>
    <p:sldId id="440" r:id="rId6"/>
    <p:sldId id="433" r:id="rId7"/>
    <p:sldId id="435" r:id="rId8"/>
    <p:sldId id="439" r:id="rId9"/>
    <p:sldId id="441" r:id="rId10"/>
    <p:sldId id="442" r:id="rId11"/>
    <p:sldId id="273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  <a:srgbClr val="FACC3F"/>
    <a:srgbClr val="99CCFF"/>
    <a:srgbClr val="D7000F"/>
    <a:srgbClr val="EAEAEA"/>
    <a:srgbClr val="E6E6E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94256" autoAdjust="0"/>
  </p:normalViewPr>
  <p:slideViewPr>
    <p:cSldViewPr snapToObjects="1">
      <p:cViewPr varScale="1">
        <p:scale>
          <a:sx n="81" d="100"/>
          <a:sy n="81" d="100"/>
        </p:scale>
        <p:origin x="758" y="48"/>
      </p:cViewPr>
      <p:guideLst>
        <p:guide orient="horz" pos="2160"/>
        <p:guide pos="3765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" name="矩形 5"/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/>
          <p:cNvCxnSpPr/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80604020202020204" pitchFamily="34" charset="0"/>
                <a:cs typeface="Arial" panose="0208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80604020202020204" pitchFamily="34" charset="0"/>
              <a:cs typeface="Arial" panose="0208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63344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15587" y="6363344"/>
            <a:ext cx="3860800" cy="365125"/>
          </a:xfrm>
          <a:prstGeom prst="rect">
            <a:avLst/>
          </a:prstGeom>
        </p:spPr>
        <p:txBody>
          <a:bodyPr vert="horz" lIns="76618" tIns="38309" rIns="76618" bIns="38309" rtlCol="0" anchor="ctr"/>
          <a:lstStyle>
            <a:lvl1pPr>
              <a:defRPr lang="en-US" altLang="zh-CN" smtClean="0">
                <a:solidFill>
                  <a:prstClr val="white">
                    <a:lumMod val="65000"/>
                  </a:prstClr>
                </a:solidFill>
                <a:latin typeface="Calibri" panose="020F0502020204030204"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64764" y="6351789"/>
            <a:ext cx="1850728" cy="376667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r">
              <a:defRPr lang="zh-CN" altLang="en-US" smtClean="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80604020202020204" pitchFamily="34" charset="0"/>
        <a:buChar char="•"/>
        <a:defRPr sz="2800" b="0" i="0" u="none" strike="noStrike" cap="none" spc="0" baseline="0">
          <a:ln>
            <a:noFill/>
          </a:ln>
          <a:solidFill>
            <a:srgbClr val="5F5F5F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80604020202020204" pitchFamily="34" charset="0"/>
        <a:buChar char="•"/>
        <a:defRPr sz="1800" b="0" i="0" u="none" strike="noStrike" cap="none" spc="0" baseline="0">
          <a:ln>
            <a:noFill/>
          </a:ln>
          <a:solidFill>
            <a:srgbClr val="5F5F5F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80604020202020204" pitchFamily="34" charset="0"/>
        <a:buChar char="•"/>
        <a:defRPr sz="1800" b="0" i="0" u="none" strike="noStrike" cap="none" spc="0" baseline="0">
          <a:ln>
            <a:noFill/>
          </a:ln>
          <a:solidFill>
            <a:srgbClr val="5F5F5F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80604020202020204" pitchFamily="34" charset="0"/>
        <a:buChar char="•"/>
        <a:defRPr sz="1800" b="0" i="0" u="none" strike="noStrike" cap="none" spc="0" baseline="0">
          <a:ln>
            <a:noFill/>
          </a:ln>
          <a:solidFill>
            <a:srgbClr val="5F5F5F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80604020202020204" pitchFamily="34" charset="0"/>
        <a:buChar char="•"/>
        <a:defRPr sz="1800" b="0" i="0" u="none" strike="noStrike" cap="none" spc="0" baseline="0">
          <a:ln>
            <a:noFill/>
          </a:ln>
          <a:solidFill>
            <a:srgbClr val="5F5F5F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/go-ethereum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/go-ethereum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讲师：张振华</a:t>
            </a:r>
            <a:endParaRPr lang="en-US" altLang="zh-CN" dirty="0">
              <a:cs typeface="Times New Roman" panose="02020603050405020304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欢迎进入区块链世界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区块链概念导入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以太坊钱包安装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5480" y="908720"/>
            <a:ext cx="9073008" cy="32316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EthereumWallet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上获取源码：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https://github.com/ethereum/go-ethereum.git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、切换到相应目录下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cd go-Ethereum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、进行编译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make all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环境变量：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export PATH=${go-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ethereum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安装路径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}/build/bin:$PATH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、通过指定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启动钱包：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ethereumWallet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${HOME}/Work/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privteChain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datadir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geth.ipc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1339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80604020202020204" pitchFamily="34" charset="0"/>
                <a:cs typeface="Arial" panose="0208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80604020202020204" pitchFamily="34" charset="0"/>
              <a:cs typeface="Arial" panose="02080604020202020204" pitchFamily="34" charset="0"/>
              <a:sym typeface="Times New Roman" panose="020206030504050203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6450" y="755015"/>
            <a:ext cx="10868660" cy="5687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30000"/>
              </a:lnSpc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使学员对于区块链技术概念及原理有深入的了解和掌握。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30000"/>
              </a:lnSpc>
              <a:buClrTx/>
              <a:buSzTx/>
              <a:buFontTx/>
              <a:buAutoNum type="arabicPeriod"/>
            </a:pPr>
            <a:r>
              <a:rPr 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通过实操演示，使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学员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具备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比特币环境搭建以及应用开发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技术能力。</a:t>
            </a:r>
          </a:p>
          <a:p>
            <a:pPr marL="514350" marR="0" indent="-514350" algn="l" defTabSz="914400" rtl="0" fontAlgn="auto" latinLnBrk="0" hangingPunct="0">
              <a:lnSpc>
                <a:spcPct val="130000"/>
              </a:lnSpc>
              <a:buClrTx/>
              <a:buSzTx/>
              <a:buFontTx/>
              <a:buAutoNum type="arabicPeriod"/>
            </a:pPr>
            <a:r>
              <a:rPr 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通过实操演示，使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学员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具备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以太坊环境搭建以及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合约部署、开发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技术能力。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rtl="0" fontAlgn="auto" latinLnBrk="0">
              <a:lnSpc>
                <a:spcPct val="130000"/>
              </a:lnSpc>
              <a:buFontTx/>
              <a:buAutoNum type="arabicPeriod"/>
            </a:pPr>
            <a:r>
              <a:rPr 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通过实操演示，使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学员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具备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搭建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Chain33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公链、平行链以及合约部署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技术能力。</a:t>
            </a:r>
          </a:p>
          <a:p>
            <a:pPr marL="514350" marR="0" indent="-514350" algn="l" rtl="0" fontAlgn="auto" latinLnBrk="0">
              <a:lnSpc>
                <a:spcPct val="13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通过实操演示，使学员具备在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Chain33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上开发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Dapp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应用合约的技术能力。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rtl="0" fontAlgn="auto" latinLnBrk="0">
              <a:lnSpc>
                <a:spcPct val="13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通过实操演示，使学员具备深度定制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Chain33</a:t>
            </a:r>
            <a:r>
              <a:rPr 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公链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的技术能力。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本章目标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80604020202020204" pitchFamily="34" charset="0"/>
                <a:cs typeface="Arial" panose="0208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80604020202020204" pitchFamily="34" charset="0"/>
              <a:cs typeface="Arial" panose="02080604020202020204" pitchFamily="34" charset="0"/>
              <a:sym typeface="Times New Roman" panose="0202060305040502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6450" y="755015"/>
            <a:ext cx="10868660" cy="33239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了解以太坊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完成以太坊环境的搭建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完成以太坊钱包的安装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进行一次以太坊的交易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进行以太的挖矿并了解挖矿的原理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476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80604020202020204" pitchFamily="34" charset="0"/>
                <a:cs typeface="Arial" panose="0208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80604020202020204" pitchFamily="34" charset="0"/>
              <a:cs typeface="Arial" panose="02080604020202020204" pitchFamily="34" charset="0"/>
              <a:sym typeface="Times New Roman" panose="020206030504050203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6450" y="755015"/>
            <a:ext cx="10868660" cy="17727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30000"/>
              </a:lnSpc>
              <a:buClrTx/>
              <a:buSzTx/>
              <a:buFontTx/>
              <a:buAutoNum type="arabicPeriod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完成以太坊节点的搭建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marR="0" indent="-514350" algn="l" defTabSz="914400" rtl="0" fontAlgn="auto" latinLnBrk="0" hangingPunct="0">
              <a:lnSpc>
                <a:spcPct val="130000"/>
              </a:lnSpc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完成以太坊钱包的安装，并进行一次转账操作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marR="0" indent="-514350" algn="l" defTabSz="914400" rtl="0" fontAlgn="auto" latinLnBrk="0" hangingPunct="0">
              <a:lnSpc>
                <a:spcPct val="130000"/>
              </a:lnSpc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在交易所上完成一笔以太坊的交易</a:t>
            </a:r>
          </a:p>
        </p:txBody>
      </p:sp>
      <p:pic>
        <p:nvPicPr>
          <p:cNvPr id="11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28372" y="755231"/>
            <a:ext cx="723900" cy="7334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以太坊环境安装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5480" y="908720"/>
            <a:ext cx="9073008" cy="2400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Go-Ethereum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上获取源码：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https://github.com/ethereum/go-ethereum.git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、切换到相应目录下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cd go-Ethereum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、进行编译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make all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环境变量：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export PATH=${go-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ethereum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安装路径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}/build/bin:$PATH</a:t>
            </a:r>
          </a:p>
        </p:txBody>
      </p:sp>
    </p:spTree>
    <p:extLst>
      <p:ext uri="{BB962C8B-B14F-4D97-AF65-F5344CB8AC3E}">
        <p14:creationId xmlns:p14="http://schemas.microsoft.com/office/powerpoint/2010/main" val="27585913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以太坊环境部署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5480" y="908720"/>
            <a:ext cx="9073008" cy="48936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gensis.json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（创世快配置文件）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"config": {    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chainId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 101,    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homesteadBlock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 0,    "eip155Block": 0,    "eip158Block": 0  },  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 {},  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coinbase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 "0x0000000000000000000000000000000000000000",  "difficulty": "0x400",  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extraData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 "",  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gasLimit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 "0xffffffff",  "nonce": "0x0000000000000042",  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mixhash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 "0x0000000000000000000000000000000000000000000000000000000000000000",  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parentHash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 "0x0000000000000000000000000000000000000000000000000000000000000000",  "timestamp": "0x00“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10F30C4-7B83-4C99-BA4B-100886E2629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112224" y="1903589"/>
          <a:ext cx="1281637" cy="780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包装程序外壳对象" showAsIcon="1" r:id="rId3" imgW="722520" imgH="439560" progId="Package">
                  <p:embed/>
                </p:oleObj>
              </mc:Choice>
              <mc:Fallback>
                <p:oleObj name="包装程序外壳对象" showAsIcon="1" r:id="rId3" imgW="722520" imgH="439560" progId="Package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10F30C4-7B83-4C99-BA4B-100886E262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12224" y="1903589"/>
                        <a:ext cx="1281637" cy="780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7166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以太坊环境部署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5480" y="908720"/>
            <a:ext cx="9073008" cy="28161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以太坊环境启动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 ~/Work/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datadir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datadir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datadir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genesis.json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--identity node1 --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datadir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dataidr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--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rpcapi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db,eth,net,web3 --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rpcaddr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127.0.0.1 --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rpcport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8481 --port 30301 console </a:t>
            </a:r>
          </a:p>
        </p:txBody>
      </p:sp>
    </p:spTree>
    <p:extLst>
      <p:ext uri="{BB962C8B-B14F-4D97-AF65-F5344CB8AC3E}">
        <p14:creationId xmlns:p14="http://schemas.microsoft.com/office/powerpoint/2010/main" val="36433272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以太坊环境部署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5480" y="908720"/>
            <a:ext cx="9073008" cy="2400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常用指令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创建用户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coinbase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查询余额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查询区块高度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3837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以太坊钱包介绍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5480" y="908720"/>
            <a:ext cx="9073008" cy="2400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常用钱包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EthereumWallet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1124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</a:spPr>
      <a:bodyPr wrap="square" rtlCol="0">
        <a:spAutoFit/>
      </a:bodyPr>
      <a:lstStyle>
        <a:defPPr>
          <a:defRPr lang="en-US" altLang="zh-CN" b="1">
            <a:solidFill>
              <a:schemeClr val="bg1">
                <a:lumMod val="50000"/>
              </a:schemeClr>
            </a:solidFill>
            <a:effectLst>
              <a:reflection blurRad="6350" stA="53000" endA="300" endPos="35500" dir="5400000" sy="-90000" algn="bl" rotWithShape="0"/>
            </a:effectLst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527</Words>
  <Application>Microsoft Office PowerPoint</Application>
  <PresentationFormat>宽屏</PresentationFormat>
  <Paragraphs>57</Paragraphs>
  <Slides>11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微软雅黑</vt:lpstr>
      <vt:lpstr>小米兰亭</vt:lpstr>
      <vt:lpstr>Arial</vt:lpstr>
      <vt:lpstr>Calibri</vt:lpstr>
      <vt:lpstr>Times New Roman</vt:lpstr>
      <vt:lpstr>Wingdings</vt:lpstr>
      <vt:lpstr>Office 主题</vt:lpstr>
      <vt:lpstr>包装程序外壳对象</vt:lpstr>
      <vt:lpstr>欢迎进入区块链世界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李 麟</cp:lastModifiedBy>
  <cp:revision>303</cp:revision>
  <dcterms:created xsi:type="dcterms:W3CDTF">2019-03-04T02:04:19Z</dcterms:created>
  <dcterms:modified xsi:type="dcterms:W3CDTF">2019-03-14T10:58:37Z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