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319" r:id="rId4"/>
    <p:sldId id="317" r:id="rId5"/>
    <p:sldId id="259" r:id="rId6"/>
    <p:sldId id="316" r:id="rId7"/>
    <p:sldId id="257" r:id="rId8"/>
    <p:sldId id="321" r:id="rId9"/>
    <p:sldId id="320" r:id="rId10"/>
    <p:sldId id="322" r:id="rId11"/>
    <p:sldId id="323" r:id="rId12"/>
    <p:sldId id="324" r:id="rId13"/>
    <p:sldId id="32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34537-A2A0-4B03-9E38-6350772C480B}"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C1313-BA87-4DD7-9984-F1657B06876A}" type="slidenum">
              <a:rPr lang="zh-CN" altLang="en-US" smtClean="0"/>
              <a:t>‹#›</a:t>
            </a:fld>
            <a:endParaRPr lang="zh-CN" altLang="en-US"/>
          </a:p>
        </p:txBody>
      </p:sp>
    </p:spTree>
    <p:extLst>
      <p:ext uri="{BB962C8B-B14F-4D97-AF65-F5344CB8AC3E}">
        <p14:creationId xmlns:p14="http://schemas.microsoft.com/office/powerpoint/2010/main" val="99544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4/28/2019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05E00-3FDA-4BEB-92E9-53A6E6019083}"/>
              </a:ext>
            </a:extLst>
          </p:cNvPr>
          <p:cNvSpPr>
            <a:spLocks noGrp="1"/>
          </p:cNvSpPr>
          <p:nvPr>
            <p:ph type="ctrTitle"/>
          </p:nvPr>
        </p:nvSpPr>
        <p:spPr>
          <a:xfrm>
            <a:off x="1288120" y="99419"/>
            <a:ext cx="8825658" cy="3329581"/>
          </a:xfrm>
        </p:spPr>
        <p:txBody>
          <a:bodyPr/>
          <a:lstStyle/>
          <a:p>
            <a:r>
              <a:rPr lang="zh-CN" altLang="en-US" dirty="0">
                <a:latin typeface="微软雅黑" panose="020B0503020204020204" pitchFamily="34" charset="-122"/>
                <a:ea typeface="微软雅黑" panose="020B0503020204020204" pitchFamily="34" charset="-122"/>
              </a:rPr>
              <a:t>区块链介绍</a:t>
            </a:r>
          </a:p>
        </p:txBody>
      </p:sp>
    </p:spTree>
    <p:extLst>
      <p:ext uri="{BB962C8B-B14F-4D97-AF65-F5344CB8AC3E}">
        <p14:creationId xmlns:p14="http://schemas.microsoft.com/office/powerpoint/2010/main" val="34506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854E386-E883-479A-BA26-8FDBAF309B0A}"/>
              </a:ext>
            </a:extLst>
          </p:cNvPr>
          <p:cNvSpPr txBox="1"/>
          <p:nvPr/>
        </p:nvSpPr>
        <p:spPr>
          <a:xfrm>
            <a:off x="4565015" y="1056005"/>
            <a:ext cx="3919855" cy="521970"/>
          </a:xfrm>
          <a:prstGeom prst="rect">
            <a:avLst/>
          </a:prstGeom>
          <a:noFill/>
        </p:spPr>
        <p:txBody>
          <a:bodyPr wrap="square" rtlCol="0">
            <a:spAutoFit/>
          </a:bodyPr>
          <a:lstStyle/>
          <a:p>
            <a:pPr lvl="0" algn="l"/>
            <a:r>
              <a:rPr lang="zh-CN" altLang="en-US" sz="2800" dirty="0">
                <a:latin typeface="微软雅黑" panose="020B0503020204020204" pitchFamily="34" charset="-122"/>
                <a:ea typeface="微软雅黑" panose="020B0503020204020204" pitchFamily="34" charset="-122"/>
                <a:sym typeface="+mn-ea"/>
              </a:rPr>
              <a:t>区块链1.0的局限性 </a:t>
            </a:r>
          </a:p>
        </p:txBody>
      </p:sp>
      <p:grpSp>
        <p:nvGrpSpPr>
          <p:cNvPr id="6" name="组合 5">
            <a:extLst>
              <a:ext uri="{FF2B5EF4-FFF2-40B4-BE49-F238E27FC236}">
                <a16:creationId xmlns:a16="http://schemas.microsoft.com/office/drawing/2014/main" id="{EE9A5EEC-7EE1-4679-B29D-937C8A1C02D5}"/>
              </a:ext>
            </a:extLst>
          </p:cNvPr>
          <p:cNvGrpSpPr/>
          <p:nvPr/>
        </p:nvGrpSpPr>
        <p:grpSpPr>
          <a:xfrm>
            <a:off x="2038350" y="1971040"/>
            <a:ext cx="7912100" cy="2614295"/>
            <a:chOff x="768" y="2184"/>
            <a:chExt cx="13166" cy="4350"/>
          </a:xfrm>
          <a:effectLst>
            <a:outerShdw blurRad="190500" algn="tl" rotWithShape="0">
              <a:schemeClr val="bg1">
                <a:lumMod val="10000"/>
                <a:alpha val="70000"/>
              </a:schemeClr>
            </a:outerShdw>
          </a:effectLst>
        </p:grpSpPr>
        <p:pic>
          <p:nvPicPr>
            <p:cNvPr id="7" name="图片 6">
              <a:extLst>
                <a:ext uri="{FF2B5EF4-FFF2-40B4-BE49-F238E27FC236}">
                  <a16:creationId xmlns:a16="http://schemas.microsoft.com/office/drawing/2014/main" id="{761962BE-DB8A-4EC0-A983-330A25843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 y="2184"/>
              <a:ext cx="13166" cy="1855"/>
            </a:xfrm>
            <a:prstGeom prst="rect">
              <a:avLst/>
            </a:prstGeom>
          </p:spPr>
        </p:pic>
        <p:pic>
          <p:nvPicPr>
            <p:cNvPr id="8" name="图片 7">
              <a:extLst>
                <a:ext uri="{FF2B5EF4-FFF2-40B4-BE49-F238E27FC236}">
                  <a16:creationId xmlns:a16="http://schemas.microsoft.com/office/drawing/2014/main" id="{117BBEB5-A471-4AC8-9BF9-16639B7EC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 y="4718"/>
              <a:ext cx="6348" cy="1816"/>
            </a:xfrm>
            <a:prstGeom prst="rect">
              <a:avLst/>
            </a:prstGeom>
          </p:spPr>
        </p:pic>
      </p:grpSp>
      <p:sp>
        <p:nvSpPr>
          <p:cNvPr id="9" name="矩形 8">
            <a:extLst>
              <a:ext uri="{FF2B5EF4-FFF2-40B4-BE49-F238E27FC236}">
                <a16:creationId xmlns:a16="http://schemas.microsoft.com/office/drawing/2014/main" id="{0DA2441F-9B0B-479D-9049-7A70CD0658C2}"/>
              </a:ext>
            </a:extLst>
          </p:cNvPr>
          <p:cNvSpPr/>
          <p:nvPr/>
        </p:nvSpPr>
        <p:spPr>
          <a:xfrm>
            <a:off x="2037715" y="5025390"/>
            <a:ext cx="8051165" cy="645160"/>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以比特币为代表的区块链1.0产生了很多应用，主要以 各种特色的电子货币为主，最多的行业应用是小额支付、 外汇兑换、博彩和洗钱。 </a:t>
            </a:r>
            <a:endParaRPr lang="zh-CN" altLang="en-US" sz="1800" dirty="0">
              <a:effectLst/>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95EA310C-04CE-4620-95F1-544D4C9229AE}"/>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a:t>
            </a:r>
            <a:r>
              <a:rPr lang="en-US" altLang="zh-CN" sz="2800" dirty="0">
                <a:latin typeface="微软雅黑" panose="020B0503020204020204" pitchFamily="34" charset="-122"/>
                <a:ea typeface="微软雅黑" panose="020B0503020204020204" pitchFamily="34" charset="-122"/>
              </a:rPr>
              <a:t>1.0</a:t>
            </a:r>
            <a:r>
              <a:rPr lang="zh-CN" altLang="en-US" sz="2800" dirty="0">
                <a:latin typeface="微软雅黑" panose="020B0503020204020204" pitchFamily="34" charset="-122"/>
                <a:ea typeface="微软雅黑" panose="020B0503020204020204" pitchFamily="34" charset="-122"/>
              </a:rPr>
              <a:t>基础架构</a:t>
            </a:r>
          </a:p>
        </p:txBody>
      </p:sp>
    </p:spTree>
    <p:extLst>
      <p:ext uri="{BB962C8B-B14F-4D97-AF65-F5344CB8AC3E}">
        <p14:creationId xmlns:p14="http://schemas.microsoft.com/office/powerpoint/2010/main" val="53155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EEDBB0AB-723A-4AE6-829A-A34B0122C2F8}"/>
              </a:ext>
            </a:extLst>
          </p:cNvPr>
          <p:cNvSpPr txBox="1"/>
          <p:nvPr/>
        </p:nvSpPr>
        <p:spPr>
          <a:xfrm>
            <a:off x="1781344" y="1331278"/>
            <a:ext cx="8500531" cy="1077218"/>
          </a:xfrm>
          <a:prstGeom prst="rect">
            <a:avLst/>
          </a:prstGeom>
          <a:noFill/>
        </p:spPr>
        <p:txBody>
          <a:bodyPr wrap="square" rtlCol="0">
            <a:spAutoFit/>
          </a:bodyPr>
          <a:lstStyle/>
          <a:p>
            <a:pPr lvl="0" algn="l"/>
            <a:r>
              <a:rPr lang="zh-CN" altLang="en-US" sz="2800" dirty="0">
                <a:latin typeface="微软雅黑" panose="020B0503020204020204" pitchFamily="34" charset="-122"/>
                <a:ea typeface="微软雅黑" panose="020B0503020204020204" pitchFamily="34" charset="-122"/>
                <a:sym typeface="+mn-ea"/>
              </a:rPr>
              <a:t>什么是智能合约? </a:t>
            </a:r>
            <a:endParaRPr lang="en-US" altLang="zh-CN" sz="2800" dirty="0">
              <a:latin typeface="微软雅黑" panose="020B0503020204020204" pitchFamily="34" charset="-122"/>
              <a:ea typeface="微软雅黑" panose="020B0503020204020204" pitchFamily="34" charset="-122"/>
              <a:sym typeface="+mn-ea"/>
            </a:endParaRPr>
          </a:p>
          <a:p>
            <a:pPr lvl="0"/>
            <a:r>
              <a:rPr lang="zh-CN" altLang="en-US" dirty="0">
                <a:latin typeface="微软雅黑" panose="020B0503020204020204" pitchFamily="34" charset="-122"/>
                <a:ea typeface="微软雅黑" panose="020B0503020204020204" pitchFamily="34" charset="-122"/>
              </a:rPr>
              <a:t>智能合约是一套以数字形式定义的承诺，包括合约参与方可以在上面执行这些承诺的协议’也就是说智能合约是一套能够自动执行某些手动才能完成任务的协议。</a:t>
            </a:r>
            <a:endParaRPr lang="zh-CN" altLang="en-US" sz="2800" dirty="0">
              <a:latin typeface="微软雅黑" panose="020B0503020204020204" pitchFamily="34" charset="-122"/>
              <a:ea typeface="微软雅黑" panose="020B0503020204020204" pitchFamily="34" charset="-122"/>
              <a:sym typeface="+mn-ea"/>
            </a:endParaRPr>
          </a:p>
        </p:txBody>
      </p:sp>
      <p:grpSp>
        <p:nvGrpSpPr>
          <p:cNvPr id="11" name="组合 10">
            <a:extLst>
              <a:ext uri="{FF2B5EF4-FFF2-40B4-BE49-F238E27FC236}">
                <a16:creationId xmlns:a16="http://schemas.microsoft.com/office/drawing/2014/main" id="{4F979853-48D5-455D-9A28-F39E42C0D75B}"/>
              </a:ext>
            </a:extLst>
          </p:cNvPr>
          <p:cNvGrpSpPr/>
          <p:nvPr/>
        </p:nvGrpSpPr>
        <p:grpSpPr>
          <a:xfrm>
            <a:off x="1790065" y="2593993"/>
            <a:ext cx="8472882" cy="2664716"/>
            <a:chOff x="837" y="4219"/>
            <a:chExt cx="18124" cy="6009"/>
          </a:xfrm>
        </p:grpSpPr>
        <p:sp>
          <p:nvSpPr>
            <p:cNvPr id="12" name="文本框 11">
              <a:extLst>
                <a:ext uri="{FF2B5EF4-FFF2-40B4-BE49-F238E27FC236}">
                  <a16:creationId xmlns:a16="http://schemas.microsoft.com/office/drawing/2014/main" id="{F0806A71-F997-4452-B21E-92DBF2DB8D2A}"/>
                </a:ext>
              </a:extLst>
            </p:cNvPr>
            <p:cNvSpPr txBox="1"/>
            <p:nvPr/>
          </p:nvSpPr>
          <p:spPr>
            <a:xfrm>
              <a:off x="837" y="4418"/>
              <a:ext cx="6065" cy="1177"/>
            </a:xfrm>
            <a:prstGeom prst="rect">
              <a:avLst/>
            </a:prstGeom>
            <a:noFill/>
          </p:spPr>
          <p:txBody>
            <a:bodyPr wrap="square" rtlCol="0">
              <a:spAutoFit/>
            </a:bodyPr>
            <a:lstStyle/>
            <a:p>
              <a:pPr lvl="0" algn="l"/>
              <a:r>
                <a:rPr lang="zh-CN" altLang="en-US" sz="2800" dirty="0">
                  <a:latin typeface="微软雅黑" panose="020B0503020204020204" pitchFamily="34" charset="-122"/>
                  <a:ea typeface="微软雅黑" panose="020B0503020204020204" pitchFamily="34" charset="-122"/>
                  <a:sym typeface="+mn-ea"/>
                </a:rPr>
                <a:t>智能合约模型 </a:t>
              </a:r>
            </a:p>
          </p:txBody>
        </p:sp>
        <p:pic>
          <p:nvPicPr>
            <p:cNvPr id="13" name="图片 12">
              <a:extLst>
                <a:ext uri="{FF2B5EF4-FFF2-40B4-BE49-F238E27FC236}">
                  <a16:creationId xmlns:a16="http://schemas.microsoft.com/office/drawing/2014/main" id="{6CD11637-A6AD-4304-AE3D-91F1EFC00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 y="6609"/>
              <a:ext cx="7031" cy="3619"/>
            </a:xfrm>
            <a:prstGeom prst="rect">
              <a:avLst/>
            </a:prstGeom>
            <a:effectLst>
              <a:outerShdw blurRad="190500" algn="tl" rotWithShape="0">
                <a:prstClr val="black">
                  <a:alpha val="70000"/>
                </a:prstClr>
              </a:outerShdw>
            </a:effectLst>
          </p:spPr>
        </p:pic>
        <p:sp>
          <p:nvSpPr>
            <p:cNvPr id="14" name="矩形 13">
              <a:extLst>
                <a:ext uri="{FF2B5EF4-FFF2-40B4-BE49-F238E27FC236}">
                  <a16:creationId xmlns:a16="http://schemas.microsoft.com/office/drawing/2014/main" id="{B4EB7AF5-5477-4D60-8403-C3D08C3AFE9F}"/>
                </a:ext>
              </a:extLst>
            </p:cNvPr>
            <p:cNvSpPr/>
            <p:nvPr/>
          </p:nvSpPr>
          <p:spPr>
            <a:xfrm>
              <a:off x="8877" y="6166"/>
              <a:ext cx="7032" cy="3609"/>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Pragma solidity &gt;=0.4.18;</a:t>
              </a:r>
            </a:p>
            <a:p>
              <a:r>
                <a:rPr lang="zh-CN" altLang="en-US" sz="1400" dirty="0">
                  <a:latin typeface="微软雅黑" panose="020B0503020204020204" pitchFamily="34" charset="-122"/>
                  <a:ea typeface="微软雅黑" panose="020B0503020204020204" pitchFamily="34" charset="-122"/>
                </a:rPr>
                <a:t>contract </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 {</a:t>
              </a:r>
            </a:p>
            <a:p>
              <a:r>
                <a:rPr lang="zh-CN" altLang="en-US" sz="1400" dirty="0">
                  <a:latin typeface="微软雅黑" panose="020B0503020204020204" pitchFamily="34" charset="-122"/>
                  <a:ea typeface="微软雅黑" panose="020B0503020204020204" pitchFamily="34" charset="-122"/>
                </a:rPr>
                <a:t>    uin</a:t>
              </a:r>
              <a:r>
                <a:rPr lang="en-US" altLang="zh-CN" sz="1400" dirty="0">
                  <a:latin typeface="微软雅黑" panose="020B0503020204020204" pitchFamily="34" charset="-122"/>
                  <a:ea typeface="微软雅黑" panose="020B0503020204020204" pitchFamily="34" charset="-122"/>
                </a:rPr>
                <a:t>t256 c</a:t>
              </a:r>
              <a:r>
                <a:rPr lang="zh-CN" altLang="en-US" sz="1400" dirty="0">
                  <a:latin typeface="微软雅黑" panose="020B0503020204020204" pitchFamily="34" charset="-122"/>
                  <a:ea typeface="微软雅黑" panose="020B0503020204020204" pitchFamily="34" charset="-122"/>
                </a:rPr>
                <a:t>;</a:t>
              </a:r>
            </a:p>
            <a:p>
              <a:r>
                <a:rPr lang="zh-CN" altLang="en-US" sz="1400" dirty="0">
                  <a:latin typeface="微软雅黑" panose="020B0503020204020204" pitchFamily="34" charset="-122"/>
                  <a:ea typeface="微软雅黑" panose="020B0503020204020204" pitchFamily="34" charset="-122"/>
                </a:rPr>
                <a:t>    function </a:t>
              </a:r>
              <a:r>
                <a:rPr lang="en-US" altLang="zh-CN" sz="1400" dirty="0" err="1">
                  <a:latin typeface="微软雅黑" panose="020B0503020204020204" pitchFamily="34" charset="-122"/>
                  <a:ea typeface="微软雅黑" panose="020B0503020204020204" pitchFamily="34" charset="-122"/>
                </a:rPr>
                <a:t>func</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public </a:t>
              </a:r>
              <a:r>
                <a:rPr lang="zh-CN" altLang="en-US" sz="1400" dirty="0">
                  <a:latin typeface="微软雅黑" panose="020B0503020204020204" pitchFamily="34" charset="-122"/>
                  <a:ea typeface="微软雅黑" panose="020B0503020204020204" pitchFamily="34" charset="-122"/>
                </a:rPr>
                <a:t>{</a:t>
              </a:r>
            </a:p>
            <a:p>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c = 1;</a:t>
              </a:r>
              <a:endParaRPr lang="zh-CN" altLang="en-US"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a:t>
              </a:r>
            </a:p>
            <a:p>
              <a:endParaRPr lang="zh-CN" altLang="en-US" sz="1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91AA561-64B4-438B-B62B-071D92131122}"/>
                </a:ext>
              </a:extLst>
            </p:cNvPr>
            <p:cNvSpPr txBox="1"/>
            <p:nvPr/>
          </p:nvSpPr>
          <p:spPr>
            <a:xfrm>
              <a:off x="8607" y="4582"/>
              <a:ext cx="4815" cy="1177"/>
            </a:xfrm>
            <a:prstGeom prst="rect">
              <a:avLst/>
            </a:prstGeom>
            <a:noFill/>
          </p:spPr>
          <p:txBody>
            <a:bodyPr wrap="square" rtlCol="0">
              <a:spAutoFit/>
            </a:bodyPr>
            <a:lstStyle/>
            <a:p>
              <a:pPr lvl="0" algn="l"/>
              <a:r>
                <a:rPr lang="zh-CN" altLang="en-US" sz="2800" dirty="0">
                  <a:latin typeface="微软雅黑" panose="020B0503020204020204" pitchFamily="34" charset="-122"/>
                  <a:ea typeface="微软雅黑" panose="020B0503020204020204" pitchFamily="34" charset="-122"/>
                  <a:sym typeface="+mn-ea"/>
                </a:rPr>
                <a:t>样例代码</a:t>
              </a:r>
            </a:p>
          </p:txBody>
        </p:sp>
        <p:sp>
          <p:nvSpPr>
            <p:cNvPr id="16" name="文本框 15">
              <a:extLst>
                <a:ext uri="{FF2B5EF4-FFF2-40B4-BE49-F238E27FC236}">
                  <a16:creationId xmlns:a16="http://schemas.microsoft.com/office/drawing/2014/main" id="{8ED536E0-B9C3-4577-8869-42C3C6761BC0}"/>
                </a:ext>
              </a:extLst>
            </p:cNvPr>
            <p:cNvSpPr txBox="1"/>
            <p:nvPr/>
          </p:nvSpPr>
          <p:spPr>
            <a:xfrm>
              <a:off x="15127" y="4219"/>
              <a:ext cx="3834" cy="1177"/>
            </a:xfrm>
            <a:prstGeom prst="rect">
              <a:avLst/>
            </a:prstGeom>
            <a:noFill/>
          </p:spPr>
          <p:txBody>
            <a:bodyPr wrap="square" rtlCol="0">
              <a:spAutoFit/>
            </a:bodyPr>
            <a:lstStyle/>
            <a:p>
              <a:pPr lvl="0" algn="l"/>
              <a:r>
                <a:rPr lang="zh-CN" altLang="en-US" sz="2800" dirty="0">
                  <a:latin typeface="微软雅黑" panose="020B0503020204020204" pitchFamily="34" charset="-122"/>
                  <a:ea typeface="微软雅黑" panose="020B0503020204020204" pitchFamily="34" charset="-122"/>
                  <a:sym typeface="+mn-ea"/>
                </a:rPr>
                <a:t>支持语言</a:t>
              </a:r>
            </a:p>
          </p:txBody>
        </p:sp>
      </p:grpSp>
      <p:pic>
        <p:nvPicPr>
          <p:cNvPr id="17" name="图片 16">
            <a:extLst>
              <a:ext uri="{FF2B5EF4-FFF2-40B4-BE49-F238E27FC236}">
                <a16:creationId xmlns:a16="http://schemas.microsoft.com/office/drawing/2014/main" id="{E8B5E05F-87F2-4C29-AAEF-21C06A8FB789}"/>
              </a:ext>
            </a:extLst>
          </p:cNvPr>
          <p:cNvPicPr>
            <a:picLocks noChangeAspect="1"/>
          </p:cNvPicPr>
          <p:nvPr/>
        </p:nvPicPr>
        <p:blipFill>
          <a:blip r:embed="rId3"/>
          <a:stretch>
            <a:fillRect/>
          </a:stretch>
        </p:blipFill>
        <p:spPr>
          <a:xfrm>
            <a:off x="8709840" y="3312207"/>
            <a:ext cx="252381" cy="380953"/>
          </a:xfrm>
          <a:prstGeom prst="rect">
            <a:avLst/>
          </a:prstGeom>
          <a:effectLst>
            <a:outerShdw blurRad="190500" algn="tl" rotWithShape="0">
              <a:prstClr val="black">
                <a:alpha val="70000"/>
              </a:prstClr>
            </a:outerShdw>
          </a:effectLst>
        </p:spPr>
      </p:pic>
      <p:sp>
        <p:nvSpPr>
          <p:cNvPr id="18" name="文本框 17">
            <a:extLst>
              <a:ext uri="{FF2B5EF4-FFF2-40B4-BE49-F238E27FC236}">
                <a16:creationId xmlns:a16="http://schemas.microsoft.com/office/drawing/2014/main" id="{D0EFEE06-DD7B-41A7-B608-37C0E4C280C8}"/>
              </a:ext>
            </a:extLst>
          </p:cNvPr>
          <p:cNvSpPr txBox="1"/>
          <p:nvPr/>
        </p:nvSpPr>
        <p:spPr>
          <a:xfrm>
            <a:off x="9195801" y="3277039"/>
            <a:ext cx="9956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Solidity</a:t>
            </a:r>
          </a:p>
        </p:txBody>
      </p:sp>
      <p:pic>
        <p:nvPicPr>
          <p:cNvPr id="19" name="图片 18">
            <a:extLst>
              <a:ext uri="{FF2B5EF4-FFF2-40B4-BE49-F238E27FC236}">
                <a16:creationId xmlns:a16="http://schemas.microsoft.com/office/drawing/2014/main" id="{DA0AD0B6-6D7E-410A-AFF9-C88F63DEB6AE}"/>
              </a:ext>
            </a:extLst>
          </p:cNvPr>
          <p:cNvPicPr>
            <a:picLocks noChangeAspect="1"/>
          </p:cNvPicPr>
          <p:nvPr/>
        </p:nvPicPr>
        <p:blipFill>
          <a:blip r:embed="rId4"/>
          <a:stretch>
            <a:fillRect/>
          </a:stretch>
        </p:blipFill>
        <p:spPr>
          <a:xfrm>
            <a:off x="8704298" y="3841929"/>
            <a:ext cx="486620" cy="194648"/>
          </a:xfrm>
          <a:prstGeom prst="rect">
            <a:avLst/>
          </a:prstGeom>
          <a:effectLst>
            <a:outerShdw blurRad="190500" algn="tl" rotWithShape="0">
              <a:prstClr val="black">
                <a:alpha val="70000"/>
              </a:prstClr>
            </a:outerShdw>
          </a:effectLst>
        </p:spPr>
      </p:pic>
      <p:sp>
        <p:nvSpPr>
          <p:cNvPr id="20" name="文本框 19">
            <a:extLst>
              <a:ext uri="{FF2B5EF4-FFF2-40B4-BE49-F238E27FC236}">
                <a16:creationId xmlns:a16="http://schemas.microsoft.com/office/drawing/2014/main" id="{B7CCB5F6-50F9-47BD-85D8-FAA5AE65DBD9}"/>
              </a:ext>
            </a:extLst>
          </p:cNvPr>
          <p:cNvSpPr txBox="1"/>
          <p:nvPr/>
        </p:nvSpPr>
        <p:spPr>
          <a:xfrm>
            <a:off x="9190918" y="3765074"/>
            <a:ext cx="955675"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Go语言</a:t>
            </a:r>
          </a:p>
        </p:txBody>
      </p:sp>
      <p:pic>
        <p:nvPicPr>
          <p:cNvPr id="21" name="图片 20">
            <a:extLst>
              <a:ext uri="{FF2B5EF4-FFF2-40B4-BE49-F238E27FC236}">
                <a16:creationId xmlns:a16="http://schemas.microsoft.com/office/drawing/2014/main" id="{CCE1562A-856B-4E0F-995A-E1C2F0C84A3B}"/>
              </a:ext>
            </a:extLst>
          </p:cNvPr>
          <p:cNvPicPr>
            <a:picLocks noChangeAspect="1"/>
          </p:cNvPicPr>
          <p:nvPr/>
        </p:nvPicPr>
        <p:blipFill>
          <a:blip r:embed="rId5"/>
          <a:stretch>
            <a:fillRect/>
          </a:stretch>
        </p:blipFill>
        <p:spPr>
          <a:xfrm>
            <a:off x="8704298" y="4185346"/>
            <a:ext cx="273446" cy="367659"/>
          </a:xfrm>
          <a:prstGeom prst="rect">
            <a:avLst/>
          </a:prstGeom>
          <a:effectLst>
            <a:outerShdw blurRad="190500" algn="tl" rotWithShape="0">
              <a:prstClr val="black">
                <a:alpha val="70000"/>
              </a:prstClr>
            </a:outerShdw>
          </a:effectLst>
        </p:spPr>
      </p:pic>
      <p:sp>
        <p:nvSpPr>
          <p:cNvPr id="22" name="文本框 21">
            <a:extLst>
              <a:ext uri="{FF2B5EF4-FFF2-40B4-BE49-F238E27FC236}">
                <a16:creationId xmlns:a16="http://schemas.microsoft.com/office/drawing/2014/main" id="{A026B5B8-FCF4-4FA5-89F1-785A0993105C}"/>
              </a:ext>
            </a:extLst>
          </p:cNvPr>
          <p:cNvSpPr txBox="1"/>
          <p:nvPr/>
        </p:nvSpPr>
        <p:spPr>
          <a:xfrm>
            <a:off x="9178245" y="4236565"/>
            <a:ext cx="110363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Java语言</a:t>
            </a:r>
          </a:p>
        </p:txBody>
      </p:sp>
      <p:sp>
        <p:nvSpPr>
          <p:cNvPr id="23" name="文本框 22">
            <a:extLst>
              <a:ext uri="{FF2B5EF4-FFF2-40B4-BE49-F238E27FC236}">
                <a16:creationId xmlns:a16="http://schemas.microsoft.com/office/drawing/2014/main" id="{11E1EF5A-C276-4395-9B34-32FE73C65B1F}"/>
              </a:ext>
            </a:extLst>
          </p:cNvPr>
          <p:cNvSpPr txBox="1"/>
          <p:nvPr/>
        </p:nvSpPr>
        <p:spPr>
          <a:xfrm>
            <a:off x="9190918" y="4754234"/>
            <a:ext cx="13258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自定义语言</a:t>
            </a:r>
          </a:p>
        </p:txBody>
      </p:sp>
      <p:pic>
        <p:nvPicPr>
          <p:cNvPr id="24" name="图片 23">
            <a:extLst>
              <a:ext uri="{FF2B5EF4-FFF2-40B4-BE49-F238E27FC236}">
                <a16:creationId xmlns:a16="http://schemas.microsoft.com/office/drawing/2014/main" id="{9996C1F8-BEDA-4A48-8570-4356726AAA47}"/>
              </a:ext>
            </a:extLst>
          </p:cNvPr>
          <p:cNvPicPr>
            <a:picLocks noChangeAspect="1"/>
          </p:cNvPicPr>
          <p:nvPr/>
        </p:nvPicPr>
        <p:blipFill>
          <a:blip r:embed="rId6"/>
          <a:stretch>
            <a:fillRect/>
          </a:stretch>
        </p:blipFill>
        <p:spPr>
          <a:xfrm>
            <a:off x="8685149" y="4754235"/>
            <a:ext cx="309976" cy="307777"/>
          </a:xfrm>
          <a:prstGeom prst="rect">
            <a:avLst/>
          </a:prstGeom>
          <a:effectLst>
            <a:outerShdw blurRad="190500" algn="tl" rotWithShape="0">
              <a:prstClr val="black">
                <a:alpha val="70000"/>
              </a:prstClr>
            </a:outerShdw>
          </a:effectLst>
        </p:spPr>
      </p:pic>
      <p:sp>
        <p:nvSpPr>
          <p:cNvPr id="25" name="标题 1">
            <a:extLst>
              <a:ext uri="{FF2B5EF4-FFF2-40B4-BE49-F238E27FC236}">
                <a16:creationId xmlns:a16="http://schemas.microsoft.com/office/drawing/2014/main" id="{1D4DA5A5-5D06-4484-AD06-1813094CBD35}"/>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a:t>
            </a:r>
            <a:r>
              <a:rPr lang="en-US" altLang="zh-CN" sz="2800" dirty="0">
                <a:latin typeface="微软雅黑" panose="020B0503020204020204" pitchFamily="34" charset="-122"/>
                <a:ea typeface="微软雅黑" panose="020B0503020204020204" pitchFamily="34" charset="-122"/>
              </a:rPr>
              <a:t>2.0</a:t>
            </a:r>
            <a:r>
              <a:rPr lang="zh-CN" altLang="en-US" sz="2800" dirty="0">
                <a:latin typeface="微软雅黑" panose="020B0503020204020204" pitchFamily="34" charset="-122"/>
                <a:ea typeface="微软雅黑" panose="020B0503020204020204" pitchFamily="34" charset="-122"/>
              </a:rPr>
              <a:t>基础架构</a:t>
            </a:r>
          </a:p>
        </p:txBody>
      </p:sp>
    </p:spTree>
    <p:extLst>
      <p:ext uri="{BB962C8B-B14F-4D97-AF65-F5344CB8AC3E}">
        <p14:creationId xmlns:p14="http://schemas.microsoft.com/office/powerpoint/2010/main" val="132780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BC53B493-B429-4B5B-AA4A-BC72C2BF84D7}"/>
              </a:ext>
            </a:extLst>
          </p:cNvPr>
          <p:cNvGrpSpPr/>
          <p:nvPr/>
        </p:nvGrpSpPr>
        <p:grpSpPr>
          <a:xfrm>
            <a:off x="1705727" y="1620632"/>
            <a:ext cx="8691609" cy="3757292"/>
            <a:chOff x="542" y="145"/>
            <a:chExt cx="18043" cy="7798"/>
          </a:xfrm>
        </p:grpSpPr>
        <p:sp>
          <p:nvSpPr>
            <p:cNvPr id="26" name="文本框 25">
              <a:extLst>
                <a:ext uri="{FF2B5EF4-FFF2-40B4-BE49-F238E27FC236}">
                  <a16:creationId xmlns:a16="http://schemas.microsoft.com/office/drawing/2014/main" id="{192F81F0-2004-4166-B0D3-C7C5D3B76F50}"/>
                </a:ext>
              </a:extLst>
            </p:cNvPr>
            <p:cNvSpPr txBox="1"/>
            <p:nvPr/>
          </p:nvSpPr>
          <p:spPr>
            <a:xfrm>
              <a:off x="542" y="145"/>
              <a:ext cx="8187" cy="1980"/>
            </a:xfrm>
            <a:prstGeom prst="rect">
              <a:avLst/>
            </a:prstGeom>
            <a:noFill/>
          </p:spPr>
          <p:txBody>
            <a:bodyPr wrap="square" rtlCol="0">
              <a:spAutoFit/>
            </a:bodyPr>
            <a:lstStyle/>
            <a:p>
              <a:pPr lvl="0" algn="l"/>
              <a:r>
                <a:rPr lang="zh-CN" altLang="en-US" sz="2800" dirty="0">
                  <a:latin typeface="微软雅黑" panose="020B0503020204020204" pitchFamily="34" charset="-122"/>
                  <a:ea typeface="微软雅黑" panose="020B0503020204020204" pitchFamily="34" charset="-122"/>
                  <a:sym typeface="+mn-ea"/>
                </a:rPr>
                <a:t>为什么传统IT系统不使用智能合约? </a:t>
              </a:r>
            </a:p>
          </p:txBody>
        </p:sp>
        <p:pic>
          <p:nvPicPr>
            <p:cNvPr id="27" name="图片 26">
              <a:extLst>
                <a:ext uri="{FF2B5EF4-FFF2-40B4-BE49-F238E27FC236}">
                  <a16:creationId xmlns:a16="http://schemas.microsoft.com/office/drawing/2014/main" id="{83791535-E3F7-40A2-AA92-22FB57D563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9" y="3086"/>
              <a:ext cx="7458" cy="4857"/>
            </a:xfrm>
            <a:prstGeom prst="rect">
              <a:avLst/>
            </a:prstGeom>
            <a:effectLst>
              <a:outerShdw blurRad="190500" algn="tl" rotWithShape="0">
                <a:prstClr val="black">
                  <a:alpha val="70000"/>
                </a:prstClr>
              </a:outerShdw>
            </a:effectLst>
          </p:spPr>
        </p:pic>
        <p:sp>
          <p:nvSpPr>
            <p:cNvPr id="28" name="文本框 27">
              <a:extLst>
                <a:ext uri="{FF2B5EF4-FFF2-40B4-BE49-F238E27FC236}">
                  <a16:creationId xmlns:a16="http://schemas.microsoft.com/office/drawing/2014/main" id="{0575BDE1-C5B7-425B-9153-EFD492CFC29E}"/>
                </a:ext>
              </a:extLst>
            </p:cNvPr>
            <p:cNvSpPr txBox="1"/>
            <p:nvPr/>
          </p:nvSpPr>
          <p:spPr>
            <a:xfrm>
              <a:off x="9592" y="293"/>
              <a:ext cx="8993" cy="1083"/>
            </a:xfrm>
            <a:prstGeom prst="rect">
              <a:avLst/>
            </a:prstGeom>
            <a:noFill/>
          </p:spPr>
          <p:txBody>
            <a:bodyPr wrap="square" rtlCol="0">
              <a:spAutoFit/>
            </a:bodyPr>
            <a:lstStyle/>
            <a:p>
              <a:pPr lvl="0" algn="l"/>
              <a:r>
                <a:rPr lang="zh-CN" altLang="en-US" sz="2800" dirty="0">
                  <a:latin typeface="微软雅黑" panose="020B0503020204020204" pitchFamily="34" charset="-122"/>
                  <a:ea typeface="微软雅黑" panose="020B0503020204020204" pitchFamily="34" charset="-122"/>
                  <a:sym typeface="+mn-ea"/>
                </a:rPr>
                <a:t>常见具备2.0特性的区块链 </a:t>
              </a:r>
            </a:p>
          </p:txBody>
        </p:sp>
        <p:sp>
          <p:nvSpPr>
            <p:cNvPr id="29" name="矩形 28">
              <a:extLst>
                <a:ext uri="{FF2B5EF4-FFF2-40B4-BE49-F238E27FC236}">
                  <a16:creationId xmlns:a16="http://schemas.microsoft.com/office/drawing/2014/main" id="{528BD780-F8B0-44B6-8A02-189A9626CCFE}"/>
                </a:ext>
              </a:extLst>
            </p:cNvPr>
            <p:cNvSpPr/>
            <p:nvPr/>
          </p:nvSpPr>
          <p:spPr>
            <a:xfrm>
              <a:off x="11295" y="2965"/>
              <a:ext cx="7029" cy="133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以太坊：2015年正式版发布，用户和应用丰富 。</a:t>
              </a:r>
            </a:p>
          </p:txBody>
        </p:sp>
        <p:sp>
          <p:nvSpPr>
            <p:cNvPr id="30" name="矩形 29">
              <a:extLst>
                <a:ext uri="{FF2B5EF4-FFF2-40B4-BE49-F238E27FC236}">
                  <a16:creationId xmlns:a16="http://schemas.microsoft.com/office/drawing/2014/main" id="{8EE9739D-2089-4453-B917-B12DF1C09413}"/>
                </a:ext>
              </a:extLst>
            </p:cNvPr>
            <p:cNvSpPr/>
            <p:nvPr/>
          </p:nvSpPr>
          <p:spPr>
            <a:xfrm>
              <a:off x="11332" y="6364"/>
              <a:ext cx="7029" cy="133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Hyperledger：定义为企业级区块链，由linux基金会管理。 </a:t>
              </a:r>
            </a:p>
          </p:txBody>
        </p:sp>
        <p:pic>
          <p:nvPicPr>
            <p:cNvPr id="31" name="图片 30">
              <a:extLst>
                <a:ext uri="{FF2B5EF4-FFF2-40B4-BE49-F238E27FC236}">
                  <a16:creationId xmlns:a16="http://schemas.microsoft.com/office/drawing/2014/main" id="{4B811449-D252-4227-AC9F-F406BBCE7B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3" y="6621"/>
              <a:ext cx="992" cy="825"/>
            </a:xfrm>
            <a:prstGeom prst="rect">
              <a:avLst/>
            </a:prstGeom>
            <a:effectLst>
              <a:outerShdw blurRad="190500" algn="tl" rotWithShape="0">
                <a:prstClr val="black">
                  <a:alpha val="70000"/>
                </a:prstClr>
              </a:outerShdw>
            </a:effectLst>
          </p:spPr>
        </p:pic>
        <p:pic>
          <p:nvPicPr>
            <p:cNvPr id="32" name="图片 31">
              <a:extLst>
                <a:ext uri="{FF2B5EF4-FFF2-40B4-BE49-F238E27FC236}">
                  <a16:creationId xmlns:a16="http://schemas.microsoft.com/office/drawing/2014/main" id="{ED7268B2-158F-43A5-A09D-9F10ACE857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3" y="4718"/>
              <a:ext cx="716" cy="1197"/>
            </a:xfrm>
            <a:prstGeom prst="rect">
              <a:avLst/>
            </a:prstGeom>
            <a:effectLst>
              <a:outerShdw blurRad="190500" algn="tl" rotWithShape="0">
                <a:prstClr val="black">
                  <a:alpha val="70000"/>
                </a:prstClr>
              </a:outerShdw>
            </a:effectLst>
          </p:spPr>
        </p:pic>
        <p:pic>
          <p:nvPicPr>
            <p:cNvPr id="33" name="图片 32">
              <a:extLst>
                <a:ext uri="{FF2B5EF4-FFF2-40B4-BE49-F238E27FC236}">
                  <a16:creationId xmlns:a16="http://schemas.microsoft.com/office/drawing/2014/main" id="{659FDCD6-D354-45F0-B5FC-5BAC1F067E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55" y="3058"/>
              <a:ext cx="917" cy="1155"/>
            </a:xfrm>
            <a:prstGeom prst="rect">
              <a:avLst/>
            </a:prstGeom>
            <a:effectLst>
              <a:outerShdw blurRad="190500" algn="tl" rotWithShape="0">
                <a:prstClr val="black">
                  <a:alpha val="70000"/>
                </a:prstClr>
              </a:outerShdw>
            </a:effectLst>
          </p:spPr>
        </p:pic>
      </p:grpSp>
      <p:sp>
        <p:nvSpPr>
          <p:cNvPr id="34" name="矩形 33">
            <a:extLst>
              <a:ext uri="{FF2B5EF4-FFF2-40B4-BE49-F238E27FC236}">
                <a16:creationId xmlns:a16="http://schemas.microsoft.com/office/drawing/2014/main" id="{B4E27505-094E-4ED6-90D2-1D0F2BABAEE9}"/>
              </a:ext>
            </a:extLst>
          </p:cNvPr>
          <p:cNvSpPr/>
          <p:nvPr/>
        </p:nvSpPr>
        <p:spPr>
          <a:xfrm>
            <a:off x="6065260" y="3824030"/>
            <a:ext cx="664287" cy="610958"/>
          </a:xfrm>
          <a:prstGeom prst="rect">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5" name="文本框 34">
            <a:extLst>
              <a:ext uri="{FF2B5EF4-FFF2-40B4-BE49-F238E27FC236}">
                <a16:creationId xmlns:a16="http://schemas.microsoft.com/office/drawing/2014/main" id="{0F49FB59-6625-47EF-BD51-BD00CB88B4FA}"/>
              </a:ext>
            </a:extLst>
          </p:cNvPr>
          <p:cNvSpPr txBox="1"/>
          <p:nvPr/>
        </p:nvSpPr>
        <p:spPr>
          <a:xfrm>
            <a:off x="6087386" y="3938306"/>
            <a:ext cx="642161" cy="3462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kumimoji="0" lang="en-US" altLang="zh-CN" sz="1100" b="0" i="0" u="none" strike="noStrike" cap="none" spc="0" normalizeH="0" baseline="0">
                <a:ln>
                  <a:noFill/>
                </a:ln>
                <a:solidFill>
                  <a:srgbClr val="5F5F5F"/>
                </a:solidFill>
                <a:effectLst/>
                <a:uFillTx/>
                <a:latin typeface="微软雅黑" panose="020B0503020204020204" pitchFamily="34" charset="-122"/>
                <a:ea typeface="微软雅黑" panose="020B0503020204020204" pitchFamily="34" charset="-122"/>
                <a:sym typeface="Times New Roman" panose="02020603050405020304"/>
              </a:rPr>
              <a:t>Chain33</a:t>
            </a:r>
            <a:endParaRPr kumimoji="0" lang="zh-CN" altLang="en-US" sz="2800" b="0" i="0" u="none" strike="noStrike" cap="none" spc="0" normalizeH="0" baseline="0" dirty="0">
              <a:ln>
                <a:noFill/>
              </a:ln>
              <a:solidFill>
                <a:srgbClr val="5F5F5F"/>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37" name="文本框 36">
            <a:extLst>
              <a:ext uri="{FF2B5EF4-FFF2-40B4-BE49-F238E27FC236}">
                <a16:creationId xmlns:a16="http://schemas.microsoft.com/office/drawing/2014/main" id="{12BBA34F-66AA-477E-9D70-AC70B6E128F7}"/>
              </a:ext>
            </a:extLst>
          </p:cNvPr>
          <p:cNvSpPr txBox="1"/>
          <p:nvPr/>
        </p:nvSpPr>
        <p:spPr>
          <a:xfrm>
            <a:off x="6903447" y="3667845"/>
            <a:ext cx="3493889" cy="923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kumimoji="0" lang="en-US" altLang="zh-CN" b="0" i="0" u="none" strike="noStrike" cap="none" spc="0" normalizeH="0" baseline="0" dirty="0">
                <a:ln>
                  <a:noFill/>
                </a:ln>
                <a:effectLst/>
                <a:uFillTx/>
                <a:latin typeface="微软雅黑" panose="020B0503020204020204" pitchFamily="34" charset="-122"/>
                <a:ea typeface="微软雅黑" panose="020B0503020204020204" pitchFamily="34" charset="-122"/>
                <a:sym typeface="Times New Roman" panose="02020603050405020304"/>
              </a:rPr>
              <a:t>Chain33</a:t>
            </a:r>
            <a:r>
              <a:rPr kumimoji="0" lang="zh-CN" altLang="en-US" b="0" i="0" u="none" strike="noStrike" cap="none" spc="0" normalizeH="0" baseline="0" dirty="0">
                <a:ln>
                  <a:noFill/>
                </a:ln>
                <a:effectLst/>
                <a:uFillTx/>
                <a:latin typeface="微软雅黑" panose="020B0503020204020204" pitchFamily="34" charset="-122"/>
                <a:ea typeface="微软雅黑" panose="020B0503020204020204" pitchFamily="34" charset="-122"/>
                <a:sym typeface="Times New Roman" panose="02020603050405020304"/>
              </a:rPr>
              <a:t>：由复杂美研发，并于</a:t>
            </a:r>
            <a:r>
              <a:rPr kumimoji="0" lang="en-US" altLang="zh-CN" b="0" i="0" u="none" strike="noStrike" cap="none" spc="0" normalizeH="0" baseline="0" dirty="0">
                <a:ln>
                  <a:noFill/>
                </a:ln>
                <a:effectLst/>
                <a:uFillTx/>
                <a:latin typeface="微软雅黑" panose="020B0503020204020204" pitchFamily="34" charset="-122"/>
                <a:ea typeface="微软雅黑" panose="020B0503020204020204" pitchFamily="34" charset="-122"/>
                <a:sym typeface="Times New Roman" panose="02020603050405020304"/>
              </a:rPr>
              <a:t>2018</a:t>
            </a:r>
            <a:r>
              <a:rPr kumimoji="0" lang="zh-CN" altLang="en-US" b="0" i="0" u="none" strike="noStrike" cap="none" spc="0" normalizeH="0" baseline="0" dirty="0">
                <a:ln>
                  <a:noFill/>
                </a:ln>
                <a:effectLst/>
                <a:uFillTx/>
                <a:latin typeface="微软雅黑" panose="020B0503020204020204" pitchFamily="34" charset="-122"/>
                <a:ea typeface="微软雅黑" panose="020B0503020204020204" pitchFamily="34" charset="-122"/>
                <a:sym typeface="Times New Roman" panose="02020603050405020304"/>
              </a:rPr>
              <a:t>年开源的高性能公链架构</a:t>
            </a:r>
          </a:p>
        </p:txBody>
      </p:sp>
      <p:sp>
        <p:nvSpPr>
          <p:cNvPr id="15" name="标题 1">
            <a:extLst>
              <a:ext uri="{FF2B5EF4-FFF2-40B4-BE49-F238E27FC236}">
                <a16:creationId xmlns:a16="http://schemas.microsoft.com/office/drawing/2014/main" id="{44B6405A-C02A-41B4-9615-9170ED08CAC2}"/>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a:t>
            </a:r>
            <a:r>
              <a:rPr lang="en-US" altLang="zh-CN" sz="2800" dirty="0">
                <a:latin typeface="微软雅黑" panose="020B0503020204020204" pitchFamily="34" charset="-122"/>
                <a:ea typeface="微软雅黑" panose="020B0503020204020204" pitchFamily="34" charset="-122"/>
              </a:rPr>
              <a:t>2.0</a:t>
            </a:r>
            <a:r>
              <a:rPr lang="zh-CN" altLang="en-US" sz="2800" dirty="0">
                <a:latin typeface="微软雅黑" panose="020B0503020204020204" pitchFamily="34" charset="-122"/>
                <a:ea typeface="微软雅黑" panose="020B0503020204020204" pitchFamily="34" charset="-122"/>
              </a:rPr>
              <a:t>基础架构</a:t>
            </a:r>
          </a:p>
        </p:txBody>
      </p:sp>
    </p:spTree>
    <p:extLst>
      <p:ext uri="{BB962C8B-B14F-4D97-AF65-F5344CB8AC3E}">
        <p14:creationId xmlns:p14="http://schemas.microsoft.com/office/powerpoint/2010/main" val="113347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a:extLst>
              <a:ext uri="{FF2B5EF4-FFF2-40B4-BE49-F238E27FC236}">
                <a16:creationId xmlns:a16="http://schemas.microsoft.com/office/drawing/2014/main" id="{44B6405A-C02A-41B4-9615-9170ED08CAC2}"/>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a:t>
            </a:r>
            <a:r>
              <a:rPr lang="en-US" altLang="zh-CN" sz="2800" dirty="0">
                <a:latin typeface="微软雅黑" panose="020B0503020204020204" pitchFamily="34" charset="-122"/>
                <a:ea typeface="微软雅黑" panose="020B0503020204020204" pitchFamily="34" charset="-122"/>
              </a:rPr>
              <a:t>2.0</a:t>
            </a:r>
            <a:r>
              <a:rPr lang="zh-CN" altLang="en-US" sz="2800" dirty="0">
                <a:latin typeface="微软雅黑" panose="020B0503020204020204" pitchFamily="34" charset="-122"/>
                <a:ea typeface="微软雅黑" panose="020B0503020204020204" pitchFamily="34" charset="-122"/>
              </a:rPr>
              <a:t>基础架构</a:t>
            </a:r>
          </a:p>
        </p:txBody>
      </p:sp>
      <p:grpSp>
        <p:nvGrpSpPr>
          <p:cNvPr id="16" name="组合 15">
            <a:extLst>
              <a:ext uri="{FF2B5EF4-FFF2-40B4-BE49-F238E27FC236}">
                <a16:creationId xmlns:a16="http://schemas.microsoft.com/office/drawing/2014/main" id="{9F9007D5-B0DA-4939-A2D7-32872BA33738}"/>
              </a:ext>
            </a:extLst>
          </p:cNvPr>
          <p:cNvGrpSpPr/>
          <p:nvPr/>
        </p:nvGrpSpPr>
        <p:grpSpPr>
          <a:xfrm>
            <a:off x="2847389" y="1330205"/>
            <a:ext cx="5802237" cy="4197590"/>
            <a:chOff x="3936" y="594"/>
            <a:chExt cx="11716" cy="8152"/>
          </a:xfrm>
        </p:grpSpPr>
        <p:pic>
          <p:nvPicPr>
            <p:cNvPr id="17" name="图片 16">
              <a:extLst>
                <a:ext uri="{FF2B5EF4-FFF2-40B4-BE49-F238E27FC236}">
                  <a16:creationId xmlns:a16="http://schemas.microsoft.com/office/drawing/2014/main" id="{18D7FC47-ED90-48B2-8D34-B30C03171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6" y="3511"/>
              <a:ext cx="11716" cy="5235"/>
            </a:xfrm>
            <a:prstGeom prst="rect">
              <a:avLst/>
            </a:prstGeom>
            <a:effectLst>
              <a:outerShdw blurRad="190500" algn="tl" rotWithShape="0">
                <a:prstClr val="black">
                  <a:alpha val="70000"/>
                </a:prstClr>
              </a:outerShdw>
            </a:effectLst>
          </p:spPr>
        </p:pic>
        <p:sp>
          <p:nvSpPr>
            <p:cNvPr id="18" name="矩形 17">
              <a:extLst>
                <a:ext uri="{FF2B5EF4-FFF2-40B4-BE49-F238E27FC236}">
                  <a16:creationId xmlns:a16="http://schemas.microsoft.com/office/drawing/2014/main" id="{4FFC1AA9-1E98-4BE9-80EE-562D0BFDBE84}"/>
                </a:ext>
              </a:extLst>
            </p:cNvPr>
            <p:cNvSpPr/>
            <p:nvPr/>
          </p:nvSpPr>
          <p:spPr>
            <a:xfrm>
              <a:off x="7391" y="594"/>
              <a:ext cx="4302" cy="1014"/>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架构升级</a:t>
              </a:r>
            </a:p>
          </p:txBody>
        </p:sp>
        <p:sp>
          <p:nvSpPr>
            <p:cNvPr id="19" name="矩形 18">
              <a:extLst>
                <a:ext uri="{FF2B5EF4-FFF2-40B4-BE49-F238E27FC236}">
                  <a16:creationId xmlns:a16="http://schemas.microsoft.com/office/drawing/2014/main" id="{10BE465F-D058-43D9-93AB-9F2C9B845110}"/>
                </a:ext>
              </a:extLst>
            </p:cNvPr>
            <p:cNvSpPr/>
            <p:nvPr/>
          </p:nvSpPr>
          <p:spPr>
            <a:xfrm>
              <a:off x="10250" y="1608"/>
              <a:ext cx="4308" cy="71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——以太坊为例</a:t>
              </a:r>
            </a:p>
          </p:txBody>
        </p:sp>
      </p:grpSp>
    </p:spTree>
    <p:extLst>
      <p:ext uri="{BB962C8B-B14F-4D97-AF65-F5344CB8AC3E}">
        <p14:creationId xmlns:p14="http://schemas.microsoft.com/office/powerpoint/2010/main" val="418860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E0049-351F-4026-B3A6-3754C815FAC4}"/>
              </a:ext>
            </a:extLst>
          </p:cNvPr>
          <p:cNvSpPr>
            <a:spLocks noGrp="1"/>
          </p:cNvSpPr>
          <p:nvPr>
            <p:ph type="title"/>
          </p:nvPr>
        </p:nvSpPr>
        <p:spPr/>
        <p:txBody>
          <a:bodyPr/>
          <a:lstStyle/>
          <a:p>
            <a:r>
              <a:rPr lang="zh-CN" altLang="en-US" sz="2800" dirty="0">
                <a:latin typeface="微软雅黑" panose="020B0503020204020204" pitchFamily="34" charset="-122"/>
                <a:ea typeface="微软雅黑" panose="020B0503020204020204" pitchFamily="34" charset="-122"/>
              </a:rPr>
              <a:t>区块链的概念</a:t>
            </a:r>
          </a:p>
        </p:txBody>
      </p:sp>
      <p:pic>
        <p:nvPicPr>
          <p:cNvPr id="6" name="内容占位符 5" descr="微信截图_20190226112013">
            <a:extLst>
              <a:ext uri="{FF2B5EF4-FFF2-40B4-BE49-F238E27FC236}">
                <a16:creationId xmlns:a16="http://schemas.microsoft.com/office/drawing/2014/main" id="{343CC58D-872B-4EF6-A520-1D50F777A9A3}"/>
              </a:ext>
            </a:extLst>
          </p:cNvPr>
          <p:cNvPicPr>
            <a:picLocks noGrp="1" noChangeAspect="1"/>
          </p:cNvPicPr>
          <p:nvPr>
            <p:ph idx="1"/>
          </p:nvPr>
        </p:nvPicPr>
        <p:blipFill>
          <a:blip r:embed="rId2"/>
          <a:stretch>
            <a:fillRect/>
          </a:stretch>
        </p:blipFill>
        <p:spPr>
          <a:xfrm>
            <a:off x="1828244" y="1711844"/>
            <a:ext cx="7973538" cy="3943900"/>
          </a:xfrm>
          <a:prstGeom prst="rect">
            <a:avLst/>
          </a:prstGeom>
          <a:effectLst>
            <a:outerShdw blurRad="190500" algn="ctr" rotWithShape="0">
              <a:srgbClr val="000000">
                <a:alpha val="70000"/>
              </a:srgbClr>
            </a:outerShdw>
          </a:effectLst>
        </p:spPr>
      </p:pic>
    </p:spTree>
    <p:extLst>
      <p:ext uri="{BB962C8B-B14F-4D97-AF65-F5344CB8AC3E}">
        <p14:creationId xmlns:p14="http://schemas.microsoft.com/office/powerpoint/2010/main" val="293210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B30E323-60B8-40C9-8D6E-93E0F47DC43D}"/>
              </a:ext>
            </a:extLst>
          </p:cNvPr>
          <p:cNvPicPr>
            <a:picLocks noChangeAspect="1"/>
          </p:cNvPicPr>
          <p:nvPr/>
        </p:nvPicPr>
        <p:blipFill>
          <a:blip r:embed="rId2"/>
          <a:stretch>
            <a:fillRect/>
          </a:stretch>
        </p:blipFill>
        <p:spPr>
          <a:xfrm>
            <a:off x="669925" y="1416685"/>
            <a:ext cx="5191760" cy="3712845"/>
          </a:xfrm>
          <a:prstGeom prst="rect">
            <a:avLst/>
          </a:prstGeom>
          <a:effectLst>
            <a:outerShdw blurRad="190500" algn="tl" rotWithShape="0">
              <a:prstClr val="black">
                <a:alpha val="70000"/>
              </a:prstClr>
            </a:outerShdw>
          </a:effectLst>
        </p:spPr>
      </p:pic>
      <p:sp>
        <p:nvSpPr>
          <p:cNvPr id="7" name="文本框 6">
            <a:extLst>
              <a:ext uri="{FF2B5EF4-FFF2-40B4-BE49-F238E27FC236}">
                <a16:creationId xmlns:a16="http://schemas.microsoft.com/office/drawing/2014/main" id="{2B58A779-2873-458A-8DFF-56C704649B07}"/>
              </a:ext>
            </a:extLst>
          </p:cNvPr>
          <p:cNvSpPr txBox="1"/>
          <p:nvPr/>
        </p:nvSpPr>
        <p:spPr>
          <a:xfrm>
            <a:off x="669925" y="1443276"/>
            <a:ext cx="5098415" cy="306705"/>
          </a:xfrm>
          <a:prstGeom prst="rect">
            <a:avLst/>
          </a:prstGeom>
          <a:solidFill>
            <a:schemeClr val="tx1"/>
          </a:solid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“区块链并不是新技术，而是一系列现有技术的综合”</a:t>
            </a:r>
          </a:p>
        </p:txBody>
      </p:sp>
      <p:sp>
        <p:nvSpPr>
          <p:cNvPr id="8" name="矩形: 圆角 6">
            <a:extLst>
              <a:ext uri="{FF2B5EF4-FFF2-40B4-BE49-F238E27FC236}">
                <a16:creationId xmlns:a16="http://schemas.microsoft.com/office/drawing/2014/main" id="{1C3DF529-6EEC-45B8-B68C-1B45163C488A}"/>
              </a:ext>
            </a:extLst>
          </p:cNvPr>
          <p:cNvSpPr/>
          <p:nvPr/>
        </p:nvSpPr>
        <p:spPr>
          <a:xfrm>
            <a:off x="958215" y="1938655"/>
            <a:ext cx="1873885" cy="297815"/>
          </a:xfrm>
          <a:prstGeom prst="roundRect">
            <a:avLst/>
          </a:prstGeom>
          <a:solidFill>
            <a:schemeClr val="tx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F68E5E5-4FDB-4BA6-9861-B2BC8D336FC0}"/>
              </a:ext>
            </a:extLst>
          </p:cNvPr>
          <p:cNvSpPr/>
          <p:nvPr/>
        </p:nvSpPr>
        <p:spPr>
          <a:xfrm>
            <a:off x="997963" y="1964411"/>
            <a:ext cx="1833880" cy="245110"/>
          </a:xfrm>
          <a:prstGeom prst="rect">
            <a:avLst/>
          </a:prstGeom>
          <a:solidFill>
            <a:schemeClr val="tx1"/>
          </a:solidFill>
        </p:spPr>
        <p:txBody>
          <a:bodyPr wrap="none">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存储和记录方式：</a:t>
            </a:r>
            <a:r>
              <a:rPr lang="zh-CN" altLang="en-US" sz="1000" b="1" dirty="0">
                <a:solidFill>
                  <a:schemeClr val="bg1"/>
                </a:solidFill>
                <a:latin typeface="微软雅黑" panose="020B0503020204020204" pitchFamily="34" charset="-122"/>
                <a:ea typeface="微软雅黑" panose="020B0503020204020204" pitchFamily="34" charset="-122"/>
              </a:rPr>
              <a:t>分布式账本</a:t>
            </a:r>
          </a:p>
        </p:txBody>
      </p:sp>
      <p:sp>
        <p:nvSpPr>
          <p:cNvPr id="10" name="矩形: 圆角 18">
            <a:extLst>
              <a:ext uri="{FF2B5EF4-FFF2-40B4-BE49-F238E27FC236}">
                <a16:creationId xmlns:a16="http://schemas.microsoft.com/office/drawing/2014/main" id="{1CD6526B-E5C7-4429-AC6A-C59CD545319F}"/>
              </a:ext>
            </a:extLst>
          </p:cNvPr>
          <p:cNvSpPr/>
          <p:nvPr/>
        </p:nvSpPr>
        <p:spPr>
          <a:xfrm>
            <a:off x="3434715" y="1938655"/>
            <a:ext cx="1666875" cy="298450"/>
          </a:xfrm>
          <a:prstGeom prst="roundRect">
            <a:avLst/>
          </a:prstGeom>
          <a:solidFill>
            <a:schemeClr val="tx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8658807-4E9B-4147-AAED-8D3E952FDC19}"/>
              </a:ext>
            </a:extLst>
          </p:cNvPr>
          <p:cNvSpPr/>
          <p:nvPr/>
        </p:nvSpPr>
        <p:spPr>
          <a:xfrm>
            <a:off x="3527033" y="1964350"/>
            <a:ext cx="1452880" cy="245110"/>
          </a:xfrm>
          <a:prstGeom prst="rect">
            <a:avLst/>
          </a:prstGeom>
          <a:solidFill>
            <a:schemeClr val="tx1"/>
          </a:solidFill>
        </p:spPr>
        <p:txBody>
          <a:bodyPr wrap="none">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数据安全性：</a:t>
            </a:r>
            <a:r>
              <a:rPr lang="zh-CN" altLang="en-US" sz="1000" b="1" dirty="0">
                <a:solidFill>
                  <a:schemeClr val="bg1"/>
                </a:solidFill>
                <a:latin typeface="微软雅黑" panose="020B0503020204020204" pitchFamily="34" charset="-122"/>
                <a:ea typeface="微软雅黑" panose="020B0503020204020204" pitchFamily="34" charset="-122"/>
              </a:rPr>
              <a:t>数字签名</a:t>
            </a:r>
          </a:p>
        </p:txBody>
      </p:sp>
      <p:sp>
        <p:nvSpPr>
          <p:cNvPr id="12" name="矩形: 圆角 21">
            <a:extLst>
              <a:ext uri="{FF2B5EF4-FFF2-40B4-BE49-F238E27FC236}">
                <a16:creationId xmlns:a16="http://schemas.microsoft.com/office/drawing/2014/main" id="{5B88F387-5398-4CD1-961F-5A4FACAB5309}"/>
              </a:ext>
            </a:extLst>
          </p:cNvPr>
          <p:cNvSpPr/>
          <p:nvPr/>
        </p:nvSpPr>
        <p:spPr>
          <a:xfrm>
            <a:off x="922655" y="3674745"/>
            <a:ext cx="1732915" cy="316865"/>
          </a:xfrm>
          <a:prstGeom prst="roundRect">
            <a:avLst/>
          </a:prstGeom>
          <a:solidFill>
            <a:schemeClr val="tx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619D672-89B4-49AB-A094-6C229297AE69}"/>
              </a:ext>
            </a:extLst>
          </p:cNvPr>
          <p:cNvSpPr/>
          <p:nvPr/>
        </p:nvSpPr>
        <p:spPr>
          <a:xfrm>
            <a:off x="958270" y="3710227"/>
            <a:ext cx="1706880" cy="245110"/>
          </a:xfrm>
          <a:prstGeom prst="rect">
            <a:avLst/>
          </a:prstGeom>
          <a:solidFill>
            <a:schemeClr val="tx1"/>
          </a:solidFill>
        </p:spPr>
        <p:txBody>
          <a:bodyPr wrap="none">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参与制达成一致：</a:t>
            </a:r>
            <a:r>
              <a:rPr lang="zh-CN" altLang="en-US" sz="1000" b="1" dirty="0">
                <a:solidFill>
                  <a:schemeClr val="bg1"/>
                </a:solidFill>
                <a:latin typeface="微软雅黑" panose="020B0503020204020204" pitchFamily="34" charset="-122"/>
                <a:ea typeface="微软雅黑" panose="020B0503020204020204" pitchFamily="34" charset="-122"/>
              </a:rPr>
              <a:t>共识协议</a:t>
            </a:r>
          </a:p>
        </p:txBody>
      </p:sp>
      <p:sp>
        <p:nvSpPr>
          <p:cNvPr id="14" name="矩形: 圆角 23">
            <a:extLst>
              <a:ext uri="{FF2B5EF4-FFF2-40B4-BE49-F238E27FC236}">
                <a16:creationId xmlns:a16="http://schemas.microsoft.com/office/drawing/2014/main" id="{3A17C3E3-8BB6-4147-9328-EB368BD675EF}"/>
              </a:ext>
            </a:extLst>
          </p:cNvPr>
          <p:cNvSpPr/>
          <p:nvPr/>
        </p:nvSpPr>
        <p:spPr>
          <a:xfrm>
            <a:off x="3526790" y="3674745"/>
            <a:ext cx="1635760" cy="280670"/>
          </a:xfrm>
          <a:prstGeom prst="roundRect">
            <a:avLst/>
          </a:prstGeom>
          <a:solidFill>
            <a:schemeClr val="tx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57D801A-9B92-40B4-82E9-B4C782CC8AD8}"/>
              </a:ext>
            </a:extLst>
          </p:cNvPr>
          <p:cNvSpPr/>
          <p:nvPr/>
        </p:nvSpPr>
        <p:spPr>
          <a:xfrm>
            <a:off x="3681566" y="3710527"/>
            <a:ext cx="1325880" cy="245110"/>
          </a:xfrm>
          <a:prstGeom prst="rect">
            <a:avLst/>
          </a:prstGeom>
        </p:spPr>
        <p:txBody>
          <a:bodyPr wrap="none">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应用扩展：</a:t>
            </a:r>
            <a:r>
              <a:rPr lang="zh-CN" altLang="en-US" sz="1000" b="1" dirty="0">
                <a:solidFill>
                  <a:schemeClr val="bg1"/>
                </a:solidFill>
                <a:latin typeface="微软雅黑" panose="020B0503020204020204" pitchFamily="34" charset="-122"/>
                <a:ea typeface="微软雅黑" panose="020B0503020204020204" pitchFamily="34" charset="-122"/>
              </a:rPr>
              <a:t>智能合约</a:t>
            </a:r>
          </a:p>
        </p:txBody>
      </p:sp>
      <p:sp>
        <p:nvSpPr>
          <p:cNvPr id="16" name="矩形 15">
            <a:extLst>
              <a:ext uri="{FF2B5EF4-FFF2-40B4-BE49-F238E27FC236}">
                <a16:creationId xmlns:a16="http://schemas.microsoft.com/office/drawing/2014/main" id="{C013022B-1DD5-41ED-95FE-79A1DB404E02}"/>
              </a:ext>
            </a:extLst>
          </p:cNvPr>
          <p:cNvSpPr/>
          <p:nvPr/>
        </p:nvSpPr>
        <p:spPr>
          <a:xfrm>
            <a:off x="6297552" y="1777562"/>
            <a:ext cx="4896485" cy="458908"/>
          </a:xfrm>
          <a:prstGeom prst="rect">
            <a:avLst/>
          </a:prstGeom>
        </p:spPr>
        <p:txBody>
          <a:bodyPr wrap="square">
            <a:spAutoFit/>
          </a:bodyPr>
          <a:lstStyle/>
          <a:p>
            <a:pPr marL="342900" indent="-342900" algn="just">
              <a:lnSpc>
                <a:spcPct val="150000"/>
              </a:lnSpc>
              <a:buAutoNum type="arabicPeriod"/>
            </a:pPr>
            <a:r>
              <a:rPr lang="zh-CN" altLang="en-US" dirty="0">
                <a:effectLst/>
                <a:latin typeface="微软雅黑" panose="020B0503020204020204" pitchFamily="34" charset="-122"/>
                <a:ea typeface="微软雅黑" panose="020B0503020204020204" pitchFamily="34" charset="-122"/>
                <a:cs typeface="微软雅黑" panose="020B0503020204020204" pitchFamily="34" charset="-122"/>
              </a:rPr>
              <a:t>P2P网络上构建的不可篡改的分布式账本</a:t>
            </a:r>
            <a:endParaRPr lang="en-US" altLang="zh-CN"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a:extLst>
              <a:ext uri="{FF2B5EF4-FFF2-40B4-BE49-F238E27FC236}">
                <a16:creationId xmlns:a16="http://schemas.microsoft.com/office/drawing/2014/main" id="{84B65E0E-6F54-4B3C-BB8F-3EC09B9F6A5B}"/>
              </a:ext>
            </a:extLst>
          </p:cNvPr>
          <p:cNvSpPr/>
          <p:nvPr/>
        </p:nvSpPr>
        <p:spPr>
          <a:xfrm>
            <a:off x="6297552" y="2378907"/>
            <a:ext cx="5850255" cy="45890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cs typeface="小米兰亭" panose="03000502000000000000" charset="-122"/>
              </a:rPr>
              <a:t>2.  加密等安全技术</a:t>
            </a:r>
            <a:endParaRPr lang="zh-CN" altLang="en-US" sz="12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EB4C9FE1-203A-4B7D-80DD-BEDD288D03FA}"/>
              </a:ext>
            </a:extLst>
          </p:cNvPr>
          <p:cNvSpPr/>
          <p:nvPr/>
        </p:nvSpPr>
        <p:spPr>
          <a:xfrm>
            <a:off x="6297552" y="2991047"/>
            <a:ext cx="5783580" cy="45890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3.  共识算法</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矩形 18">
            <a:extLst>
              <a:ext uri="{FF2B5EF4-FFF2-40B4-BE49-F238E27FC236}">
                <a16:creationId xmlns:a16="http://schemas.microsoft.com/office/drawing/2014/main" id="{040BD6C2-20F0-46FD-9945-7F6944627A59}"/>
              </a:ext>
            </a:extLst>
          </p:cNvPr>
          <p:cNvSpPr/>
          <p:nvPr/>
        </p:nvSpPr>
        <p:spPr>
          <a:xfrm>
            <a:off x="6297552" y="3671767"/>
            <a:ext cx="5782945" cy="45890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4.  智能合约</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标题 1">
            <a:extLst>
              <a:ext uri="{FF2B5EF4-FFF2-40B4-BE49-F238E27FC236}">
                <a16:creationId xmlns:a16="http://schemas.microsoft.com/office/drawing/2014/main" id="{DA7749E2-3BFE-46B1-9D7A-523C47C65402}"/>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区块链是一系列现有技术的综合</a:t>
            </a:r>
          </a:p>
        </p:txBody>
      </p:sp>
    </p:spTree>
    <p:extLst>
      <p:ext uri="{BB962C8B-B14F-4D97-AF65-F5344CB8AC3E}">
        <p14:creationId xmlns:p14="http://schemas.microsoft.com/office/powerpoint/2010/main" val="244014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
            <a:extLst>
              <a:ext uri="{FF2B5EF4-FFF2-40B4-BE49-F238E27FC236}">
                <a16:creationId xmlns:a16="http://schemas.microsoft.com/office/drawing/2014/main" id="{C3C341B9-899F-405D-AE99-5A6928D41EE5}"/>
              </a:ext>
            </a:extLst>
          </p:cNvPr>
          <p:cNvSpPr txBox="1"/>
          <p:nvPr/>
        </p:nvSpPr>
        <p:spPr>
          <a:xfrm>
            <a:off x="5645150" y="4528820"/>
            <a:ext cx="4943475" cy="1198880"/>
          </a:xfrm>
          <a:prstGeom prst="rect">
            <a:avLst/>
          </a:prstGeom>
          <a:noFill/>
          <a:ln>
            <a:noFill/>
          </a:ln>
        </p:spPr>
        <p:txBody>
          <a:bodyPr wrap="square" rtlCol="0">
            <a:spAutoFit/>
          </a:bodyPr>
          <a:lstStyle/>
          <a:p>
            <a:pPr lvl="0" algn="just"/>
            <a:r>
              <a:rPr lang="zh-CN" altLang="en-US" dirty="0">
                <a:latin typeface="微软雅黑" panose="020B0503020204020204" pitchFamily="34" charset="-122"/>
                <a:ea typeface="微软雅黑" panose="020B0503020204020204" pitchFamily="34" charset="-122"/>
                <a:cs typeface="小米兰亭" panose="03000502000000000000" charset="-122"/>
                <a:sym typeface="+mn-ea"/>
              </a:rPr>
              <a:t>区块链技术目前来看难以同时兼顾好安全、高效、去中心化这三个方面，根据不同的应用场景需要，可以有公有链、联盟链、私有链三种形式满足各有侧重的场景需要。</a:t>
            </a:r>
          </a:p>
        </p:txBody>
      </p:sp>
      <p:cxnSp>
        <p:nvCxnSpPr>
          <p:cNvPr id="38" name="直接连接符 37">
            <a:extLst>
              <a:ext uri="{FF2B5EF4-FFF2-40B4-BE49-F238E27FC236}">
                <a16:creationId xmlns:a16="http://schemas.microsoft.com/office/drawing/2014/main" id="{AC9F48F8-3F3F-434B-B6F4-9842C5682E36}"/>
              </a:ext>
            </a:extLst>
          </p:cNvPr>
          <p:cNvCxnSpPr>
            <a:stCxn id="43" idx="3"/>
            <a:endCxn id="41" idx="7"/>
          </p:cNvCxnSpPr>
          <p:nvPr/>
        </p:nvCxnSpPr>
        <p:spPr>
          <a:xfrm flipH="1">
            <a:off x="7538085" y="2795270"/>
            <a:ext cx="204470" cy="61087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32B8B51-F28D-4325-A49F-85AD62DD2A30}"/>
              </a:ext>
            </a:extLst>
          </p:cNvPr>
          <p:cNvCxnSpPr>
            <a:stCxn id="43" idx="5"/>
            <a:endCxn id="42" idx="1"/>
          </p:cNvCxnSpPr>
          <p:nvPr/>
        </p:nvCxnSpPr>
        <p:spPr>
          <a:xfrm>
            <a:off x="8445500" y="2795270"/>
            <a:ext cx="252095" cy="61404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5687E5F-8546-4BF0-B2FD-035207F712D1}"/>
              </a:ext>
            </a:extLst>
          </p:cNvPr>
          <p:cNvCxnSpPr>
            <a:stCxn id="41" idx="6"/>
            <a:endCxn id="42" idx="2"/>
          </p:cNvCxnSpPr>
          <p:nvPr/>
        </p:nvCxnSpPr>
        <p:spPr>
          <a:xfrm>
            <a:off x="7684770" y="3761105"/>
            <a:ext cx="864235" cy="6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DEA1CF45-7358-42BC-9870-2C37C668630C}"/>
              </a:ext>
            </a:extLst>
          </p:cNvPr>
          <p:cNvSpPr/>
          <p:nvPr/>
        </p:nvSpPr>
        <p:spPr>
          <a:xfrm>
            <a:off x="6681470" y="3259455"/>
            <a:ext cx="1003300" cy="1003300"/>
          </a:xfrm>
          <a:prstGeom prst="ellipse">
            <a:avLst/>
          </a:prstGeom>
          <a:noFill/>
          <a:ln>
            <a:solidFill>
              <a:schemeClr val="bg1">
                <a:lumMod val="50000"/>
              </a:schemeClr>
            </a:solidFill>
          </a:ln>
          <a:extLst>
            <a:ext uri="{909E8E84-426E-40DD-AFC4-6F175D3DCCD1}">
              <a14:hiddenFill xmlns:a14="http://schemas.microsoft.com/office/drawing/2010/main">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14:hiddenFill>
            </a:ext>
          </a:extLst>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安全</a:t>
            </a:r>
          </a:p>
        </p:txBody>
      </p:sp>
      <p:sp>
        <p:nvSpPr>
          <p:cNvPr id="42" name="椭圆 41">
            <a:extLst>
              <a:ext uri="{FF2B5EF4-FFF2-40B4-BE49-F238E27FC236}">
                <a16:creationId xmlns:a16="http://schemas.microsoft.com/office/drawing/2014/main" id="{1EF7828D-21D1-4A3F-B590-955D17749FF8}"/>
              </a:ext>
            </a:extLst>
          </p:cNvPr>
          <p:cNvSpPr/>
          <p:nvPr/>
        </p:nvSpPr>
        <p:spPr>
          <a:xfrm>
            <a:off x="8549005" y="3260725"/>
            <a:ext cx="1014730" cy="1014730"/>
          </a:xfrm>
          <a:prstGeom prst="ellipse">
            <a:avLst/>
          </a:prstGeom>
          <a:noFill/>
          <a:ln>
            <a:solidFill>
              <a:schemeClr val="bg1">
                <a:lumMod val="50000"/>
              </a:schemeClr>
            </a:solidFill>
          </a:ln>
          <a:extLst>
            <a:ext uri="{909E8E84-426E-40DD-AFC4-6F175D3DCCD1}">
              <a14:hiddenFill xmlns:a14="http://schemas.microsoft.com/office/drawing/2010/main">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14:hiddenFill>
            </a:ext>
          </a:extLst>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高效</a:t>
            </a:r>
          </a:p>
        </p:txBody>
      </p:sp>
      <p:sp>
        <p:nvSpPr>
          <p:cNvPr id="43" name="椭圆 42">
            <a:extLst>
              <a:ext uri="{FF2B5EF4-FFF2-40B4-BE49-F238E27FC236}">
                <a16:creationId xmlns:a16="http://schemas.microsoft.com/office/drawing/2014/main" id="{B75D9149-CA74-40DF-852A-AE5F3DB945B9}"/>
              </a:ext>
            </a:extLst>
          </p:cNvPr>
          <p:cNvSpPr/>
          <p:nvPr/>
        </p:nvSpPr>
        <p:spPr>
          <a:xfrm>
            <a:off x="7597140" y="1920240"/>
            <a:ext cx="993775" cy="1025525"/>
          </a:xfrm>
          <a:prstGeom prst="ellipse">
            <a:avLst/>
          </a:prstGeom>
          <a:noFill/>
          <a:ln>
            <a:solidFill>
              <a:schemeClr val="bg1">
                <a:lumMod val="50000"/>
              </a:schemeClr>
            </a:solidFill>
          </a:ln>
          <a:extLst>
            <a:ext uri="{909E8E84-426E-40DD-AFC4-6F175D3DCCD1}">
              <a14:hiddenFill xmlns:a14="http://schemas.microsoft.com/office/drawing/2010/main">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14:hiddenFill>
            </a:ext>
          </a:ex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rPr>
              <a:t>去中心化</a:t>
            </a:r>
          </a:p>
        </p:txBody>
      </p:sp>
      <p:sp>
        <p:nvSpPr>
          <p:cNvPr id="44" name="矩形 43">
            <a:extLst>
              <a:ext uri="{FF2B5EF4-FFF2-40B4-BE49-F238E27FC236}">
                <a16:creationId xmlns:a16="http://schemas.microsoft.com/office/drawing/2014/main" id="{61FD522E-8FCD-4C54-BEC7-47DCA014331A}"/>
              </a:ext>
            </a:extLst>
          </p:cNvPr>
          <p:cNvSpPr/>
          <p:nvPr/>
        </p:nvSpPr>
        <p:spPr>
          <a:xfrm>
            <a:off x="6682184" y="1085364"/>
            <a:ext cx="3027680" cy="521970"/>
          </a:xfrm>
          <a:prstGeom prst="rect">
            <a:avLst/>
          </a:prstGeom>
          <a:ln>
            <a:noFill/>
          </a:ln>
        </p:spPr>
        <p:txBody>
          <a:bodyPr wrap="none">
            <a:spAutoFit/>
          </a:bodyPr>
          <a:lstStyle/>
          <a:p>
            <a:r>
              <a:rPr lang="zh-CN" altLang="en-US" sz="2800" b="1" dirty="0">
                <a:latin typeface="微软雅黑" panose="020B0503020204020204" pitchFamily="34" charset="-122"/>
                <a:ea typeface="微软雅黑" panose="020B0503020204020204" pitchFamily="34" charset="-122"/>
                <a:cs typeface="小米兰亭" panose="03000502000000000000" charset="-122"/>
              </a:rPr>
              <a:t>蒙代尔不可能三角</a:t>
            </a:r>
          </a:p>
        </p:txBody>
      </p:sp>
      <p:sp>
        <p:nvSpPr>
          <p:cNvPr id="45" name="矩形 44">
            <a:extLst>
              <a:ext uri="{FF2B5EF4-FFF2-40B4-BE49-F238E27FC236}">
                <a16:creationId xmlns:a16="http://schemas.microsoft.com/office/drawing/2014/main" id="{71F53E47-243A-4E2F-BA0A-6C2590FAF71D}"/>
              </a:ext>
            </a:extLst>
          </p:cNvPr>
          <p:cNvSpPr/>
          <p:nvPr/>
        </p:nvSpPr>
        <p:spPr>
          <a:xfrm>
            <a:off x="8771920" y="2163354"/>
            <a:ext cx="868680" cy="368300"/>
          </a:xfrm>
          <a:prstGeom prst="rect">
            <a:avLst/>
          </a:prstGeom>
          <a:ln>
            <a:noFill/>
          </a:ln>
        </p:spPr>
        <p:txBody>
          <a:bodyPr wrap="none">
            <a:spAutoFit/>
          </a:bodyPr>
          <a:lstStyle/>
          <a:p>
            <a:pPr lvl="0" algn="l"/>
            <a:r>
              <a:rPr lang="zh-CN" altLang="en-US" dirty="0">
                <a:latin typeface="微软雅黑" panose="020B0503020204020204" pitchFamily="34" charset="-122"/>
                <a:ea typeface="微软雅黑" panose="020B0503020204020204" pitchFamily="34" charset="-122"/>
                <a:cs typeface="小米兰亭" panose="03000502000000000000" charset="-122"/>
                <a:sym typeface="+mn-ea"/>
              </a:rPr>
              <a:t>公有链</a:t>
            </a:r>
          </a:p>
        </p:txBody>
      </p:sp>
      <p:sp>
        <p:nvSpPr>
          <p:cNvPr id="46" name="矩形 45">
            <a:extLst>
              <a:ext uri="{FF2B5EF4-FFF2-40B4-BE49-F238E27FC236}">
                <a16:creationId xmlns:a16="http://schemas.microsoft.com/office/drawing/2014/main" id="{A514AEAE-F528-4B75-9931-DBB8EC41797C}"/>
              </a:ext>
            </a:extLst>
          </p:cNvPr>
          <p:cNvSpPr/>
          <p:nvPr/>
        </p:nvSpPr>
        <p:spPr>
          <a:xfrm>
            <a:off x="9723509" y="3487965"/>
            <a:ext cx="868680" cy="368300"/>
          </a:xfrm>
          <a:prstGeom prst="rect">
            <a:avLst/>
          </a:prstGeom>
          <a:ln>
            <a:noFill/>
          </a:ln>
        </p:spPr>
        <p:txBody>
          <a:bodyPr wrap="none">
            <a:spAutoFit/>
          </a:bodyPr>
          <a:lstStyle/>
          <a:p>
            <a:pPr lvl="0" algn="l"/>
            <a:r>
              <a:rPr lang="zh-CN" altLang="en-US" dirty="0">
                <a:latin typeface="微软雅黑" panose="020B0503020204020204" pitchFamily="34" charset="-122"/>
                <a:ea typeface="微软雅黑" panose="020B0503020204020204" pitchFamily="34" charset="-122"/>
                <a:cs typeface="小米兰亭" panose="03000502000000000000" charset="-122"/>
                <a:sym typeface="+mn-ea"/>
              </a:rPr>
              <a:t>联盟链</a:t>
            </a:r>
          </a:p>
        </p:txBody>
      </p:sp>
      <p:sp>
        <p:nvSpPr>
          <p:cNvPr id="47" name="矩形 46">
            <a:extLst>
              <a:ext uri="{FF2B5EF4-FFF2-40B4-BE49-F238E27FC236}">
                <a16:creationId xmlns:a16="http://schemas.microsoft.com/office/drawing/2014/main" id="{2F8F5DC2-B89A-46F4-AB46-387FF0A63ABD}"/>
              </a:ext>
            </a:extLst>
          </p:cNvPr>
          <p:cNvSpPr/>
          <p:nvPr/>
        </p:nvSpPr>
        <p:spPr>
          <a:xfrm>
            <a:off x="5681145" y="3487973"/>
            <a:ext cx="868680" cy="368300"/>
          </a:xfrm>
          <a:prstGeom prst="rect">
            <a:avLst/>
          </a:prstGeom>
          <a:ln>
            <a:noFill/>
          </a:ln>
        </p:spPr>
        <p:txBody>
          <a:bodyPr wrap="none">
            <a:spAutoFit/>
          </a:bodyPr>
          <a:lstStyle/>
          <a:p>
            <a:r>
              <a:rPr lang="zh-CN" altLang="en-US" dirty="0">
                <a:latin typeface="微软雅黑" panose="020B0503020204020204" pitchFamily="34" charset="-122"/>
                <a:ea typeface="微软雅黑" panose="020B0503020204020204" pitchFamily="34" charset="-122"/>
                <a:cs typeface="小米兰亭" panose="03000502000000000000" charset="-122"/>
              </a:rPr>
              <a:t>私有链</a:t>
            </a:r>
          </a:p>
        </p:txBody>
      </p:sp>
      <p:graphicFrame>
        <p:nvGraphicFramePr>
          <p:cNvPr id="48" name="表格 47">
            <a:extLst>
              <a:ext uri="{FF2B5EF4-FFF2-40B4-BE49-F238E27FC236}">
                <a16:creationId xmlns:a16="http://schemas.microsoft.com/office/drawing/2014/main" id="{35D216C5-1FF1-43F0-9CF3-D2D8E1F098DE}"/>
              </a:ext>
            </a:extLst>
          </p:cNvPr>
          <p:cNvGraphicFramePr/>
          <p:nvPr>
            <p:extLst/>
          </p:nvPr>
        </p:nvGraphicFramePr>
        <p:xfrm>
          <a:off x="1169670" y="1967230"/>
          <a:ext cx="3918585" cy="2074545"/>
        </p:xfrm>
        <a:graphic>
          <a:graphicData uri="http://schemas.openxmlformats.org/drawingml/2006/table">
            <a:tbl>
              <a:tblPr firstRow="1" bandRow="1">
                <a:tableStyleId>{5940675A-B579-460E-94D1-54222C63F5DA}</a:tableStyleId>
              </a:tblPr>
              <a:tblGrid>
                <a:gridCol w="1275715">
                  <a:extLst>
                    <a:ext uri="{9D8B030D-6E8A-4147-A177-3AD203B41FA5}">
                      <a16:colId xmlns:a16="http://schemas.microsoft.com/office/drawing/2014/main" val="20000"/>
                    </a:ext>
                  </a:extLst>
                </a:gridCol>
                <a:gridCol w="1336675">
                  <a:extLst>
                    <a:ext uri="{9D8B030D-6E8A-4147-A177-3AD203B41FA5}">
                      <a16:colId xmlns:a16="http://schemas.microsoft.com/office/drawing/2014/main" val="20001"/>
                    </a:ext>
                  </a:extLst>
                </a:gridCol>
                <a:gridCol w="1306195">
                  <a:extLst>
                    <a:ext uri="{9D8B030D-6E8A-4147-A177-3AD203B41FA5}">
                      <a16:colId xmlns:a16="http://schemas.microsoft.com/office/drawing/2014/main" val="20002"/>
                    </a:ext>
                  </a:extLst>
                </a:gridCol>
              </a:tblGrid>
              <a:tr h="601980">
                <a:tc>
                  <a:txBody>
                    <a:bodyPr/>
                    <a:lstStyle/>
                    <a:p>
                      <a:pPr algn="ctr">
                        <a:buNone/>
                      </a:pPr>
                      <a:r>
                        <a:rPr lang="zh-CN" altLang="en-US" sz="1800" dirty="0">
                          <a:solidFill>
                            <a:schemeClr val="tx1"/>
                          </a:solidFill>
                          <a:effectLst/>
                          <a:latin typeface="微软雅黑" panose="020B0503020204020204" pitchFamily="34" charset="-122"/>
                          <a:ea typeface="微软雅黑" panose="020B0503020204020204" pitchFamily="34" charset="-122"/>
                          <a:cs typeface="小米兰亭" panose="03000502000000000000" charset="-122"/>
                          <a:sym typeface="Times New Roman" panose="02020603050405020304"/>
                        </a:rPr>
                        <a:t>公有链</a:t>
                      </a:r>
                    </a:p>
                  </a:txBody>
                  <a:tcPr/>
                </a:tc>
                <a:tc>
                  <a:txBody>
                    <a:bodyPr/>
                    <a:lstStyle/>
                    <a:p>
                      <a:pPr algn="ctr">
                        <a:buNone/>
                      </a:pPr>
                      <a:r>
                        <a:rPr lang="zh-CN" altLang="en-US" sz="1800"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Times New Roman" panose="02020603050405020304"/>
                        </a:rPr>
                        <a:t>联盟链</a:t>
                      </a:r>
                    </a:p>
                  </a:txBody>
                  <a:tcPr/>
                </a:tc>
                <a:tc>
                  <a:txBody>
                    <a:bodyPr/>
                    <a:lstStyle/>
                    <a:p>
                      <a:pPr algn="ctr">
                        <a:buNone/>
                      </a:pPr>
                      <a:r>
                        <a:rPr lang="zh-CN" altLang="en-US" sz="1800"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Times New Roman" panose="02020603050405020304"/>
                        </a:rPr>
                        <a:t>私有链</a:t>
                      </a:r>
                    </a:p>
                  </a:txBody>
                  <a:tcPr/>
                </a:tc>
                <a:extLst>
                  <a:ext uri="{0D108BD9-81ED-4DB2-BD59-A6C34878D82A}">
                    <a16:rowId xmlns:a16="http://schemas.microsoft.com/office/drawing/2014/main" val="10000"/>
                  </a:ext>
                </a:extLst>
              </a:tr>
              <a:tr h="1472565">
                <a:tc>
                  <a:txBody>
                    <a:bodyPr/>
                    <a:lstStyle/>
                    <a:p>
                      <a:pPr algn="ctr">
                        <a:buNone/>
                      </a:pPr>
                      <a:r>
                        <a:rPr lang="zh-CN" altLang="en-US" sz="1800" dirty="0">
                          <a:solidFill>
                            <a:schemeClr val="tx1"/>
                          </a:solidFill>
                          <a:effectLst/>
                          <a:latin typeface="微软雅黑" panose="020B0503020204020204" pitchFamily="34" charset="-122"/>
                          <a:ea typeface="微软雅黑" panose="020B0503020204020204" pitchFamily="34" charset="-122"/>
                          <a:cs typeface="小米兰亭" panose="03000502000000000000" charset="-122"/>
                          <a:sym typeface="Times New Roman" panose="02020603050405020304"/>
                        </a:rPr>
                        <a:t>任何人均可自由参加和退出</a:t>
                      </a:r>
                    </a:p>
                  </a:txBody>
                  <a:tcPr/>
                </a:tc>
                <a:tc>
                  <a:txBody>
                    <a:bodyPr/>
                    <a:lstStyle/>
                    <a:p>
                      <a:pPr algn="ctr">
                        <a:buNone/>
                      </a:pPr>
                      <a:r>
                        <a:rPr lang="zh-CN" altLang="en-US" sz="1800" dirty="0">
                          <a:solidFill>
                            <a:schemeClr val="tx1"/>
                          </a:solidFill>
                          <a:effectLst/>
                          <a:latin typeface="微软雅黑" panose="020B0503020204020204" pitchFamily="34" charset="-122"/>
                          <a:ea typeface="微软雅黑" panose="020B0503020204020204" pitchFamily="34" charset="-122"/>
                          <a:cs typeface="小米兰亭" panose="03000502000000000000" charset="-122"/>
                          <a:sym typeface="Times New Roman" panose="02020603050405020304"/>
                        </a:rPr>
                        <a:t>加入和退出需要经过联盟授权</a:t>
                      </a:r>
                      <a:endParaRPr kumimoji="0" lang="zh-CN" altLang="en-US" sz="1800"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cs typeface="小米兰亭" panose="03000502000000000000" charset="-122"/>
                        <a:sym typeface="Times New Roman" panose="02020603050405020304"/>
                      </a:endParaRPr>
                    </a:p>
                    <a:p>
                      <a:pPr algn="ctr">
                        <a:buNone/>
                      </a:pPr>
                      <a:endParaRPr lang="zh-CN" altLang="en-US" sz="1800" dirty="0">
                        <a:solidFill>
                          <a:schemeClr val="tx1"/>
                        </a:solidFill>
                        <a:effectLst/>
                        <a:latin typeface="微软雅黑" panose="020B0503020204020204" pitchFamily="34" charset="-122"/>
                        <a:ea typeface="微软雅黑" panose="020B0503020204020204" pitchFamily="34" charset="-122"/>
                        <a:cs typeface="小米兰亭" panose="03000502000000000000" charset="-122"/>
                        <a:sym typeface="Times New Roman" panose="02020603050405020304"/>
                      </a:endParaRPr>
                    </a:p>
                  </a:txBody>
                  <a:tcPr/>
                </a:tc>
                <a:tc>
                  <a:txBody>
                    <a:bodyPr/>
                    <a:lstStyle/>
                    <a:p>
                      <a:pPr algn="ctr">
                        <a:buNone/>
                      </a:pPr>
                      <a:r>
                        <a:rPr lang="zh-CN" altLang="en-US" sz="1800" dirty="0">
                          <a:solidFill>
                            <a:schemeClr val="tx1"/>
                          </a:solidFill>
                          <a:effectLst/>
                          <a:latin typeface="微软雅黑" panose="020B0503020204020204" pitchFamily="34" charset="-122"/>
                          <a:ea typeface="微软雅黑" panose="020B0503020204020204" pitchFamily="34" charset="-122"/>
                          <a:cs typeface="小米兰亭" panose="03000502000000000000" charset="-122"/>
                          <a:sym typeface="Times New Roman" panose="02020603050405020304"/>
                        </a:rPr>
                        <a:t>权利完全控制在一个组织中</a:t>
                      </a:r>
                      <a:endParaRPr kumimoji="0" lang="zh-CN" altLang="en-US" sz="1800"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cs typeface="小米兰亭" panose="03000502000000000000" charset="-122"/>
                        <a:sym typeface="Times New Roman" panose="02020603050405020304"/>
                      </a:endParaRPr>
                    </a:p>
                    <a:p>
                      <a:pPr algn="ctr">
                        <a:buNone/>
                      </a:pPr>
                      <a:endParaRPr lang="zh-CN" altLang="en-US" sz="1800" dirty="0">
                        <a:solidFill>
                          <a:schemeClr val="tx1"/>
                        </a:solidFill>
                        <a:effectLst/>
                        <a:latin typeface="微软雅黑" panose="020B0503020204020204" pitchFamily="34" charset="-122"/>
                        <a:ea typeface="微软雅黑" panose="020B0503020204020204" pitchFamily="34" charset="-122"/>
                        <a:cs typeface="小米兰亭" panose="03000502000000000000" charset="-122"/>
                        <a:sym typeface="Times New Roman" panose="02020603050405020304"/>
                      </a:endParaRPr>
                    </a:p>
                  </a:txBody>
                  <a:tcPr/>
                </a:tc>
                <a:extLst>
                  <a:ext uri="{0D108BD9-81ED-4DB2-BD59-A6C34878D82A}">
                    <a16:rowId xmlns:a16="http://schemas.microsoft.com/office/drawing/2014/main" val="10001"/>
                  </a:ext>
                </a:extLst>
              </a:tr>
            </a:tbl>
          </a:graphicData>
        </a:graphic>
      </p:graphicFrame>
      <p:sp>
        <p:nvSpPr>
          <p:cNvPr id="16" name="标题 1">
            <a:extLst>
              <a:ext uri="{FF2B5EF4-FFF2-40B4-BE49-F238E27FC236}">
                <a16:creationId xmlns:a16="http://schemas.microsoft.com/office/drawing/2014/main" id="{A370CE6B-DC6D-45FF-A562-6279B7202F7E}"/>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区块链的分类</a:t>
            </a:r>
          </a:p>
        </p:txBody>
      </p:sp>
    </p:spTree>
    <p:extLst>
      <p:ext uri="{BB962C8B-B14F-4D97-AF65-F5344CB8AC3E}">
        <p14:creationId xmlns:p14="http://schemas.microsoft.com/office/powerpoint/2010/main" val="234608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E0049-351F-4026-B3A6-3754C815FAC4}"/>
              </a:ext>
            </a:extLst>
          </p:cNvPr>
          <p:cNvSpPr>
            <a:spLocks noGrp="1"/>
          </p:cNvSpPr>
          <p:nvPr>
            <p:ph type="title"/>
          </p:nvPr>
        </p:nvSpPr>
        <p:spPr/>
        <p:txBody>
          <a:bodyPr/>
          <a:lstStyle/>
          <a:p>
            <a:r>
              <a:rPr lang="zh-CN" altLang="en-US" sz="2800" dirty="0">
                <a:latin typeface="微软雅黑" panose="020B0503020204020204" pitchFamily="34" charset="-122"/>
                <a:ea typeface="微软雅黑" panose="020B0503020204020204" pitchFamily="34" charset="-122"/>
              </a:rPr>
              <a:t>比特币的整体视图</a:t>
            </a:r>
          </a:p>
        </p:txBody>
      </p:sp>
      <p:pic>
        <p:nvPicPr>
          <p:cNvPr id="7" name="内容占位符 6" descr="微信截图_20190226112309">
            <a:extLst>
              <a:ext uri="{FF2B5EF4-FFF2-40B4-BE49-F238E27FC236}">
                <a16:creationId xmlns:a16="http://schemas.microsoft.com/office/drawing/2014/main" id="{461D5AE5-C866-438C-9301-0EAB98CA91B8}"/>
              </a:ext>
            </a:extLst>
          </p:cNvPr>
          <p:cNvPicPr>
            <a:picLocks noGrp="1" noChangeAspect="1"/>
          </p:cNvPicPr>
          <p:nvPr>
            <p:ph idx="1"/>
          </p:nvPr>
        </p:nvPicPr>
        <p:blipFill>
          <a:blip r:embed="rId2"/>
          <a:stretch>
            <a:fillRect/>
          </a:stretch>
        </p:blipFill>
        <p:spPr>
          <a:xfrm>
            <a:off x="2540661" y="1244770"/>
            <a:ext cx="6567820" cy="5261045"/>
          </a:xfrm>
          <a:prstGeom prst="rect">
            <a:avLst/>
          </a:prstGeom>
          <a:effectLst>
            <a:outerShdw blurRad="190500" algn="ctr" rotWithShape="0">
              <a:schemeClr val="bg1">
                <a:lumMod val="10000"/>
                <a:alpha val="70000"/>
              </a:schemeClr>
            </a:outerShdw>
          </a:effectLst>
        </p:spPr>
      </p:pic>
    </p:spTree>
    <p:extLst>
      <p:ext uri="{BB962C8B-B14F-4D97-AF65-F5344CB8AC3E}">
        <p14:creationId xmlns:p14="http://schemas.microsoft.com/office/powerpoint/2010/main" val="286503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a:extLst>
              <a:ext uri="{FF2B5EF4-FFF2-40B4-BE49-F238E27FC236}">
                <a16:creationId xmlns:a16="http://schemas.microsoft.com/office/drawing/2014/main" id="{6A43546C-C8DD-4D1A-AC57-A72C19AA0CC2}"/>
              </a:ext>
            </a:extLst>
          </p:cNvPr>
          <p:cNvCxnSpPr>
            <a:stCxn id="22" idx="7"/>
            <a:endCxn id="24" idx="2"/>
          </p:cNvCxnSpPr>
          <p:nvPr/>
        </p:nvCxnSpPr>
        <p:spPr>
          <a:xfrm flipV="1">
            <a:off x="3833615" y="4337611"/>
            <a:ext cx="654685" cy="454660"/>
          </a:xfrm>
          <a:prstGeom prst="line">
            <a:avLst/>
          </a:prstGeom>
          <a:ln w="57150"/>
        </p:spPr>
        <p:style>
          <a:lnRef idx="1">
            <a:schemeClr val="dk1"/>
          </a:lnRef>
          <a:fillRef idx="0">
            <a:schemeClr val="dk1"/>
          </a:fillRef>
          <a:effectRef idx="0">
            <a:schemeClr val="dk1"/>
          </a:effectRef>
          <a:fontRef idx="minor">
            <a:schemeClr val="tx1"/>
          </a:fontRef>
        </p:style>
      </p:cxnSp>
      <p:sp>
        <p:nvSpPr>
          <p:cNvPr id="22" name="圆: 空心 7">
            <a:extLst>
              <a:ext uri="{FF2B5EF4-FFF2-40B4-BE49-F238E27FC236}">
                <a16:creationId xmlns:a16="http://schemas.microsoft.com/office/drawing/2014/main" id="{03A9AC2B-2F43-47B7-BC6A-ADF4A9E591C8}"/>
              </a:ext>
            </a:extLst>
          </p:cNvPr>
          <p:cNvSpPr/>
          <p:nvPr/>
        </p:nvSpPr>
        <p:spPr>
          <a:xfrm>
            <a:off x="3232230" y="4689424"/>
            <a:ext cx="704521" cy="704521"/>
          </a:xfrm>
          <a:prstGeom prst="donut">
            <a:avLst/>
          </a:prstGeom>
          <a:noFill/>
          <a:ln>
            <a:solidFill>
              <a:schemeClr val="bg1">
                <a:lumMod val="50000"/>
              </a:schemeClr>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rPr>
              <a:t>1</a:t>
            </a:r>
          </a:p>
        </p:txBody>
      </p:sp>
      <p:cxnSp>
        <p:nvCxnSpPr>
          <p:cNvPr id="23" name="直接连接符 22">
            <a:extLst>
              <a:ext uri="{FF2B5EF4-FFF2-40B4-BE49-F238E27FC236}">
                <a16:creationId xmlns:a16="http://schemas.microsoft.com/office/drawing/2014/main" id="{AC6B9369-BF22-4585-AB68-0231703DAA97}"/>
              </a:ext>
            </a:extLst>
          </p:cNvPr>
          <p:cNvCxnSpPr>
            <a:stCxn id="29" idx="1"/>
            <a:endCxn id="24" idx="6"/>
          </p:cNvCxnSpPr>
          <p:nvPr/>
        </p:nvCxnSpPr>
        <p:spPr>
          <a:xfrm flipH="1" flipV="1">
            <a:off x="5192515" y="4337611"/>
            <a:ext cx="654685" cy="439420"/>
          </a:xfrm>
          <a:prstGeom prst="line">
            <a:avLst/>
          </a:prstGeom>
          <a:ln w="57150"/>
        </p:spPr>
        <p:style>
          <a:lnRef idx="1">
            <a:schemeClr val="dk1"/>
          </a:lnRef>
          <a:fillRef idx="0">
            <a:schemeClr val="dk1"/>
          </a:fillRef>
          <a:effectRef idx="0">
            <a:schemeClr val="dk1"/>
          </a:effectRef>
          <a:fontRef idx="minor">
            <a:schemeClr val="tx1"/>
          </a:fontRef>
        </p:style>
      </p:cxnSp>
      <p:sp>
        <p:nvSpPr>
          <p:cNvPr id="24" name="圆: 空心 23">
            <a:extLst>
              <a:ext uri="{FF2B5EF4-FFF2-40B4-BE49-F238E27FC236}">
                <a16:creationId xmlns:a16="http://schemas.microsoft.com/office/drawing/2014/main" id="{70FBFC90-2CD1-47EB-90C8-6A7AFF0B5CD3}"/>
              </a:ext>
            </a:extLst>
          </p:cNvPr>
          <p:cNvSpPr/>
          <p:nvPr/>
        </p:nvSpPr>
        <p:spPr>
          <a:xfrm>
            <a:off x="4488344" y="3984903"/>
            <a:ext cx="704521" cy="704521"/>
          </a:xfrm>
          <a:prstGeom prst="donut">
            <a:avLst/>
          </a:prstGeom>
          <a:noFill/>
          <a:ln>
            <a:solidFill>
              <a:schemeClr val="bg1">
                <a:lumMod val="50000"/>
              </a:schemeClr>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rPr>
              <a:t>2</a:t>
            </a:r>
          </a:p>
        </p:txBody>
      </p:sp>
      <p:cxnSp>
        <p:nvCxnSpPr>
          <p:cNvPr id="25" name="直接连接符 24">
            <a:extLst>
              <a:ext uri="{FF2B5EF4-FFF2-40B4-BE49-F238E27FC236}">
                <a16:creationId xmlns:a16="http://schemas.microsoft.com/office/drawing/2014/main" id="{D3538C5C-5FC3-4D23-AB7C-AB55C64B4A81}"/>
              </a:ext>
            </a:extLst>
          </p:cNvPr>
          <p:cNvCxnSpPr>
            <a:stCxn id="28" idx="2"/>
          </p:cNvCxnSpPr>
          <p:nvPr/>
        </p:nvCxnSpPr>
        <p:spPr>
          <a:xfrm flipH="1">
            <a:off x="6331705" y="4337611"/>
            <a:ext cx="610870" cy="439420"/>
          </a:xfrm>
          <a:prstGeom prst="line">
            <a:avLst/>
          </a:prstGeom>
          <a:ln w="57150"/>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27D2E9CB-C427-4169-84AA-C05BC2F968BA}"/>
              </a:ext>
            </a:extLst>
          </p:cNvPr>
          <p:cNvCxnSpPr>
            <a:stCxn id="27" idx="1"/>
            <a:endCxn id="28" idx="6"/>
          </p:cNvCxnSpPr>
          <p:nvPr/>
        </p:nvCxnSpPr>
        <p:spPr>
          <a:xfrm flipH="1" flipV="1">
            <a:off x="7646790" y="4337611"/>
            <a:ext cx="666115" cy="460375"/>
          </a:xfrm>
          <a:prstGeom prst="line">
            <a:avLst/>
          </a:prstGeom>
          <a:ln w="57150"/>
        </p:spPr>
        <p:style>
          <a:lnRef idx="1">
            <a:schemeClr val="dk1"/>
          </a:lnRef>
          <a:fillRef idx="0">
            <a:schemeClr val="dk1"/>
          </a:fillRef>
          <a:effectRef idx="0">
            <a:schemeClr val="dk1"/>
          </a:effectRef>
          <a:fontRef idx="minor">
            <a:schemeClr val="tx1"/>
          </a:fontRef>
        </p:style>
      </p:cxnSp>
      <p:sp>
        <p:nvSpPr>
          <p:cNvPr id="27" name="圆: 空心 13">
            <a:extLst>
              <a:ext uri="{FF2B5EF4-FFF2-40B4-BE49-F238E27FC236}">
                <a16:creationId xmlns:a16="http://schemas.microsoft.com/office/drawing/2014/main" id="{FECC183E-6FD3-4C14-8324-E16AACF8173E}"/>
              </a:ext>
            </a:extLst>
          </p:cNvPr>
          <p:cNvSpPr/>
          <p:nvPr/>
        </p:nvSpPr>
        <p:spPr>
          <a:xfrm>
            <a:off x="8209818" y="4695373"/>
            <a:ext cx="704521" cy="704521"/>
          </a:xfrm>
          <a:prstGeom prst="donut">
            <a:avLst/>
          </a:prstGeom>
          <a:noFill/>
          <a:ln>
            <a:solidFill>
              <a:schemeClr val="bg1">
                <a:lumMod val="50000"/>
              </a:schemeClr>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rPr>
              <a:t>5</a:t>
            </a:r>
          </a:p>
        </p:txBody>
      </p:sp>
      <p:sp>
        <p:nvSpPr>
          <p:cNvPr id="28" name="圆: 空心 12">
            <a:extLst>
              <a:ext uri="{FF2B5EF4-FFF2-40B4-BE49-F238E27FC236}">
                <a16:creationId xmlns:a16="http://schemas.microsoft.com/office/drawing/2014/main" id="{F082199C-B49E-46F3-9DDD-7609CC704368}"/>
              </a:ext>
            </a:extLst>
          </p:cNvPr>
          <p:cNvSpPr/>
          <p:nvPr/>
        </p:nvSpPr>
        <p:spPr>
          <a:xfrm>
            <a:off x="6942847" y="3984903"/>
            <a:ext cx="704521" cy="704521"/>
          </a:xfrm>
          <a:prstGeom prst="donut">
            <a:avLst/>
          </a:prstGeom>
          <a:noFill/>
          <a:ln>
            <a:solidFill>
              <a:schemeClr val="bg1">
                <a:lumMod val="50000"/>
              </a:schemeClr>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rPr>
              <a:t>4</a:t>
            </a:r>
          </a:p>
        </p:txBody>
      </p:sp>
      <p:sp>
        <p:nvSpPr>
          <p:cNvPr id="29" name="圆: 空心 11">
            <a:extLst>
              <a:ext uri="{FF2B5EF4-FFF2-40B4-BE49-F238E27FC236}">
                <a16:creationId xmlns:a16="http://schemas.microsoft.com/office/drawing/2014/main" id="{D6B1FA20-C787-4925-BD55-DAE17196D978}"/>
              </a:ext>
            </a:extLst>
          </p:cNvPr>
          <p:cNvSpPr/>
          <p:nvPr/>
        </p:nvSpPr>
        <p:spPr>
          <a:xfrm>
            <a:off x="5744458" y="4674328"/>
            <a:ext cx="704521" cy="704521"/>
          </a:xfrm>
          <a:prstGeom prst="donut">
            <a:avLst/>
          </a:prstGeom>
          <a:noFill/>
          <a:ln>
            <a:solidFill>
              <a:schemeClr val="bg1">
                <a:lumMod val="50000"/>
              </a:schemeClr>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rPr>
              <a:t>3</a:t>
            </a:r>
          </a:p>
        </p:txBody>
      </p:sp>
      <p:sp>
        <p:nvSpPr>
          <p:cNvPr id="30" name="文本框 29">
            <a:extLst>
              <a:ext uri="{FF2B5EF4-FFF2-40B4-BE49-F238E27FC236}">
                <a16:creationId xmlns:a16="http://schemas.microsoft.com/office/drawing/2014/main" id="{E4A9668C-182A-4DC0-97BA-0113EA91417F}"/>
              </a:ext>
            </a:extLst>
          </p:cNvPr>
          <p:cNvSpPr txBox="1"/>
          <p:nvPr/>
        </p:nvSpPr>
        <p:spPr>
          <a:xfrm>
            <a:off x="3014465" y="4060751"/>
            <a:ext cx="1359535" cy="506730"/>
          </a:xfrm>
          <a:prstGeom prst="rect">
            <a:avLst/>
          </a:prstGeom>
          <a:noFill/>
        </p:spPr>
        <p:txBody>
          <a:bodyPr wrap="square" rtlCol="0">
            <a:spAutoFit/>
          </a:bodyPr>
          <a:lstStyle/>
          <a:p>
            <a:pPr lvl="0" algn="l">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去中心化</a:t>
            </a:r>
          </a:p>
        </p:txBody>
      </p:sp>
      <p:sp>
        <p:nvSpPr>
          <p:cNvPr id="31" name="文本框 30">
            <a:extLst>
              <a:ext uri="{FF2B5EF4-FFF2-40B4-BE49-F238E27FC236}">
                <a16:creationId xmlns:a16="http://schemas.microsoft.com/office/drawing/2014/main" id="{1E4346A8-1998-4488-B710-9EE115252ABC}"/>
              </a:ext>
            </a:extLst>
          </p:cNvPr>
          <p:cNvSpPr txBox="1"/>
          <p:nvPr/>
        </p:nvSpPr>
        <p:spPr>
          <a:xfrm>
            <a:off x="4380350" y="4831641"/>
            <a:ext cx="1363980" cy="506730"/>
          </a:xfrm>
          <a:prstGeom prst="rect">
            <a:avLst/>
          </a:prstGeom>
          <a:noFill/>
        </p:spPr>
        <p:txBody>
          <a:bodyPr wrap="square" rtlCol="0">
            <a:spAutoFit/>
          </a:bodyPr>
          <a:lstStyle/>
          <a:p>
            <a:pPr lvl="0" algn="l">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集体维护</a:t>
            </a:r>
          </a:p>
        </p:txBody>
      </p:sp>
      <p:sp>
        <p:nvSpPr>
          <p:cNvPr id="32" name="文本框 31">
            <a:extLst>
              <a:ext uri="{FF2B5EF4-FFF2-40B4-BE49-F238E27FC236}">
                <a16:creationId xmlns:a16="http://schemas.microsoft.com/office/drawing/2014/main" id="{23BD81FB-0270-47FA-95C5-291A676358DE}"/>
              </a:ext>
            </a:extLst>
          </p:cNvPr>
          <p:cNvSpPr txBox="1"/>
          <p:nvPr/>
        </p:nvSpPr>
        <p:spPr>
          <a:xfrm>
            <a:off x="5565260" y="4060751"/>
            <a:ext cx="1227455" cy="506730"/>
          </a:xfrm>
          <a:prstGeom prst="rect">
            <a:avLst/>
          </a:prstGeom>
          <a:noFill/>
        </p:spPr>
        <p:txBody>
          <a:bodyPr wrap="square" rtlCol="0">
            <a:spAutoFit/>
          </a:bodyPr>
          <a:lstStyle/>
          <a:p>
            <a:pPr lvl="0" algn="l">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不可篡改</a:t>
            </a:r>
          </a:p>
        </p:txBody>
      </p:sp>
      <p:sp>
        <p:nvSpPr>
          <p:cNvPr id="33" name="文本框 32">
            <a:extLst>
              <a:ext uri="{FF2B5EF4-FFF2-40B4-BE49-F238E27FC236}">
                <a16:creationId xmlns:a16="http://schemas.microsoft.com/office/drawing/2014/main" id="{5CA7C3EF-F2DE-4E1F-B0B1-3555E0F8FE9A}"/>
              </a:ext>
            </a:extLst>
          </p:cNvPr>
          <p:cNvSpPr txBox="1"/>
          <p:nvPr/>
        </p:nvSpPr>
        <p:spPr>
          <a:xfrm>
            <a:off x="6792080" y="4831641"/>
            <a:ext cx="1216660" cy="506730"/>
          </a:xfrm>
          <a:prstGeom prst="rect">
            <a:avLst/>
          </a:prstGeom>
          <a:noFill/>
        </p:spPr>
        <p:txBody>
          <a:bodyPr wrap="square" rtlCol="0">
            <a:spAutoFit/>
          </a:bodyPr>
          <a:lstStyle/>
          <a:p>
            <a:pPr lvl="0" algn="l">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数据透明</a:t>
            </a:r>
          </a:p>
        </p:txBody>
      </p:sp>
      <p:sp>
        <p:nvSpPr>
          <p:cNvPr id="34" name="文本框 33">
            <a:extLst>
              <a:ext uri="{FF2B5EF4-FFF2-40B4-BE49-F238E27FC236}">
                <a16:creationId xmlns:a16="http://schemas.microsoft.com/office/drawing/2014/main" id="{699732EC-AAEE-43F9-B26B-A5057A08EAC2}"/>
              </a:ext>
            </a:extLst>
          </p:cNvPr>
          <p:cNvSpPr txBox="1"/>
          <p:nvPr/>
        </p:nvSpPr>
        <p:spPr>
          <a:xfrm>
            <a:off x="7987785" y="4060751"/>
            <a:ext cx="1320165" cy="506730"/>
          </a:xfrm>
          <a:prstGeom prst="rect">
            <a:avLst/>
          </a:prstGeom>
          <a:noFill/>
        </p:spPr>
        <p:txBody>
          <a:bodyPr wrap="square" rtlCol="0">
            <a:spAutoFit/>
          </a:bodyPr>
          <a:lstStyle/>
          <a:p>
            <a:pPr lvl="0" algn="l">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用户匿名</a:t>
            </a:r>
          </a:p>
        </p:txBody>
      </p:sp>
      <p:sp>
        <p:nvSpPr>
          <p:cNvPr id="35" name="RGB模式">
            <a:extLst>
              <a:ext uri="{FF2B5EF4-FFF2-40B4-BE49-F238E27FC236}">
                <a16:creationId xmlns:a16="http://schemas.microsoft.com/office/drawing/2014/main" id="{7DF81C2D-1A6A-4F75-9308-3D5F6A39C083}"/>
              </a:ext>
            </a:extLst>
          </p:cNvPr>
          <p:cNvSpPr txBox="1"/>
          <p:nvPr/>
        </p:nvSpPr>
        <p:spPr>
          <a:xfrm>
            <a:off x="2695151" y="1632314"/>
            <a:ext cx="3913414" cy="658206"/>
          </a:xfrm>
          <a:prstGeom prst="rect">
            <a:avLst/>
          </a:prstGeom>
        </p:spPr>
        <p:txBody>
          <a:bodyPr lIns="55879" tIns="55879" rIns="55879" bIns="55879"/>
          <a:lstStyle>
            <a:lvl1pPr algn="ctr" defTabSz="457200">
              <a:lnSpc>
                <a:spcPct val="100000"/>
              </a:lnSpc>
              <a:defRPr>
                <a:solidFill>
                  <a:srgbClr val="333333"/>
                </a:solidFill>
                <a:latin typeface="小米兰亭" panose="03000502000000000000" charset="-122"/>
                <a:ea typeface="小米兰亭" panose="03000502000000000000" charset="-122"/>
                <a:cs typeface="小米兰亭" panose="03000502000000000000" charset="-122"/>
                <a:sym typeface="小米兰亭" panose="03000502000000000000" charset="-122"/>
              </a:defRPr>
            </a:lvl1pPr>
          </a:lstStyle>
          <a:p>
            <a:pPr lvl="0" algn="l" defTabSz="914400" eaLnBrk="1">
              <a:lnSpc>
                <a:spcPct val="90000"/>
              </a:lnSpc>
              <a:defRPr/>
            </a:pP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a:rPr>
              <a:t>一句话总结：</a:t>
            </a:r>
          </a:p>
        </p:txBody>
      </p:sp>
      <p:sp>
        <p:nvSpPr>
          <p:cNvPr id="36" name="文本框 35">
            <a:extLst>
              <a:ext uri="{FF2B5EF4-FFF2-40B4-BE49-F238E27FC236}">
                <a16:creationId xmlns:a16="http://schemas.microsoft.com/office/drawing/2014/main" id="{265FEC28-74F5-4309-9720-8ED06A17F08E}"/>
              </a:ext>
            </a:extLst>
          </p:cNvPr>
          <p:cNvSpPr txBox="1"/>
          <p:nvPr/>
        </p:nvSpPr>
        <p:spPr>
          <a:xfrm>
            <a:off x="3776248" y="2156245"/>
            <a:ext cx="4433570" cy="1336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lvl="0" algn="l">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区块链是在多方无需互信的环境下，</a:t>
            </a:r>
          </a:p>
          <a:p>
            <a:pPr lvl="0" algn="l">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通过密码学技术让系统中所有参与方协作，</a:t>
            </a:r>
            <a:endPar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endParaRPr>
          </a:p>
          <a:p>
            <a:pPr lvl="0" algn="l">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小米兰亭" panose="03000502000000000000" charset="-122"/>
                <a:sym typeface="+mn-ea"/>
              </a:rPr>
              <a:t>来共同记录维护一个可靠数据账本的方式。</a:t>
            </a:r>
            <a:endParaRPr kumimoji="0" lang="zh-CN" altLang="en-US" b="0" i="0" u="none" strike="noStrike" cap="none" spc="0" normalizeH="0" baseline="0" dirty="0">
              <a:ln>
                <a:noFill/>
              </a:ln>
              <a:solidFill>
                <a:srgbClr val="5F5F5F"/>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19" name="标题 1">
            <a:extLst>
              <a:ext uri="{FF2B5EF4-FFF2-40B4-BE49-F238E27FC236}">
                <a16:creationId xmlns:a16="http://schemas.microsoft.com/office/drawing/2014/main" id="{24BC9190-CBC2-45B4-9057-CE69AE330DDB}"/>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区块链的特点</a:t>
            </a:r>
          </a:p>
        </p:txBody>
      </p:sp>
    </p:spTree>
    <p:extLst>
      <p:ext uri="{BB962C8B-B14F-4D97-AF65-F5344CB8AC3E}">
        <p14:creationId xmlns:p14="http://schemas.microsoft.com/office/powerpoint/2010/main" val="150293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7C23D42-7E41-47DC-9F9A-D6A763F6CC3D}"/>
              </a:ext>
            </a:extLst>
          </p:cNvPr>
          <p:cNvPicPr>
            <a:picLocks noGrp="1" noChangeAspect="1"/>
          </p:cNvPicPr>
          <p:nvPr>
            <p:ph idx="1"/>
          </p:nvPr>
        </p:nvPicPr>
        <p:blipFill>
          <a:blip r:embed="rId2"/>
          <a:stretch>
            <a:fillRect/>
          </a:stretch>
        </p:blipFill>
        <p:spPr>
          <a:xfrm>
            <a:off x="2792701" y="1789268"/>
            <a:ext cx="6606597" cy="4244482"/>
          </a:xfrm>
          <a:prstGeom prst="rect">
            <a:avLst/>
          </a:prstGeom>
        </p:spPr>
      </p:pic>
      <p:sp>
        <p:nvSpPr>
          <p:cNvPr id="7" name="标题 1">
            <a:extLst>
              <a:ext uri="{FF2B5EF4-FFF2-40B4-BE49-F238E27FC236}">
                <a16:creationId xmlns:a16="http://schemas.microsoft.com/office/drawing/2014/main" id="{E6307176-33B8-48A0-9E70-28B3CF1304CD}"/>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区块的结构</a:t>
            </a:r>
          </a:p>
        </p:txBody>
      </p:sp>
    </p:spTree>
    <p:extLst>
      <p:ext uri="{BB962C8B-B14F-4D97-AF65-F5344CB8AC3E}">
        <p14:creationId xmlns:p14="http://schemas.microsoft.com/office/powerpoint/2010/main" val="315775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6605409-7AAA-4C6A-B4D2-FDD2BD8504B8}"/>
              </a:ext>
            </a:extLst>
          </p:cNvPr>
          <p:cNvGrpSpPr/>
          <p:nvPr/>
        </p:nvGrpSpPr>
        <p:grpSpPr>
          <a:xfrm>
            <a:off x="4537392" y="2764155"/>
            <a:ext cx="3096260" cy="3272155"/>
            <a:chOff x="1531" y="2459"/>
            <a:chExt cx="4876" cy="5153"/>
          </a:xfrm>
        </p:grpSpPr>
        <p:cxnSp>
          <p:nvCxnSpPr>
            <p:cNvPr id="7" name="直接连接符 6">
              <a:extLst>
                <a:ext uri="{FF2B5EF4-FFF2-40B4-BE49-F238E27FC236}">
                  <a16:creationId xmlns:a16="http://schemas.microsoft.com/office/drawing/2014/main" id="{E8685287-D449-40C5-9E6D-D284D0E7AE8D}"/>
                </a:ext>
              </a:extLst>
            </p:cNvPr>
            <p:cNvCxnSpPr/>
            <p:nvPr/>
          </p:nvCxnSpPr>
          <p:spPr>
            <a:xfrm>
              <a:off x="3453" y="2459"/>
              <a:ext cx="102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FD93DCC-EAF2-424D-B668-C13B51FD76A9}"/>
                </a:ext>
              </a:extLst>
            </p:cNvPr>
            <p:cNvCxnSpPr/>
            <p:nvPr/>
          </p:nvCxnSpPr>
          <p:spPr>
            <a:xfrm>
              <a:off x="3004" y="3596"/>
              <a:ext cx="192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39FDAA5-0741-4B94-81DD-9FFD647A23C4}"/>
                </a:ext>
              </a:extLst>
            </p:cNvPr>
            <p:cNvCxnSpPr/>
            <p:nvPr/>
          </p:nvCxnSpPr>
          <p:spPr>
            <a:xfrm>
              <a:off x="2664" y="4390"/>
              <a:ext cx="260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70198A3-284B-49CE-B32E-E2A48AF464FB}"/>
                </a:ext>
              </a:extLst>
            </p:cNvPr>
            <p:cNvCxnSpPr/>
            <p:nvPr/>
          </p:nvCxnSpPr>
          <p:spPr>
            <a:xfrm>
              <a:off x="2324" y="5184"/>
              <a:ext cx="3289"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40D2DD2-229F-4148-984C-9E7FD64C6175}"/>
                </a:ext>
              </a:extLst>
            </p:cNvPr>
            <p:cNvCxnSpPr/>
            <p:nvPr/>
          </p:nvCxnSpPr>
          <p:spPr>
            <a:xfrm>
              <a:off x="1985" y="5977"/>
              <a:ext cx="3968" cy="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FF4A13C-AC36-4CD4-B342-6CE3D131B149}"/>
                </a:ext>
              </a:extLst>
            </p:cNvPr>
            <p:cNvSpPr txBox="1"/>
            <p:nvPr/>
          </p:nvSpPr>
          <p:spPr>
            <a:xfrm>
              <a:off x="3305" y="2561"/>
              <a:ext cx="1360" cy="871"/>
            </a:xfrm>
            <a:prstGeom prst="rect">
              <a:avLst/>
            </a:prstGeom>
            <a:noFill/>
          </p:spPr>
          <p:txBody>
            <a:bodyPr wrap="square" rtlCol="0">
              <a:spAutoFit/>
            </a:bodyPr>
            <a:lstStyle/>
            <a:p>
              <a:r>
                <a:rPr lang="zh-CN" altLang="en-US" sz="1000" b="1" dirty="0">
                  <a:solidFill>
                    <a:schemeClr val="tx1"/>
                  </a:solidFill>
                  <a:latin typeface="微软雅黑" panose="020B0503020204020204" pitchFamily="34" charset="-122"/>
                  <a:ea typeface="微软雅黑" panose="020B0503020204020204" pitchFamily="34" charset="-122"/>
                </a:rPr>
                <a:t>可编程货币</a:t>
              </a:r>
            </a:p>
            <a:p>
              <a:r>
                <a:rPr lang="zh-CN" altLang="en-US" sz="1000" b="1" dirty="0">
                  <a:solidFill>
                    <a:schemeClr val="tx1"/>
                  </a:solidFill>
                  <a:latin typeface="微软雅黑" panose="020B0503020204020204" pitchFamily="34" charset="-122"/>
                  <a:ea typeface="微软雅黑" panose="020B0503020204020204" pitchFamily="34" charset="-122"/>
                  <a:sym typeface="+mn-ea"/>
                </a:rPr>
                <a:t>可编程金融</a:t>
              </a:r>
            </a:p>
            <a:p>
              <a:r>
                <a:rPr lang="zh-CN" altLang="en-US" sz="1000" b="1" dirty="0">
                  <a:solidFill>
                    <a:schemeClr val="tx1"/>
                  </a:solidFill>
                  <a:latin typeface="微软雅黑" panose="020B0503020204020204" pitchFamily="34" charset="-122"/>
                  <a:ea typeface="微软雅黑" panose="020B0503020204020204" pitchFamily="34" charset="-122"/>
                  <a:sym typeface="+mn-ea"/>
                </a:rPr>
                <a:t>可编程社会</a:t>
              </a:r>
            </a:p>
          </p:txBody>
        </p:sp>
        <p:sp>
          <p:nvSpPr>
            <p:cNvPr id="13" name="文本框 12">
              <a:extLst>
                <a:ext uri="{FF2B5EF4-FFF2-40B4-BE49-F238E27FC236}">
                  <a16:creationId xmlns:a16="http://schemas.microsoft.com/office/drawing/2014/main" id="{DED68E3E-0F4D-4907-8340-D44FF3B51467}"/>
                </a:ext>
              </a:extLst>
            </p:cNvPr>
            <p:cNvSpPr txBox="1"/>
            <p:nvPr/>
          </p:nvSpPr>
          <p:spPr>
            <a:xfrm>
              <a:off x="2840" y="3663"/>
              <a:ext cx="2315" cy="628"/>
            </a:xfrm>
            <a:prstGeom prst="rect">
              <a:avLst/>
            </a:prstGeom>
            <a:noFill/>
          </p:spPr>
          <p:txBody>
            <a:bodyPr wrap="square" rtlCol="0">
              <a:spAutoFit/>
            </a:bodyPr>
            <a:lstStyle/>
            <a:p>
              <a:pPr lvl="0" algn="ctr"/>
              <a:r>
                <a:rPr lang="zh-CN" altLang="en-US" sz="1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脚本代码 </a:t>
              </a:r>
            </a:p>
            <a:p>
              <a:pPr lvl="0" algn="ctr"/>
              <a:r>
                <a:rPr lang="zh-CN" altLang="en-US" sz="1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算法机制 智能合约</a:t>
              </a:r>
            </a:p>
          </p:txBody>
        </p:sp>
        <p:sp>
          <p:nvSpPr>
            <p:cNvPr id="14" name="文本框 13">
              <a:extLst>
                <a:ext uri="{FF2B5EF4-FFF2-40B4-BE49-F238E27FC236}">
                  <a16:creationId xmlns:a16="http://schemas.microsoft.com/office/drawing/2014/main" id="{073D1D03-5EE4-4CB9-844D-944917D2EE2C}"/>
                </a:ext>
              </a:extLst>
            </p:cNvPr>
            <p:cNvSpPr txBox="1"/>
            <p:nvPr/>
          </p:nvSpPr>
          <p:spPr>
            <a:xfrm>
              <a:off x="2848" y="4544"/>
              <a:ext cx="2315" cy="386"/>
            </a:xfrm>
            <a:prstGeom prst="rect">
              <a:avLst/>
            </a:prstGeom>
            <a:noFill/>
          </p:spPr>
          <p:txBody>
            <a:bodyPr wrap="square" rtlCol="0">
              <a:spAutoFit/>
            </a:bodyPr>
            <a:lstStyle/>
            <a:p>
              <a:pPr lvl="0" algn="ctr"/>
              <a:r>
                <a:rPr lang="zh-CN" altLang="en-US" sz="1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发行机制   激励机制</a:t>
              </a:r>
            </a:p>
          </p:txBody>
        </p:sp>
        <p:sp>
          <p:nvSpPr>
            <p:cNvPr id="15" name="文本框 14">
              <a:extLst>
                <a:ext uri="{FF2B5EF4-FFF2-40B4-BE49-F238E27FC236}">
                  <a16:creationId xmlns:a16="http://schemas.microsoft.com/office/drawing/2014/main" id="{A8E3C29D-CE8D-4EC0-86FE-136EBA0975F3}"/>
                </a:ext>
              </a:extLst>
            </p:cNvPr>
            <p:cNvSpPr txBox="1"/>
            <p:nvPr/>
          </p:nvSpPr>
          <p:spPr>
            <a:xfrm>
              <a:off x="2149" y="5385"/>
              <a:ext cx="3802" cy="386"/>
            </a:xfrm>
            <a:prstGeom prst="rect">
              <a:avLst/>
            </a:prstGeom>
            <a:noFill/>
          </p:spPr>
          <p:txBody>
            <a:bodyPr wrap="square" rtlCol="0">
              <a:spAutoFit/>
            </a:bodyPr>
            <a:lstStyle/>
            <a:p>
              <a:pPr lvl="0" algn="ctr"/>
              <a:r>
                <a:rPr lang="zh-CN" altLang="en-US" sz="1000" b="1" dirty="0">
                  <a:solidFill>
                    <a:schemeClr val="tx1"/>
                  </a:solidFill>
                  <a:latin typeface="微软雅黑" panose="020B0503020204020204" pitchFamily="34" charset="-122"/>
                  <a:ea typeface="微软雅黑" panose="020B0503020204020204" pitchFamily="34" charset="-122"/>
                  <a:sym typeface="+mn-ea"/>
                </a:rPr>
                <a:t>POW  POS  DPOS  ..... </a:t>
              </a:r>
            </a:p>
          </p:txBody>
        </p:sp>
        <p:cxnSp>
          <p:nvCxnSpPr>
            <p:cNvPr id="16" name="直接连接符 15">
              <a:extLst>
                <a:ext uri="{FF2B5EF4-FFF2-40B4-BE49-F238E27FC236}">
                  <a16:creationId xmlns:a16="http://schemas.microsoft.com/office/drawing/2014/main" id="{35B6EA36-F9B9-421C-AFA7-148384C28501}"/>
                </a:ext>
              </a:extLst>
            </p:cNvPr>
            <p:cNvCxnSpPr/>
            <p:nvPr/>
          </p:nvCxnSpPr>
          <p:spPr>
            <a:xfrm>
              <a:off x="1531" y="6885"/>
              <a:ext cx="487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7082930-B4E2-4372-B5BD-CCED1E4E0754}"/>
                </a:ext>
              </a:extLst>
            </p:cNvPr>
            <p:cNvSpPr txBox="1"/>
            <p:nvPr/>
          </p:nvSpPr>
          <p:spPr>
            <a:xfrm>
              <a:off x="2028" y="6238"/>
              <a:ext cx="3802" cy="386"/>
            </a:xfrm>
            <a:prstGeom prst="rect">
              <a:avLst/>
            </a:prstGeom>
            <a:noFill/>
          </p:spPr>
          <p:txBody>
            <a:bodyPr wrap="square" rtlCol="0">
              <a:spAutoFit/>
            </a:bodyPr>
            <a:lstStyle/>
            <a:p>
              <a:pPr lvl="0" algn="ctr"/>
              <a:r>
                <a:rPr lang="zh-CN" altLang="en-US" sz="1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P2P    传播机制    验证机制 </a:t>
              </a:r>
            </a:p>
          </p:txBody>
        </p:sp>
        <p:sp>
          <p:nvSpPr>
            <p:cNvPr id="18" name="文本框 17">
              <a:extLst>
                <a:ext uri="{FF2B5EF4-FFF2-40B4-BE49-F238E27FC236}">
                  <a16:creationId xmlns:a16="http://schemas.microsoft.com/office/drawing/2014/main" id="{AC5E53DF-89E6-4509-9B10-38626E5AB9BB}"/>
                </a:ext>
              </a:extLst>
            </p:cNvPr>
            <p:cNvSpPr txBox="1"/>
            <p:nvPr/>
          </p:nvSpPr>
          <p:spPr>
            <a:xfrm>
              <a:off x="1580" y="6984"/>
              <a:ext cx="4695" cy="628"/>
            </a:xfrm>
            <a:prstGeom prst="rect">
              <a:avLst/>
            </a:prstGeom>
            <a:noFill/>
          </p:spPr>
          <p:txBody>
            <a:bodyPr wrap="square" rtlCol="0">
              <a:spAutoFit/>
            </a:bodyPr>
            <a:lstStyle/>
            <a:p>
              <a:pPr lvl="0" algn="ctr"/>
              <a:r>
                <a:rPr lang="zh-CN" altLang="en-US" sz="1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数据区块           链式结构           时间戳</a:t>
              </a:r>
            </a:p>
            <a:p>
              <a:pPr lvl="0" algn="ctr"/>
              <a:r>
                <a:rPr lang="zh-CN" altLang="en-US" sz="1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散列函数            </a:t>
              </a:r>
              <a:r>
                <a:rPr lang="en-US" altLang="zh-CN" sz="10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merkle</a:t>
              </a:r>
              <a:r>
                <a:rPr lang="zh-CN" altLang="en-US" sz="1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树          非对称加密</a:t>
              </a:r>
            </a:p>
          </p:txBody>
        </p:sp>
      </p:grpSp>
      <p:sp>
        <p:nvSpPr>
          <p:cNvPr id="19" name="文本框 18">
            <a:extLst>
              <a:ext uri="{FF2B5EF4-FFF2-40B4-BE49-F238E27FC236}">
                <a16:creationId xmlns:a16="http://schemas.microsoft.com/office/drawing/2014/main" id="{EB880CDB-8691-4724-9209-E7E61C357C95}"/>
              </a:ext>
            </a:extLst>
          </p:cNvPr>
          <p:cNvSpPr txBox="1"/>
          <p:nvPr/>
        </p:nvSpPr>
        <p:spPr>
          <a:xfrm>
            <a:off x="4618672" y="2900680"/>
            <a:ext cx="749935" cy="275590"/>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应用层</a:t>
            </a:r>
            <a:endParaRPr lang="zh-CN" altLang="en-US" sz="12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16277890-2CBE-4A77-BF3A-D317FCEDF993}"/>
              </a:ext>
            </a:extLst>
          </p:cNvPr>
          <p:cNvSpPr txBox="1"/>
          <p:nvPr/>
        </p:nvSpPr>
        <p:spPr>
          <a:xfrm>
            <a:off x="4355782" y="3528695"/>
            <a:ext cx="1116965" cy="275590"/>
          </a:xfrm>
          <a:prstGeom prst="rect">
            <a:avLst/>
          </a:prstGeom>
          <a:noFill/>
        </p:spPr>
        <p:txBody>
          <a:bodyPr wrap="square" rtlCol="0">
            <a:spAutoFit/>
          </a:bodyPr>
          <a:lstStyle/>
          <a:p>
            <a:pPr lvl="0" algn="l"/>
            <a:r>
              <a:rPr lang="zh-CN" altLang="en-US" sz="1200" dirty="0">
                <a:latin typeface="微软雅黑" panose="020B0503020204020204" pitchFamily="34" charset="-122"/>
                <a:ea typeface="微软雅黑" panose="020B0503020204020204" pitchFamily="34" charset="-122"/>
                <a:sym typeface="+mn-ea"/>
              </a:rPr>
              <a:t>合约层</a:t>
            </a:r>
          </a:p>
        </p:txBody>
      </p:sp>
      <p:sp>
        <p:nvSpPr>
          <p:cNvPr id="21" name="文本框 20">
            <a:extLst>
              <a:ext uri="{FF2B5EF4-FFF2-40B4-BE49-F238E27FC236}">
                <a16:creationId xmlns:a16="http://schemas.microsoft.com/office/drawing/2014/main" id="{700F0B5A-5F08-4693-BEA6-13FC9F1B7958}"/>
              </a:ext>
            </a:extLst>
          </p:cNvPr>
          <p:cNvSpPr txBox="1"/>
          <p:nvPr/>
        </p:nvSpPr>
        <p:spPr>
          <a:xfrm>
            <a:off x="4139882" y="4088130"/>
            <a:ext cx="1116965" cy="275590"/>
          </a:xfrm>
          <a:prstGeom prst="rect">
            <a:avLst/>
          </a:prstGeom>
          <a:noFill/>
        </p:spPr>
        <p:txBody>
          <a:bodyPr wrap="square" rtlCol="0">
            <a:spAutoFit/>
          </a:bodyPr>
          <a:lstStyle/>
          <a:p>
            <a:pPr lvl="0" algn="l"/>
            <a:r>
              <a:rPr lang="zh-CN" altLang="en-US" sz="1200" dirty="0">
                <a:latin typeface="微软雅黑" panose="020B0503020204020204" pitchFamily="34" charset="-122"/>
                <a:ea typeface="微软雅黑" panose="020B0503020204020204" pitchFamily="34" charset="-122"/>
                <a:sym typeface="+mn-ea"/>
              </a:rPr>
              <a:t>激励层</a:t>
            </a:r>
          </a:p>
        </p:txBody>
      </p:sp>
      <p:sp>
        <p:nvSpPr>
          <p:cNvPr id="22" name="文本框 21">
            <a:extLst>
              <a:ext uri="{FF2B5EF4-FFF2-40B4-BE49-F238E27FC236}">
                <a16:creationId xmlns:a16="http://schemas.microsoft.com/office/drawing/2014/main" id="{50D3C61A-57A7-4F66-92F7-BB85C02F2DA6}"/>
              </a:ext>
            </a:extLst>
          </p:cNvPr>
          <p:cNvSpPr txBox="1"/>
          <p:nvPr/>
        </p:nvSpPr>
        <p:spPr>
          <a:xfrm>
            <a:off x="3923982" y="4620260"/>
            <a:ext cx="1116965" cy="275590"/>
          </a:xfrm>
          <a:prstGeom prst="rect">
            <a:avLst/>
          </a:prstGeom>
          <a:noFill/>
        </p:spPr>
        <p:txBody>
          <a:bodyPr wrap="square" rtlCol="0">
            <a:spAutoFit/>
          </a:bodyPr>
          <a:lstStyle/>
          <a:p>
            <a:pPr lvl="0" algn="l"/>
            <a:r>
              <a:rPr lang="zh-CN" altLang="en-US" sz="1200" dirty="0">
                <a:latin typeface="微软雅黑" panose="020B0503020204020204" pitchFamily="34" charset="-122"/>
                <a:ea typeface="微软雅黑" panose="020B0503020204020204" pitchFamily="34" charset="-122"/>
                <a:sym typeface="+mn-ea"/>
              </a:rPr>
              <a:t>共识层</a:t>
            </a:r>
          </a:p>
        </p:txBody>
      </p:sp>
      <p:sp>
        <p:nvSpPr>
          <p:cNvPr id="23" name="文本框 22">
            <a:extLst>
              <a:ext uri="{FF2B5EF4-FFF2-40B4-BE49-F238E27FC236}">
                <a16:creationId xmlns:a16="http://schemas.microsoft.com/office/drawing/2014/main" id="{EE4F972A-1B75-40C5-AB4F-76132C0B358F}"/>
              </a:ext>
            </a:extLst>
          </p:cNvPr>
          <p:cNvSpPr txBox="1"/>
          <p:nvPr/>
        </p:nvSpPr>
        <p:spPr>
          <a:xfrm>
            <a:off x="3736022" y="5163820"/>
            <a:ext cx="1116965" cy="275590"/>
          </a:xfrm>
          <a:prstGeom prst="rect">
            <a:avLst/>
          </a:prstGeom>
          <a:noFill/>
        </p:spPr>
        <p:txBody>
          <a:bodyPr wrap="square" rtlCol="0">
            <a:spAutoFit/>
          </a:bodyPr>
          <a:lstStyle/>
          <a:p>
            <a:pPr lvl="0" algn="l"/>
            <a:r>
              <a:rPr lang="zh-CN" altLang="en-US" sz="1200" dirty="0">
                <a:latin typeface="微软雅黑" panose="020B0503020204020204" pitchFamily="34" charset="-122"/>
                <a:ea typeface="微软雅黑" panose="020B0503020204020204" pitchFamily="34" charset="-122"/>
                <a:sym typeface="+mn-ea"/>
              </a:rPr>
              <a:t>网络层</a:t>
            </a:r>
          </a:p>
        </p:txBody>
      </p:sp>
      <p:sp>
        <p:nvSpPr>
          <p:cNvPr id="24" name="文本框 23">
            <a:extLst>
              <a:ext uri="{FF2B5EF4-FFF2-40B4-BE49-F238E27FC236}">
                <a16:creationId xmlns:a16="http://schemas.microsoft.com/office/drawing/2014/main" id="{1F21CD9B-E969-40C3-90A2-7E89429F3A0A}"/>
              </a:ext>
            </a:extLst>
          </p:cNvPr>
          <p:cNvSpPr txBox="1"/>
          <p:nvPr/>
        </p:nvSpPr>
        <p:spPr>
          <a:xfrm>
            <a:off x="3536632" y="5709285"/>
            <a:ext cx="1116965" cy="275590"/>
          </a:xfrm>
          <a:prstGeom prst="rect">
            <a:avLst/>
          </a:prstGeom>
          <a:noFill/>
        </p:spPr>
        <p:txBody>
          <a:bodyPr wrap="square" rtlCol="0">
            <a:spAutoFit/>
          </a:bodyPr>
          <a:lstStyle/>
          <a:p>
            <a:pPr lvl="0" algn="l"/>
            <a:r>
              <a:rPr lang="zh-CN" altLang="en-US" sz="1200" dirty="0">
                <a:latin typeface="微软雅黑" panose="020B0503020204020204" pitchFamily="34" charset="-122"/>
                <a:ea typeface="微软雅黑" panose="020B0503020204020204" pitchFamily="34" charset="-122"/>
                <a:sym typeface="+mn-ea"/>
              </a:rPr>
              <a:t>数据层</a:t>
            </a:r>
          </a:p>
        </p:txBody>
      </p:sp>
      <p:cxnSp>
        <p:nvCxnSpPr>
          <p:cNvPr id="25" name="直接箭头连接符 24">
            <a:extLst>
              <a:ext uri="{FF2B5EF4-FFF2-40B4-BE49-F238E27FC236}">
                <a16:creationId xmlns:a16="http://schemas.microsoft.com/office/drawing/2014/main" id="{95BC3638-862A-4C8D-B1B2-78C228A12DF1}"/>
              </a:ext>
            </a:extLst>
          </p:cNvPr>
          <p:cNvCxnSpPr/>
          <p:nvPr/>
        </p:nvCxnSpPr>
        <p:spPr>
          <a:xfrm flipH="1">
            <a:off x="5185727" y="3053715"/>
            <a:ext cx="50419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4AA8E83-9F44-49F8-8A28-D3B84D72A7EE}"/>
              </a:ext>
            </a:extLst>
          </p:cNvPr>
          <p:cNvCxnSpPr>
            <a:stCxn id="20" idx="3"/>
          </p:cNvCxnSpPr>
          <p:nvPr/>
        </p:nvCxnSpPr>
        <p:spPr>
          <a:xfrm flipH="1">
            <a:off x="5001577" y="3666490"/>
            <a:ext cx="542925"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A8D0C16-51EB-4567-B93F-9711F2AEF3BD}"/>
              </a:ext>
            </a:extLst>
          </p:cNvPr>
          <p:cNvCxnSpPr>
            <a:stCxn id="21" idx="3"/>
          </p:cNvCxnSpPr>
          <p:nvPr/>
        </p:nvCxnSpPr>
        <p:spPr>
          <a:xfrm flipH="1">
            <a:off x="4753292" y="4225925"/>
            <a:ext cx="57531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5334E63-F6F2-4C9C-8AE3-01536EA83CC6}"/>
              </a:ext>
            </a:extLst>
          </p:cNvPr>
          <p:cNvCxnSpPr/>
          <p:nvPr/>
        </p:nvCxnSpPr>
        <p:spPr>
          <a:xfrm flipH="1">
            <a:off x="4465637" y="4742815"/>
            <a:ext cx="57531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79254C0-9EC2-4F52-876D-C4D89898F04C}"/>
              </a:ext>
            </a:extLst>
          </p:cNvPr>
          <p:cNvCxnSpPr/>
          <p:nvPr/>
        </p:nvCxnSpPr>
        <p:spPr>
          <a:xfrm flipH="1">
            <a:off x="4277677" y="5286375"/>
            <a:ext cx="57531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DE487C3-01EE-412B-B1F4-94AAABE3786F}"/>
              </a:ext>
            </a:extLst>
          </p:cNvPr>
          <p:cNvCxnSpPr/>
          <p:nvPr/>
        </p:nvCxnSpPr>
        <p:spPr>
          <a:xfrm flipH="1">
            <a:off x="4078287" y="5831840"/>
            <a:ext cx="57531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AA0A0FC-3DE4-4C1E-910C-FF51090B6356}"/>
              </a:ext>
            </a:extLst>
          </p:cNvPr>
          <p:cNvSpPr/>
          <p:nvPr/>
        </p:nvSpPr>
        <p:spPr>
          <a:xfrm>
            <a:off x="534352" y="1227138"/>
            <a:ext cx="11123295" cy="64516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区块链技术模型自下而上包括数据层、网络层、共识层、激励层、合约层和应用层。每一层分别具备一项核心功能，不同层级之间相互配合，共同构建一个去中心化的价值传输体系。</a:t>
            </a:r>
          </a:p>
        </p:txBody>
      </p:sp>
      <p:sp>
        <p:nvSpPr>
          <p:cNvPr id="32" name="等腰三角形 31">
            <a:extLst>
              <a:ext uri="{FF2B5EF4-FFF2-40B4-BE49-F238E27FC236}">
                <a16:creationId xmlns:a16="http://schemas.microsoft.com/office/drawing/2014/main" id="{27734526-D87A-4D83-B948-9674A990C1EC}"/>
              </a:ext>
            </a:extLst>
          </p:cNvPr>
          <p:cNvSpPr/>
          <p:nvPr/>
        </p:nvSpPr>
        <p:spPr>
          <a:xfrm>
            <a:off x="4317047" y="2005965"/>
            <a:ext cx="3557905" cy="4102100"/>
          </a:xfrm>
          <a:prstGeom prst="triangl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标题 1">
            <a:extLst>
              <a:ext uri="{FF2B5EF4-FFF2-40B4-BE49-F238E27FC236}">
                <a16:creationId xmlns:a16="http://schemas.microsoft.com/office/drawing/2014/main" id="{A4B7C4D6-DD91-46A5-A1A6-3A5097260FAC}"/>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区块链通用架构模型</a:t>
            </a:r>
          </a:p>
        </p:txBody>
      </p:sp>
    </p:spTree>
    <p:extLst>
      <p:ext uri="{BB962C8B-B14F-4D97-AF65-F5344CB8AC3E}">
        <p14:creationId xmlns:p14="http://schemas.microsoft.com/office/powerpoint/2010/main" val="148456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16311986-B507-4FCF-9862-A45BA5DF60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4005" y="1537335"/>
            <a:ext cx="6904355" cy="4243070"/>
          </a:xfrm>
          <a:prstGeom prst="rect">
            <a:avLst/>
          </a:prstGeom>
          <a:effectLst>
            <a:outerShdw blurRad="190500" algn="tl" rotWithShape="0">
              <a:prstClr val="black">
                <a:alpha val="70000"/>
              </a:prstClr>
            </a:outerShdw>
          </a:effectLst>
        </p:spPr>
      </p:pic>
      <p:sp>
        <p:nvSpPr>
          <p:cNvPr id="38" name="文本框 37">
            <a:extLst>
              <a:ext uri="{FF2B5EF4-FFF2-40B4-BE49-F238E27FC236}">
                <a16:creationId xmlns:a16="http://schemas.microsoft.com/office/drawing/2014/main" id="{8BC064BE-F502-4467-8311-BF3FD68F2176}"/>
              </a:ext>
            </a:extLst>
          </p:cNvPr>
          <p:cNvSpPr txBox="1"/>
          <p:nvPr/>
        </p:nvSpPr>
        <p:spPr>
          <a:xfrm>
            <a:off x="5216525" y="819785"/>
            <a:ext cx="2461260"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以比特币为例</a:t>
            </a:r>
          </a:p>
        </p:txBody>
      </p:sp>
      <p:sp>
        <p:nvSpPr>
          <p:cNvPr id="5" name="标题 1">
            <a:extLst>
              <a:ext uri="{FF2B5EF4-FFF2-40B4-BE49-F238E27FC236}">
                <a16:creationId xmlns:a16="http://schemas.microsoft.com/office/drawing/2014/main" id="{86F8E05F-01EF-40A7-8333-3EDEE0ACB8C4}"/>
              </a:ext>
            </a:extLst>
          </p:cNvPr>
          <p:cNvSpPr>
            <a:spLocks noGrp="1"/>
          </p:cNvSpPr>
          <p:nvPr>
            <p:ph type="title"/>
          </p:nvPr>
        </p:nvSpPr>
        <p:spPr>
          <a:xfrm>
            <a:off x="646111" y="452718"/>
            <a:ext cx="9404723" cy="1400530"/>
          </a:xfrm>
        </p:spPr>
        <p:txBody>
          <a:bodyPr/>
          <a:lstStyle/>
          <a:p>
            <a:r>
              <a:rPr lang="zh-CN" altLang="en-US" sz="2800" dirty="0">
                <a:latin typeface="微软雅黑" panose="020B0503020204020204" pitchFamily="34" charset="-122"/>
                <a:ea typeface="微软雅黑" panose="020B0503020204020204" pitchFamily="34" charset="-122"/>
              </a:rPr>
              <a:t>区块链</a:t>
            </a:r>
            <a:r>
              <a:rPr lang="en-US" altLang="zh-CN" sz="2800" dirty="0">
                <a:latin typeface="微软雅黑" panose="020B0503020204020204" pitchFamily="34" charset="-122"/>
                <a:ea typeface="微软雅黑" panose="020B0503020204020204" pitchFamily="34" charset="-122"/>
              </a:rPr>
              <a:t>1.0</a:t>
            </a:r>
            <a:r>
              <a:rPr lang="zh-CN" altLang="en-US" sz="2800" dirty="0">
                <a:latin typeface="微软雅黑" panose="020B0503020204020204" pitchFamily="34" charset="-122"/>
                <a:ea typeface="微软雅黑" panose="020B0503020204020204" pitchFamily="34" charset="-122"/>
              </a:rPr>
              <a:t>基础架构</a:t>
            </a:r>
          </a:p>
        </p:txBody>
      </p:sp>
    </p:spTree>
    <p:extLst>
      <p:ext uri="{BB962C8B-B14F-4D97-AF65-F5344CB8AC3E}">
        <p14:creationId xmlns:p14="http://schemas.microsoft.com/office/powerpoint/2010/main" val="3696612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1051465</TotalTime>
  <Words>581</Words>
  <Application>Microsoft Office PowerPoint</Application>
  <PresentationFormat>宽屏</PresentationFormat>
  <Paragraphs>93</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微软雅黑</vt:lpstr>
      <vt:lpstr>Arial</vt:lpstr>
      <vt:lpstr>Century Gothic</vt:lpstr>
      <vt:lpstr>Times New Roman</vt:lpstr>
      <vt:lpstr>Wingdings 3</vt:lpstr>
      <vt:lpstr>离子</vt:lpstr>
      <vt:lpstr>区块链介绍</vt:lpstr>
      <vt:lpstr>区块链的概念</vt:lpstr>
      <vt:lpstr>区块链是一系列现有技术的综合</vt:lpstr>
      <vt:lpstr>区块链的分类</vt:lpstr>
      <vt:lpstr>比特币的整体视图</vt:lpstr>
      <vt:lpstr>区块链的特点</vt:lpstr>
      <vt:lpstr>区块的结构</vt:lpstr>
      <vt:lpstr>区块链通用架构模型</vt:lpstr>
      <vt:lpstr>区块链1.0基础架构</vt:lpstr>
      <vt:lpstr>区块链1.0基础架构</vt:lpstr>
      <vt:lpstr>区块链2.0基础架构</vt:lpstr>
      <vt:lpstr>区块链2.0基础架构</vt:lpstr>
      <vt:lpstr>区块链2.0基础架构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麟</dc:creator>
  <cp:lastModifiedBy>李 麟</cp:lastModifiedBy>
  <cp:revision>52</cp:revision>
  <dcterms:created xsi:type="dcterms:W3CDTF">2019-04-26T09:25:51Z</dcterms:created>
  <dcterms:modified xsi:type="dcterms:W3CDTF">2019-04-28T06:56:37Z</dcterms:modified>
</cp:coreProperties>
</file>