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6" y="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u="sng" dirty="0" err="1"/>
              <a:t>Projektmanagement</a:t>
            </a:r>
            <a:r>
              <a:rPr u="sng" dirty="0"/>
              <a:t> </a:t>
            </a:r>
            <a:r>
              <a:rPr u="sng" dirty="0" err="1"/>
              <a:t>mit</a:t>
            </a:r>
            <a:r>
              <a:rPr u="sng" dirty="0"/>
              <a:t> Scrum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Ein Überblick über das agile 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Was </a:t>
            </a:r>
            <a:r>
              <a:rPr u="sng" dirty="0" err="1"/>
              <a:t>ist</a:t>
            </a:r>
            <a:r>
              <a:rPr u="sng" dirty="0"/>
              <a:t> Scrum?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Scrum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ein</a:t>
            </a:r>
            <a:r>
              <a:rPr dirty="0"/>
              <a:t> </a:t>
            </a:r>
            <a:r>
              <a:rPr dirty="0" err="1"/>
              <a:t>agiles</a:t>
            </a:r>
            <a:r>
              <a:rPr dirty="0"/>
              <a:t> Framework für </a:t>
            </a:r>
            <a:r>
              <a:rPr dirty="0" err="1"/>
              <a:t>Projektmanagement</a:t>
            </a:r>
            <a:r>
              <a:rPr dirty="0"/>
              <a:t>.</a:t>
            </a:r>
            <a:endParaRPr lang="de-DE" dirty="0"/>
          </a:p>
          <a:p>
            <a:endParaRPr dirty="0"/>
          </a:p>
          <a:p>
            <a:r>
              <a:rPr dirty="0" err="1"/>
              <a:t>Ziele</a:t>
            </a:r>
            <a:r>
              <a:rPr dirty="0"/>
              <a:t>: </a:t>
            </a:r>
            <a:r>
              <a:rPr dirty="0" err="1"/>
              <a:t>Flexibilität</a:t>
            </a:r>
            <a:r>
              <a:rPr dirty="0"/>
              <a:t>, </a:t>
            </a:r>
            <a:r>
              <a:rPr dirty="0" err="1"/>
              <a:t>schnelle</a:t>
            </a:r>
            <a:r>
              <a:rPr dirty="0"/>
              <a:t> </a:t>
            </a:r>
            <a:r>
              <a:rPr dirty="0" err="1"/>
              <a:t>Anpassung</a:t>
            </a:r>
            <a:r>
              <a:rPr dirty="0"/>
              <a:t>, </a:t>
            </a:r>
            <a:r>
              <a:rPr dirty="0" err="1"/>
              <a:t>kontinuierliche</a:t>
            </a:r>
            <a:r>
              <a:rPr dirty="0"/>
              <a:t> </a:t>
            </a:r>
            <a:r>
              <a:rPr dirty="0" err="1"/>
              <a:t>Verbesserung</a:t>
            </a:r>
            <a:r>
              <a:rPr lang="de-DE" dirty="0"/>
              <a:t> (KVB, PCDA)</a:t>
            </a:r>
            <a:r>
              <a:rPr dirty="0"/>
              <a:t>.</a:t>
            </a:r>
            <a:endParaRPr lang="de-DE" dirty="0"/>
          </a:p>
          <a:p>
            <a:endParaRPr dirty="0"/>
          </a:p>
          <a:p>
            <a:r>
              <a:rPr dirty="0"/>
              <a:t>Es </a:t>
            </a:r>
            <a:r>
              <a:rPr dirty="0" err="1"/>
              <a:t>basiert</a:t>
            </a:r>
            <a:r>
              <a:rPr dirty="0"/>
              <a:t> auf </a:t>
            </a:r>
            <a:r>
              <a:rPr dirty="0" err="1"/>
              <a:t>Iterationen</a:t>
            </a:r>
            <a:r>
              <a:rPr dirty="0"/>
              <a:t> (Sprints) und </a:t>
            </a:r>
            <a:r>
              <a:rPr dirty="0" err="1"/>
              <a:t>klaren</a:t>
            </a:r>
            <a:r>
              <a:rPr dirty="0"/>
              <a:t> Rollen.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Die Scrum-Rollen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Product Owner: </a:t>
            </a:r>
            <a:endParaRPr lang="de-DE" dirty="0"/>
          </a:p>
          <a:p>
            <a:pPr marL="0" indent="0">
              <a:buNone/>
            </a:pPr>
            <a:r>
              <a:rPr dirty="0" err="1"/>
              <a:t>Verantwortlich</a:t>
            </a:r>
            <a:r>
              <a:rPr dirty="0"/>
              <a:t> für Vision und </a:t>
            </a:r>
            <a:r>
              <a:rPr dirty="0" err="1"/>
              <a:t>Priorisierung</a:t>
            </a:r>
            <a:r>
              <a:rPr dirty="0"/>
              <a:t>.</a:t>
            </a:r>
            <a:endParaRPr lang="de-DE" dirty="0"/>
          </a:p>
          <a:p>
            <a:pPr marL="0" indent="0">
              <a:buNone/>
            </a:pPr>
            <a:endParaRPr dirty="0"/>
          </a:p>
          <a:p>
            <a:r>
              <a:rPr dirty="0"/>
              <a:t>Scrum Master: </a:t>
            </a:r>
            <a:endParaRPr lang="de-DE" dirty="0"/>
          </a:p>
          <a:p>
            <a:pPr marL="0" indent="0">
              <a:buNone/>
            </a:pPr>
            <a:r>
              <a:rPr dirty="0" err="1"/>
              <a:t>Unterstützt</a:t>
            </a:r>
            <a:r>
              <a:rPr dirty="0"/>
              <a:t> das Team und den </a:t>
            </a:r>
            <a:r>
              <a:rPr dirty="0" err="1"/>
              <a:t>Prozess</a:t>
            </a:r>
            <a:r>
              <a:rPr dirty="0"/>
              <a:t>.</a:t>
            </a:r>
            <a:endParaRPr lang="de-DE" dirty="0"/>
          </a:p>
          <a:p>
            <a:pPr marL="0" indent="0">
              <a:buNone/>
            </a:pPr>
            <a:endParaRPr dirty="0"/>
          </a:p>
          <a:p>
            <a:r>
              <a:rPr dirty="0" err="1"/>
              <a:t>Entwicklungsteam</a:t>
            </a:r>
            <a:r>
              <a:rPr dirty="0"/>
              <a:t>: </a:t>
            </a:r>
            <a:endParaRPr lang="de-DE" dirty="0"/>
          </a:p>
          <a:p>
            <a:pPr marL="0" indent="0">
              <a:buNone/>
            </a:pPr>
            <a:r>
              <a:rPr dirty="0" err="1"/>
              <a:t>Eigenverantwortliche</a:t>
            </a:r>
            <a:r>
              <a:rPr dirty="0"/>
              <a:t> </a:t>
            </a:r>
            <a:r>
              <a:rPr dirty="0" err="1"/>
              <a:t>Umsetzung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Die Scrum-</a:t>
            </a:r>
            <a:r>
              <a:rPr u="sng" dirty="0" err="1"/>
              <a:t>Artefakte</a:t>
            </a:r>
            <a:endParaRPr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Product Backlog: </a:t>
            </a:r>
            <a:endParaRPr lang="de-DE" dirty="0"/>
          </a:p>
          <a:p>
            <a:pPr marL="0" indent="0">
              <a:buNone/>
            </a:pPr>
            <a:r>
              <a:rPr dirty="0" err="1"/>
              <a:t>Priorisierte</a:t>
            </a:r>
            <a:r>
              <a:rPr dirty="0"/>
              <a:t> </a:t>
            </a:r>
            <a:r>
              <a:rPr dirty="0" err="1"/>
              <a:t>Liste</a:t>
            </a:r>
            <a:r>
              <a:rPr dirty="0"/>
              <a:t> </a:t>
            </a:r>
            <a:r>
              <a:rPr dirty="0" err="1"/>
              <a:t>aller</a:t>
            </a:r>
            <a:r>
              <a:rPr dirty="0"/>
              <a:t> </a:t>
            </a:r>
            <a:r>
              <a:rPr dirty="0" err="1"/>
              <a:t>Anforderungen</a:t>
            </a:r>
            <a:r>
              <a:rPr dirty="0"/>
              <a:t>.</a:t>
            </a:r>
            <a:endParaRPr lang="de-DE" dirty="0"/>
          </a:p>
          <a:p>
            <a:pPr marL="0" indent="0">
              <a:buNone/>
            </a:pPr>
            <a:endParaRPr dirty="0"/>
          </a:p>
          <a:p>
            <a:r>
              <a:rPr dirty="0"/>
              <a:t>Sprint Backlog: </a:t>
            </a:r>
            <a:endParaRPr lang="de-DE" dirty="0"/>
          </a:p>
          <a:p>
            <a:pPr marL="0" indent="0">
              <a:buNone/>
            </a:pPr>
            <a:r>
              <a:rPr dirty="0" err="1"/>
              <a:t>Aufgaben</a:t>
            </a:r>
            <a:r>
              <a:rPr dirty="0"/>
              <a:t> für </a:t>
            </a:r>
            <a:r>
              <a:rPr dirty="0" err="1"/>
              <a:t>einen</a:t>
            </a:r>
            <a:r>
              <a:rPr dirty="0"/>
              <a:t> Sprint.</a:t>
            </a:r>
            <a:endParaRPr lang="de-DE" dirty="0"/>
          </a:p>
          <a:p>
            <a:pPr marL="0" indent="0">
              <a:buNone/>
            </a:pPr>
            <a:endParaRPr dirty="0"/>
          </a:p>
          <a:p>
            <a:r>
              <a:rPr dirty="0"/>
              <a:t>Increment: </a:t>
            </a:r>
            <a:endParaRPr lang="de-DE" dirty="0"/>
          </a:p>
          <a:p>
            <a:pPr marL="0" indent="0">
              <a:buNone/>
            </a:pPr>
            <a:r>
              <a:rPr dirty="0" err="1"/>
              <a:t>Funktionierendes</a:t>
            </a:r>
            <a:r>
              <a:rPr dirty="0"/>
              <a:t> </a:t>
            </a:r>
            <a:r>
              <a:rPr dirty="0" err="1"/>
              <a:t>Produkt</a:t>
            </a:r>
            <a:r>
              <a:rPr dirty="0"/>
              <a:t> am Ende des Sprints.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Der Scrum-</a:t>
            </a:r>
            <a:r>
              <a:rPr u="sng" dirty="0" err="1"/>
              <a:t>Prozess</a:t>
            </a:r>
            <a:endParaRPr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Sprint Planning:</a:t>
            </a:r>
            <a:endParaRPr lang="de-DE" dirty="0"/>
          </a:p>
          <a:p>
            <a:pPr marL="0" indent="0">
              <a:buNone/>
            </a:pPr>
            <a:r>
              <a:rPr dirty="0" err="1"/>
              <a:t>Planung</a:t>
            </a:r>
            <a:r>
              <a:rPr dirty="0"/>
              <a:t> der </a:t>
            </a:r>
            <a:r>
              <a:rPr dirty="0" err="1"/>
              <a:t>Aufgaben</a:t>
            </a:r>
            <a:r>
              <a:rPr dirty="0"/>
              <a:t> für den Sprint.</a:t>
            </a:r>
            <a:endParaRPr lang="de-DE" dirty="0"/>
          </a:p>
          <a:p>
            <a:pPr marL="0" indent="0">
              <a:buNone/>
            </a:pPr>
            <a:endParaRPr dirty="0"/>
          </a:p>
          <a:p>
            <a:r>
              <a:rPr dirty="0"/>
              <a:t>Daily Scrum: </a:t>
            </a:r>
            <a:endParaRPr lang="de-DE" dirty="0"/>
          </a:p>
          <a:p>
            <a:pPr marL="0" indent="0">
              <a:buNone/>
            </a:pPr>
            <a:r>
              <a:rPr dirty="0" err="1"/>
              <a:t>Tägliche</a:t>
            </a:r>
            <a:r>
              <a:rPr dirty="0"/>
              <a:t> </a:t>
            </a:r>
            <a:r>
              <a:rPr dirty="0" err="1"/>
              <a:t>Synchronisation</a:t>
            </a:r>
            <a:r>
              <a:rPr dirty="0"/>
              <a:t> (15 </a:t>
            </a:r>
            <a:r>
              <a:rPr dirty="0" err="1"/>
              <a:t>Minuten</a:t>
            </a:r>
            <a:r>
              <a:rPr dirty="0"/>
              <a:t>).</a:t>
            </a:r>
            <a:endParaRPr lang="de-DE" dirty="0"/>
          </a:p>
          <a:p>
            <a:pPr marL="0" indent="0">
              <a:buNone/>
            </a:pPr>
            <a:endParaRPr dirty="0"/>
          </a:p>
          <a:p>
            <a:r>
              <a:rPr dirty="0"/>
              <a:t>Sprint Review:</a:t>
            </a:r>
            <a:endParaRPr lang="de-DE" dirty="0"/>
          </a:p>
          <a:p>
            <a:pPr marL="0" indent="0">
              <a:buNone/>
            </a:pPr>
            <a:r>
              <a:rPr dirty="0" err="1"/>
              <a:t>Präsentation</a:t>
            </a:r>
            <a:r>
              <a:rPr dirty="0"/>
              <a:t> der </a:t>
            </a:r>
            <a:r>
              <a:rPr dirty="0" err="1"/>
              <a:t>Ergebnisse</a:t>
            </a:r>
            <a:r>
              <a:rPr dirty="0"/>
              <a:t>.</a:t>
            </a:r>
            <a:endParaRPr lang="de-DE" dirty="0"/>
          </a:p>
          <a:p>
            <a:pPr marL="0" indent="0">
              <a:buNone/>
            </a:pPr>
            <a:endParaRPr dirty="0"/>
          </a:p>
          <a:p>
            <a:r>
              <a:rPr dirty="0"/>
              <a:t>Sprint </a:t>
            </a:r>
            <a:r>
              <a:rPr dirty="0" err="1"/>
              <a:t>Retrospektive</a:t>
            </a:r>
            <a:r>
              <a:rPr dirty="0"/>
              <a:t>:</a:t>
            </a:r>
            <a:endParaRPr lang="de-DE" dirty="0"/>
          </a:p>
          <a:p>
            <a:pPr marL="0" indent="0">
              <a:buNone/>
            </a:pPr>
            <a:r>
              <a:rPr dirty="0" err="1"/>
              <a:t>Reflexion</a:t>
            </a:r>
            <a:r>
              <a:rPr dirty="0"/>
              <a:t> und </a:t>
            </a:r>
            <a:r>
              <a:rPr dirty="0" err="1"/>
              <a:t>Verbesserung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 err="1"/>
              <a:t>Vorteile</a:t>
            </a:r>
            <a:r>
              <a:rPr u="sng" dirty="0"/>
              <a:t> von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/>
              <a:t>Flexibilität</a:t>
            </a:r>
            <a:r>
              <a:rPr dirty="0"/>
              <a:t>: </a:t>
            </a:r>
            <a:endParaRPr lang="de-DE" dirty="0"/>
          </a:p>
          <a:p>
            <a:pPr marL="0" indent="0">
              <a:buNone/>
            </a:pPr>
            <a:r>
              <a:rPr dirty="0" err="1"/>
              <a:t>Schnelle</a:t>
            </a:r>
            <a:r>
              <a:rPr dirty="0"/>
              <a:t> </a:t>
            </a:r>
            <a:r>
              <a:rPr dirty="0" err="1"/>
              <a:t>Anpassungen</a:t>
            </a:r>
            <a:r>
              <a:rPr dirty="0"/>
              <a:t> an </a:t>
            </a:r>
            <a:r>
              <a:rPr dirty="0" err="1"/>
              <a:t>Änderungen</a:t>
            </a:r>
            <a:r>
              <a:rPr dirty="0"/>
              <a:t>.</a:t>
            </a:r>
            <a:endParaRPr lang="de-DE" dirty="0"/>
          </a:p>
          <a:p>
            <a:pPr marL="0" indent="0">
              <a:buNone/>
            </a:pPr>
            <a:endParaRPr dirty="0"/>
          </a:p>
          <a:p>
            <a:r>
              <a:rPr dirty="0" err="1"/>
              <a:t>Transparenz</a:t>
            </a:r>
            <a:r>
              <a:rPr dirty="0"/>
              <a:t>:</a:t>
            </a:r>
            <a:endParaRPr lang="de-DE" dirty="0"/>
          </a:p>
          <a:p>
            <a:pPr marL="0" indent="0">
              <a:buNone/>
            </a:pPr>
            <a:r>
              <a:rPr dirty="0" err="1"/>
              <a:t>Fortschritt</a:t>
            </a:r>
            <a:r>
              <a:rPr dirty="0"/>
              <a:t> </a:t>
            </a:r>
            <a:r>
              <a:rPr dirty="0" err="1"/>
              <a:t>ist</a:t>
            </a:r>
            <a:r>
              <a:rPr dirty="0"/>
              <a:t> für alle </a:t>
            </a:r>
            <a:r>
              <a:rPr dirty="0" err="1"/>
              <a:t>sichtbar</a:t>
            </a:r>
            <a:r>
              <a:rPr dirty="0"/>
              <a:t>.</a:t>
            </a:r>
            <a:endParaRPr lang="de-DE" dirty="0"/>
          </a:p>
          <a:p>
            <a:pPr marL="0" indent="0">
              <a:buNone/>
            </a:pPr>
            <a:endParaRPr dirty="0"/>
          </a:p>
          <a:p>
            <a:r>
              <a:rPr dirty="0"/>
              <a:t>Motivation:</a:t>
            </a:r>
            <a:endParaRPr lang="de-DE" dirty="0"/>
          </a:p>
          <a:p>
            <a:pPr marL="0" indent="0">
              <a:buNone/>
            </a:pPr>
            <a:r>
              <a:rPr dirty="0" err="1"/>
              <a:t>Selbstorganisation</a:t>
            </a:r>
            <a:r>
              <a:rPr dirty="0"/>
              <a:t> </a:t>
            </a:r>
            <a:r>
              <a:rPr dirty="0" err="1"/>
              <a:t>stärkt</a:t>
            </a:r>
            <a:r>
              <a:rPr dirty="0"/>
              <a:t> </a:t>
            </a:r>
            <a:r>
              <a:rPr dirty="0" err="1"/>
              <a:t>Eigenverantwortung</a:t>
            </a:r>
            <a:r>
              <a:rPr dirty="0"/>
              <a:t>.</a:t>
            </a:r>
            <a:endParaRPr lang="de-DE" dirty="0"/>
          </a:p>
          <a:p>
            <a:pPr marL="0" indent="0">
              <a:buNone/>
            </a:pPr>
            <a:endParaRPr dirty="0"/>
          </a:p>
          <a:p>
            <a:r>
              <a:rPr dirty="0" err="1"/>
              <a:t>Qualität</a:t>
            </a:r>
            <a:r>
              <a:rPr dirty="0"/>
              <a:t>:</a:t>
            </a:r>
            <a:endParaRPr lang="de-DE" dirty="0"/>
          </a:p>
          <a:p>
            <a:pPr marL="0" indent="0">
              <a:buNone/>
            </a:pPr>
            <a:r>
              <a:rPr dirty="0" err="1"/>
              <a:t>Regelmäßige</a:t>
            </a:r>
            <a:r>
              <a:rPr dirty="0"/>
              <a:t> </a:t>
            </a:r>
            <a:r>
              <a:rPr dirty="0" err="1"/>
              <a:t>Überprüfung</a:t>
            </a:r>
            <a:r>
              <a:rPr dirty="0"/>
              <a:t> </a:t>
            </a:r>
            <a:r>
              <a:rPr dirty="0" err="1"/>
              <a:t>verbessert</a:t>
            </a:r>
            <a:r>
              <a:rPr dirty="0"/>
              <a:t> das </a:t>
            </a:r>
            <a:r>
              <a:rPr dirty="0" err="1"/>
              <a:t>Produkt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u="sng" dirty="0" err="1"/>
              <a:t>Einsatzbereiche</a:t>
            </a:r>
            <a:r>
              <a:rPr u="sng" dirty="0"/>
              <a:t> von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2076"/>
            <a:ext cx="8229600" cy="4924087"/>
          </a:xfrm>
        </p:spPr>
        <p:txBody>
          <a:bodyPr>
            <a:normAutofit fontScale="85000" lnSpcReduction="10000"/>
          </a:bodyPr>
          <a:lstStyle/>
          <a:p>
            <a:r>
              <a:rPr dirty="0" err="1"/>
              <a:t>Softwareentwicklung</a:t>
            </a:r>
            <a:endParaRPr dirty="0"/>
          </a:p>
          <a:p>
            <a:r>
              <a:rPr dirty="0" err="1"/>
              <a:t>Produktdesign</a:t>
            </a:r>
            <a:endParaRPr dirty="0"/>
          </a:p>
          <a:p>
            <a:r>
              <a:rPr dirty="0" err="1"/>
              <a:t>Innovationsmanagement</a:t>
            </a:r>
            <a:endParaRPr dirty="0"/>
          </a:p>
          <a:p>
            <a:r>
              <a:rPr dirty="0"/>
              <a:t>IT-</a:t>
            </a:r>
            <a:r>
              <a:rPr dirty="0" err="1"/>
              <a:t>Projekte</a:t>
            </a:r>
            <a:r>
              <a:rPr dirty="0"/>
              <a:t> und </a:t>
            </a:r>
            <a:r>
              <a:rPr dirty="0" err="1"/>
              <a:t>dynamische</a:t>
            </a:r>
            <a:r>
              <a:rPr dirty="0"/>
              <a:t> </a:t>
            </a:r>
            <a:r>
              <a:rPr dirty="0" err="1"/>
              <a:t>Umgebungen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Fazit</a:t>
            </a:r>
          </a:p>
          <a:p>
            <a:pPr marL="0" indent="0">
              <a:buNone/>
            </a:pPr>
            <a:r>
              <a:rPr lang="de-DE" dirty="0" err="1"/>
              <a:t>Scrum</a:t>
            </a:r>
            <a:r>
              <a:rPr lang="de-DE" dirty="0"/>
              <a:t> ist ideal für Projekte mit unklaren Anforderungen, schnellem Wandel und einem Fokus auf Zusammenarbeit und kontinuierlicher Verbesserung.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„Fail fast, </a:t>
            </a:r>
            <a:r>
              <a:rPr lang="de-DE" b="1" dirty="0" err="1"/>
              <a:t>learn</a:t>
            </a:r>
            <a:r>
              <a:rPr lang="de-DE" b="1" dirty="0"/>
              <a:t> fast, </a:t>
            </a:r>
            <a:r>
              <a:rPr lang="de-DE" b="1" dirty="0" err="1"/>
              <a:t>deliver</a:t>
            </a:r>
            <a:r>
              <a:rPr lang="de-DE" b="1" dirty="0"/>
              <a:t> 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early</a:t>
            </a:r>
            <a:r>
              <a:rPr lang="de-DE" b="1" dirty="0"/>
              <a:t>.“</a:t>
            </a:r>
            <a:endParaRPr lang="de-DE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Bildschirmpräsentation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Projektmanagement mit Scrum</vt:lpstr>
      <vt:lpstr>Was ist Scrum?</vt:lpstr>
      <vt:lpstr>Die Scrum-Rollen</vt:lpstr>
      <vt:lpstr>Die Scrum-Artefakte</vt:lpstr>
      <vt:lpstr>Der Scrum-Prozess</vt:lpstr>
      <vt:lpstr>Vorteile von Scrum</vt:lpstr>
      <vt:lpstr>Einsatzbereiche von Scrum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Sven Kanter</cp:lastModifiedBy>
  <cp:revision>6</cp:revision>
  <dcterms:created xsi:type="dcterms:W3CDTF">2013-01-27T09:14:16Z</dcterms:created>
  <dcterms:modified xsi:type="dcterms:W3CDTF">2024-11-21T15:16:38Z</dcterms:modified>
  <cp:category/>
</cp:coreProperties>
</file>