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quickStyle2.xml" ContentType="application/vnd.openxmlformats-officedocument.drawingml.diagramStyl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ppt/tags/tag5.xml" ContentType="application/vnd.openxmlformats-officedocument.presentationml.tag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77"/>
  </p:notesMasterIdLst>
  <p:handoutMasterIdLst>
    <p:handoutMasterId r:id="rId78"/>
  </p:handoutMasterIdLst>
  <p:sldIdLst>
    <p:sldId id="256" r:id="rId2"/>
    <p:sldId id="348" r:id="rId3"/>
    <p:sldId id="296" r:id="rId4"/>
    <p:sldId id="307" r:id="rId5"/>
    <p:sldId id="350" r:id="rId6"/>
    <p:sldId id="323" r:id="rId7"/>
    <p:sldId id="334" r:id="rId8"/>
    <p:sldId id="268" r:id="rId9"/>
    <p:sldId id="270" r:id="rId10"/>
    <p:sldId id="271" r:id="rId11"/>
    <p:sldId id="330" r:id="rId12"/>
    <p:sldId id="269" r:id="rId13"/>
    <p:sldId id="272" r:id="rId14"/>
    <p:sldId id="297" r:id="rId15"/>
    <p:sldId id="273" r:id="rId16"/>
    <p:sldId id="275" r:id="rId17"/>
    <p:sldId id="276" r:id="rId18"/>
    <p:sldId id="310" r:id="rId19"/>
    <p:sldId id="336" r:id="rId20"/>
    <p:sldId id="335" r:id="rId21"/>
    <p:sldId id="278" r:id="rId22"/>
    <p:sldId id="257" r:id="rId23"/>
    <p:sldId id="258" r:id="rId24"/>
    <p:sldId id="341" r:id="rId25"/>
    <p:sldId id="343" r:id="rId26"/>
    <p:sldId id="287" r:id="rId27"/>
    <p:sldId id="342" r:id="rId28"/>
    <p:sldId id="312" r:id="rId29"/>
    <p:sldId id="349" r:id="rId30"/>
    <p:sldId id="259" r:id="rId31"/>
    <p:sldId id="344" r:id="rId32"/>
    <p:sldId id="260" r:id="rId33"/>
    <p:sldId id="284" r:id="rId34"/>
    <p:sldId id="313" r:id="rId35"/>
    <p:sldId id="286" r:id="rId36"/>
    <p:sldId id="324" r:id="rId37"/>
    <p:sldId id="300" r:id="rId38"/>
    <p:sldId id="301" r:id="rId39"/>
    <p:sldId id="346" r:id="rId40"/>
    <p:sldId id="345" r:id="rId41"/>
    <p:sldId id="261" r:id="rId42"/>
    <p:sldId id="262" r:id="rId43"/>
    <p:sldId id="264" r:id="rId44"/>
    <p:sldId id="326" r:id="rId45"/>
    <p:sldId id="265" r:id="rId46"/>
    <p:sldId id="302" r:id="rId47"/>
    <p:sldId id="263" r:id="rId48"/>
    <p:sldId id="303" r:id="rId49"/>
    <p:sldId id="304" r:id="rId50"/>
    <p:sldId id="305" r:id="rId51"/>
    <p:sldId id="306" r:id="rId52"/>
    <p:sldId id="314" r:id="rId53"/>
    <p:sldId id="308" r:id="rId54"/>
    <p:sldId id="315" r:id="rId55"/>
    <p:sldId id="316" r:id="rId56"/>
    <p:sldId id="309" r:id="rId57"/>
    <p:sldId id="318" r:id="rId58"/>
    <p:sldId id="317" r:id="rId59"/>
    <p:sldId id="325" r:id="rId60"/>
    <p:sldId id="298" r:id="rId61"/>
    <p:sldId id="319" r:id="rId62"/>
    <p:sldId id="292" r:id="rId63"/>
    <p:sldId id="320" r:id="rId64"/>
    <p:sldId id="321" r:id="rId65"/>
    <p:sldId id="281" r:id="rId66"/>
    <p:sldId id="327" r:id="rId67"/>
    <p:sldId id="328" r:id="rId68"/>
    <p:sldId id="329" r:id="rId69"/>
    <p:sldId id="331" r:id="rId70"/>
    <p:sldId id="333" r:id="rId71"/>
    <p:sldId id="337" r:id="rId72"/>
    <p:sldId id="338" r:id="rId73"/>
    <p:sldId id="339" r:id="rId74"/>
    <p:sldId id="332" r:id="rId75"/>
    <p:sldId id="347" r:id="rId76"/>
  </p:sldIdLst>
  <p:sldSz cx="9906000" cy="6858000" type="A4"/>
  <p:notesSz cx="6794500" cy="9982200"/>
  <p:custDataLst>
    <p:tags r:id="rId7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31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3067">
          <p15:clr>
            <a:srgbClr val="A4A3A4"/>
          </p15:clr>
        </p15:guide>
        <p15:guide id="5" pos="143">
          <p15:clr>
            <a:srgbClr val="A4A3A4"/>
          </p15:clr>
        </p15:guide>
        <p15:guide id="6" pos="6069">
          <p15:clr>
            <a:srgbClr val="A4A3A4"/>
          </p15:clr>
        </p15:guide>
        <p15:guide id="7" pos="1646">
          <p15:clr>
            <a:srgbClr val="A4A3A4"/>
          </p15:clr>
        </p15:guide>
        <p15:guide id="8" pos="6204">
          <p15:clr>
            <a:srgbClr val="A4A3A4"/>
          </p15:clr>
        </p15:guide>
        <p15:guide id="9" pos="3120">
          <p15:clr>
            <a:srgbClr val="A4A3A4"/>
          </p15:clr>
        </p15:guide>
        <p15:guide id="10" pos="51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5" userDrawn="1">
          <p15:clr>
            <a:srgbClr val="A4A3A4"/>
          </p15:clr>
        </p15:guide>
        <p15:guide id="2" pos="2142" userDrawn="1">
          <p15:clr>
            <a:srgbClr val="A4A3A4"/>
          </p15:clr>
        </p15:guide>
        <p15:guide id="3" orient="horz" pos="3109" userDrawn="1">
          <p15:clr>
            <a:srgbClr val="A4A3A4"/>
          </p15:clr>
        </p15:guide>
        <p15:guide id="4" pos="2141" userDrawn="1">
          <p15:clr>
            <a:srgbClr val="A4A3A4"/>
          </p15:clr>
        </p15:guide>
        <p15:guide id="5" orient="horz" pos="3143">
          <p15:clr>
            <a:srgbClr val="A4A3A4"/>
          </p15:clr>
        </p15:guide>
        <p15:guide id="6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feth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B9E"/>
    <a:srgbClr val="FFFFFF"/>
    <a:srgbClr val="1F497D"/>
    <a:srgbClr val="375273"/>
    <a:srgbClr val="BFBFBF"/>
    <a:srgbClr val="D9D9D9"/>
    <a:srgbClr val="F2F2F2"/>
    <a:srgbClr val="7D60A0"/>
    <a:srgbClr val="46AAC5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5368" autoAdjust="0"/>
  </p:normalViewPr>
  <p:slideViewPr>
    <p:cSldViewPr snapToObjects="1">
      <p:cViewPr varScale="1">
        <p:scale>
          <a:sx n="60" d="100"/>
          <a:sy n="60" d="100"/>
        </p:scale>
        <p:origin x="1320" y="36"/>
      </p:cViewPr>
      <p:guideLst>
        <p:guide orient="horz" pos="2931"/>
        <p:guide orient="horz" pos="935"/>
        <p:guide orient="horz" pos="3974"/>
        <p:guide orient="horz" pos="3067"/>
        <p:guide pos="143"/>
        <p:guide pos="6069"/>
        <p:guide pos="1646"/>
        <p:guide pos="6204"/>
        <p:guide pos="3120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4020" y="-102"/>
      </p:cViewPr>
      <p:guideLst>
        <p:guide orient="horz" pos="3075"/>
        <p:guide pos="2142"/>
        <p:guide orient="horz" pos="3109"/>
        <p:guide pos="2141"/>
        <p:guide orient="horz" pos="3143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85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presProps" Target="presProps.xml"/><Relationship Id="rId86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ustomXml" Target="../customXml/item3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3D40A-3F9F-427E-8841-28AF0E0A34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1544C42-DCD7-4D32-B0DC-51284C65EB57}">
      <dgm:prSet/>
      <dgm:spPr/>
      <dgm:t>
        <a:bodyPr/>
        <a:lstStyle/>
        <a:p>
          <a:r>
            <a:rPr lang="de-DE"/>
            <a:t>04.12: Kennen lernen, Organisatorisches, Theoretische Einführung</a:t>
          </a:r>
          <a:endParaRPr lang="en-US"/>
        </a:p>
      </dgm:t>
    </dgm:pt>
    <dgm:pt modelId="{011FD5D7-C3A6-4FCE-9E6B-62A539E80F7C}" type="parTrans" cxnId="{3D7047BB-6534-41E2-81E1-215C1C8F79F5}">
      <dgm:prSet/>
      <dgm:spPr/>
      <dgm:t>
        <a:bodyPr/>
        <a:lstStyle/>
        <a:p>
          <a:endParaRPr lang="en-US"/>
        </a:p>
      </dgm:t>
    </dgm:pt>
    <dgm:pt modelId="{9A72343B-2B0F-484A-9E63-7D74200CE966}" type="sibTrans" cxnId="{3D7047BB-6534-41E2-81E1-215C1C8F79F5}">
      <dgm:prSet/>
      <dgm:spPr/>
      <dgm:t>
        <a:bodyPr/>
        <a:lstStyle/>
        <a:p>
          <a:endParaRPr lang="en-US"/>
        </a:p>
      </dgm:t>
    </dgm:pt>
    <dgm:pt modelId="{55BD6A78-D976-4402-BDD5-537EEDF81EE0}">
      <dgm:prSet/>
      <dgm:spPr/>
      <dgm:t>
        <a:bodyPr/>
        <a:lstStyle/>
        <a:p>
          <a:r>
            <a:rPr lang="de-DE"/>
            <a:t>05.12: Theoretische Einführung, Aufteilung in Gruppen für Projekt – Themenfindung und –festlegung, Projektinitiierung</a:t>
          </a:r>
          <a:endParaRPr lang="en-US"/>
        </a:p>
      </dgm:t>
    </dgm:pt>
    <dgm:pt modelId="{2AE8E110-C11E-4385-BC68-8B5BE34BA18C}" type="parTrans" cxnId="{9EA5A38F-8C75-4AD3-8F18-E745C1157F62}">
      <dgm:prSet/>
      <dgm:spPr/>
      <dgm:t>
        <a:bodyPr/>
        <a:lstStyle/>
        <a:p>
          <a:endParaRPr lang="en-US"/>
        </a:p>
      </dgm:t>
    </dgm:pt>
    <dgm:pt modelId="{A767FACD-25D2-4F1A-AABC-60559D3AC7AA}" type="sibTrans" cxnId="{9EA5A38F-8C75-4AD3-8F18-E745C1157F62}">
      <dgm:prSet/>
      <dgm:spPr/>
      <dgm:t>
        <a:bodyPr/>
        <a:lstStyle/>
        <a:p>
          <a:endParaRPr lang="en-US"/>
        </a:p>
      </dgm:t>
    </dgm:pt>
    <dgm:pt modelId="{C53D1090-5BF5-4387-9C00-EEE9CCBD05C0}">
      <dgm:prSet/>
      <dgm:spPr/>
      <dgm:t>
        <a:bodyPr/>
        <a:lstStyle/>
        <a:p>
          <a:r>
            <a:rPr lang="de-DE"/>
            <a:t>06.12; 09.12, 10.12: Umsetzung des Projekts in den Gruppen</a:t>
          </a:r>
          <a:endParaRPr lang="en-US"/>
        </a:p>
      </dgm:t>
    </dgm:pt>
    <dgm:pt modelId="{61A3AEBC-9150-48AB-AFDE-6EB16056F49D}" type="parTrans" cxnId="{8BE8AD1F-BBB5-4306-9DB2-6E3CABEDE909}">
      <dgm:prSet/>
      <dgm:spPr/>
      <dgm:t>
        <a:bodyPr/>
        <a:lstStyle/>
        <a:p>
          <a:endParaRPr lang="en-US"/>
        </a:p>
      </dgm:t>
    </dgm:pt>
    <dgm:pt modelId="{0C98039E-BB4A-4222-BC39-4FAC0722E1CD}" type="sibTrans" cxnId="{8BE8AD1F-BBB5-4306-9DB2-6E3CABEDE909}">
      <dgm:prSet/>
      <dgm:spPr/>
      <dgm:t>
        <a:bodyPr/>
        <a:lstStyle/>
        <a:p>
          <a:endParaRPr lang="en-US"/>
        </a:p>
      </dgm:t>
    </dgm:pt>
    <dgm:pt modelId="{55F75410-D9DB-4474-9C7D-B36A766B5261}">
      <dgm:prSet/>
      <dgm:spPr/>
      <dgm:t>
        <a:bodyPr/>
        <a:lstStyle/>
        <a:p>
          <a:r>
            <a:rPr lang="de-DE"/>
            <a:t>11.12: Vorstellung Projektergebnisse, Reflexion</a:t>
          </a:r>
          <a:endParaRPr lang="en-US"/>
        </a:p>
      </dgm:t>
    </dgm:pt>
    <dgm:pt modelId="{C3EE0B4C-8DA2-427E-9176-36D85E347B19}" type="parTrans" cxnId="{B029448E-248B-4709-96C3-128EA3283D08}">
      <dgm:prSet/>
      <dgm:spPr/>
      <dgm:t>
        <a:bodyPr/>
        <a:lstStyle/>
        <a:p>
          <a:endParaRPr lang="en-US"/>
        </a:p>
      </dgm:t>
    </dgm:pt>
    <dgm:pt modelId="{AD0B0FC8-6018-43CC-8106-C730F2D99893}" type="sibTrans" cxnId="{B029448E-248B-4709-96C3-128EA3283D08}">
      <dgm:prSet/>
      <dgm:spPr/>
      <dgm:t>
        <a:bodyPr/>
        <a:lstStyle/>
        <a:p>
          <a:endParaRPr lang="en-US"/>
        </a:p>
      </dgm:t>
    </dgm:pt>
    <dgm:pt modelId="{0960BEEA-F5F3-47DB-847A-E1A8D136DD15}">
      <dgm:prSet/>
      <dgm:spPr/>
      <dgm:t>
        <a:bodyPr/>
        <a:lstStyle/>
        <a:p>
          <a:r>
            <a:rPr lang="de-DE"/>
            <a:t>12.12: Vorbereitung auf PSM 1 Prüfung</a:t>
          </a:r>
          <a:endParaRPr lang="en-US"/>
        </a:p>
      </dgm:t>
    </dgm:pt>
    <dgm:pt modelId="{9880BEC4-E771-4192-B180-0F320AE12CA6}" type="parTrans" cxnId="{266D09F6-0BDF-446B-B8CC-684F9B48DD9C}">
      <dgm:prSet/>
      <dgm:spPr/>
      <dgm:t>
        <a:bodyPr/>
        <a:lstStyle/>
        <a:p>
          <a:endParaRPr lang="en-US"/>
        </a:p>
      </dgm:t>
    </dgm:pt>
    <dgm:pt modelId="{C02A29B3-4FA4-413F-801C-33895A9C0928}" type="sibTrans" cxnId="{266D09F6-0BDF-446B-B8CC-684F9B48DD9C}">
      <dgm:prSet/>
      <dgm:spPr/>
      <dgm:t>
        <a:bodyPr/>
        <a:lstStyle/>
        <a:p>
          <a:endParaRPr lang="en-US"/>
        </a:p>
      </dgm:t>
    </dgm:pt>
    <dgm:pt modelId="{8DFD4A38-4A5B-40E2-B69C-EB37D401432A}">
      <dgm:prSet/>
      <dgm:spPr/>
      <dgm:t>
        <a:bodyPr/>
        <a:lstStyle/>
        <a:p>
          <a:r>
            <a:rPr lang="de-DE"/>
            <a:t>13.12: PSM 1 Prüfung, Abschluss und Reflexion</a:t>
          </a:r>
          <a:endParaRPr lang="en-US"/>
        </a:p>
      </dgm:t>
    </dgm:pt>
    <dgm:pt modelId="{7BC79D79-92B4-4CDD-986F-46517BF0BE07}" type="parTrans" cxnId="{AAB8AB6D-2E32-45CF-9A9A-0AAB51301E7E}">
      <dgm:prSet/>
      <dgm:spPr/>
      <dgm:t>
        <a:bodyPr/>
        <a:lstStyle/>
        <a:p>
          <a:endParaRPr lang="en-US"/>
        </a:p>
      </dgm:t>
    </dgm:pt>
    <dgm:pt modelId="{42A802AB-2426-47DD-AC6C-34A68E14D88A}" type="sibTrans" cxnId="{AAB8AB6D-2E32-45CF-9A9A-0AAB51301E7E}">
      <dgm:prSet/>
      <dgm:spPr/>
      <dgm:t>
        <a:bodyPr/>
        <a:lstStyle/>
        <a:p>
          <a:endParaRPr lang="en-US"/>
        </a:p>
      </dgm:t>
    </dgm:pt>
    <dgm:pt modelId="{F28A13E0-351E-42CD-AF73-974DF12A4980}" type="pres">
      <dgm:prSet presAssocID="{90C3D40A-3F9F-427E-8841-28AF0E0A348E}" presName="root" presStyleCnt="0">
        <dgm:presLayoutVars>
          <dgm:dir/>
          <dgm:resizeHandles val="exact"/>
        </dgm:presLayoutVars>
      </dgm:prSet>
      <dgm:spPr/>
    </dgm:pt>
    <dgm:pt modelId="{3FF2EA5E-2D96-461C-A949-749CF5A94C8F}" type="pres">
      <dgm:prSet presAssocID="{B1544C42-DCD7-4D32-B0DC-51284C65EB57}" presName="compNode" presStyleCnt="0"/>
      <dgm:spPr/>
    </dgm:pt>
    <dgm:pt modelId="{D6484D76-0FBD-456A-87E3-00D5B259E88E}" type="pres">
      <dgm:prSet presAssocID="{B1544C42-DCD7-4D32-B0DC-51284C65EB57}" presName="bgRect" presStyleLbl="bgShp" presStyleIdx="0" presStyleCnt="6"/>
      <dgm:spPr/>
    </dgm:pt>
    <dgm:pt modelId="{6BD3AD98-60E5-4169-AAD0-79B577EA3918}" type="pres">
      <dgm:prSet presAssocID="{B1544C42-DCD7-4D32-B0DC-51284C65EB5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agen"/>
        </a:ext>
      </dgm:extLst>
    </dgm:pt>
    <dgm:pt modelId="{BF18585E-982F-44B9-8ED2-6833AC71E3CB}" type="pres">
      <dgm:prSet presAssocID="{B1544C42-DCD7-4D32-B0DC-51284C65EB57}" presName="spaceRect" presStyleCnt="0"/>
      <dgm:spPr/>
    </dgm:pt>
    <dgm:pt modelId="{C0D20AC3-91E8-4E4E-B975-343E5E0A993D}" type="pres">
      <dgm:prSet presAssocID="{B1544C42-DCD7-4D32-B0DC-51284C65EB57}" presName="parTx" presStyleLbl="revTx" presStyleIdx="0" presStyleCnt="6">
        <dgm:presLayoutVars>
          <dgm:chMax val="0"/>
          <dgm:chPref val="0"/>
        </dgm:presLayoutVars>
      </dgm:prSet>
      <dgm:spPr/>
    </dgm:pt>
    <dgm:pt modelId="{75C71DC7-5C22-4B57-823A-BD13F04F9E06}" type="pres">
      <dgm:prSet presAssocID="{9A72343B-2B0F-484A-9E63-7D74200CE966}" presName="sibTrans" presStyleCnt="0"/>
      <dgm:spPr/>
    </dgm:pt>
    <dgm:pt modelId="{0B1EB7BC-F95C-4D6A-874E-224FC7DC6A13}" type="pres">
      <dgm:prSet presAssocID="{55BD6A78-D976-4402-BDD5-537EEDF81EE0}" presName="compNode" presStyleCnt="0"/>
      <dgm:spPr/>
    </dgm:pt>
    <dgm:pt modelId="{FDA93EE6-728C-4962-A146-66C5747ABAB7}" type="pres">
      <dgm:prSet presAssocID="{55BD6A78-D976-4402-BDD5-537EEDF81EE0}" presName="bgRect" presStyleLbl="bgShp" presStyleIdx="1" presStyleCnt="6"/>
      <dgm:spPr/>
    </dgm:pt>
    <dgm:pt modelId="{5BB00EED-1ED1-4AEF-B524-B22951E02226}" type="pres">
      <dgm:prSet presAssocID="{55BD6A78-D976-4402-BDD5-537EEDF81EE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46B7C17E-B312-4042-93E3-183E976C561A}" type="pres">
      <dgm:prSet presAssocID="{55BD6A78-D976-4402-BDD5-537EEDF81EE0}" presName="spaceRect" presStyleCnt="0"/>
      <dgm:spPr/>
    </dgm:pt>
    <dgm:pt modelId="{5FCF114D-1BED-4E25-985F-784EC6E9DE20}" type="pres">
      <dgm:prSet presAssocID="{55BD6A78-D976-4402-BDD5-537EEDF81EE0}" presName="parTx" presStyleLbl="revTx" presStyleIdx="1" presStyleCnt="6">
        <dgm:presLayoutVars>
          <dgm:chMax val="0"/>
          <dgm:chPref val="0"/>
        </dgm:presLayoutVars>
      </dgm:prSet>
      <dgm:spPr/>
    </dgm:pt>
    <dgm:pt modelId="{87D312A7-E35A-4E9B-87F9-1E8B01B9C45F}" type="pres">
      <dgm:prSet presAssocID="{A767FACD-25D2-4F1A-AABC-60559D3AC7AA}" presName="sibTrans" presStyleCnt="0"/>
      <dgm:spPr/>
    </dgm:pt>
    <dgm:pt modelId="{0C68223B-6AD7-42B0-8867-94607D6540F3}" type="pres">
      <dgm:prSet presAssocID="{C53D1090-5BF5-4387-9C00-EEE9CCBD05C0}" presName="compNode" presStyleCnt="0"/>
      <dgm:spPr/>
    </dgm:pt>
    <dgm:pt modelId="{F5933EE4-C45A-4350-A9D1-1AF44D8CCF91}" type="pres">
      <dgm:prSet presAssocID="{C53D1090-5BF5-4387-9C00-EEE9CCBD05C0}" presName="bgRect" presStyleLbl="bgShp" presStyleIdx="2" presStyleCnt="6"/>
      <dgm:spPr/>
    </dgm:pt>
    <dgm:pt modelId="{B50E4271-16EF-4789-91A6-8911EF869088}" type="pres">
      <dgm:prSet presAssocID="{C53D1090-5BF5-4387-9C00-EEE9CCBD05C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A809331-D885-444C-8317-B23BD29CEB37}" type="pres">
      <dgm:prSet presAssocID="{C53D1090-5BF5-4387-9C00-EEE9CCBD05C0}" presName="spaceRect" presStyleCnt="0"/>
      <dgm:spPr/>
    </dgm:pt>
    <dgm:pt modelId="{D9613FE1-B037-4410-AA03-FB9A44F20F82}" type="pres">
      <dgm:prSet presAssocID="{C53D1090-5BF5-4387-9C00-EEE9CCBD05C0}" presName="parTx" presStyleLbl="revTx" presStyleIdx="2" presStyleCnt="6">
        <dgm:presLayoutVars>
          <dgm:chMax val="0"/>
          <dgm:chPref val="0"/>
        </dgm:presLayoutVars>
      </dgm:prSet>
      <dgm:spPr/>
    </dgm:pt>
    <dgm:pt modelId="{82E24B79-5814-44AD-82D1-857586DBABA3}" type="pres">
      <dgm:prSet presAssocID="{0C98039E-BB4A-4222-BC39-4FAC0722E1CD}" presName="sibTrans" presStyleCnt="0"/>
      <dgm:spPr/>
    </dgm:pt>
    <dgm:pt modelId="{9A8A5534-AA57-4985-AF1F-FD0796D9028A}" type="pres">
      <dgm:prSet presAssocID="{55F75410-D9DB-4474-9C7D-B36A766B5261}" presName="compNode" presStyleCnt="0"/>
      <dgm:spPr/>
    </dgm:pt>
    <dgm:pt modelId="{9AD69F2B-4C29-4BAC-903E-628B6CB63E1C}" type="pres">
      <dgm:prSet presAssocID="{55F75410-D9DB-4474-9C7D-B36A766B5261}" presName="bgRect" presStyleLbl="bgShp" presStyleIdx="3" presStyleCnt="6"/>
      <dgm:spPr/>
    </dgm:pt>
    <dgm:pt modelId="{1F2ACBF6-2A35-4F67-86BB-D999DD16619C}" type="pres">
      <dgm:prSet presAssocID="{55F75410-D9DB-4474-9C7D-B36A766B526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AC87A635-0A19-463D-B69F-7B9ABCF4841C}" type="pres">
      <dgm:prSet presAssocID="{55F75410-D9DB-4474-9C7D-B36A766B5261}" presName="spaceRect" presStyleCnt="0"/>
      <dgm:spPr/>
    </dgm:pt>
    <dgm:pt modelId="{92A3A810-45EE-4571-80B9-AC282CE72C96}" type="pres">
      <dgm:prSet presAssocID="{55F75410-D9DB-4474-9C7D-B36A766B5261}" presName="parTx" presStyleLbl="revTx" presStyleIdx="3" presStyleCnt="6">
        <dgm:presLayoutVars>
          <dgm:chMax val="0"/>
          <dgm:chPref val="0"/>
        </dgm:presLayoutVars>
      </dgm:prSet>
      <dgm:spPr/>
    </dgm:pt>
    <dgm:pt modelId="{889025AB-8CE5-4428-A5CC-E116366958A1}" type="pres">
      <dgm:prSet presAssocID="{AD0B0FC8-6018-43CC-8106-C730F2D99893}" presName="sibTrans" presStyleCnt="0"/>
      <dgm:spPr/>
    </dgm:pt>
    <dgm:pt modelId="{D76BFC60-77B7-40D5-9B22-D6C040980D6E}" type="pres">
      <dgm:prSet presAssocID="{0960BEEA-F5F3-47DB-847A-E1A8D136DD15}" presName="compNode" presStyleCnt="0"/>
      <dgm:spPr/>
    </dgm:pt>
    <dgm:pt modelId="{73FF810B-9803-42E2-A9E6-BD0332DD5971}" type="pres">
      <dgm:prSet presAssocID="{0960BEEA-F5F3-47DB-847A-E1A8D136DD15}" presName="bgRect" presStyleLbl="bgShp" presStyleIdx="4" presStyleCnt="6"/>
      <dgm:spPr/>
    </dgm:pt>
    <dgm:pt modelId="{1ED91EA1-7C7F-4068-BA11-5F5F95BCA599}" type="pres">
      <dgm:prSet presAssocID="{0960BEEA-F5F3-47DB-847A-E1A8D136DD1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632D59A4-2EC5-4F7C-AADD-6995AE9930D4}" type="pres">
      <dgm:prSet presAssocID="{0960BEEA-F5F3-47DB-847A-E1A8D136DD15}" presName="spaceRect" presStyleCnt="0"/>
      <dgm:spPr/>
    </dgm:pt>
    <dgm:pt modelId="{FEC251A6-1F68-472B-BD60-80CAD58E13AB}" type="pres">
      <dgm:prSet presAssocID="{0960BEEA-F5F3-47DB-847A-E1A8D136DD15}" presName="parTx" presStyleLbl="revTx" presStyleIdx="4" presStyleCnt="6">
        <dgm:presLayoutVars>
          <dgm:chMax val="0"/>
          <dgm:chPref val="0"/>
        </dgm:presLayoutVars>
      </dgm:prSet>
      <dgm:spPr/>
    </dgm:pt>
    <dgm:pt modelId="{60AB15FE-A5DA-4DEA-9172-433869F39CC9}" type="pres">
      <dgm:prSet presAssocID="{C02A29B3-4FA4-413F-801C-33895A9C0928}" presName="sibTrans" presStyleCnt="0"/>
      <dgm:spPr/>
    </dgm:pt>
    <dgm:pt modelId="{38204C77-34DE-43DD-B492-DF02391EA0BF}" type="pres">
      <dgm:prSet presAssocID="{8DFD4A38-4A5B-40E2-B69C-EB37D401432A}" presName="compNode" presStyleCnt="0"/>
      <dgm:spPr/>
    </dgm:pt>
    <dgm:pt modelId="{23F7FFE8-6297-4B8A-86C1-885DFB702C53}" type="pres">
      <dgm:prSet presAssocID="{8DFD4A38-4A5B-40E2-B69C-EB37D401432A}" presName="bgRect" presStyleLbl="bgShp" presStyleIdx="5" presStyleCnt="6"/>
      <dgm:spPr/>
    </dgm:pt>
    <dgm:pt modelId="{985DC022-F9DB-4F2F-89B4-D339CA012BEE}" type="pres">
      <dgm:prSet presAssocID="{8DFD4A38-4A5B-40E2-B69C-EB37D401432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485570B-3E91-4722-B9D4-82F440631365}" type="pres">
      <dgm:prSet presAssocID="{8DFD4A38-4A5B-40E2-B69C-EB37D401432A}" presName="spaceRect" presStyleCnt="0"/>
      <dgm:spPr/>
    </dgm:pt>
    <dgm:pt modelId="{E1036B31-C44E-4824-8A68-C192A47FB77B}" type="pres">
      <dgm:prSet presAssocID="{8DFD4A38-4A5B-40E2-B69C-EB37D401432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1C9BF09-9D0F-4491-9FA5-F1FC30A101D5}" type="presOf" srcId="{55BD6A78-D976-4402-BDD5-537EEDF81EE0}" destId="{5FCF114D-1BED-4E25-985F-784EC6E9DE20}" srcOrd="0" destOrd="0" presId="urn:microsoft.com/office/officeart/2018/2/layout/IconVerticalSolidList"/>
    <dgm:cxn modelId="{D68D3C13-732D-46BF-9145-5161CF51B35F}" type="presOf" srcId="{0960BEEA-F5F3-47DB-847A-E1A8D136DD15}" destId="{FEC251A6-1F68-472B-BD60-80CAD58E13AB}" srcOrd="0" destOrd="0" presId="urn:microsoft.com/office/officeart/2018/2/layout/IconVerticalSolidList"/>
    <dgm:cxn modelId="{8BE8AD1F-BBB5-4306-9DB2-6E3CABEDE909}" srcId="{90C3D40A-3F9F-427E-8841-28AF0E0A348E}" destId="{C53D1090-5BF5-4387-9C00-EEE9CCBD05C0}" srcOrd="2" destOrd="0" parTransId="{61A3AEBC-9150-48AB-AFDE-6EB16056F49D}" sibTransId="{0C98039E-BB4A-4222-BC39-4FAC0722E1CD}"/>
    <dgm:cxn modelId="{B3C9BF36-6CC4-463D-B846-8F571DC292D4}" type="presOf" srcId="{8DFD4A38-4A5B-40E2-B69C-EB37D401432A}" destId="{E1036B31-C44E-4824-8A68-C192A47FB77B}" srcOrd="0" destOrd="0" presId="urn:microsoft.com/office/officeart/2018/2/layout/IconVerticalSolidList"/>
    <dgm:cxn modelId="{BB94353B-31EB-41A2-B16A-84BB4B580F78}" type="presOf" srcId="{B1544C42-DCD7-4D32-B0DC-51284C65EB57}" destId="{C0D20AC3-91E8-4E4E-B975-343E5E0A993D}" srcOrd="0" destOrd="0" presId="urn:microsoft.com/office/officeart/2018/2/layout/IconVerticalSolidList"/>
    <dgm:cxn modelId="{06187944-27E8-4ABB-BA7F-1E41F4F6F136}" type="presOf" srcId="{C53D1090-5BF5-4387-9C00-EEE9CCBD05C0}" destId="{D9613FE1-B037-4410-AA03-FB9A44F20F82}" srcOrd="0" destOrd="0" presId="urn:microsoft.com/office/officeart/2018/2/layout/IconVerticalSolidList"/>
    <dgm:cxn modelId="{AAB8AB6D-2E32-45CF-9A9A-0AAB51301E7E}" srcId="{90C3D40A-3F9F-427E-8841-28AF0E0A348E}" destId="{8DFD4A38-4A5B-40E2-B69C-EB37D401432A}" srcOrd="5" destOrd="0" parTransId="{7BC79D79-92B4-4CDD-986F-46517BF0BE07}" sibTransId="{42A802AB-2426-47DD-AC6C-34A68E14D88A}"/>
    <dgm:cxn modelId="{B029448E-248B-4709-96C3-128EA3283D08}" srcId="{90C3D40A-3F9F-427E-8841-28AF0E0A348E}" destId="{55F75410-D9DB-4474-9C7D-B36A766B5261}" srcOrd="3" destOrd="0" parTransId="{C3EE0B4C-8DA2-427E-9176-36D85E347B19}" sibTransId="{AD0B0FC8-6018-43CC-8106-C730F2D99893}"/>
    <dgm:cxn modelId="{9EA5A38F-8C75-4AD3-8F18-E745C1157F62}" srcId="{90C3D40A-3F9F-427E-8841-28AF0E0A348E}" destId="{55BD6A78-D976-4402-BDD5-537EEDF81EE0}" srcOrd="1" destOrd="0" parTransId="{2AE8E110-C11E-4385-BC68-8B5BE34BA18C}" sibTransId="{A767FACD-25D2-4F1A-AABC-60559D3AC7AA}"/>
    <dgm:cxn modelId="{3A692EBA-7BC8-4C26-8658-26C817012317}" type="presOf" srcId="{55F75410-D9DB-4474-9C7D-B36A766B5261}" destId="{92A3A810-45EE-4571-80B9-AC282CE72C96}" srcOrd="0" destOrd="0" presId="urn:microsoft.com/office/officeart/2018/2/layout/IconVerticalSolidList"/>
    <dgm:cxn modelId="{3D7047BB-6534-41E2-81E1-215C1C8F79F5}" srcId="{90C3D40A-3F9F-427E-8841-28AF0E0A348E}" destId="{B1544C42-DCD7-4D32-B0DC-51284C65EB57}" srcOrd="0" destOrd="0" parTransId="{011FD5D7-C3A6-4FCE-9E6B-62A539E80F7C}" sibTransId="{9A72343B-2B0F-484A-9E63-7D74200CE966}"/>
    <dgm:cxn modelId="{2AC5D4C8-56E7-4C3F-8A99-61F2F319CE93}" type="presOf" srcId="{90C3D40A-3F9F-427E-8841-28AF0E0A348E}" destId="{F28A13E0-351E-42CD-AF73-974DF12A4980}" srcOrd="0" destOrd="0" presId="urn:microsoft.com/office/officeart/2018/2/layout/IconVerticalSolidList"/>
    <dgm:cxn modelId="{266D09F6-0BDF-446B-B8CC-684F9B48DD9C}" srcId="{90C3D40A-3F9F-427E-8841-28AF0E0A348E}" destId="{0960BEEA-F5F3-47DB-847A-E1A8D136DD15}" srcOrd="4" destOrd="0" parTransId="{9880BEC4-E771-4192-B180-0F320AE12CA6}" sibTransId="{C02A29B3-4FA4-413F-801C-33895A9C0928}"/>
    <dgm:cxn modelId="{779C86AE-3ABA-4F43-B2A3-18061C5CF9ED}" type="presParOf" srcId="{F28A13E0-351E-42CD-AF73-974DF12A4980}" destId="{3FF2EA5E-2D96-461C-A949-749CF5A94C8F}" srcOrd="0" destOrd="0" presId="urn:microsoft.com/office/officeart/2018/2/layout/IconVerticalSolidList"/>
    <dgm:cxn modelId="{46EF71F0-79F2-4538-BF6A-1D0C961971E1}" type="presParOf" srcId="{3FF2EA5E-2D96-461C-A949-749CF5A94C8F}" destId="{D6484D76-0FBD-456A-87E3-00D5B259E88E}" srcOrd="0" destOrd="0" presId="urn:microsoft.com/office/officeart/2018/2/layout/IconVerticalSolidList"/>
    <dgm:cxn modelId="{3A1D0874-67F3-49BC-B7CB-93D88498A4AC}" type="presParOf" srcId="{3FF2EA5E-2D96-461C-A949-749CF5A94C8F}" destId="{6BD3AD98-60E5-4169-AAD0-79B577EA3918}" srcOrd="1" destOrd="0" presId="urn:microsoft.com/office/officeart/2018/2/layout/IconVerticalSolidList"/>
    <dgm:cxn modelId="{1F95B9C8-B081-4F91-9446-115E7E1F2CFC}" type="presParOf" srcId="{3FF2EA5E-2D96-461C-A949-749CF5A94C8F}" destId="{BF18585E-982F-44B9-8ED2-6833AC71E3CB}" srcOrd="2" destOrd="0" presId="urn:microsoft.com/office/officeart/2018/2/layout/IconVerticalSolidList"/>
    <dgm:cxn modelId="{B1E5F99D-A3DB-47F6-B11A-856AACE4C537}" type="presParOf" srcId="{3FF2EA5E-2D96-461C-A949-749CF5A94C8F}" destId="{C0D20AC3-91E8-4E4E-B975-343E5E0A993D}" srcOrd="3" destOrd="0" presId="urn:microsoft.com/office/officeart/2018/2/layout/IconVerticalSolidList"/>
    <dgm:cxn modelId="{C885D07A-32E8-4911-B59C-10C284B256A0}" type="presParOf" srcId="{F28A13E0-351E-42CD-AF73-974DF12A4980}" destId="{75C71DC7-5C22-4B57-823A-BD13F04F9E06}" srcOrd="1" destOrd="0" presId="urn:microsoft.com/office/officeart/2018/2/layout/IconVerticalSolidList"/>
    <dgm:cxn modelId="{165300FF-50A6-4CCF-A5E6-9456D10A2FE8}" type="presParOf" srcId="{F28A13E0-351E-42CD-AF73-974DF12A4980}" destId="{0B1EB7BC-F95C-4D6A-874E-224FC7DC6A13}" srcOrd="2" destOrd="0" presId="urn:microsoft.com/office/officeart/2018/2/layout/IconVerticalSolidList"/>
    <dgm:cxn modelId="{51C0D2D8-62D4-4241-9CAF-1A87326CE018}" type="presParOf" srcId="{0B1EB7BC-F95C-4D6A-874E-224FC7DC6A13}" destId="{FDA93EE6-728C-4962-A146-66C5747ABAB7}" srcOrd="0" destOrd="0" presId="urn:microsoft.com/office/officeart/2018/2/layout/IconVerticalSolidList"/>
    <dgm:cxn modelId="{5721AA48-F744-436D-B1B4-6684CAB97BB1}" type="presParOf" srcId="{0B1EB7BC-F95C-4D6A-874E-224FC7DC6A13}" destId="{5BB00EED-1ED1-4AEF-B524-B22951E02226}" srcOrd="1" destOrd="0" presId="urn:microsoft.com/office/officeart/2018/2/layout/IconVerticalSolidList"/>
    <dgm:cxn modelId="{677E4A93-DF89-46FC-861C-6D1688AE9AA7}" type="presParOf" srcId="{0B1EB7BC-F95C-4D6A-874E-224FC7DC6A13}" destId="{46B7C17E-B312-4042-93E3-183E976C561A}" srcOrd="2" destOrd="0" presId="urn:microsoft.com/office/officeart/2018/2/layout/IconVerticalSolidList"/>
    <dgm:cxn modelId="{1F78C46D-1CF4-4975-A0DC-0A951E6C01CA}" type="presParOf" srcId="{0B1EB7BC-F95C-4D6A-874E-224FC7DC6A13}" destId="{5FCF114D-1BED-4E25-985F-784EC6E9DE20}" srcOrd="3" destOrd="0" presId="urn:microsoft.com/office/officeart/2018/2/layout/IconVerticalSolidList"/>
    <dgm:cxn modelId="{69D277EF-2B70-409D-8CD9-DF6A95714F0A}" type="presParOf" srcId="{F28A13E0-351E-42CD-AF73-974DF12A4980}" destId="{87D312A7-E35A-4E9B-87F9-1E8B01B9C45F}" srcOrd="3" destOrd="0" presId="urn:microsoft.com/office/officeart/2018/2/layout/IconVerticalSolidList"/>
    <dgm:cxn modelId="{6BF5BF6D-5CEC-4B5F-8B5C-05C3EAF8BE67}" type="presParOf" srcId="{F28A13E0-351E-42CD-AF73-974DF12A4980}" destId="{0C68223B-6AD7-42B0-8867-94607D6540F3}" srcOrd="4" destOrd="0" presId="urn:microsoft.com/office/officeart/2018/2/layout/IconVerticalSolidList"/>
    <dgm:cxn modelId="{801C6CB5-C663-434D-B48D-553D27831574}" type="presParOf" srcId="{0C68223B-6AD7-42B0-8867-94607D6540F3}" destId="{F5933EE4-C45A-4350-A9D1-1AF44D8CCF91}" srcOrd="0" destOrd="0" presId="urn:microsoft.com/office/officeart/2018/2/layout/IconVerticalSolidList"/>
    <dgm:cxn modelId="{F082705E-FC32-47F3-B7A8-F6239DF9258F}" type="presParOf" srcId="{0C68223B-6AD7-42B0-8867-94607D6540F3}" destId="{B50E4271-16EF-4789-91A6-8911EF869088}" srcOrd="1" destOrd="0" presId="urn:microsoft.com/office/officeart/2018/2/layout/IconVerticalSolidList"/>
    <dgm:cxn modelId="{B2E9A77A-AF1C-4E02-899B-8105D82ACD00}" type="presParOf" srcId="{0C68223B-6AD7-42B0-8867-94607D6540F3}" destId="{1A809331-D885-444C-8317-B23BD29CEB37}" srcOrd="2" destOrd="0" presId="urn:microsoft.com/office/officeart/2018/2/layout/IconVerticalSolidList"/>
    <dgm:cxn modelId="{C4E63308-B6A9-4E72-B096-9D1341CAF64E}" type="presParOf" srcId="{0C68223B-6AD7-42B0-8867-94607D6540F3}" destId="{D9613FE1-B037-4410-AA03-FB9A44F20F82}" srcOrd="3" destOrd="0" presId="urn:microsoft.com/office/officeart/2018/2/layout/IconVerticalSolidList"/>
    <dgm:cxn modelId="{D376620A-5360-47C1-AC85-FA1047E4343E}" type="presParOf" srcId="{F28A13E0-351E-42CD-AF73-974DF12A4980}" destId="{82E24B79-5814-44AD-82D1-857586DBABA3}" srcOrd="5" destOrd="0" presId="urn:microsoft.com/office/officeart/2018/2/layout/IconVerticalSolidList"/>
    <dgm:cxn modelId="{628F8AA2-69D2-415A-91FC-6AD9EFC2373D}" type="presParOf" srcId="{F28A13E0-351E-42CD-AF73-974DF12A4980}" destId="{9A8A5534-AA57-4985-AF1F-FD0796D9028A}" srcOrd="6" destOrd="0" presId="urn:microsoft.com/office/officeart/2018/2/layout/IconVerticalSolidList"/>
    <dgm:cxn modelId="{59D4F33E-AD2E-4D71-8662-FE3995942115}" type="presParOf" srcId="{9A8A5534-AA57-4985-AF1F-FD0796D9028A}" destId="{9AD69F2B-4C29-4BAC-903E-628B6CB63E1C}" srcOrd="0" destOrd="0" presId="urn:microsoft.com/office/officeart/2018/2/layout/IconVerticalSolidList"/>
    <dgm:cxn modelId="{FF24B52E-06D3-4084-8031-DF0444973B24}" type="presParOf" srcId="{9A8A5534-AA57-4985-AF1F-FD0796D9028A}" destId="{1F2ACBF6-2A35-4F67-86BB-D999DD16619C}" srcOrd="1" destOrd="0" presId="urn:microsoft.com/office/officeart/2018/2/layout/IconVerticalSolidList"/>
    <dgm:cxn modelId="{56027433-09B3-4733-8F3A-857802F06FA6}" type="presParOf" srcId="{9A8A5534-AA57-4985-AF1F-FD0796D9028A}" destId="{AC87A635-0A19-463D-B69F-7B9ABCF4841C}" srcOrd="2" destOrd="0" presId="urn:microsoft.com/office/officeart/2018/2/layout/IconVerticalSolidList"/>
    <dgm:cxn modelId="{F3A95814-6F68-4D85-B046-D787A5251F39}" type="presParOf" srcId="{9A8A5534-AA57-4985-AF1F-FD0796D9028A}" destId="{92A3A810-45EE-4571-80B9-AC282CE72C96}" srcOrd="3" destOrd="0" presId="urn:microsoft.com/office/officeart/2018/2/layout/IconVerticalSolidList"/>
    <dgm:cxn modelId="{7AED1C00-124C-46E1-AA26-38E36C2F77F7}" type="presParOf" srcId="{F28A13E0-351E-42CD-AF73-974DF12A4980}" destId="{889025AB-8CE5-4428-A5CC-E116366958A1}" srcOrd="7" destOrd="0" presId="urn:microsoft.com/office/officeart/2018/2/layout/IconVerticalSolidList"/>
    <dgm:cxn modelId="{60228912-2B0D-436D-9477-01226129A2DB}" type="presParOf" srcId="{F28A13E0-351E-42CD-AF73-974DF12A4980}" destId="{D76BFC60-77B7-40D5-9B22-D6C040980D6E}" srcOrd="8" destOrd="0" presId="urn:microsoft.com/office/officeart/2018/2/layout/IconVerticalSolidList"/>
    <dgm:cxn modelId="{BD7E17D2-09D4-4D38-96BC-DA8895199AFE}" type="presParOf" srcId="{D76BFC60-77B7-40D5-9B22-D6C040980D6E}" destId="{73FF810B-9803-42E2-A9E6-BD0332DD5971}" srcOrd="0" destOrd="0" presId="urn:microsoft.com/office/officeart/2018/2/layout/IconVerticalSolidList"/>
    <dgm:cxn modelId="{E5192959-6613-4663-8BC3-2D35DB2BB01D}" type="presParOf" srcId="{D76BFC60-77B7-40D5-9B22-D6C040980D6E}" destId="{1ED91EA1-7C7F-4068-BA11-5F5F95BCA599}" srcOrd="1" destOrd="0" presId="urn:microsoft.com/office/officeart/2018/2/layout/IconVerticalSolidList"/>
    <dgm:cxn modelId="{67CDAFF9-0194-40AE-84AE-717350F706B2}" type="presParOf" srcId="{D76BFC60-77B7-40D5-9B22-D6C040980D6E}" destId="{632D59A4-2EC5-4F7C-AADD-6995AE9930D4}" srcOrd="2" destOrd="0" presId="urn:microsoft.com/office/officeart/2018/2/layout/IconVerticalSolidList"/>
    <dgm:cxn modelId="{B31CC057-F7FC-4C13-BF0E-517AE9E09EEB}" type="presParOf" srcId="{D76BFC60-77B7-40D5-9B22-D6C040980D6E}" destId="{FEC251A6-1F68-472B-BD60-80CAD58E13AB}" srcOrd="3" destOrd="0" presId="urn:microsoft.com/office/officeart/2018/2/layout/IconVerticalSolidList"/>
    <dgm:cxn modelId="{ABE9401E-8D30-4853-869A-6890912C6A14}" type="presParOf" srcId="{F28A13E0-351E-42CD-AF73-974DF12A4980}" destId="{60AB15FE-A5DA-4DEA-9172-433869F39CC9}" srcOrd="9" destOrd="0" presId="urn:microsoft.com/office/officeart/2018/2/layout/IconVerticalSolidList"/>
    <dgm:cxn modelId="{F596405F-F779-4192-8DA0-835E1E7BB315}" type="presParOf" srcId="{F28A13E0-351E-42CD-AF73-974DF12A4980}" destId="{38204C77-34DE-43DD-B492-DF02391EA0BF}" srcOrd="10" destOrd="0" presId="urn:microsoft.com/office/officeart/2018/2/layout/IconVerticalSolidList"/>
    <dgm:cxn modelId="{AA8C7E4E-905E-41BB-9E34-4378DA307A69}" type="presParOf" srcId="{38204C77-34DE-43DD-B492-DF02391EA0BF}" destId="{23F7FFE8-6297-4B8A-86C1-885DFB702C53}" srcOrd="0" destOrd="0" presId="urn:microsoft.com/office/officeart/2018/2/layout/IconVerticalSolidList"/>
    <dgm:cxn modelId="{04FF475A-924E-4121-8BAA-805C6D350F8C}" type="presParOf" srcId="{38204C77-34DE-43DD-B492-DF02391EA0BF}" destId="{985DC022-F9DB-4F2F-89B4-D339CA012BEE}" srcOrd="1" destOrd="0" presId="urn:microsoft.com/office/officeart/2018/2/layout/IconVerticalSolidList"/>
    <dgm:cxn modelId="{3991B262-BE71-4250-9055-ACEE4CA3CD72}" type="presParOf" srcId="{38204C77-34DE-43DD-B492-DF02391EA0BF}" destId="{4485570B-3E91-4722-B9D4-82F440631365}" srcOrd="2" destOrd="0" presId="urn:microsoft.com/office/officeart/2018/2/layout/IconVerticalSolidList"/>
    <dgm:cxn modelId="{1544AE86-7912-46E8-A5F2-87AC1279B765}" type="presParOf" srcId="{38204C77-34DE-43DD-B492-DF02391EA0BF}" destId="{E1036B31-C44E-4824-8A68-C192A47FB7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07D15A-8AA2-48CD-865B-9457120E94DB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6D722E0-8079-409B-8317-7D12CC38E937}">
      <dgm:prSet/>
      <dgm:spPr/>
      <dgm:t>
        <a:bodyPr/>
        <a:lstStyle/>
        <a:p>
          <a:r>
            <a:rPr lang="de-DE"/>
            <a:t>Agilität leben</a:t>
          </a:r>
          <a:endParaRPr lang="en-US"/>
        </a:p>
      </dgm:t>
    </dgm:pt>
    <dgm:pt modelId="{36977516-37B7-478D-9A0E-0103167D6BC7}" type="parTrans" cxnId="{AA09A93B-EA99-42A2-9484-15D15E39D124}">
      <dgm:prSet/>
      <dgm:spPr/>
      <dgm:t>
        <a:bodyPr/>
        <a:lstStyle/>
        <a:p>
          <a:endParaRPr lang="en-US"/>
        </a:p>
      </dgm:t>
    </dgm:pt>
    <dgm:pt modelId="{29A3691A-D705-451F-AF0C-7AC335740C5C}" type="sibTrans" cxnId="{AA09A93B-EA99-42A2-9484-15D15E39D124}">
      <dgm:prSet/>
      <dgm:spPr/>
      <dgm:t>
        <a:bodyPr/>
        <a:lstStyle/>
        <a:p>
          <a:endParaRPr lang="en-US"/>
        </a:p>
      </dgm:t>
    </dgm:pt>
    <dgm:pt modelId="{461649AB-6BCD-43C4-80E2-583EF009DA41}">
      <dgm:prSet/>
      <dgm:spPr/>
      <dgm:t>
        <a:bodyPr/>
        <a:lstStyle/>
        <a:p>
          <a:r>
            <a:rPr lang="de-DE"/>
            <a:t>Feedbackkultur</a:t>
          </a:r>
          <a:endParaRPr lang="en-US"/>
        </a:p>
      </dgm:t>
    </dgm:pt>
    <dgm:pt modelId="{22940DDD-9592-41B7-A6C7-30AF7184E58C}" type="parTrans" cxnId="{9B96058F-B5ED-48D2-9B02-D97EA2D2C53C}">
      <dgm:prSet/>
      <dgm:spPr/>
      <dgm:t>
        <a:bodyPr/>
        <a:lstStyle/>
        <a:p>
          <a:endParaRPr lang="en-US"/>
        </a:p>
      </dgm:t>
    </dgm:pt>
    <dgm:pt modelId="{EBC08535-7592-47C5-A5A7-31FF3A99F81F}" type="sibTrans" cxnId="{9B96058F-B5ED-48D2-9B02-D97EA2D2C53C}">
      <dgm:prSet/>
      <dgm:spPr/>
      <dgm:t>
        <a:bodyPr/>
        <a:lstStyle/>
        <a:p>
          <a:endParaRPr lang="en-US"/>
        </a:p>
      </dgm:t>
    </dgm:pt>
    <dgm:pt modelId="{CC09DF48-0C62-4620-A3BF-F32DB4832015}">
      <dgm:prSet/>
      <dgm:spPr/>
      <dgm:t>
        <a:bodyPr/>
        <a:lstStyle/>
        <a:p>
          <a:r>
            <a:rPr lang="de-DE"/>
            <a:t>Voneinander lernen</a:t>
          </a:r>
          <a:endParaRPr lang="en-US"/>
        </a:p>
      </dgm:t>
    </dgm:pt>
    <dgm:pt modelId="{3CA3CF8F-52E2-4736-A088-3A4E28BE6809}" type="parTrans" cxnId="{C2B11DAC-B92B-44EC-BA43-D6230F674A15}">
      <dgm:prSet/>
      <dgm:spPr/>
      <dgm:t>
        <a:bodyPr/>
        <a:lstStyle/>
        <a:p>
          <a:endParaRPr lang="en-US"/>
        </a:p>
      </dgm:t>
    </dgm:pt>
    <dgm:pt modelId="{026D18E4-E00D-422F-8B0B-39B476DFFD82}" type="sibTrans" cxnId="{C2B11DAC-B92B-44EC-BA43-D6230F674A15}">
      <dgm:prSet/>
      <dgm:spPr/>
      <dgm:t>
        <a:bodyPr/>
        <a:lstStyle/>
        <a:p>
          <a:endParaRPr lang="en-US"/>
        </a:p>
      </dgm:t>
    </dgm:pt>
    <dgm:pt modelId="{3E913533-DD30-4C78-A32A-B3038A92D67A}">
      <dgm:prSet/>
      <dgm:spPr/>
      <dgm:t>
        <a:bodyPr/>
        <a:lstStyle/>
        <a:p>
          <a:r>
            <a:rPr lang="de-DE"/>
            <a:t>Flexibilität</a:t>
          </a:r>
          <a:endParaRPr lang="en-US"/>
        </a:p>
      </dgm:t>
    </dgm:pt>
    <dgm:pt modelId="{78C81245-80D8-4185-821C-5B743E60520E}" type="parTrans" cxnId="{967F291C-A0EF-463A-B358-EBA5A0755988}">
      <dgm:prSet/>
      <dgm:spPr/>
      <dgm:t>
        <a:bodyPr/>
        <a:lstStyle/>
        <a:p>
          <a:endParaRPr lang="en-US"/>
        </a:p>
      </dgm:t>
    </dgm:pt>
    <dgm:pt modelId="{1E273295-7E23-418C-9A73-28CB291B4481}" type="sibTrans" cxnId="{967F291C-A0EF-463A-B358-EBA5A0755988}">
      <dgm:prSet/>
      <dgm:spPr/>
      <dgm:t>
        <a:bodyPr/>
        <a:lstStyle/>
        <a:p>
          <a:endParaRPr lang="en-US"/>
        </a:p>
      </dgm:t>
    </dgm:pt>
    <dgm:pt modelId="{16C14AB6-C53A-4968-89EC-ACE2A60539EB}" type="pres">
      <dgm:prSet presAssocID="{5307D15A-8AA2-48CD-865B-9457120E94DB}" presName="outerComposite" presStyleCnt="0">
        <dgm:presLayoutVars>
          <dgm:chMax val="5"/>
          <dgm:dir/>
          <dgm:resizeHandles val="exact"/>
        </dgm:presLayoutVars>
      </dgm:prSet>
      <dgm:spPr/>
    </dgm:pt>
    <dgm:pt modelId="{371E0406-530E-40A4-9D99-AB80CB7FB982}" type="pres">
      <dgm:prSet presAssocID="{5307D15A-8AA2-48CD-865B-9457120E94DB}" presName="dummyMaxCanvas" presStyleCnt="0">
        <dgm:presLayoutVars/>
      </dgm:prSet>
      <dgm:spPr/>
    </dgm:pt>
    <dgm:pt modelId="{0C519979-9F53-41FE-ADB8-871D79D3C6C7}" type="pres">
      <dgm:prSet presAssocID="{5307D15A-8AA2-48CD-865B-9457120E94DB}" presName="FourNodes_1" presStyleLbl="node1" presStyleIdx="0" presStyleCnt="4">
        <dgm:presLayoutVars>
          <dgm:bulletEnabled val="1"/>
        </dgm:presLayoutVars>
      </dgm:prSet>
      <dgm:spPr/>
    </dgm:pt>
    <dgm:pt modelId="{18809818-1706-4C1A-AF94-6779D6893596}" type="pres">
      <dgm:prSet presAssocID="{5307D15A-8AA2-48CD-865B-9457120E94DB}" presName="FourNodes_2" presStyleLbl="node1" presStyleIdx="1" presStyleCnt="4">
        <dgm:presLayoutVars>
          <dgm:bulletEnabled val="1"/>
        </dgm:presLayoutVars>
      </dgm:prSet>
      <dgm:spPr/>
    </dgm:pt>
    <dgm:pt modelId="{9312F74D-5DF2-4ECB-8F5B-09327DD0EA09}" type="pres">
      <dgm:prSet presAssocID="{5307D15A-8AA2-48CD-865B-9457120E94DB}" presName="FourNodes_3" presStyleLbl="node1" presStyleIdx="2" presStyleCnt="4">
        <dgm:presLayoutVars>
          <dgm:bulletEnabled val="1"/>
        </dgm:presLayoutVars>
      </dgm:prSet>
      <dgm:spPr/>
    </dgm:pt>
    <dgm:pt modelId="{33749BBC-C424-4746-B99E-C5A008357DBD}" type="pres">
      <dgm:prSet presAssocID="{5307D15A-8AA2-48CD-865B-9457120E94DB}" presName="FourNodes_4" presStyleLbl="node1" presStyleIdx="3" presStyleCnt="4">
        <dgm:presLayoutVars>
          <dgm:bulletEnabled val="1"/>
        </dgm:presLayoutVars>
      </dgm:prSet>
      <dgm:spPr/>
    </dgm:pt>
    <dgm:pt modelId="{3C784A3B-C9BC-4D99-A8FF-65F541763B87}" type="pres">
      <dgm:prSet presAssocID="{5307D15A-8AA2-48CD-865B-9457120E94DB}" presName="FourConn_1-2" presStyleLbl="fgAccFollowNode1" presStyleIdx="0" presStyleCnt="3">
        <dgm:presLayoutVars>
          <dgm:bulletEnabled val="1"/>
        </dgm:presLayoutVars>
      </dgm:prSet>
      <dgm:spPr/>
    </dgm:pt>
    <dgm:pt modelId="{449F1BBC-1421-417D-B4FA-8A297D28BB66}" type="pres">
      <dgm:prSet presAssocID="{5307D15A-8AA2-48CD-865B-9457120E94DB}" presName="FourConn_2-3" presStyleLbl="fgAccFollowNode1" presStyleIdx="1" presStyleCnt="3">
        <dgm:presLayoutVars>
          <dgm:bulletEnabled val="1"/>
        </dgm:presLayoutVars>
      </dgm:prSet>
      <dgm:spPr/>
    </dgm:pt>
    <dgm:pt modelId="{FF2AC1FF-FAB1-48AE-B9E9-939F3AC4B228}" type="pres">
      <dgm:prSet presAssocID="{5307D15A-8AA2-48CD-865B-9457120E94DB}" presName="FourConn_3-4" presStyleLbl="fgAccFollowNode1" presStyleIdx="2" presStyleCnt="3">
        <dgm:presLayoutVars>
          <dgm:bulletEnabled val="1"/>
        </dgm:presLayoutVars>
      </dgm:prSet>
      <dgm:spPr/>
    </dgm:pt>
    <dgm:pt modelId="{57B154AB-B340-41A7-9996-8F761FF366BA}" type="pres">
      <dgm:prSet presAssocID="{5307D15A-8AA2-48CD-865B-9457120E94DB}" presName="FourNodes_1_text" presStyleLbl="node1" presStyleIdx="3" presStyleCnt="4">
        <dgm:presLayoutVars>
          <dgm:bulletEnabled val="1"/>
        </dgm:presLayoutVars>
      </dgm:prSet>
      <dgm:spPr/>
    </dgm:pt>
    <dgm:pt modelId="{7E31B8A3-AD12-4870-B1BD-68708670A035}" type="pres">
      <dgm:prSet presAssocID="{5307D15A-8AA2-48CD-865B-9457120E94DB}" presName="FourNodes_2_text" presStyleLbl="node1" presStyleIdx="3" presStyleCnt="4">
        <dgm:presLayoutVars>
          <dgm:bulletEnabled val="1"/>
        </dgm:presLayoutVars>
      </dgm:prSet>
      <dgm:spPr/>
    </dgm:pt>
    <dgm:pt modelId="{68923C52-8452-40A6-93D3-481A9423EF9E}" type="pres">
      <dgm:prSet presAssocID="{5307D15A-8AA2-48CD-865B-9457120E94DB}" presName="FourNodes_3_text" presStyleLbl="node1" presStyleIdx="3" presStyleCnt="4">
        <dgm:presLayoutVars>
          <dgm:bulletEnabled val="1"/>
        </dgm:presLayoutVars>
      </dgm:prSet>
      <dgm:spPr/>
    </dgm:pt>
    <dgm:pt modelId="{30143B10-6B96-4DF5-AC5E-99FA6C9E7025}" type="pres">
      <dgm:prSet presAssocID="{5307D15A-8AA2-48CD-865B-9457120E94D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3DC4402-567C-4008-BDD6-67716F9DB2FC}" type="presOf" srcId="{CC09DF48-0C62-4620-A3BF-F32DB4832015}" destId="{68923C52-8452-40A6-93D3-481A9423EF9E}" srcOrd="1" destOrd="0" presId="urn:microsoft.com/office/officeart/2005/8/layout/vProcess5"/>
    <dgm:cxn modelId="{0CC52318-3559-4F42-9C5F-345C0599A162}" type="presOf" srcId="{3E913533-DD30-4C78-A32A-B3038A92D67A}" destId="{33749BBC-C424-4746-B99E-C5A008357DBD}" srcOrd="0" destOrd="0" presId="urn:microsoft.com/office/officeart/2005/8/layout/vProcess5"/>
    <dgm:cxn modelId="{967F291C-A0EF-463A-B358-EBA5A0755988}" srcId="{5307D15A-8AA2-48CD-865B-9457120E94DB}" destId="{3E913533-DD30-4C78-A32A-B3038A92D67A}" srcOrd="3" destOrd="0" parTransId="{78C81245-80D8-4185-821C-5B743E60520E}" sibTransId="{1E273295-7E23-418C-9A73-28CB291B4481}"/>
    <dgm:cxn modelId="{132CA420-A9FC-488A-A12F-AD5D4165D23F}" type="presOf" srcId="{5307D15A-8AA2-48CD-865B-9457120E94DB}" destId="{16C14AB6-C53A-4968-89EC-ACE2A60539EB}" srcOrd="0" destOrd="0" presId="urn:microsoft.com/office/officeart/2005/8/layout/vProcess5"/>
    <dgm:cxn modelId="{AA09A93B-EA99-42A2-9484-15D15E39D124}" srcId="{5307D15A-8AA2-48CD-865B-9457120E94DB}" destId="{46D722E0-8079-409B-8317-7D12CC38E937}" srcOrd="0" destOrd="0" parTransId="{36977516-37B7-478D-9A0E-0103167D6BC7}" sibTransId="{29A3691A-D705-451F-AF0C-7AC335740C5C}"/>
    <dgm:cxn modelId="{6A0E875D-19BD-411D-9CC0-901184B7FA24}" type="presOf" srcId="{026D18E4-E00D-422F-8B0B-39B476DFFD82}" destId="{FF2AC1FF-FAB1-48AE-B9E9-939F3AC4B228}" srcOrd="0" destOrd="0" presId="urn:microsoft.com/office/officeart/2005/8/layout/vProcess5"/>
    <dgm:cxn modelId="{8257D95A-F3A9-4268-8CBD-C285035D017A}" type="presOf" srcId="{3E913533-DD30-4C78-A32A-B3038A92D67A}" destId="{30143B10-6B96-4DF5-AC5E-99FA6C9E7025}" srcOrd="1" destOrd="0" presId="urn:microsoft.com/office/officeart/2005/8/layout/vProcess5"/>
    <dgm:cxn modelId="{4FDB4F8A-B459-40EE-9F83-8026899B041F}" type="presOf" srcId="{EBC08535-7592-47C5-A5A7-31FF3A99F81F}" destId="{449F1BBC-1421-417D-B4FA-8A297D28BB66}" srcOrd="0" destOrd="0" presId="urn:microsoft.com/office/officeart/2005/8/layout/vProcess5"/>
    <dgm:cxn modelId="{9B96058F-B5ED-48D2-9B02-D97EA2D2C53C}" srcId="{5307D15A-8AA2-48CD-865B-9457120E94DB}" destId="{461649AB-6BCD-43C4-80E2-583EF009DA41}" srcOrd="1" destOrd="0" parTransId="{22940DDD-9592-41B7-A6C7-30AF7184E58C}" sibTransId="{EBC08535-7592-47C5-A5A7-31FF3A99F81F}"/>
    <dgm:cxn modelId="{062F6391-C713-4A33-B363-E750D65D87DB}" type="presOf" srcId="{461649AB-6BCD-43C4-80E2-583EF009DA41}" destId="{7E31B8A3-AD12-4870-B1BD-68708670A035}" srcOrd="1" destOrd="0" presId="urn:microsoft.com/office/officeart/2005/8/layout/vProcess5"/>
    <dgm:cxn modelId="{7C704E99-F83F-4C4C-9BD1-DA5367239CC7}" type="presOf" srcId="{29A3691A-D705-451F-AF0C-7AC335740C5C}" destId="{3C784A3B-C9BC-4D99-A8FF-65F541763B87}" srcOrd="0" destOrd="0" presId="urn:microsoft.com/office/officeart/2005/8/layout/vProcess5"/>
    <dgm:cxn modelId="{C2B11DAC-B92B-44EC-BA43-D6230F674A15}" srcId="{5307D15A-8AA2-48CD-865B-9457120E94DB}" destId="{CC09DF48-0C62-4620-A3BF-F32DB4832015}" srcOrd="2" destOrd="0" parTransId="{3CA3CF8F-52E2-4736-A088-3A4E28BE6809}" sibTransId="{026D18E4-E00D-422F-8B0B-39B476DFFD82}"/>
    <dgm:cxn modelId="{D3C677BA-D4F9-4E65-82AC-C4BF92A08140}" type="presOf" srcId="{46D722E0-8079-409B-8317-7D12CC38E937}" destId="{57B154AB-B340-41A7-9996-8F761FF366BA}" srcOrd="1" destOrd="0" presId="urn:microsoft.com/office/officeart/2005/8/layout/vProcess5"/>
    <dgm:cxn modelId="{7E7492DA-8675-4C23-B0E0-3346ADCB9724}" type="presOf" srcId="{461649AB-6BCD-43C4-80E2-583EF009DA41}" destId="{18809818-1706-4C1A-AF94-6779D6893596}" srcOrd="0" destOrd="0" presId="urn:microsoft.com/office/officeart/2005/8/layout/vProcess5"/>
    <dgm:cxn modelId="{F0B045DC-FBE9-4E0E-8711-A5D7212586BE}" type="presOf" srcId="{46D722E0-8079-409B-8317-7D12CC38E937}" destId="{0C519979-9F53-41FE-ADB8-871D79D3C6C7}" srcOrd="0" destOrd="0" presId="urn:microsoft.com/office/officeart/2005/8/layout/vProcess5"/>
    <dgm:cxn modelId="{09A4C6F4-BA6D-4942-9DC6-DEF9FAD1D70F}" type="presOf" srcId="{CC09DF48-0C62-4620-A3BF-F32DB4832015}" destId="{9312F74D-5DF2-4ECB-8F5B-09327DD0EA09}" srcOrd="0" destOrd="0" presId="urn:microsoft.com/office/officeart/2005/8/layout/vProcess5"/>
    <dgm:cxn modelId="{3577BB15-F6CF-4014-A5CA-6F6E5910566E}" type="presParOf" srcId="{16C14AB6-C53A-4968-89EC-ACE2A60539EB}" destId="{371E0406-530E-40A4-9D99-AB80CB7FB982}" srcOrd="0" destOrd="0" presId="urn:microsoft.com/office/officeart/2005/8/layout/vProcess5"/>
    <dgm:cxn modelId="{7E709DC7-8D57-4B45-9C8A-66F69915D739}" type="presParOf" srcId="{16C14AB6-C53A-4968-89EC-ACE2A60539EB}" destId="{0C519979-9F53-41FE-ADB8-871D79D3C6C7}" srcOrd="1" destOrd="0" presId="urn:microsoft.com/office/officeart/2005/8/layout/vProcess5"/>
    <dgm:cxn modelId="{A97D32D7-EC2C-4387-AF84-AE6DD6BEC725}" type="presParOf" srcId="{16C14AB6-C53A-4968-89EC-ACE2A60539EB}" destId="{18809818-1706-4C1A-AF94-6779D6893596}" srcOrd="2" destOrd="0" presId="urn:microsoft.com/office/officeart/2005/8/layout/vProcess5"/>
    <dgm:cxn modelId="{257085A8-7DBC-4CB6-B810-10EC2FA2B618}" type="presParOf" srcId="{16C14AB6-C53A-4968-89EC-ACE2A60539EB}" destId="{9312F74D-5DF2-4ECB-8F5B-09327DD0EA09}" srcOrd="3" destOrd="0" presId="urn:microsoft.com/office/officeart/2005/8/layout/vProcess5"/>
    <dgm:cxn modelId="{6F2727AA-2CD4-46D0-9865-F725364758B9}" type="presParOf" srcId="{16C14AB6-C53A-4968-89EC-ACE2A60539EB}" destId="{33749BBC-C424-4746-B99E-C5A008357DBD}" srcOrd="4" destOrd="0" presId="urn:microsoft.com/office/officeart/2005/8/layout/vProcess5"/>
    <dgm:cxn modelId="{5011D62F-B876-4DDB-BAEF-5B1B206AC547}" type="presParOf" srcId="{16C14AB6-C53A-4968-89EC-ACE2A60539EB}" destId="{3C784A3B-C9BC-4D99-A8FF-65F541763B87}" srcOrd="5" destOrd="0" presId="urn:microsoft.com/office/officeart/2005/8/layout/vProcess5"/>
    <dgm:cxn modelId="{454734EE-2B77-4A15-84E5-E295D4DE5D0B}" type="presParOf" srcId="{16C14AB6-C53A-4968-89EC-ACE2A60539EB}" destId="{449F1BBC-1421-417D-B4FA-8A297D28BB66}" srcOrd="6" destOrd="0" presId="urn:microsoft.com/office/officeart/2005/8/layout/vProcess5"/>
    <dgm:cxn modelId="{F12C0565-A8AE-40D5-9C3D-1C4E11C8BA81}" type="presParOf" srcId="{16C14AB6-C53A-4968-89EC-ACE2A60539EB}" destId="{FF2AC1FF-FAB1-48AE-B9E9-939F3AC4B228}" srcOrd="7" destOrd="0" presId="urn:microsoft.com/office/officeart/2005/8/layout/vProcess5"/>
    <dgm:cxn modelId="{40B4DC72-2C1E-4234-9518-40868E98D6E5}" type="presParOf" srcId="{16C14AB6-C53A-4968-89EC-ACE2A60539EB}" destId="{57B154AB-B340-41A7-9996-8F761FF366BA}" srcOrd="8" destOrd="0" presId="urn:microsoft.com/office/officeart/2005/8/layout/vProcess5"/>
    <dgm:cxn modelId="{5FD14E9B-AFC3-42B1-B218-D3129A8C7F93}" type="presParOf" srcId="{16C14AB6-C53A-4968-89EC-ACE2A60539EB}" destId="{7E31B8A3-AD12-4870-B1BD-68708670A035}" srcOrd="9" destOrd="0" presId="urn:microsoft.com/office/officeart/2005/8/layout/vProcess5"/>
    <dgm:cxn modelId="{F92D4467-7587-4FD4-AAEF-8BAFC339AF09}" type="presParOf" srcId="{16C14AB6-C53A-4968-89EC-ACE2A60539EB}" destId="{68923C52-8452-40A6-93D3-481A9423EF9E}" srcOrd="10" destOrd="0" presId="urn:microsoft.com/office/officeart/2005/8/layout/vProcess5"/>
    <dgm:cxn modelId="{EF8D5D29-5818-49C7-9E92-2D022F69F85B}" type="presParOf" srcId="{16C14AB6-C53A-4968-89EC-ACE2A60539EB}" destId="{30143B10-6B96-4DF5-AC5E-99FA6C9E702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4D76-0FBD-456A-87E3-00D5B259E88E}">
      <dsp:nvSpPr>
        <dsp:cNvPr id="0" name=""/>
        <dsp:cNvSpPr/>
      </dsp:nvSpPr>
      <dsp:spPr>
        <a:xfrm>
          <a:off x="0" y="1606"/>
          <a:ext cx="9407526" cy="6846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3AD98-60E5-4169-AAD0-79B577EA3918}">
      <dsp:nvSpPr>
        <dsp:cNvPr id="0" name=""/>
        <dsp:cNvSpPr/>
      </dsp:nvSpPr>
      <dsp:spPr>
        <a:xfrm>
          <a:off x="207121" y="155664"/>
          <a:ext cx="376584" cy="376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20AC3-91E8-4E4E-B975-343E5E0A993D}">
      <dsp:nvSpPr>
        <dsp:cNvPr id="0" name=""/>
        <dsp:cNvSpPr/>
      </dsp:nvSpPr>
      <dsp:spPr>
        <a:xfrm>
          <a:off x="790828" y="1606"/>
          <a:ext cx="8616697" cy="68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4" tIns="72464" rIns="72464" bIns="724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04.12: Kennen lernen, Organisatorisches, Theoretische Einführung</a:t>
          </a:r>
          <a:endParaRPr lang="en-US" sz="1900" kern="1200"/>
        </a:p>
      </dsp:txBody>
      <dsp:txXfrm>
        <a:off x="790828" y="1606"/>
        <a:ext cx="8616697" cy="684699"/>
      </dsp:txXfrm>
    </dsp:sp>
    <dsp:sp modelId="{FDA93EE6-728C-4962-A146-66C5747ABAB7}">
      <dsp:nvSpPr>
        <dsp:cNvPr id="0" name=""/>
        <dsp:cNvSpPr/>
      </dsp:nvSpPr>
      <dsp:spPr>
        <a:xfrm>
          <a:off x="0" y="857481"/>
          <a:ext cx="9407526" cy="6846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00EED-1ED1-4AEF-B524-B22951E02226}">
      <dsp:nvSpPr>
        <dsp:cNvPr id="0" name=""/>
        <dsp:cNvSpPr/>
      </dsp:nvSpPr>
      <dsp:spPr>
        <a:xfrm>
          <a:off x="207121" y="1011539"/>
          <a:ext cx="376584" cy="376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F114D-1BED-4E25-985F-784EC6E9DE20}">
      <dsp:nvSpPr>
        <dsp:cNvPr id="0" name=""/>
        <dsp:cNvSpPr/>
      </dsp:nvSpPr>
      <dsp:spPr>
        <a:xfrm>
          <a:off x="790828" y="857481"/>
          <a:ext cx="8616697" cy="68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4" tIns="72464" rIns="72464" bIns="724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05.12: Theoretische Einführung, Aufteilung in Gruppen für Projekt – Themenfindung und –festlegung, Projektinitiierung</a:t>
          </a:r>
          <a:endParaRPr lang="en-US" sz="1900" kern="1200"/>
        </a:p>
      </dsp:txBody>
      <dsp:txXfrm>
        <a:off x="790828" y="857481"/>
        <a:ext cx="8616697" cy="684699"/>
      </dsp:txXfrm>
    </dsp:sp>
    <dsp:sp modelId="{F5933EE4-C45A-4350-A9D1-1AF44D8CCF91}">
      <dsp:nvSpPr>
        <dsp:cNvPr id="0" name=""/>
        <dsp:cNvSpPr/>
      </dsp:nvSpPr>
      <dsp:spPr>
        <a:xfrm>
          <a:off x="0" y="1713356"/>
          <a:ext cx="9407526" cy="6846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E4271-16EF-4789-91A6-8911EF869088}">
      <dsp:nvSpPr>
        <dsp:cNvPr id="0" name=""/>
        <dsp:cNvSpPr/>
      </dsp:nvSpPr>
      <dsp:spPr>
        <a:xfrm>
          <a:off x="207121" y="1867413"/>
          <a:ext cx="376584" cy="376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13FE1-B037-4410-AA03-FB9A44F20F82}">
      <dsp:nvSpPr>
        <dsp:cNvPr id="0" name=""/>
        <dsp:cNvSpPr/>
      </dsp:nvSpPr>
      <dsp:spPr>
        <a:xfrm>
          <a:off x="790828" y="1713356"/>
          <a:ext cx="8616697" cy="68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4" tIns="72464" rIns="72464" bIns="724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06.12; 09.12, 10.12: Umsetzung des Projekts in den Gruppen</a:t>
          </a:r>
          <a:endParaRPr lang="en-US" sz="1900" kern="1200"/>
        </a:p>
      </dsp:txBody>
      <dsp:txXfrm>
        <a:off x="790828" y="1713356"/>
        <a:ext cx="8616697" cy="684699"/>
      </dsp:txXfrm>
    </dsp:sp>
    <dsp:sp modelId="{9AD69F2B-4C29-4BAC-903E-628B6CB63E1C}">
      <dsp:nvSpPr>
        <dsp:cNvPr id="0" name=""/>
        <dsp:cNvSpPr/>
      </dsp:nvSpPr>
      <dsp:spPr>
        <a:xfrm>
          <a:off x="0" y="2569230"/>
          <a:ext cx="9407526" cy="6846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ACBF6-2A35-4F67-86BB-D999DD16619C}">
      <dsp:nvSpPr>
        <dsp:cNvPr id="0" name=""/>
        <dsp:cNvSpPr/>
      </dsp:nvSpPr>
      <dsp:spPr>
        <a:xfrm>
          <a:off x="207121" y="2723288"/>
          <a:ext cx="376584" cy="3765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3A810-45EE-4571-80B9-AC282CE72C96}">
      <dsp:nvSpPr>
        <dsp:cNvPr id="0" name=""/>
        <dsp:cNvSpPr/>
      </dsp:nvSpPr>
      <dsp:spPr>
        <a:xfrm>
          <a:off x="790828" y="2569230"/>
          <a:ext cx="8616697" cy="68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4" tIns="72464" rIns="72464" bIns="724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11.12: Vorstellung Projektergebnisse, Reflexion</a:t>
          </a:r>
          <a:endParaRPr lang="en-US" sz="1900" kern="1200"/>
        </a:p>
      </dsp:txBody>
      <dsp:txXfrm>
        <a:off x="790828" y="2569230"/>
        <a:ext cx="8616697" cy="684699"/>
      </dsp:txXfrm>
    </dsp:sp>
    <dsp:sp modelId="{73FF810B-9803-42E2-A9E6-BD0332DD5971}">
      <dsp:nvSpPr>
        <dsp:cNvPr id="0" name=""/>
        <dsp:cNvSpPr/>
      </dsp:nvSpPr>
      <dsp:spPr>
        <a:xfrm>
          <a:off x="0" y="3425105"/>
          <a:ext cx="9407526" cy="6846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91EA1-7C7F-4068-BA11-5F5F95BCA599}">
      <dsp:nvSpPr>
        <dsp:cNvPr id="0" name=""/>
        <dsp:cNvSpPr/>
      </dsp:nvSpPr>
      <dsp:spPr>
        <a:xfrm>
          <a:off x="207121" y="3579163"/>
          <a:ext cx="376584" cy="3765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251A6-1F68-472B-BD60-80CAD58E13AB}">
      <dsp:nvSpPr>
        <dsp:cNvPr id="0" name=""/>
        <dsp:cNvSpPr/>
      </dsp:nvSpPr>
      <dsp:spPr>
        <a:xfrm>
          <a:off x="790828" y="3425105"/>
          <a:ext cx="8616697" cy="68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4" tIns="72464" rIns="72464" bIns="724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12.12: Vorbereitung auf PSM 1 Prüfung</a:t>
          </a:r>
          <a:endParaRPr lang="en-US" sz="1900" kern="1200"/>
        </a:p>
      </dsp:txBody>
      <dsp:txXfrm>
        <a:off x="790828" y="3425105"/>
        <a:ext cx="8616697" cy="684699"/>
      </dsp:txXfrm>
    </dsp:sp>
    <dsp:sp modelId="{23F7FFE8-6297-4B8A-86C1-885DFB702C53}">
      <dsp:nvSpPr>
        <dsp:cNvPr id="0" name=""/>
        <dsp:cNvSpPr/>
      </dsp:nvSpPr>
      <dsp:spPr>
        <a:xfrm>
          <a:off x="0" y="4280980"/>
          <a:ext cx="9407526" cy="6846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DC022-F9DB-4F2F-89B4-D339CA012BEE}">
      <dsp:nvSpPr>
        <dsp:cNvPr id="0" name=""/>
        <dsp:cNvSpPr/>
      </dsp:nvSpPr>
      <dsp:spPr>
        <a:xfrm>
          <a:off x="207121" y="4435037"/>
          <a:ext cx="376584" cy="3765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36B31-C44E-4824-8A68-C192A47FB77B}">
      <dsp:nvSpPr>
        <dsp:cNvPr id="0" name=""/>
        <dsp:cNvSpPr/>
      </dsp:nvSpPr>
      <dsp:spPr>
        <a:xfrm>
          <a:off x="790828" y="4280980"/>
          <a:ext cx="8616697" cy="68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4" tIns="72464" rIns="72464" bIns="724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13.12: PSM 1 Prüfung, Abschluss und Reflexion</a:t>
          </a:r>
          <a:endParaRPr lang="en-US" sz="1900" kern="1200"/>
        </a:p>
      </dsp:txBody>
      <dsp:txXfrm>
        <a:off x="790828" y="4280980"/>
        <a:ext cx="8616697" cy="684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19979-9F53-41FE-ADB8-871D79D3C6C7}">
      <dsp:nvSpPr>
        <dsp:cNvPr id="0" name=""/>
        <dsp:cNvSpPr/>
      </dsp:nvSpPr>
      <dsp:spPr>
        <a:xfrm>
          <a:off x="0" y="0"/>
          <a:ext cx="7526020" cy="10526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/>
            <a:t>Agilität leben</a:t>
          </a:r>
          <a:endParaRPr lang="en-US" sz="4800" kern="1200"/>
        </a:p>
      </dsp:txBody>
      <dsp:txXfrm>
        <a:off x="30831" y="30831"/>
        <a:ext cx="6301191" cy="990977"/>
      </dsp:txXfrm>
    </dsp:sp>
    <dsp:sp modelId="{18809818-1706-4C1A-AF94-6779D6893596}">
      <dsp:nvSpPr>
        <dsp:cNvPr id="0" name=""/>
        <dsp:cNvSpPr/>
      </dsp:nvSpPr>
      <dsp:spPr>
        <a:xfrm>
          <a:off x="630304" y="1244028"/>
          <a:ext cx="7526020" cy="10526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/>
            <a:t>Feedbackkultur</a:t>
          </a:r>
          <a:endParaRPr lang="en-US" sz="4800" kern="1200"/>
        </a:p>
      </dsp:txBody>
      <dsp:txXfrm>
        <a:off x="661135" y="1274859"/>
        <a:ext cx="6149838" cy="990977"/>
      </dsp:txXfrm>
    </dsp:sp>
    <dsp:sp modelId="{9312F74D-5DF2-4ECB-8F5B-09327DD0EA09}">
      <dsp:nvSpPr>
        <dsp:cNvPr id="0" name=""/>
        <dsp:cNvSpPr/>
      </dsp:nvSpPr>
      <dsp:spPr>
        <a:xfrm>
          <a:off x="1251200" y="2488057"/>
          <a:ext cx="7526020" cy="10526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/>
            <a:t>Voneinander lernen</a:t>
          </a:r>
          <a:endParaRPr lang="en-US" sz="4800" kern="1200"/>
        </a:p>
      </dsp:txBody>
      <dsp:txXfrm>
        <a:off x="1282031" y="2518888"/>
        <a:ext cx="6159245" cy="990977"/>
      </dsp:txXfrm>
    </dsp:sp>
    <dsp:sp modelId="{33749BBC-C424-4746-B99E-C5A008357DBD}">
      <dsp:nvSpPr>
        <dsp:cNvPr id="0" name=""/>
        <dsp:cNvSpPr/>
      </dsp:nvSpPr>
      <dsp:spPr>
        <a:xfrm>
          <a:off x="1881504" y="3732085"/>
          <a:ext cx="7526020" cy="10526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/>
            <a:t>Flexibilität</a:t>
          </a:r>
          <a:endParaRPr lang="en-US" sz="4800" kern="1200"/>
        </a:p>
      </dsp:txBody>
      <dsp:txXfrm>
        <a:off x="1912335" y="3762916"/>
        <a:ext cx="6149838" cy="990977"/>
      </dsp:txXfrm>
    </dsp:sp>
    <dsp:sp modelId="{3C784A3B-C9BC-4D99-A8FF-65F541763B87}">
      <dsp:nvSpPr>
        <dsp:cNvPr id="0" name=""/>
        <dsp:cNvSpPr/>
      </dsp:nvSpPr>
      <dsp:spPr>
        <a:xfrm>
          <a:off x="6841804" y="806226"/>
          <a:ext cx="684215" cy="6842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995752" y="806226"/>
        <a:ext cx="376319" cy="514872"/>
      </dsp:txXfrm>
    </dsp:sp>
    <dsp:sp modelId="{449F1BBC-1421-417D-B4FA-8A297D28BB66}">
      <dsp:nvSpPr>
        <dsp:cNvPr id="0" name=""/>
        <dsp:cNvSpPr/>
      </dsp:nvSpPr>
      <dsp:spPr>
        <a:xfrm>
          <a:off x="7472108" y="2050254"/>
          <a:ext cx="684215" cy="6842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626056" y="2050254"/>
        <a:ext cx="376319" cy="514872"/>
      </dsp:txXfrm>
    </dsp:sp>
    <dsp:sp modelId="{FF2AC1FF-FAB1-48AE-B9E9-939F3AC4B228}">
      <dsp:nvSpPr>
        <dsp:cNvPr id="0" name=""/>
        <dsp:cNvSpPr/>
      </dsp:nvSpPr>
      <dsp:spPr>
        <a:xfrm>
          <a:off x="8093005" y="3294283"/>
          <a:ext cx="684215" cy="6842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246953" y="3294283"/>
        <a:ext cx="376319" cy="514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024" cy="4996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7890" y="1"/>
            <a:ext cx="2945024" cy="4996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6FE66-117A-430A-8F08-932656F171DD}" type="datetimeFigureOut">
              <a:rPr lang="de-DE" smtClean="0"/>
              <a:t>02.12.2024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80938"/>
            <a:ext cx="2945024" cy="4996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7890" y="9480938"/>
            <a:ext cx="2945024" cy="4996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E9FEF-ABD8-48DB-A668-093C0210D6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069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024" cy="499669"/>
          </a:xfrm>
          <a:prstGeom prst="rect">
            <a:avLst/>
          </a:prstGeom>
        </p:spPr>
        <p:txBody>
          <a:bodyPr vert="horz" lIns="90974" tIns="45487" rIns="90974" bIns="4548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7890" y="1"/>
            <a:ext cx="2945024" cy="499669"/>
          </a:xfrm>
          <a:prstGeom prst="rect">
            <a:avLst/>
          </a:prstGeom>
        </p:spPr>
        <p:txBody>
          <a:bodyPr vert="horz" lIns="90974" tIns="45487" rIns="90974" bIns="4548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3ECAFA8-37DD-426D-8BCB-BB062EA3C9BF}" type="datetimeFigureOut">
              <a:rPr lang="de-DE"/>
              <a:pPr>
                <a:defRPr/>
              </a:pPr>
              <a:t>02.12.2024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49300"/>
            <a:ext cx="5403850" cy="3741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74" tIns="45487" rIns="90974" bIns="45487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134" y="4741270"/>
            <a:ext cx="5436235" cy="4492229"/>
          </a:xfrm>
          <a:prstGeom prst="rect">
            <a:avLst/>
          </a:prstGeom>
        </p:spPr>
        <p:txBody>
          <a:bodyPr vert="horz" lIns="90974" tIns="45487" rIns="90974" bIns="45487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80938"/>
            <a:ext cx="2945024" cy="499668"/>
          </a:xfrm>
          <a:prstGeom prst="rect">
            <a:avLst/>
          </a:prstGeom>
        </p:spPr>
        <p:txBody>
          <a:bodyPr vert="horz" lIns="90974" tIns="45487" rIns="90974" bIns="4548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7890" y="9480938"/>
            <a:ext cx="2945024" cy="499668"/>
          </a:xfrm>
          <a:prstGeom prst="rect">
            <a:avLst/>
          </a:prstGeom>
        </p:spPr>
        <p:txBody>
          <a:bodyPr vert="horz" lIns="90974" tIns="45487" rIns="90974" bIns="4548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CF8DC62-2E5F-4BCA-8696-88658AA08EC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265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F8DC62-2E5F-4BCA-8696-88658AA08EC8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866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Einführung in </a:t>
            </a:r>
            <a:r>
              <a:rPr lang="de-DE" b="1" dirty="0" err="1"/>
              <a:t>Scrum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Scrum</a:t>
            </a:r>
            <a:r>
              <a:rPr lang="de-DE" dirty="0"/>
              <a:t> ist ein agiles Framework zur Lösung komplexer Probleme und zur Produktentwicklung.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Entwickelt in den 1990ern, als Antwort auf die Limitationen traditioneller, linearer Projektansätze.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Vergleich: Klassisches Projektmanagement folgt einem starren Plan (z. B. Wasserfall-Modell), während </a:t>
            </a:r>
            <a:r>
              <a:rPr lang="de-DE" dirty="0" err="1"/>
              <a:t>Scrum</a:t>
            </a:r>
            <a:r>
              <a:rPr lang="de-DE" dirty="0"/>
              <a:t> auf Flexibilität und kontinuierliche Anpassung setzt.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Beispiel:</a:t>
            </a:r>
            <a:r>
              <a:rPr lang="de-DE" dirty="0"/>
              <a:t> Unternehmen wie IBM und SAP setzen </a:t>
            </a:r>
            <a:r>
              <a:rPr lang="de-DE" dirty="0" err="1"/>
              <a:t>Scrum</a:t>
            </a:r>
            <a:r>
              <a:rPr lang="de-DE" dirty="0"/>
              <a:t> ein, um Software schneller und flexibler zu entwickeln.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Reflexionsfrage:</a:t>
            </a:r>
            <a:r>
              <a:rPr lang="de-DE" dirty="0"/>
              <a:t> Warum könnte </a:t>
            </a:r>
            <a:r>
              <a:rPr lang="de-DE" dirty="0" err="1"/>
              <a:t>Scrum</a:t>
            </a:r>
            <a:r>
              <a:rPr lang="de-DE" dirty="0"/>
              <a:t> besonders für IT-Projekte hilfreich sein?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Quelle:</a:t>
            </a:r>
            <a:r>
              <a:rPr lang="de-DE" dirty="0"/>
              <a:t> </a:t>
            </a:r>
            <a:r>
              <a:rPr lang="de-DE" dirty="0" err="1"/>
              <a:t>Scrum</a:t>
            </a:r>
            <a:r>
              <a:rPr lang="de-DE" dirty="0"/>
              <a:t> Guide 2020</a:t>
            </a:r>
          </a:p>
          <a:p>
            <a:r>
              <a:rPr lang="de-DE" b="1" dirty="0"/>
              <a:t>Historie und Grundprinzipien von </a:t>
            </a:r>
            <a:r>
              <a:rPr lang="de-DE" b="1" dirty="0" err="1"/>
              <a:t>Scrum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Ursprung bei </a:t>
            </a:r>
            <a:r>
              <a:rPr lang="de-DE" dirty="0" err="1"/>
              <a:t>Nonaka</a:t>
            </a:r>
            <a:r>
              <a:rPr lang="de-DE" dirty="0"/>
              <a:t> und Takeuchi: </a:t>
            </a:r>
            <a:r>
              <a:rPr lang="de-DE" dirty="0" err="1"/>
              <a:t>Scrum</a:t>
            </a:r>
            <a:r>
              <a:rPr lang="de-DE" dirty="0"/>
              <a:t>-Teams wie „Rugby-Teams“, die gemeinsam zum Ziel arbeiten.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Prinzipien: Transparenz, Inspektion und Anpassung als Grundlage der agilen Methodik.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Vergleich: Im Gegensatz zum traditionellen Projektmanagement ist </a:t>
            </a:r>
            <a:r>
              <a:rPr lang="de-DE" dirty="0" err="1"/>
              <a:t>Scrum</a:t>
            </a:r>
            <a:r>
              <a:rPr lang="de-DE" dirty="0"/>
              <a:t> weniger planungsintensiv und mehr auf Flexibilität und Feedback ausgelegt.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Beispiel:</a:t>
            </a:r>
            <a:r>
              <a:rPr lang="de-DE" dirty="0"/>
              <a:t> Die Einführung von </a:t>
            </a:r>
            <a:r>
              <a:rPr lang="de-DE" dirty="0" err="1"/>
              <a:t>Scrum</a:t>
            </a:r>
            <a:r>
              <a:rPr lang="de-DE" dirty="0"/>
              <a:t> bei Microsoft half, Entwicklungszyklen zu beschleunigen und die Produktqualität zu erhöhen.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Reflexionsfrage:</a:t>
            </a:r>
            <a:r>
              <a:rPr lang="de-DE" dirty="0"/>
              <a:t> Welche parallelen Erfahrungen zur Teamarbeit im </a:t>
            </a:r>
            <a:r>
              <a:rPr lang="de-DE" dirty="0" err="1"/>
              <a:t>Scrum</a:t>
            </a:r>
            <a:r>
              <a:rPr lang="de-DE" dirty="0"/>
              <a:t>-Ansatz könnten Sie aus eigenen Projekten oder aus der Berufsschule ableiten?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Quelle:</a:t>
            </a:r>
            <a:r>
              <a:rPr lang="de-DE" dirty="0"/>
              <a:t> </a:t>
            </a:r>
            <a:r>
              <a:rPr lang="de-DE" dirty="0" err="1"/>
              <a:t>Scrum</a:t>
            </a:r>
            <a:r>
              <a:rPr lang="de-DE" dirty="0"/>
              <a:t> Guide 2020</a:t>
            </a:r>
          </a:p>
          <a:p>
            <a:r>
              <a:rPr lang="de-DE" b="1" dirty="0"/>
              <a:t>Das </a:t>
            </a:r>
            <a:r>
              <a:rPr lang="de-DE" b="1" dirty="0" err="1"/>
              <a:t>Scrum</a:t>
            </a:r>
            <a:r>
              <a:rPr lang="de-DE" b="1" dirty="0"/>
              <a:t>-Team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Besteht aus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, </a:t>
            </a:r>
            <a:r>
              <a:rPr lang="de-DE" dirty="0" err="1"/>
              <a:t>Scrum</a:t>
            </a:r>
            <a:r>
              <a:rPr lang="de-DE" dirty="0"/>
              <a:t> Master und Entwickler-Team.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Cross-funktionale Teamstruktur ohne Hierarchien, hohe Eigenverantwortung.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Vergleich: Klassische Teams sind oft hierarchisch organisiert mit klarer Rollenzuweisung (Projektmanager, Entwickler etc.), </a:t>
            </a:r>
            <a:r>
              <a:rPr lang="de-DE" dirty="0" err="1"/>
              <a:t>Scrum</a:t>
            </a:r>
            <a:r>
              <a:rPr lang="de-DE" dirty="0"/>
              <a:t> setzt auf Selbstorganisation.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Beispiel:</a:t>
            </a:r>
            <a:r>
              <a:rPr lang="de-DE" dirty="0"/>
              <a:t> Bei Spotify arbeiten autonome Teams produktbezogen und agil.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Reflexionsfrage:</a:t>
            </a:r>
            <a:r>
              <a:rPr lang="de-DE" dirty="0"/>
              <a:t> Warum ist ein klarer Ablauf für das Erreichen von Zielen besonders in der IT wichtig?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Quelle:</a:t>
            </a:r>
            <a:r>
              <a:rPr lang="de-DE" dirty="0"/>
              <a:t> </a:t>
            </a:r>
            <a:r>
              <a:rPr lang="de-DE" dirty="0" err="1"/>
              <a:t>Scrum</a:t>
            </a:r>
            <a:r>
              <a:rPr lang="de-DE" dirty="0"/>
              <a:t> Guide 2020, S. 5-6</a:t>
            </a:r>
          </a:p>
          <a:p>
            <a:r>
              <a:rPr lang="de-DE" b="1" dirty="0"/>
              <a:t>Verantwortlichkeiten im </a:t>
            </a:r>
            <a:r>
              <a:rPr lang="de-DE" b="1" dirty="0" err="1"/>
              <a:t>Scrum</a:t>
            </a:r>
            <a:r>
              <a:rPr lang="de-DE" b="1" dirty="0"/>
              <a:t>-Team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r>
              <a:rPr lang="de-DE" b="1" dirty="0"/>
              <a:t>:</a:t>
            </a:r>
            <a:r>
              <a:rPr lang="de-DE" dirty="0"/>
              <a:t> Verantwortlich für die Wertmaximierung des Produkts und das Management des </a:t>
            </a:r>
            <a:r>
              <a:rPr lang="de-DE" dirty="0" err="1"/>
              <a:t>Product</a:t>
            </a:r>
            <a:r>
              <a:rPr lang="de-DE" dirty="0"/>
              <a:t> Backlogs.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Scrum</a:t>
            </a:r>
            <a:r>
              <a:rPr lang="de-DE" b="1" dirty="0"/>
              <a:t> Master:</a:t>
            </a:r>
            <a:r>
              <a:rPr lang="de-DE" dirty="0"/>
              <a:t> Unterstützt das Team in der Umsetzung von </a:t>
            </a:r>
            <a:r>
              <a:rPr lang="de-DE" dirty="0" err="1"/>
              <a:t>Scrum</a:t>
            </a:r>
            <a:r>
              <a:rPr lang="de-DE" dirty="0"/>
              <a:t> und fördert Eigenverantwortung und Effizienz.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Entwickler-Team:</a:t>
            </a:r>
            <a:r>
              <a:rPr lang="de-DE" dirty="0"/>
              <a:t> Arbeitet selbstorganisiert an den Aufgaben des Sprints.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Beispiel:</a:t>
            </a:r>
            <a:r>
              <a:rPr lang="de-DE" dirty="0"/>
              <a:t> Ein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bei Amazon achtet darauf, dass die wichtigsten Features zuerst entwickelt werden, um den maximalen Kundennutzen zu erzielen.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Reflexionsfrage:</a:t>
            </a:r>
            <a:r>
              <a:rPr lang="de-DE" dirty="0"/>
              <a:t> Welche Rolle (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, </a:t>
            </a:r>
            <a:r>
              <a:rPr lang="de-DE" dirty="0" err="1"/>
              <a:t>Scrum</a:t>
            </a:r>
            <a:r>
              <a:rPr lang="de-DE" dirty="0"/>
              <a:t> Master, Entwickler) könnte Ihrer Meinung nach am besten zu Ihren Stärken und Interessen passen?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Quelle:</a:t>
            </a:r>
            <a:r>
              <a:rPr lang="de-DE" dirty="0"/>
              <a:t> </a:t>
            </a:r>
            <a:r>
              <a:rPr lang="de-DE" dirty="0" err="1"/>
              <a:t>Scrum</a:t>
            </a:r>
            <a:r>
              <a:rPr lang="de-DE" dirty="0"/>
              <a:t> Guide 2020, S. 5-7</a:t>
            </a:r>
          </a:p>
          <a:p>
            <a:r>
              <a:rPr lang="de-DE" b="1" dirty="0"/>
              <a:t>Die </a:t>
            </a:r>
            <a:r>
              <a:rPr lang="de-DE" b="1" dirty="0" err="1"/>
              <a:t>Scrum</a:t>
            </a:r>
            <a:r>
              <a:rPr lang="de-DE" b="1" dirty="0"/>
              <a:t>-Events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Vier Haupt-Events: Sprint </a:t>
            </a:r>
            <a:r>
              <a:rPr lang="de-DE" dirty="0" err="1"/>
              <a:t>Planning</a:t>
            </a:r>
            <a:r>
              <a:rPr lang="de-DE" dirty="0"/>
              <a:t>, Daily </a:t>
            </a:r>
            <a:r>
              <a:rPr lang="de-DE" dirty="0" err="1"/>
              <a:t>Scrum</a:t>
            </a:r>
            <a:r>
              <a:rPr lang="de-DE" dirty="0"/>
              <a:t>, Sprint Review und Sprint Retrospektive.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Der Sprint (meist 1-4 Wochen) bildet die grundlegende Iterationseinheit und Wiederholungsrahmen.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Vergleich: Während klassische Projekte oft einen einzigen Planungs- und Überprüfungszyklus haben, erlaubt </a:t>
            </a:r>
            <a:r>
              <a:rPr lang="de-DE" dirty="0" err="1"/>
              <a:t>Scrum</a:t>
            </a:r>
            <a:r>
              <a:rPr lang="de-DE" dirty="0"/>
              <a:t> eine regelmäßige Anpassung.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Beispiel:</a:t>
            </a:r>
            <a:r>
              <a:rPr lang="de-DE" dirty="0"/>
              <a:t> Daily Stand-</a:t>
            </a:r>
            <a:r>
              <a:rPr lang="de-DE" dirty="0" err="1"/>
              <a:t>Ups</a:t>
            </a:r>
            <a:r>
              <a:rPr lang="de-DE" dirty="0"/>
              <a:t> bei Google zur Abstimmung und schnellen Problemlösung.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Reflexionsfrage:</a:t>
            </a:r>
            <a:r>
              <a:rPr lang="de-DE" dirty="0"/>
              <a:t> Welche Vorteile könnte eine tägliche Abstimmung (Daily </a:t>
            </a:r>
            <a:r>
              <a:rPr lang="de-DE" dirty="0" err="1"/>
              <a:t>Scrum</a:t>
            </a:r>
            <a:r>
              <a:rPr lang="de-DE" dirty="0"/>
              <a:t>) zur Verbesserung der Teamarbeit beitragen?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Quelle:</a:t>
            </a:r>
            <a:r>
              <a:rPr lang="de-DE" dirty="0"/>
              <a:t> </a:t>
            </a:r>
            <a:r>
              <a:rPr lang="de-DE" dirty="0" err="1"/>
              <a:t>Scrum</a:t>
            </a:r>
            <a:r>
              <a:rPr lang="de-DE" dirty="0"/>
              <a:t> Guide 2020, S. 8-10</a:t>
            </a:r>
          </a:p>
          <a:p>
            <a:r>
              <a:rPr lang="de-DE" b="1" dirty="0"/>
              <a:t>Artefakte in </a:t>
            </a:r>
            <a:r>
              <a:rPr lang="de-DE" b="1" dirty="0" err="1"/>
              <a:t>Scrum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Product</a:t>
            </a:r>
            <a:r>
              <a:rPr lang="de-DE" b="1" dirty="0"/>
              <a:t> Backlog:</a:t>
            </a:r>
            <a:r>
              <a:rPr lang="de-DE" dirty="0"/>
              <a:t> Gesamtheit aller Aufgaben, geordnet nach Priorität durch den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Sprint Backlog:</a:t>
            </a:r>
            <a:r>
              <a:rPr lang="de-DE" dirty="0"/>
              <a:t> Aufgaben und Ziele eines Sprints, erstellt im Sprint </a:t>
            </a:r>
            <a:r>
              <a:rPr lang="de-DE" dirty="0" err="1"/>
              <a:t>Planning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Inkrement:</a:t>
            </a:r>
            <a:r>
              <a:rPr lang="de-DE" dirty="0"/>
              <a:t> Das lieferbare Ergebnis eines Sprints, das zur Produktverbesserung beiträgt.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Beispiel:</a:t>
            </a:r>
            <a:r>
              <a:rPr lang="de-DE" dirty="0"/>
              <a:t> Atlassian nutzt das </a:t>
            </a:r>
            <a:r>
              <a:rPr lang="de-DE" dirty="0" err="1"/>
              <a:t>Product</a:t>
            </a:r>
            <a:r>
              <a:rPr lang="de-DE" dirty="0"/>
              <a:t> Backlog in JIRA, um Aufgaben zu priorisieren und zu verfolgen.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Reflexionsfrage:</a:t>
            </a:r>
            <a:r>
              <a:rPr lang="de-DE" dirty="0"/>
              <a:t> Warum ist es wichtig, ein priorisiertes Backlog zu haben, besonders in der Softwareentwicklung?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Quelle:</a:t>
            </a:r>
            <a:r>
              <a:rPr lang="de-DE" dirty="0"/>
              <a:t> </a:t>
            </a:r>
            <a:r>
              <a:rPr lang="de-DE" dirty="0" err="1"/>
              <a:t>Scrum</a:t>
            </a:r>
            <a:r>
              <a:rPr lang="de-DE" dirty="0"/>
              <a:t> Guide 2020, S. 11</a:t>
            </a:r>
          </a:p>
          <a:p>
            <a:r>
              <a:rPr lang="de-DE" b="1" dirty="0"/>
              <a:t>Der Sprint – Herzstück von </a:t>
            </a:r>
            <a:r>
              <a:rPr lang="de-DE" b="1" dirty="0" err="1"/>
              <a:t>Scrum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festgelegte Zeitspanne, in der ein definiertes Ziel erreicht werden soll.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Während eines Sprints sollen keine Änderungen vorgenommen werden, die das Sprint-Ziel gefährden.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Vergleich: Im klassischen Projektmanagement können Änderungsanforderungen oft zu Verzögerungen führen, in </a:t>
            </a:r>
            <a:r>
              <a:rPr lang="de-DE" dirty="0" err="1"/>
              <a:t>Scrum</a:t>
            </a:r>
            <a:r>
              <a:rPr lang="de-DE" dirty="0"/>
              <a:t> werden sie in den nächsten Sprint aufgenommen.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Beispiel:</a:t>
            </a:r>
            <a:r>
              <a:rPr lang="de-DE" dirty="0"/>
              <a:t> In der Spieleentwicklung bei Ubisoft werden Sprints genutzt, um Spielelemente iterativ zu verbessern.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Reflexionsfrage:</a:t>
            </a:r>
            <a:r>
              <a:rPr lang="de-DE" dirty="0"/>
              <a:t> Was wären Ihrer Meinung nach die größten Vorteile kurzer Entwicklungszyklen in Ihrem Bereich?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Quelle:</a:t>
            </a:r>
            <a:r>
              <a:rPr lang="de-DE" dirty="0"/>
              <a:t> </a:t>
            </a:r>
            <a:r>
              <a:rPr lang="de-DE" dirty="0" err="1"/>
              <a:t>Scrum</a:t>
            </a:r>
            <a:r>
              <a:rPr lang="de-DE" dirty="0"/>
              <a:t> Guide 2020, S. 8</a:t>
            </a:r>
          </a:p>
          <a:p>
            <a:r>
              <a:rPr lang="de-DE" b="1" dirty="0"/>
              <a:t>Sprint </a:t>
            </a:r>
            <a:r>
              <a:rPr lang="de-DE" b="1" dirty="0" err="1"/>
              <a:t>Planning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Planung der Arbeit für den nächsten Sprint.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Ziele: Was kann erreicht werden und warum ist der Sprint wertvoll?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Vergleich: Anders als im klassischen Projektmanagement ist die Sprintplanung kürzer und flexibler.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Beispiel:</a:t>
            </a:r>
            <a:r>
              <a:rPr lang="de-DE" dirty="0"/>
              <a:t> In Start-ups wird das Sprint </a:t>
            </a:r>
            <a:r>
              <a:rPr lang="de-DE" dirty="0" err="1"/>
              <a:t>Planning</a:t>
            </a:r>
            <a:r>
              <a:rPr lang="de-DE" dirty="0"/>
              <a:t> genutzt, um schnelle Zielanpassungen entsprechend der Kundenbedürfnisse zu ermöglichen.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Reflexionsfrage:</a:t>
            </a:r>
            <a:r>
              <a:rPr lang="de-DE" dirty="0"/>
              <a:t> Wie könnte die Sprint-Planung für die Strukturierung von IT-Projekten hilfreich sein?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Quelle:</a:t>
            </a:r>
            <a:r>
              <a:rPr lang="de-DE" dirty="0"/>
              <a:t> </a:t>
            </a:r>
            <a:r>
              <a:rPr lang="de-DE" dirty="0" err="1"/>
              <a:t>Scrum</a:t>
            </a:r>
            <a:r>
              <a:rPr lang="de-DE" dirty="0"/>
              <a:t> Guide 2020, S. 8</a:t>
            </a:r>
          </a:p>
          <a:p>
            <a:r>
              <a:rPr lang="de-DE" b="1" dirty="0"/>
              <a:t>Daily </a:t>
            </a:r>
            <a:r>
              <a:rPr lang="de-DE" b="1" dirty="0" err="1"/>
              <a:t>Scrum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Tägliches Meeting (max. 15 Minuten), um Fortschritte und Hindernisse zu besprechen.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Vergleich: Im klassischen Projektmanagement gibt es oft weniger kurze, regelmäßige Abstimmungsmeetings.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Beispiel:</a:t>
            </a:r>
            <a:r>
              <a:rPr lang="de-DE" dirty="0"/>
              <a:t> Tägliche Stand-</a:t>
            </a:r>
            <a:r>
              <a:rPr lang="de-DE" dirty="0" err="1"/>
              <a:t>Ups</a:t>
            </a:r>
            <a:r>
              <a:rPr lang="de-DE" dirty="0"/>
              <a:t> bei Siemens zur Verbesserung der Teamabstimmung.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Reflexionsfrage:</a:t>
            </a:r>
            <a:r>
              <a:rPr lang="de-DE" dirty="0"/>
              <a:t> Welche Hindernisse könnten Ihrer Meinung nach in einem Daily </a:t>
            </a:r>
            <a:r>
              <a:rPr lang="de-DE" dirty="0" err="1"/>
              <a:t>Scrum</a:t>
            </a:r>
            <a:r>
              <a:rPr lang="de-DE" dirty="0"/>
              <a:t> effektiv gelöst werden?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Quelle:</a:t>
            </a:r>
            <a:r>
              <a:rPr lang="de-DE" dirty="0"/>
              <a:t> </a:t>
            </a:r>
            <a:r>
              <a:rPr lang="de-DE" dirty="0" err="1"/>
              <a:t>Scrum</a:t>
            </a:r>
            <a:r>
              <a:rPr lang="de-DE" dirty="0"/>
              <a:t> Guide 2020, S. 9</a:t>
            </a:r>
          </a:p>
          <a:p>
            <a:r>
              <a:rPr lang="de-DE" b="1" dirty="0"/>
              <a:t>Sprint Review und Retrospektive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Sprint Review:</a:t>
            </a:r>
            <a:r>
              <a:rPr lang="de-DE" dirty="0"/>
              <a:t> Vorstellung des Inkrements und Feedback von Stakeholdern.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Sprint Retrospektive:</a:t>
            </a:r>
            <a:r>
              <a:rPr lang="de-DE" dirty="0"/>
              <a:t> Rückblick auf den Prozess und Identifikation von Verbesserungen.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Vergleich: Im klassischen Projektmanagement sind Reviews am Ende oft weniger flexibel, und retrospektive Meetings fehlen oft.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Beispiel:</a:t>
            </a:r>
            <a:r>
              <a:rPr lang="de-DE" dirty="0"/>
              <a:t> Retrospektiven bei Netflix zur Optimierung des Arbeitsprozesses.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Reflexionsfrage:</a:t>
            </a:r>
            <a:r>
              <a:rPr lang="de-DE" dirty="0"/>
              <a:t> Warum ist Feedback nach jedem Sprint besonders in IT-Projekten nützlich?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Quelle:</a:t>
            </a:r>
            <a:r>
              <a:rPr lang="de-DE" dirty="0"/>
              <a:t> </a:t>
            </a:r>
            <a:r>
              <a:rPr lang="de-DE" dirty="0" err="1"/>
              <a:t>Scrum</a:t>
            </a:r>
            <a:r>
              <a:rPr lang="de-DE" dirty="0"/>
              <a:t> Guide 2020, S. 9-10</a:t>
            </a:r>
          </a:p>
          <a:p>
            <a:r>
              <a:rPr lang="de-DE" b="1" dirty="0"/>
              <a:t>Werte in </a:t>
            </a:r>
            <a:r>
              <a:rPr lang="de-DE" b="1" dirty="0" err="1"/>
              <a:t>Scrum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Werte:</a:t>
            </a:r>
            <a:r>
              <a:rPr lang="de-DE" dirty="0"/>
              <a:t> Fokus, Offenheit, Respekt, Mut, </a:t>
            </a:r>
            <a:r>
              <a:rPr lang="de-DE" dirty="0" err="1"/>
              <a:t>Commitment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Diese Werte leiten das Team bei der Arbeit und dem Umgang miteinander.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Vergleich: Im klassischen Projektmanagement stehen oft hierarchische Strukturen und formale Rollen im Vordergrund, während </a:t>
            </a:r>
            <a:r>
              <a:rPr lang="de-DE" dirty="0" err="1"/>
              <a:t>Scrum</a:t>
            </a:r>
            <a:r>
              <a:rPr lang="de-DE" dirty="0"/>
              <a:t> auf Werte als Leitlinien setzt.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Beispiel:</a:t>
            </a:r>
            <a:r>
              <a:rPr lang="de-DE" dirty="0"/>
              <a:t> Salesforce integriert die Werte Offenheit und Vertrauen für bessere Zusammenarbeit.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Reflexionsfrage:</a:t>
            </a:r>
            <a:r>
              <a:rPr lang="de-DE" dirty="0"/>
              <a:t> Welcher dieser Werte spricht Sie am meisten an und warum?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Quelle:</a:t>
            </a:r>
            <a:r>
              <a:rPr lang="de-DE" dirty="0"/>
              <a:t> </a:t>
            </a:r>
            <a:r>
              <a:rPr lang="de-DE" dirty="0" err="1"/>
              <a:t>Scrum</a:t>
            </a:r>
            <a:r>
              <a:rPr lang="de-DE" dirty="0"/>
              <a:t> Guide 2020, S. 4-5</a:t>
            </a:r>
          </a:p>
          <a:p>
            <a:r>
              <a:rPr lang="de-DE" b="1" dirty="0"/>
              <a:t>Vergleich </a:t>
            </a:r>
            <a:r>
              <a:rPr lang="de-DE" b="1" dirty="0" err="1"/>
              <a:t>Scrum</a:t>
            </a:r>
            <a:r>
              <a:rPr lang="de-DE" b="1" dirty="0"/>
              <a:t> vs. Klassisches Projektmanagement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Scrum</a:t>
            </a:r>
            <a:r>
              <a:rPr lang="de-DE" b="1" dirty="0"/>
              <a:t>:</a:t>
            </a:r>
            <a:r>
              <a:rPr lang="de-DE" dirty="0"/>
              <a:t> Agil, iterativ, anpassungsfähig, hoher Wert auf Feedback und Eigenverantwortung.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Klassisches PM:</a:t>
            </a:r>
            <a:r>
              <a:rPr lang="de-DE" dirty="0"/>
              <a:t> Linear, festgelegter Plan, oft hierarchisch.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Scrum</a:t>
            </a:r>
            <a:r>
              <a:rPr lang="de-DE" dirty="0"/>
              <a:t> bevorzugt Flexibilität, klassische Ansätze Stabilität und Vorhersagbarkeit.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Beispiel:</a:t>
            </a:r>
            <a:r>
              <a:rPr lang="de-DE" dirty="0"/>
              <a:t> Vergleich von Projekten bei IBM: traditionell für Infrastruktur, agil für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Reflexionsfrage:</a:t>
            </a:r>
            <a:r>
              <a:rPr lang="de-DE" dirty="0"/>
              <a:t> Wann könnte ein klassisches Projektmanagement-Modell besser geeignet sein?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Quelle:</a:t>
            </a:r>
            <a:r>
              <a:rPr lang="de-DE" dirty="0"/>
              <a:t> </a:t>
            </a:r>
            <a:r>
              <a:rPr lang="de-DE" dirty="0" err="1"/>
              <a:t>Scrum</a:t>
            </a:r>
            <a:r>
              <a:rPr lang="de-DE" dirty="0"/>
              <a:t> Guide 2020 und </a:t>
            </a:r>
            <a:r>
              <a:rPr lang="de-DE" i="1" dirty="0" err="1"/>
              <a:t>Scrum</a:t>
            </a:r>
            <a:r>
              <a:rPr lang="de-DE" i="1" dirty="0"/>
              <a:t> – verstehen und erfolgreich einsetzen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F8DC62-2E5F-4BCA-8696-88658AA08EC8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60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 userDrawn="1"/>
        </p:nvSpPr>
        <p:spPr>
          <a:xfrm>
            <a:off x="0" y="6669088"/>
            <a:ext cx="9906000" cy="1809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graphicFrame>
        <p:nvGraphicFramePr>
          <p:cNvPr id="4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2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599406" y="2897188"/>
            <a:ext cx="6435000" cy="108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800" b="0">
                <a:latin typeface="Franklin Gothic Demi" panose="020B07030201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599406" y="4053800"/>
            <a:ext cx="6435000" cy="11880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600" b="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B40CA-ADB5-4D8F-A4BB-DA8A2EFC9B9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3" name="Rechteck 32"/>
          <p:cNvSpPr/>
          <p:nvPr userDrawn="1"/>
        </p:nvSpPr>
        <p:spPr>
          <a:xfrm>
            <a:off x="0" y="0"/>
            <a:ext cx="9906001" cy="698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80" y="197418"/>
            <a:ext cx="2238397" cy="27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>
          <a:xfrm>
            <a:off x="0" y="0"/>
            <a:ext cx="9906001" cy="698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18" name="Rechteck 17"/>
          <p:cNvSpPr/>
          <p:nvPr userDrawn="1"/>
        </p:nvSpPr>
        <p:spPr>
          <a:xfrm>
            <a:off x="0" y="6669088"/>
            <a:ext cx="9906000" cy="1809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graphicFrame>
        <p:nvGraphicFramePr>
          <p:cNvPr id="5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60" imgH="360" progId="TCLayout.ActiveDocument.1">
                  <p:embed/>
                </p:oleObj>
              </mc:Choice>
              <mc:Fallback>
                <p:oleObj name="think-cell Foli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425" y="110625"/>
            <a:ext cx="7391871" cy="5397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5424" y="1341440"/>
            <a:ext cx="9407526" cy="4967287"/>
          </a:xfrm>
        </p:spPr>
        <p:txBody>
          <a:bodyPr/>
          <a:lstStyle>
            <a:lvl1pPr marL="269875" indent="-269875">
              <a:buClrTx/>
              <a:buFont typeface="Wingdings" panose="05000000000000000000" pitchFamily="2" charset="2"/>
              <a:buChar char="§"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 marL="1079500" indent="-269875">
              <a:buClrTx/>
              <a:buFont typeface="Courier New" panose="02070309020205020404" pitchFamily="49" charset="0"/>
              <a:buChar char="o"/>
              <a:defRPr/>
            </a:lvl4pPr>
            <a:lvl5pPr marL="1349375" indent="-269875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sz="quarter" idx="17"/>
          </p:nvPr>
        </p:nvSpPr>
        <p:spPr>
          <a:xfrm>
            <a:off x="225424" y="764704"/>
            <a:ext cx="9048056" cy="360000"/>
          </a:xfrm>
          <a:prstGeom prst="rect">
            <a:avLst/>
          </a:prstGeom>
        </p:spPr>
        <p:txBody>
          <a:bodyPr rtlCol="0">
            <a:noAutofit/>
          </a:bodyPr>
          <a:lstStyle>
            <a:lvl1pPr marL="270000" indent="-270000">
              <a:buNone/>
              <a:defRPr lang="de-DE" sz="1600" b="0">
                <a:latin typeface="+mj-lt"/>
              </a:defRPr>
            </a:lvl1pPr>
          </a:lstStyle>
          <a:p>
            <a:pPr lvl="0"/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DEB7F-5AD0-42F9-81CA-37AEA466B41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Fußzeilenplatzhalter 20"/>
          <p:cNvSpPr>
            <a:spLocks noGrp="1"/>
          </p:cNvSpPr>
          <p:nvPr>
            <p:ph type="ftr" sz="quarter" idx="19"/>
          </p:nvPr>
        </p:nvSpPr>
        <p:spPr>
          <a:xfrm>
            <a:off x="227013" y="6426200"/>
            <a:ext cx="9407525" cy="153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lang="de-DE" sz="10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80" y="197418"/>
            <a:ext cx="2238397" cy="27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1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906001" cy="698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5" name="Rechteck 4"/>
          <p:cNvSpPr/>
          <p:nvPr/>
        </p:nvSpPr>
        <p:spPr>
          <a:xfrm>
            <a:off x="0" y="6669088"/>
            <a:ext cx="9906000" cy="1809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graphicFrame>
        <p:nvGraphicFramePr>
          <p:cNvPr id="1026" name="Objekt 9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225425" y="110625"/>
            <a:ext cx="7391871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25425" y="1341438"/>
            <a:ext cx="9407525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24288" y="6669088"/>
            <a:ext cx="2257425" cy="180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ysClr val="windowText" lastClr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27B63E-C83C-480B-B895-01297BF5237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80" y="197418"/>
            <a:ext cx="2238397" cy="2792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0" i="1" kern="1200">
          <a:solidFill>
            <a:schemeClr val="tx1"/>
          </a:solidFill>
          <a:latin typeface="Franklin Gothic Demi" panose="020B07030201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 i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 i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 i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 i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 i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 i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 i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 i="1">
          <a:solidFill>
            <a:schemeClr val="tx1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0"/>
        </a:spcBef>
        <a:spcAft>
          <a:spcPts val="300"/>
        </a:spcAft>
        <a:buClr>
          <a:srgbClr val="BDBDBD"/>
        </a:buClr>
        <a:buSzPct val="100000"/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rtl="0" eaLnBrk="0" fontAlgn="base" hangingPunct="0">
        <a:spcBef>
          <a:spcPct val="0"/>
        </a:spcBef>
        <a:spcAft>
          <a:spcPts val="300"/>
        </a:spcAft>
        <a:buClr>
          <a:srgbClr val="BDBDBD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9875" algn="l" rtl="0" eaLnBrk="0" fontAlgn="base" hangingPunct="0">
        <a:spcBef>
          <a:spcPct val="0"/>
        </a:spcBef>
        <a:spcAft>
          <a:spcPts val="300"/>
        </a:spcAft>
        <a:buClr>
          <a:srgbClr val="BDBDBD"/>
        </a:buClr>
        <a:buFont typeface="Webdings" pitchFamily="18" charset="2"/>
        <a:buChar char="4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69875" algn="l" rtl="0" eaLnBrk="0" fontAlgn="base" hangingPunct="0">
        <a:spcBef>
          <a:spcPct val="0"/>
        </a:spcBef>
        <a:spcAft>
          <a:spcPts val="300"/>
        </a:spcAft>
        <a:buClr>
          <a:srgbClr val="BDBDBD"/>
        </a:buClr>
        <a:buFont typeface="Webdings" pitchFamily="18" charset="2"/>
        <a:buChar char="4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9375" indent="-269875" algn="l" rtl="0" eaLnBrk="0" fontAlgn="base" hangingPunct="0">
        <a:spcBef>
          <a:spcPct val="0"/>
        </a:spcBef>
        <a:spcAft>
          <a:spcPts val="300"/>
        </a:spcAft>
        <a:buClr>
          <a:srgbClr val="BDBDBD"/>
        </a:buClr>
        <a:buFont typeface="Webdings" pitchFamily="18" charset="2"/>
        <a:buChar char="4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enerationsunited.squarespace.com/confi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DQ0_mhTZY&amp;list=PLn19QsoFrLFDhvDzoyMsi54wRhjGb8OWx" TargetMode="External"/><Relationship Id="rId2" Type="http://schemas.openxmlformats.org/officeDocument/2006/relationships/hyperlink" Target="https://www.youtube.com/watch?v=01Lb78hJc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2XWQjeTu2k" TargetMode="External"/><Relationship Id="rId4" Type="http://schemas.openxmlformats.org/officeDocument/2006/relationships/hyperlink" Target="https://agilescrumgroup.de/spotify-model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iGoE5AZamc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920552" y="2132856"/>
            <a:ext cx="7113854" cy="3108944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https://generationsunited.squarespace.com/config/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18E9BF5-A1D5-20CA-3DBA-5C65BFCA8C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2520" y="1268760"/>
            <a:ext cx="8208912" cy="72008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9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52692-D2BE-E0B2-35D9-2871437DA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BD037-1AF6-173A-C0BA-CAD5259C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575E6-F1E1-D781-407A-EFEAA4D9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1628800"/>
            <a:ext cx="9407524" cy="46799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Projektmanagement fördert eine effektive Kommunikation und Abstimmung zwischen allen Beteiligten, um Missverständnisse zu vermeiden und eine reibungslose Zusammenarbeit zu gewährleisten.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Projektmanagement umfasst die Planung und Überwachung der Projektzeit und Ressourcen, um sicherzustellen, dass alle Projektphasen innerhalb des Budgets und Zeitrahmens bleiben.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 Projekt gilt als erfolgreich abgeschlossen, wenn es das gewünschte Ergebnis erzielt und die festgelegten Kriterien erfüllt. Projektmanagement sorgt dafür, dass dieser Erfolg systematisch erarbeitet wird.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/>
              <a:t>Quelle: BearingPoint, „Doing Agile vs. Being Agile“​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E8BE666-44C6-168E-3302-81AEA528ED73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pPr algn="ctr"/>
            <a:r>
              <a:rPr lang="de-DE" sz="2800" dirty="0"/>
              <a:t>Was ist Projektmanagement?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09B8A8-E056-7E99-7EB7-81184D2823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81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39BDF-A864-5E44-C2BB-1B024724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5749E94-1866-8AF0-0A50-12182B89A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656" y="960728"/>
            <a:ext cx="5556175" cy="5556175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7F00082A-8E23-A737-C460-0A6C2C17DE01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8E6F1D-F09F-51DD-498E-CE5359FBB8C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93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A1FAC-F08D-347A-7AB4-9B899EBE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173475-E5D5-EB7E-03D4-3014CACE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sz="2000" dirty="0"/>
              <a:t>Welche Vorteile sehen Sie im klassischen Projektmanagement?</a:t>
            </a:r>
          </a:p>
          <a:p>
            <a:endParaRPr lang="de-DE" sz="2000" dirty="0"/>
          </a:p>
          <a:p>
            <a:r>
              <a:rPr lang="de-DE" sz="2000" dirty="0"/>
              <a:t>Wo sehen Sie Nachteile?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Wie sieht es bei ihrer Arbeitsstelle in Bezug auf klassisches Projektmanagement aus?</a:t>
            </a:r>
          </a:p>
          <a:p>
            <a:endParaRPr lang="de-DE" sz="2000" dirty="0"/>
          </a:p>
          <a:p>
            <a:r>
              <a:rPr lang="de-DE" sz="2000" dirty="0"/>
              <a:t>Wie steht es aus Ihrer Sicht um die Themen Führung, Autorität und Macht im klassischen Projektmanagement?</a:t>
            </a:r>
          </a:p>
          <a:p>
            <a:endParaRPr lang="de-DE" sz="2000" dirty="0"/>
          </a:p>
          <a:p>
            <a:r>
              <a:rPr lang="de-DE" sz="2000" dirty="0"/>
              <a:t>In welchen Branchen eignet sich das klassische Projektmanagement?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F2EC5F5-ED59-D911-8DE7-9603C2E88B08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pPr algn="ctr"/>
            <a:r>
              <a:rPr lang="de-DE" sz="2800" dirty="0"/>
              <a:t>Reflexionsfragen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C78D9A-CBCF-1A4E-C235-C3E68ECBA89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344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B84C0-6A14-CD9E-7358-AC10822D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6B22F-8309-04B9-B014-EEB80794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Begriff Agilität stammt vom lateinischen Wort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agilis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das „beweglich“ oder „flexibel“ bedeutet.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Agilität bezeichnet die Fähigkeit, sich schnell und flexibel an Veränderungen anzupassen, ohne dabei die Zielerreichung aus den Augen zu verlieren.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Flexibilität: Anpassung an veränderte Rahmenbedingungen und Kundenanforderungen.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Reaktionsfähigkeit: Schnelle Entscheidungen und Anpassungen Kollaboration: Enges Zusammenarbeiten im Team und mit Stakeholdern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Quelle: Wolf &amp; </a:t>
            </a:r>
            <a:r>
              <a:rPr lang="de-DE" dirty="0" err="1"/>
              <a:t>Roock</a:t>
            </a:r>
            <a:r>
              <a:rPr lang="de-DE" dirty="0"/>
              <a:t>, „</a:t>
            </a:r>
            <a:r>
              <a:rPr lang="de-DE" dirty="0" err="1"/>
              <a:t>Scrum</a:t>
            </a:r>
            <a:r>
              <a:rPr lang="de-DE" dirty="0"/>
              <a:t> verstehen und erfolgreich einsetzen“​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AE330A3-9505-FCB0-5882-7A9C9D4A16BD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pPr algn="ctr"/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ist agiles Projektmanagement?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6650DF-A838-9666-C8CC-63F3BC76AAF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864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02CC8-D00A-16FD-AC16-0C51B134C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38503-1DC9-19A9-2E7C-D5382F37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C3F2F-A651-6C87-4D22-F8B958C2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 eine flexible und iterative Herangehensweise zur Projektsteuerung, die es Teams ermöglicht, sich schnell an Veränderungen anzupassen. - Ursprung in der Softwareentwicklung.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Agiles Manifest von 2001 als Grundlage, das Werte wie Individuen und Interaktionen über Prozesse und Reaktion auf Veränderung über das Befolgen eines Plans hervorhebt.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Kunde steht im Mittelpunkt. Durch kontinuierliches Feedback wird das Produkt in kurzen Intervallen an die Bedürfnisse des Kunden angepasst.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Quelle: Wolf &amp; </a:t>
            </a:r>
            <a:r>
              <a:rPr lang="de-DE" dirty="0" err="1"/>
              <a:t>Roock</a:t>
            </a:r>
            <a:r>
              <a:rPr lang="de-DE" dirty="0"/>
              <a:t>, „</a:t>
            </a:r>
            <a:r>
              <a:rPr lang="de-DE" dirty="0" err="1"/>
              <a:t>Scrum</a:t>
            </a:r>
            <a:r>
              <a:rPr lang="de-DE" dirty="0"/>
              <a:t> verstehen und erfolgreich einsetzen“​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12A865F-6703-12A5-6B0F-23E4D4C771BE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pPr algn="ctr"/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ist agiles Projektmanagement?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30CB89-3461-91CA-F7A9-DDC1ABB16E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845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03E1F-9977-C515-91BC-E3AC85701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1070-FD3D-30AA-E1CF-9B0DE363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A9500-F6CD-599B-8384-35ABE0EE3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4" y="1700808"/>
            <a:ext cx="9407525" cy="46079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und inkrementelle Entwicklung: Das Projekt wird in kurzen Zyklen, sogenannten Sprints, vorangetrieben, wobei nach jedem Sprint ein nutzbares Produktinkrement entsteht.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Flexibilität und Anpassungsfähigkeit:  Agile Teams können schnell auf Veränderungen reagieren, was besonders in dynamischen Umgebungen von Vorteil ist.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Selbstorganisierte Teams:   Agile Teams sind selbstorganisiert, was bedeutet, dass sie Entscheidungen eigenständig treffen und ihre Arbeitsweise kontinuierlich verbessern.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Quelle: Wolf &amp; </a:t>
            </a:r>
            <a:r>
              <a:rPr lang="de-DE" dirty="0" err="1"/>
              <a:t>Roock</a:t>
            </a:r>
            <a:r>
              <a:rPr lang="de-DE" dirty="0"/>
              <a:t>, „</a:t>
            </a:r>
            <a:r>
              <a:rPr lang="de-DE" dirty="0" err="1"/>
              <a:t>Scrum</a:t>
            </a:r>
            <a:r>
              <a:rPr lang="de-DE" dirty="0"/>
              <a:t> verstehen und erfolgreich einsetzen“​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A996224-7816-3B42-F304-22BED3D167EF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pPr algn="ctr"/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ist agiles Projektmanagement?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6ADA96-1B37-98BC-AEB2-1D4636DAE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5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C02CC-FDC9-6840-CAE9-E4BEC4C96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EA651-7605-8874-42BF-11BC5971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7FA5D0-27B2-FBB2-D1DA-82883A96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A37DD91-743C-3F6B-A286-09B38BE941B9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225424" y="650375"/>
            <a:ext cx="9048056" cy="360361"/>
          </a:xfrm>
        </p:spPr>
        <p:txBody>
          <a:bodyPr/>
          <a:lstStyle/>
          <a:p>
            <a:pPr algn="ctr"/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50D225-3B24-1B08-F0CD-3F844B5020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05AA6-47D1-88A8-6DEE-16EE2CD4B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2" y="650375"/>
            <a:ext cx="9137750" cy="68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2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F7C84-5D3C-63C6-E49B-3E28BBBD4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C590E-CC4C-EF6C-EC94-6C011216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EBDD3-3B1E-D353-8953-06DDE09E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Welche Vorteile sehen Sie im agilen Projektmanagement?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 sehen Sie Nachteile?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 sehen Sie die wesentlichen Unterschiede zum klassischen Projektmanagement?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Welche Branchen sehen Sie als geeignet für agile Methoden an?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FA2248B-234A-4D3A-9955-37C2C09CD14E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pPr algn="ctr"/>
            <a:r>
              <a:rPr lang="de-DE" sz="2800" dirty="0"/>
              <a:t>Reflexionsfragen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C35A93-A51E-B694-33AE-757A1B697F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94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76AEC-6939-362B-3652-6BA541FBC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CBCED-1182-AE2C-C12E-1BA86CD5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9379-64E4-5CB0-5955-D34603C3C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 erklären Sie sich den starken Bezug agiler Arbeitsweisen zur Softwareentwicklung?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 sieht es bei ihrer Arbeitsstelle in Bezug auf agiles Projektmanagement aus?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ist Ihre Meinung zu selbstorganisierenden Teams? Kann das gelingen?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Welche Rolle spielt Hierarchie in selbstorganisierenden Teams?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FF8AEF6-4B3D-67B8-11D6-41D1D7997A69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pPr algn="ctr"/>
            <a:r>
              <a:rPr lang="de-DE" sz="2800" dirty="0"/>
              <a:t>Reflexionsfragen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209362-62B2-81E6-725F-1D4C18D2FF9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908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DCAD-1E1C-C5D9-160F-F4741C9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926AB62-CDA1-DA44-A1F2-1E5135FE3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560" y="915900"/>
            <a:ext cx="7632848" cy="5648308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E51C14EE-6D33-DDB0-7087-7AA2F0E04FF9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DBDD5E-533E-53D4-424F-9736BD87BDC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05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D4A24-C240-A95E-A717-A0FAC7F8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800" i="0" dirty="0"/>
              <a:t>Kennenlernen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78F14B-8E3C-7FBA-B533-3787B94E1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Fragen: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Tx/>
              <a:buChar char="-"/>
            </a:pPr>
            <a:r>
              <a:rPr lang="de-DE" sz="2000" dirty="0"/>
              <a:t>Name, Wohnort etc.</a:t>
            </a:r>
          </a:p>
          <a:p>
            <a:pPr>
              <a:buFontTx/>
              <a:buChar char="-"/>
            </a:pPr>
            <a:r>
              <a:rPr lang="de-DE" sz="2000" dirty="0"/>
              <a:t>Berufliche Laufbahn und persönlicher Hintergrund</a:t>
            </a:r>
          </a:p>
          <a:p>
            <a:pPr>
              <a:buFontTx/>
              <a:buChar char="-"/>
            </a:pPr>
            <a:r>
              <a:rPr lang="de-DE" sz="2000" dirty="0"/>
              <a:t>Aktueller Arbeitgeber/ Praktikum</a:t>
            </a:r>
          </a:p>
          <a:p>
            <a:pPr>
              <a:buFontTx/>
              <a:buChar char="-"/>
            </a:pPr>
            <a:r>
              <a:rPr lang="de-DE" sz="2000" dirty="0"/>
              <a:t>Vorerfahrung mit Agilität/ </a:t>
            </a:r>
            <a:r>
              <a:rPr lang="de-DE" sz="2000" dirty="0" err="1"/>
              <a:t>Scrum</a:t>
            </a:r>
            <a:r>
              <a:rPr lang="de-DE" sz="2000" dirty="0"/>
              <a:t>/ Projektmanagement</a:t>
            </a:r>
          </a:p>
          <a:p>
            <a:pPr>
              <a:buFontTx/>
              <a:buChar char="-"/>
            </a:pPr>
            <a:r>
              <a:rPr lang="de-DE" sz="2000" dirty="0"/>
              <a:t>Erwartungen und Wünsche an den Kurs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D307511-31C9-6B6C-A855-07B3B1B23FAE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58A70C-2C0E-4FF9-3E5A-FA32FEA90A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0906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9487C-BDCE-4CF7-85D2-1732BB3A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B626E3-8EB4-5D38-A598-8EA3D446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https://www.youtube.com/watch?v=01Lb78hJcME</a:t>
            </a:r>
            <a:endParaRPr lang="de-DE" dirty="0"/>
          </a:p>
          <a:p>
            <a:endParaRPr lang="de-DE" dirty="0"/>
          </a:p>
          <a:p>
            <a:r>
              <a:rPr lang="de-DE" dirty="0"/>
              <a:t>(Peter Kruse: Die Führungsmacht ist erschüttert)</a:t>
            </a:r>
          </a:p>
          <a:p>
            <a:endParaRPr lang="de-DE" dirty="0"/>
          </a:p>
          <a:p>
            <a:r>
              <a:rPr lang="de-DE" dirty="0">
                <a:hlinkClick r:id="rId3"/>
              </a:rPr>
              <a:t>https://www.youtube.com/watch?v=2ODQ0_mhTZY&amp;list=PLn19QsoFrLFDhvDzoyMsi54wRhjGb8OWx</a:t>
            </a:r>
            <a:endParaRPr lang="de-DE" dirty="0"/>
          </a:p>
          <a:p>
            <a:endParaRPr lang="de-DE" dirty="0"/>
          </a:p>
          <a:p>
            <a:r>
              <a:rPr lang="de-DE" dirty="0"/>
              <a:t>(Agilität im Projektmanagement – Die höchste Form der Anpassungsfähigkeit)</a:t>
            </a:r>
          </a:p>
          <a:p>
            <a:endParaRPr lang="de-DE" dirty="0"/>
          </a:p>
          <a:p>
            <a:r>
              <a:rPr lang="de-DE" dirty="0">
                <a:hlinkClick r:id="rId4"/>
              </a:rPr>
              <a:t>https://agilescrumgroup.de/spotify-modell/</a:t>
            </a:r>
            <a:endParaRPr lang="de-DE" dirty="0"/>
          </a:p>
          <a:p>
            <a:endParaRPr lang="de-DE" dirty="0"/>
          </a:p>
          <a:p>
            <a:r>
              <a:rPr lang="de-DE" dirty="0"/>
              <a:t>Das Spotify Modell: Agile und </a:t>
            </a:r>
            <a:r>
              <a:rPr lang="de-DE" dirty="0" err="1"/>
              <a:t>Scrum</a:t>
            </a:r>
            <a:r>
              <a:rPr lang="de-DE" dirty="0"/>
              <a:t> für größere Organisationen</a:t>
            </a:r>
          </a:p>
          <a:p>
            <a:endParaRPr lang="de-DE" dirty="0"/>
          </a:p>
          <a:p>
            <a:r>
              <a:rPr lang="de-DE" dirty="0">
                <a:hlinkClick r:id="rId5"/>
              </a:rPr>
              <a:t>https://www.youtube.com/watch?v=q2XWQjeTu2k</a:t>
            </a:r>
            <a:endParaRPr lang="de-DE" dirty="0"/>
          </a:p>
          <a:p>
            <a:endParaRPr lang="de-DE" dirty="0"/>
          </a:p>
          <a:p>
            <a:r>
              <a:rPr lang="de-DE" dirty="0"/>
              <a:t>Agile Organisation: Wie lässt sich Agilität im Unternehmen umsetzen?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8C02E3D9-89C2-7B1E-4F35-D3628F9CD3C3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r>
              <a:rPr lang="de-DE" dirty="0"/>
              <a:t>Video/ Artikel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2C60B0-EAE6-58E4-9AF4-5C3B1BE91D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4433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1CC6E-B420-AFEF-CD9F-24197705C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4C05F-DA23-CFDE-229E-06A56ACB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94BB2-27D9-ECDD-86DE-8A421BBF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1124704"/>
            <a:ext cx="9504486" cy="518402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bekannteste und am weitesten verbreitete agile Framework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insbesondere in der Softwareentwicklung. Seine klar definierten Rollen, Events (z. B. Sprint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Daily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und Artefakte (z. B.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Backlog, Sprint Backlog) machen es leicht, in Teams strukturiert anzuwenden.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Typische Einsatzbereiche: Softwareentwicklung, IT-Projekte, zunehmend auch in Marketing und Produktentwicklung.</a:t>
            </a:r>
          </a:p>
          <a:p>
            <a:endParaRPr lang="de-DE" dirty="0"/>
          </a:p>
          <a:p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Weitere agile Methoden: Kanban,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Scrumban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Lean,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XP etc.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Quelle: Wolf &amp; </a:t>
            </a:r>
            <a:r>
              <a:rPr lang="de-DE" dirty="0" err="1"/>
              <a:t>Roock</a:t>
            </a:r>
            <a:r>
              <a:rPr lang="de-DE" dirty="0"/>
              <a:t>, „</a:t>
            </a:r>
            <a:r>
              <a:rPr lang="de-DE" dirty="0" err="1"/>
              <a:t>Scrum</a:t>
            </a:r>
            <a:r>
              <a:rPr lang="de-DE" dirty="0"/>
              <a:t> verstehen und erfolgreich einsetzen“​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4569425-19C9-DAAB-F8F8-24C733159791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375592" y="110625"/>
            <a:ext cx="9649072" cy="1014079"/>
          </a:xfrm>
        </p:spPr>
        <p:txBody>
          <a:bodyPr/>
          <a:lstStyle/>
          <a:p>
            <a:pPr algn="ctr"/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Methoden des agilen Projektmanagements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0105FF-3468-65E8-1528-02CBD84DA6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113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48ECF-AEEC-F445-F30F-32A5FCC2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4DD05-040C-2BDB-909B-143579C1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de-DE" sz="20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ist ein agiles Framework zur Lösung komplexer Probleme und zur Produktentwicklung.</a:t>
            </a: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Entwickelt in den 1990ern, als Antwort auf die Limitationen traditioneller, linearer Projektansätze.</a:t>
            </a: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Vergleich: Klassisches Projektmanagement folgt einem starren Plan (z. B. Wasserfall-Modell), während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auf Flexibilität und kontinuierliche Anpassung setzt.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Beispiel: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Unternehmen wie IBM und SAP setzen 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ein, um Software schneller und flexibler zu entwickeln.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2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de-DE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verstehen und erfolgreich einsetzen" &amp; </a:t>
            </a:r>
            <a:r>
              <a:rPr lang="de-DE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B707183-9B97-7D10-D00E-30C06DC8B57F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pPr algn="ctr"/>
            <a:r>
              <a:rPr lang="de-DE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Einführung in </a:t>
            </a:r>
            <a:r>
              <a:rPr lang="de-DE" sz="32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endParaRPr lang="de-DE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EFEC19-3529-D751-51BE-C8727FD1EA5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7517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BAB8D-4748-9902-38E2-215084B6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EFB25-A6EC-B9FA-B34C-62D8D0E7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1124704"/>
            <a:ext cx="9504486" cy="5184023"/>
          </a:xfrm>
        </p:spPr>
        <p:txBody>
          <a:bodyPr/>
          <a:lstStyle/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Forschung von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Nonaka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 Takeuchi: „Rugby-Ansatz“, anstatt sequenzielle Abarbeitung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de-DE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Jeff Sutherland und Ken </a:t>
            </a:r>
            <a:r>
              <a:rPr lang="de-DE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Schwaber</a:t>
            </a:r>
            <a:r>
              <a:rPr lang="de-DE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entwickelten </a:t>
            </a:r>
            <a:r>
              <a:rPr lang="de-DE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Scrum</a:t>
            </a:r>
            <a:endParaRPr lang="de-DE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Prinzipien: Transparenz, Inspektion und Anpassung als Grundlage der agilen Methodik.</a:t>
            </a: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Vergleich: Im Gegensatz zum traditionellen Projektmanagement ist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weniger planungsintensiv und mehr auf Flexibilität und Feedback ausgelegt.</a:t>
            </a: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Beispiel: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Die Einführung von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bei Microsoft half, Entwicklungszyklen zu beschleunigen und die Produktqualität zu erhöhen.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2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de-DE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verstehen und erfolgreich einsetzen" &amp; </a:t>
            </a:r>
            <a:r>
              <a:rPr lang="de-DE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71A45CC-32DC-7A93-305C-6D99FD905BB4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1239688" y="110625"/>
            <a:ext cx="10513168" cy="1014079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80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Historie und Grundprinzipien von </a:t>
            </a:r>
            <a:r>
              <a:rPr kumimoji="0" lang="de-DE" sz="3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endParaRPr kumimoji="0" lang="de-DE" sz="3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F33632-937A-589C-5EBD-8785F7A6C0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343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3 </a:t>
            </a:r>
            <a:r>
              <a:rPr sz="24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Säulen</a:t>
            </a:r>
            <a:r>
              <a:rPr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von Scrum</a:t>
            </a:r>
            <a:r>
              <a:rPr lang="de-DE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24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de-DE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pillars</a:t>
            </a:r>
            <a:r>
              <a:rPr lang="de-DE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Transparenz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Alle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Aspekte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Prozesses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für alle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sichtbar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Gemeinsames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Verständnis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durch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klare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Kommunikation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Überprüfung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(Inspection)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Regelmäßige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Kontrolle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Arbeitsergebnisse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 des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Fortschritts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Ziel: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frühzeitig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erkennen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Anpassung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(Adaptation)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Flexible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Reaktion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auf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Veränderungen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Anpassung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von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Prozessen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Zielen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basierend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auf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Erkenntnissen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F5A50-A92D-CF83-721F-AEEDBDB1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5D6C706-8FEB-9CA2-A5B6-80AC57A32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33" y="1124744"/>
            <a:ext cx="9426502" cy="518457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1DD060-FDD1-FC61-4921-0AF4C742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6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46067-E93A-5CCD-0E63-DB870C8C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9903B-901C-9DDA-4989-50E86A99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b="1" dirty="0" err="1"/>
              <a:t>Commitment</a:t>
            </a:r>
            <a:r>
              <a:rPr lang="de-DE" sz="2000" b="1" dirty="0"/>
              <a:t> (Selbstverpflichtung)</a:t>
            </a:r>
            <a:r>
              <a:rPr lang="de-DE" sz="2000" dirty="0"/>
              <a:t>: Alle Beteiligten verpflichten sich persönlich dazu, die Ziele des </a:t>
            </a:r>
            <a:r>
              <a:rPr lang="de-DE" sz="2000" dirty="0" err="1"/>
              <a:t>Scrum</a:t>
            </a:r>
            <a:r>
              <a:rPr lang="de-DE" sz="2000" dirty="0"/>
              <a:t> Teams zu erreichen.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Mut (Courage)</a:t>
            </a:r>
            <a:r>
              <a:rPr lang="de-DE" sz="2000" dirty="0"/>
              <a:t>: Die Mitglieder des </a:t>
            </a:r>
            <a:r>
              <a:rPr lang="de-DE" sz="2000" dirty="0" err="1"/>
              <a:t>Scrum</a:t>
            </a:r>
            <a:r>
              <a:rPr lang="de-DE" sz="2000" dirty="0"/>
              <a:t> Teams haben den Mut, das Richtige zu tun und an schwierigen Problemen zu arbeiten.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Fokus (Focus)</a:t>
            </a:r>
            <a:r>
              <a:rPr lang="de-DE" sz="2000" dirty="0"/>
              <a:t>: Jeder fokussiert sich auf die Arbeit und die Ziele des </a:t>
            </a:r>
            <a:r>
              <a:rPr lang="de-DE" sz="2000" dirty="0" err="1"/>
              <a:t>Scrum</a:t>
            </a:r>
            <a:r>
              <a:rPr lang="de-DE" sz="2000" dirty="0"/>
              <a:t> Teams.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Offenheit (</a:t>
            </a:r>
            <a:r>
              <a:rPr lang="de-DE" sz="2000" b="1" dirty="0" err="1"/>
              <a:t>Openness</a:t>
            </a:r>
            <a:r>
              <a:rPr lang="de-DE" sz="2000" b="1" dirty="0"/>
              <a:t>)</a:t>
            </a:r>
            <a:r>
              <a:rPr lang="de-DE" sz="2000" dirty="0"/>
              <a:t>: Das </a:t>
            </a:r>
            <a:r>
              <a:rPr lang="de-DE" sz="2000" dirty="0" err="1"/>
              <a:t>Scrum</a:t>
            </a:r>
            <a:r>
              <a:rPr lang="de-DE" sz="2000" dirty="0"/>
              <a:t> Team und seine Stakeholder sind sich einig, offen mit allen Belangen ihrer Arbeit und den damit verbundenen Herausforderungen umzugehen.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Respekt (</a:t>
            </a:r>
            <a:r>
              <a:rPr lang="de-DE" sz="2000" b="1" dirty="0" err="1"/>
              <a:t>Respect</a:t>
            </a:r>
            <a:r>
              <a:rPr lang="de-DE" sz="2000" b="1" dirty="0"/>
              <a:t>)</a:t>
            </a:r>
            <a:r>
              <a:rPr lang="de-DE" sz="2000" dirty="0"/>
              <a:t>: Mitglieder von </a:t>
            </a:r>
            <a:r>
              <a:rPr lang="de-DE" sz="2000" dirty="0" err="1"/>
              <a:t>Scrum</a:t>
            </a:r>
            <a:r>
              <a:rPr lang="de-DE" sz="2000" dirty="0"/>
              <a:t> Teams respektieren sich gegenseitig als fähige, eigenverantwortliche Individuen.</a:t>
            </a:r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DB86E24-1969-4E9B-DB8A-F76E24213976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0" y="110625"/>
            <a:ext cx="9273480" cy="1014079"/>
          </a:xfrm>
        </p:spPr>
        <p:txBody>
          <a:bodyPr/>
          <a:lstStyle/>
          <a:p>
            <a:pPr algn="ctr"/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</a:t>
            </a:r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1D1689-EE91-4C2A-707C-2539B0EF3A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884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8D1E8-EB54-CA89-8B0A-7EFAAD35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B59165C0-F6A5-A8C3-E700-862F72F8A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7" y="1844784"/>
            <a:ext cx="8409505" cy="3960440"/>
          </a:xfr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6DA58CB5-BE2D-F31E-9B94-A29BBB455500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4A43CC-9FB6-C83E-C90D-51F38A07941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4625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2CF4C-2E37-27B1-FC3E-742280647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67A2A-724D-532C-C487-074D8D4F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BE9E51-180A-E18C-E5A5-394A938BF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Warum braucht ein Framework wie </a:t>
            </a:r>
            <a:r>
              <a:rPr lang="de-DE" sz="2000" dirty="0" err="1"/>
              <a:t>Scrum</a:t>
            </a:r>
            <a:r>
              <a:rPr lang="de-DE" sz="2000" dirty="0"/>
              <a:t> Werte?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 kann der </a:t>
            </a:r>
            <a:r>
              <a:rPr lang="de-DE" sz="2000" dirty="0" err="1"/>
              <a:t>Scrum</a:t>
            </a:r>
            <a:r>
              <a:rPr lang="de-DE" sz="2000" dirty="0"/>
              <a:t> Master unterstützen, die Werte im Arbeitsalltag zu leben?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Was kann die Berücksichtigung der Werte erschweren?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Inwieweit werden Werte nur oberflächlich gelebt bzw. nach außen dargestellt?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Welche Unterschiede zu den Werten im klassischen Projektmanagement sehen Sie?</a:t>
            </a:r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75EEFD4-574C-9C97-5041-3813BAC38C23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0" y="110625"/>
            <a:ext cx="9273480" cy="1014079"/>
          </a:xfrm>
        </p:spPr>
        <p:txBody>
          <a:bodyPr/>
          <a:lstStyle/>
          <a:p>
            <a:pPr algn="ctr"/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</a:t>
            </a:r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556DDA-19C5-8B40-1D4A-9B88E1FAFD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8942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74DD6-698F-AA4D-539F-7D4850DA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Agiles Mindset/ Förderliche Haltung und Glaubenssätze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493968-C6DD-6397-9D9C-F73E54221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 interessieren uns dafür, was Wert für die Kundin oder den Kunden schafft.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 optimieren unsere Arbeitsweise kontinuierlich weiter, um besseren Wert</a:t>
            </a:r>
          </a:p>
          <a:p>
            <a:pPr marL="0" indent="0">
              <a:buNone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für Kunden zu schaffen.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 suchen ständig nach neuen Inspirationen, um unsere Arbeitsweise weiter</a:t>
            </a:r>
          </a:p>
          <a:p>
            <a:pPr marL="0" indent="0">
              <a:buNone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zu verbessern.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 experimentieren ständig mit neuen Ideen.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 sind offen für neue Erkenntnisse, auch dann, wenn sie unangenehm sind.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Fehlschläge sind für uns nicht einfach nur ein notwendiges Übel, sondern groß-</a:t>
            </a:r>
          </a:p>
          <a:p>
            <a:pPr marL="0" indent="0">
              <a:buNone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artige Chancen, etwas zu lernen.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 dezentralisieren Verantwortung und Macht und bauen Politik im Unter-</a:t>
            </a:r>
          </a:p>
          <a:p>
            <a:pPr marL="0" indent="0">
              <a:buNone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nehmen ab.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(Quelle: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verstehen und erfolgreich einsetzen)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8D7DAC7-1D94-20DD-B8E9-15C68C049C01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C3FADF-FD60-7458-AC74-BF675BC5BE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49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0CD3-82B5-7031-CECE-B2C1FDAC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EB140B-E866-D54D-64F0-F44CE917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u="sng" dirty="0"/>
              <a:t>Lernziele</a:t>
            </a:r>
          </a:p>
          <a:p>
            <a:pPr marL="0" indent="0">
              <a:buNone/>
            </a:pPr>
            <a:endParaRPr lang="de-DE" sz="2000" u="sng" dirty="0"/>
          </a:p>
          <a:p>
            <a:pPr marL="0" indent="0">
              <a:buNone/>
            </a:pPr>
            <a:r>
              <a:rPr lang="de-DE" sz="2000" u="sng" dirty="0"/>
              <a:t>Nach Beendigung des Kurses sind Sie in der Lage</a:t>
            </a:r>
          </a:p>
          <a:p>
            <a:pPr marL="0" indent="0">
              <a:buNone/>
            </a:pPr>
            <a:endParaRPr lang="de-DE" sz="2000" u="sng" dirty="0"/>
          </a:p>
          <a:p>
            <a:pPr>
              <a:buFontTx/>
              <a:buChar char="-"/>
            </a:pPr>
            <a:r>
              <a:rPr lang="de-DE" sz="2000" dirty="0"/>
              <a:t>Zu verstehen, was Agiles Projektmanagement ist und es von klassischem Projektmanagement zu unterscheiden</a:t>
            </a:r>
          </a:p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Das Framework </a:t>
            </a:r>
            <a:r>
              <a:rPr lang="de-DE" sz="2000" dirty="0" err="1"/>
              <a:t>Scrum</a:t>
            </a:r>
            <a:r>
              <a:rPr lang="de-DE" sz="2000" dirty="0"/>
              <a:t> zu verstehen und anzuwenden</a:t>
            </a:r>
          </a:p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Scrum</a:t>
            </a:r>
            <a:r>
              <a:rPr lang="de-DE" sz="2000" dirty="0"/>
              <a:t> im Rahmen eines Projekts einzusetzen und </a:t>
            </a:r>
            <a:r>
              <a:rPr lang="de-DE" sz="2000" dirty="0" err="1"/>
              <a:t>Scrum</a:t>
            </a:r>
            <a:r>
              <a:rPr lang="de-DE" sz="2000" dirty="0"/>
              <a:t> konform ein beispielhaftes Inkrement zu entwickeln</a:t>
            </a:r>
          </a:p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Das Agiles Arbeiten/ Arbeiten nach </a:t>
            </a:r>
            <a:r>
              <a:rPr lang="de-DE" sz="2000" dirty="0" err="1"/>
              <a:t>Scrum</a:t>
            </a:r>
            <a:r>
              <a:rPr lang="de-DE" sz="2000" dirty="0"/>
              <a:t> zu reflektieren und ein persönliches Fazit zu ziehen</a:t>
            </a:r>
          </a:p>
          <a:p>
            <a:pPr>
              <a:buFontTx/>
              <a:buChar char="-"/>
            </a:pPr>
            <a:endParaRPr lang="de-DE" sz="2000" u="sng" dirty="0"/>
          </a:p>
          <a:p>
            <a:pPr marL="0" indent="0">
              <a:buNone/>
            </a:pPr>
            <a:endParaRPr lang="de-DE" sz="2000" u="sng" dirty="0"/>
          </a:p>
          <a:p>
            <a:pPr marL="0" indent="0">
              <a:buNone/>
            </a:pPr>
            <a:endParaRPr lang="de-DE" sz="2000" u="sng" dirty="0"/>
          </a:p>
          <a:p>
            <a:pPr marL="0" indent="0">
              <a:buNone/>
            </a:pPr>
            <a:endParaRPr lang="de-DE" sz="2000" u="sng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2805106-CEE0-8BD1-A6D6-DAE202D5D0EC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225424" y="764704"/>
            <a:ext cx="9768136" cy="576736"/>
          </a:xfrm>
        </p:spPr>
        <p:txBody>
          <a:bodyPr/>
          <a:lstStyle/>
          <a:p>
            <a:pPr algn="ctr"/>
            <a:r>
              <a:rPr lang="de-DE" sz="3200" dirty="0"/>
              <a:t>Agiles Projektmanagement und </a:t>
            </a:r>
            <a:r>
              <a:rPr lang="de-DE" sz="3200" dirty="0" err="1"/>
              <a:t>Scrum</a:t>
            </a:r>
            <a:endParaRPr lang="de-DE" sz="32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15F448-24B6-7783-0635-635B0729CA5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3982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63B6A-D88A-DEF9-5A90-FCA4EFDE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944CC-EBAB-4470-7030-39A6E852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1196752"/>
            <a:ext cx="9624119" cy="5550623"/>
          </a:xfrm>
        </p:spPr>
        <p:txBody>
          <a:bodyPr/>
          <a:lstStyle/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Besteht aus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Master und Entwicklern (Developer).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Product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Owner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und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Scrum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Master </a:t>
            </a:r>
            <a:r>
              <a:rPr lang="de-DE" sz="20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arbeiten nicht zusätzlich als Entwickler – es gibt Ausnahmen (z.B. Start </a:t>
            </a:r>
            <a:r>
              <a:rPr lang="de-DE" sz="2000" kern="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Ups</a:t>
            </a:r>
            <a:r>
              <a:rPr lang="de-DE" sz="20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kleine Teams)</a:t>
            </a: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Cross-funktionale Teamstruktur ohne formelle Hierarchien, hohe Eigenverantwortung</a:t>
            </a:r>
            <a:endParaRPr lang="de-DE" sz="20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Gemäß </a:t>
            </a:r>
            <a:r>
              <a:rPr lang="de-DE" sz="20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Scrum</a:t>
            </a:r>
            <a:r>
              <a:rPr lang="de-DE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Guide: 10 oder weniger Personen einschließlich SM und PO</a:t>
            </a:r>
            <a:endParaRPr lang="de-DE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Vergleich: Klassische Teams sind oft hierarchisch organisiert mit klarer Rollenzuweisung (Projektmanager, Entwickler etc.),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setzt auf Selbstorganisation.</a:t>
            </a: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605EEAE-4967-A9C4-6C11-E148497A2BBD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0" y="110625"/>
            <a:ext cx="9273480" cy="1014079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800"/>
              </a:spcAft>
              <a:buClrTx/>
              <a:buSzPct val="100000"/>
              <a:tabLst/>
              <a:defRPr/>
            </a:pP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 </a:t>
            </a:r>
            <a:r>
              <a:rPr kumimoji="0" lang="de-DE" sz="3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-Team</a:t>
            </a:r>
            <a:endParaRPr kumimoji="0" lang="de-DE" sz="3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D3D905-E2E9-FF0D-B136-CD17FA7904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215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14B6A-CA34-2287-9B7C-968ACCC4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7758371-2E33-6789-2BFD-7FC2799A8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544" y="469401"/>
            <a:ext cx="7736612" cy="6189290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9A5524B0-0424-AC87-23A8-CDC7B9358961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6ECEE6-90DF-72C6-A16E-09E1923BA9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9149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52F20-822B-57E6-A21B-BE4CBBD9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6F2C80-ED45-7FB9-8BA8-2956C318A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1235330"/>
            <a:ext cx="9407524" cy="5073398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Verantwortlich für die Wertmaximierung des Produkts und das Management des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Backlogs.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Master: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Unterstützt und coacht das Team in der Umsetzung von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 fördert Agilität und Eigenverantwortung, beseitigt Hindernisse (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impediments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Entwickler-Team: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Arbeitet selbstorganisiert an den Aufgaben des Sprints. Verantwortung für Sprint Backlog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de-DE" sz="2000" kern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de-DE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2020, S. 5-7</a:t>
            </a:r>
            <a:endParaRPr lang="de-D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46CC524-2626-2513-EB2B-C6900F98A125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1167680" y="0"/>
            <a:ext cx="10441160" cy="1124704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80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Verantwortlichkeiten im </a:t>
            </a:r>
            <a:r>
              <a:rPr kumimoji="0" lang="de-DE" sz="3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-Team</a:t>
            </a:r>
            <a:endParaRPr kumimoji="0" lang="de-DE" sz="3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814455-9AAA-05D4-BCD9-FC1BFAC5DC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8839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C5A83-496F-C076-F3F0-07B98A440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3523C-A8C9-1080-5BD0-B1D8B1F0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0FE383-038D-78AD-6D98-980DCA63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1124704"/>
            <a:ext cx="9407524" cy="5184023"/>
          </a:xfrm>
        </p:spPr>
        <p:txBody>
          <a:bodyPr/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lang="de-DE" sz="2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de-DE" sz="24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de-DE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Verantwortlich für die Maximierung des Produktwerts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Pflegt und priorisiert das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Kommuniziert klar die Produktziele und Anforderungen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Stellt sicher, dass das Backlog transparent und verständlich ist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Steht den Stakeholdern am nächsten – Schnittstelle zwischen Developern/ Stakeholdern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2020, S. 5-7</a:t>
            </a:r>
            <a:endParaRPr lang="de-D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1294061-D605-F320-9D33-18627D2A29F8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1023664" y="0"/>
            <a:ext cx="10297144" cy="1124704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80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Verantwortlichkeiten im </a:t>
            </a:r>
            <a:r>
              <a:rPr kumimoji="0" lang="de-DE" sz="3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-Team</a:t>
            </a:r>
            <a:endParaRPr kumimoji="0" lang="de-DE" sz="3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6BE0F6-E094-B261-D26A-B38D66509D9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2897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D4B28-C3A1-7CF0-FECD-DDF7118BF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2C73A-3987-3F2C-7CDE-3E5628E3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65" y="110625"/>
            <a:ext cx="7488832" cy="5397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956A2C-EE61-1C7B-FE10-79F45D35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1196752"/>
            <a:ext cx="9504485" cy="5111975"/>
          </a:xfrm>
        </p:spPr>
        <p:txBody>
          <a:bodyPr/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Rolle des </a:t>
            </a:r>
            <a:r>
              <a:rPr lang="de-DE" sz="2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Owners</a:t>
            </a:r>
            <a:r>
              <a:rPr lang="de-DE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24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Visionär: 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Vermittelt die Produktvision und sorgt für strategische Ausrichtung.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Priorisierer</a:t>
            </a: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Entscheidet über den Wert und die Reihenfolge der Aufgaben.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Vermittler: 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Agiert als Schnittstelle zwischen Stakeholdern und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-Team.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Entscheidungsgeber: 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Trifft klare Entscheidungen für Anforderungen und Prioritäten.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Feedback-Sammler: 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Nutzt Feedback, um das Produkt kontinuierlich zu verbessern.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AFB98B1-DD95-F0EF-BDDE-FB8AD0706599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303584" y="7937"/>
            <a:ext cx="9577064" cy="1116767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80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kumimoji="0" lang="de-DE" sz="3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sz="3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kumimoji="0" lang="de-DE" sz="3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DBEBDA-AF9E-8954-E0BC-4EEB65B47A5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718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E259F-A947-A58E-6E15-58D749FCC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56023-612A-EAB2-436D-D1C67EF6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B2D13-0730-E0C3-926F-5C3627757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1227392"/>
            <a:ext cx="9504485" cy="5081335"/>
          </a:xfrm>
        </p:spPr>
        <p:txBody>
          <a:bodyPr/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lang="de-DE" sz="2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  <a:endParaRPr lang="de-DE" sz="24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de-DE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Tx/>
              <a:buChar char="-"/>
              <a:tabLst>
                <a:tab pos="457200" algn="l"/>
              </a:tabLst>
            </a:pPr>
            <a:r>
              <a:rPr lang="de-DE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Coacht das Team im agilen Arbeiten/ Selbstmanagement/ </a:t>
            </a:r>
            <a:r>
              <a:rPr lang="de-DE" sz="20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Framework und fördert die funktionsübergreifende Zusammenarbeit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Tx/>
              <a:buChar char="-"/>
              <a:tabLst>
                <a:tab pos="4572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Beseitigt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Hinternisse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impediments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die den Fortschritt des Teams behindern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Tx/>
              <a:buChar char="-"/>
              <a:tabLst>
                <a:tab pos="457200" algn="l"/>
              </a:tabLst>
            </a:pPr>
            <a:r>
              <a:rPr lang="de-DE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Sorgt dafür, dass </a:t>
            </a:r>
            <a:r>
              <a:rPr lang="de-DE" sz="20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-Events stattfinden und produktiv bleiben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Tx/>
              <a:buChar char="-"/>
              <a:tabLst>
                <a:tab pos="4572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Unterstützt die Organisation bei der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-Einführung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Tx/>
              <a:buChar char="-"/>
              <a:tabLst>
                <a:tab pos="457200" algn="l"/>
              </a:tabLst>
            </a:pPr>
            <a:endParaRPr lang="de-DE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2020, S. 5-7</a:t>
            </a:r>
            <a:endParaRPr lang="de-D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D57C33D-22F7-D1B4-2755-63D846B1643D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1167680" y="7937"/>
            <a:ext cx="10441160" cy="1116767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80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Verantwortlichkeiten im </a:t>
            </a:r>
            <a:r>
              <a:rPr kumimoji="0" lang="de-DE" sz="3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-Team</a:t>
            </a:r>
            <a:endParaRPr kumimoji="0" lang="de-DE" sz="3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0F5016-62FC-FEAE-3CFB-B5439F634FD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937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1C8A4-F48B-3D07-EEC3-B4FBF1CD0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AD51F-169D-A8F4-24ED-25022BC2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E53982-7CD6-0036-273E-F8DC4B2F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1196752"/>
            <a:ext cx="9504485" cy="5111975"/>
          </a:xfrm>
        </p:spPr>
        <p:txBody>
          <a:bodyPr/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Rolle des </a:t>
            </a:r>
            <a:r>
              <a:rPr lang="de-DE" sz="2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Masters:</a:t>
            </a:r>
            <a:endParaRPr lang="de-DE" sz="24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de-DE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Tx/>
              <a:buChar char="-"/>
              <a:tabLst>
                <a:tab pos="457200" algn="l"/>
              </a:tabLst>
            </a:pPr>
            <a:r>
              <a:rPr lang="de-DE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Facilitator</a:t>
            </a: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(Moderator): 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fördert effiziente Kommunikation sowie Entscheidungsprozesse.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Tx/>
              <a:buChar char="-"/>
              <a:tabLst>
                <a:tab pos="457200" algn="l"/>
              </a:tabLst>
            </a:pP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Impediment </a:t>
            </a:r>
            <a:r>
              <a:rPr lang="de-DE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Remover</a:t>
            </a: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Hindernisbeseitiger</a:t>
            </a: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Hilft dem Team, Hindernisse zu identifizieren und zu beseitigen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Tx/>
              <a:buChar char="-"/>
              <a:tabLst>
                <a:tab pos="457200" algn="l"/>
              </a:tabLst>
            </a:pPr>
            <a:r>
              <a:rPr lang="de-DE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Servant</a:t>
            </a: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Leader (Dienende Führungskraft): 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Setzt sich für die Bedürfnisse des Teams ein 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Tx/>
              <a:buChar char="-"/>
              <a:tabLst>
                <a:tab pos="457200" algn="l"/>
              </a:tabLst>
            </a:pP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Coach (Agilitätscoach): 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Coacht das Team und die Organisation in agilen Prinzipien und Praktiken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Tx/>
              <a:buChar char="-"/>
              <a:tabLst>
                <a:tab pos="457200" algn="l"/>
              </a:tabLst>
            </a:pP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Mediator (Vermittler): 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Unterstützt bei der Konfliktlösung im Team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6A17658-ED1A-572D-1186-3986D2E4588E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303584" y="7937"/>
            <a:ext cx="9577064" cy="1116767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80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kumimoji="0" lang="de-DE" sz="3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  <a:endParaRPr kumimoji="0" lang="de-DE" sz="3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19EB07-0B3C-A093-BD1A-64104833387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407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8A679-43FE-E81B-ABCE-F6F4CF853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9C1FF-C332-1822-5A15-F3F44D76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05F80D-E896-D29D-3906-454ECF9CC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1268760"/>
            <a:ext cx="9407524" cy="5039967"/>
          </a:xfrm>
        </p:spPr>
        <p:txBody>
          <a:bodyPr/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 Entwicklerteam</a:t>
            </a:r>
            <a:endParaRPr lang="de-DE" sz="24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de-DE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Erstellung des </a:t>
            </a: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Sprint-Backlogs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Planung und Anpassung der täglichen Arbeit im Daily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Lieferung potenziell auslieferbarer Produktinkremente am Ende jedes Sprints.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Sicherstellung der Qualität durch Einhaltung der Definition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Verbesserung der Arbeitsprozesse durch Sprint-Retrospektiven.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 </a:t>
            </a:r>
            <a:r>
              <a:rPr lang="de-DE" dirty="0" err="1"/>
              <a:t>Scrum</a:t>
            </a:r>
            <a:r>
              <a:rPr lang="de-DE" dirty="0"/>
              <a:t> – Verstehen und erfolgreich einsetzen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2512659-A093-5E54-C976-E21443E01BA1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1095672" y="110625"/>
            <a:ext cx="10369152" cy="1014079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80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Verantwortlichkeiten im </a:t>
            </a:r>
            <a:r>
              <a:rPr kumimoji="0" lang="de-DE" sz="3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-Team</a:t>
            </a:r>
            <a:endParaRPr kumimoji="0" lang="de-DE" sz="3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1C23AA-9C26-4B9E-6F41-1ED5A00B216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920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0BDB-B7DB-B49D-22CC-F8DCA0764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9310A-4592-0949-1B7F-A336A47A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666EF-135F-4676-FA3F-77B441A5A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1124744"/>
            <a:ext cx="9407524" cy="5183983"/>
          </a:xfrm>
        </p:spPr>
        <p:txBody>
          <a:bodyPr/>
          <a:lstStyle/>
          <a:p>
            <a:pPr marL="0" indent="0">
              <a:buNone/>
              <a:defRPr sz="1600" b="1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im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-Kontext</a:t>
            </a:r>
          </a:p>
          <a:p>
            <a:pPr marL="0" indent="0">
              <a:buNone/>
              <a:defRPr sz="1600" b="1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 sz="1200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Stellt sicher, dass die Rahmenbedingungen für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vorhanden sind</a:t>
            </a:r>
          </a:p>
          <a:p>
            <a:pPr marL="0" indent="0">
              <a:buNone/>
              <a:defRPr sz="1200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 sz="1200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Unterstützt das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-Team durch Bereitstellung von Ressourcen</a:t>
            </a:r>
          </a:p>
          <a:p>
            <a:pPr marL="0" indent="0">
              <a:buNone/>
              <a:defRPr sz="1200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 sz="1200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Fördert eine Kultur der Selbstorganisation und kontinuierlichen Verbesserung</a:t>
            </a:r>
          </a:p>
          <a:p>
            <a:pPr marL="0" indent="0">
              <a:buNone/>
              <a:defRPr sz="1200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 sz="1200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Schafft Transparenz und klärt organisationale Hindernisse</a:t>
            </a:r>
          </a:p>
          <a:p>
            <a:pPr marL="0" indent="0">
              <a:buNone/>
              <a:defRPr sz="1200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 sz="1200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Kein direkter Eingriff in die Arbeit des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-Teams, unterstützt vielmehr dessen Autonomie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 </a:t>
            </a:r>
            <a:r>
              <a:rPr lang="de-DE" dirty="0" err="1"/>
              <a:t>Scrum</a:t>
            </a:r>
            <a:r>
              <a:rPr lang="de-DE" dirty="0"/>
              <a:t> – Verstehen und erfolgreich einsetzen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8D70566-A6DD-BA49-26C8-F7A12ED28551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519608" y="110626"/>
            <a:ext cx="9145016" cy="69979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80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Verantwortlichkeiten </a:t>
            </a:r>
            <a:r>
              <a:rPr lang="de-DE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außerhalb des</a:t>
            </a: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-Teams</a:t>
            </a:r>
            <a:endParaRPr kumimoji="0" lang="de-DE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2CAD5C-C321-BD1D-6879-8A4209370C3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9714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699C-2269-098A-C8C7-48C43DACD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A0202-FB6E-63D9-2B57-E44A603C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F7D28E-EFD9-23AE-D534-E765E6E9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908720"/>
            <a:ext cx="9504485" cy="5400007"/>
          </a:xfrm>
        </p:spPr>
        <p:txBody>
          <a:bodyPr/>
          <a:lstStyle/>
          <a:p>
            <a:pPr marL="0" indent="0">
              <a:buNone/>
              <a:defRPr sz="1600" b="1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im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-Kontext</a:t>
            </a:r>
          </a:p>
          <a:p>
            <a:pPr marL="0" indent="0">
              <a:buNone/>
              <a:defRPr sz="1600" b="1"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 sz="1600" b="1"/>
            </a:pPr>
            <a:r>
              <a:rPr lang="de-DE" sz="2000" dirty="0">
                <a:latin typeface="Abadi Extra Light" panose="020F0502020204030204" pitchFamily="34" charset="0"/>
                <a:cs typeface="Times New Roman" panose="02020603050405020304" pitchFamily="18" charset="0"/>
              </a:rPr>
              <a:t>Stakeholder sind alle Personen, die nicht zum </a:t>
            </a:r>
            <a:r>
              <a:rPr lang="de-DE" sz="2000" dirty="0" err="1">
                <a:latin typeface="Abadi Extra Light" panose="020F0502020204030204" pitchFamily="34" charset="0"/>
                <a:cs typeface="Times New Roman" panose="02020603050405020304" pitchFamily="18" charset="0"/>
              </a:rPr>
              <a:t>Scrum</a:t>
            </a:r>
            <a:r>
              <a:rPr lang="de-DE" sz="2000" dirty="0">
                <a:latin typeface="Abadi Extra Light" panose="020F0502020204030204" pitchFamily="34" charset="0"/>
                <a:cs typeface="Times New Roman" panose="02020603050405020304" pitchFamily="18" charset="0"/>
              </a:rPr>
              <a:t>-Team gehören, aber ein Interesse am Produkt oder dessen Entwicklung haben. Dazu zählen Kunden, Anwender, Management, Betriebsrat und andere Interessengruppen​</a:t>
            </a:r>
          </a:p>
          <a:p>
            <a:pPr>
              <a:buFont typeface="Wingdings" panose="05000000000000000000" pitchFamily="2" charset="2"/>
              <a:buChar char="Ø"/>
              <a:defRPr sz="1600" b="1"/>
            </a:pPr>
            <a:endParaRPr lang="de-DE" sz="2000" dirty="0">
              <a:latin typeface="Abadi Extra Light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 sz="1600" b="1"/>
            </a:pPr>
            <a:r>
              <a:rPr lang="de-DE" sz="2000" dirty="0">
                <a:latin typeface="Abadi Extra Light" panose="020F0502020204030204" pitchFamily="34" charset="0"/>
                <a:cs typeface="Times New Roman" panose="02020603050405020304" pitchFamily="18" charset="0"/>
              </a:rPr>
              <a:t>Stakeholder spielen eine wichtige Rolle in Meetings wie dem Sprint-Review. Dort geben sie Feedback zum Produkt und beeinflussen die Priorisierung im </a:t>
            </a:r>
            <a:r>
              <a:rPr lang="de-DE" sz="2000" dirty="0" err="1">
                <a:latin typeface="Abadi Extra Light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de-DE" sz="2000" dirty="0">
                <a:latin typeface="Abadi Extra Light" panose="020F0502020204030204" pitchFamily="34" charset="0"/>
                <a:cs typeface="Times New Roman" panose="02020603050405020304" pitchFamily="18" charset="0"/>
              </a:rPr>
              <a:t> Backlog.</a:t>
            </a:r>
          </a:p>
          <a:p>
            <a:pPr>
              <a:buFont typeface="Wingdings" panose="05000000000000000000" pitchFamily="2" charset="2"/>
              <a:buChar char="Ø"/>
              <a:defRPr sz="1600" b="1"/>
            </a:pPr>
            <a:endParaRPr lang="de-DE" sz="2000" dirty="0">
              <a:latin typeface="Abadi Extra Light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 sz="1600" b="1"/>
            </a:pPr>
            <a:r>
              <a:rPr lang="de-DE" sz="2000" dirty="0">
                <a:latin typeface="Abadi Extra Light" panose="020B0204020104020204" pitchFamily="34" charset="0"/>
              </a:rPr>
              <a:t>Ziel der Zusammenarbeit mit den Stakeholdern: ein besseres Verständnis der Kundenbedürfnisse und Markterfordernisse zu gewinnen.</a:t>
            </a:r>
            <a:endParaRPr lang="de-DE" sz="2000" dirty="0">
              <a:latin typeface="Abadi Extra Light" panose="020B0204020104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 sz="1600" b="1"/>
            </a:pPr>
            <a:endParaRPr lang="de-DE" sz="2000" dirty="0">
              <a:latin typeface="Abadi Extra Light" panose="020B0204020104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 sz="1600" b="1"/>
            </a:pPr>
            <a:r>
              <a:rPr lang="de-DE" sz="2000" dirty="0">
                <a:latin typeface="Abadi Extra Light" panose="020B0204020104020204" pitchFamily="34" charset="0"/>
              </a:rPr>
              <a:t>Der </a:t>
            </a:r>
            <a:r>
              <a:rPr lang="de-DE" sz="2000" dirty="0" err="1">
                <a:latin typeface="Abadi Extra Light" panose="020B0204020104020204" pitchFamily="34" charset="0"/>
              </a:rPr>
              <a:t>Product</a:t>
            </a:r>
            <a:r>
              <a:rPr lang="de-DE" sz="2000" dirty="0">
                <a:latin typeface="Abadi Extra Light" panose="020B0204020104020204" pitchFamily="34" charset="0"/>
              </a:rPr>
              <a:t> </a:t>
            </a:r>
            <a:r>
              <a:rPr lang="de-DE" sz="2000" dirty="0" err="1">
                <a:latin typeface="Abadi Extra Light" panose="020B0204020104020204" pitchFamily="34" charset="0"/>
              </a:rPr>
              <a:t>Owner</a:t>
            </a:r>
            <a:r>
              <a:rPr lang="de-DE" sz="2000" dirty="0">
                <a:latin typeface="Abadi Extra Light" panose="020B0204020104020204" pitchFamily="34" charset="0"/>
              </a:rPr>
              <a:t> priorisiert Anforderungen und moderiert die Zusammenarbeit zwischen </a:t>
            </a:r>
            <a:r>
              <a:rPr lang="de-DE" sz="2000" dirty="0" err="1">
                <a:latin typeface="Abadi Extra Light" panose="020B0204020104020204" pitchFamily="34" charset="0"/>
              </a:rPr>
              <a:t>Scrum</a:t>
            </a:r>
            <a:r>
              <a:rPr lang="de-DE" sz="2000" dirty="0">
                <a:latin typeface="Abadi Extra Light" panose="020B0204020104020204" pitchFamily="34" charset="0"/>
              </a:rPr>
              <a:t>-Team und Stakeholdern.</a:t>
            </a:r>
            <a:endParaRPr lang="de-DE" sz="2000" dirty="0">
              <a:latin typeface="Abadi Extra Light" panose="020B0204020104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 sz="1600" b="1"/>
            </a:pPr>
            <a:endParaRPr lang="de-DE" sz="2000" dirty="0">
              <a:latin typeface="Abadi Extra Light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 </a:t>
            </a:r>
            <a:r>
              <a:rPr lang="de-DE" dirty="0" err="1"/>
              <a:t>Scrum</a:t>
            </a:r>
            <a:r>
              <a:rPr lang="de-DE" dirty="0"/>
              <a:t> – Verstehen und erfolgreich einsetzen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8751BD7-496C-F4DC-3E45-A8920D442834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519608" y="110626"/>
            <a:ext cx="9145016" cy="69979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80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Verantwortlichkeiten </a:t>
            </a:r>
            <a:r>
              <a:rPr lang="de-DE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außerhalb des</a:t>
            </a: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-Teams</a:t>
            </a:r>
            <a:endParaRPr kumimoji="0" lang="de-DE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514125-D99F-E5D1-B9FF-8BB9050CD90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21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59F67F5-8BBB-2A49-23AB-7516C6DB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5" y="110625"/>
            <a:ext cx="7391871" cy="539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5C7CF23-AE6C-C2AE-1A1C-753BD876D80D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225424" y="260648"/>
            <a:ext cx="9048055" cy="864056"/>
          </a:xfrm>
        </p:spPr>
        <p:txBody>
          <a:bodyPr wrap="square" anchor="t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de-DE" sz="24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Vorläufiger Ablaufplan/ Zeitplan</a:t>
            </a:r>
          </a:p>
          <a:p>
            <a:pPr>
              <a:lnSpc>
                <a:spcPct val="90000"/>
              </a:lnSpc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52FB6C-DE1C-E89F-46C1-8BBF765D52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3824288" y="6669088"/>
            <a:ext cx="2257425" cy="1809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4E9DEB7F-5AD0-42F9-81CA-37AEA466B41C}" type="slidenum">
              <a:rPr lang="de-DE" sz="6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4</a:t>
            </a:fld>
            <a:endParaRPr lang="de-DE" sz="600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8D4144D4-23DC-1EB4-630F-7D9F573B5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99558"/>
              </p:ext>
            </p:extLst>
          </p:nvPr>
        </p:nvGraphicFramePr>
        <p:xfrm>
          <a:off x="225424" y="1341440"/>
          <a:ext cx="9407526" cy="496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360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07A89-D06E-6817-9746-1C36A03C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A7909B4-6921-A356-D8AD-BDA149738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853" y="764704"/>
            <a:ext cx="7185197" cy="5748158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42C64F11-E8D5-88F3-7245-B58CBB80B3F8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DF07FF-CB1F-0187-5179-080D719A93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065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7D0C6-E922-A4E8-DFA2-EFAFE8A6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46E10-CCF6-A3B9-28C6-5DEDC16A6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Welche Rolle (</a:t>
            </a:r>
            <a:r>
              <a:rPr lang="de-DE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de-DE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Master, Entwickler) könnte Ihrer Meinung nach am besten zu Ihren Stärken und Interessen passen?</a:t>
            </a:r>
          </a:p>
          <a:p>
            <a:endParaRPr lang="de-DE" sz="2400" kern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2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Welche Kompetenzen sind in den jeweiligen Rollen wichtig?</a:t>
            </a:r>
          </a:p>
          <a:p>
            <a:endParaRPr lang="de-DE" sz="2400" kern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2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Wie unterscheiden sich die Rollen voneinander, wo gibt es Gemeinsamkeiten?</a:t>
            </a:r>
          </a:p>
          <a:p>
            <a:endParaRPr lang="de-DE" sz="2400" kern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2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 sehen Sie Konfliktquellen im Arbeitsalltag?</a:t>
            </a:r>
            <a:endParaRPr lang="de-DE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BED539A-D6FA-106A-2A91-96A228D0704C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r>
              <a:rPr lang="de-DE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Reflexionsfragen:</a:t>
            </a:r>
            <a:endParaRPr lang="de-DE" sz="32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5C4CED-2828-AB76-E0AC-5E2AAC9BC6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481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2CA68-6328-BB40-5E5C-F48312B4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6AB0E6-D2A1-677A-D903-CFE3263D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4" y="1340768"/>
            <a:ext cx="9433048" cy="5112568"/>
          </a:xfrm>
        </p:spPr>
        <p:txBody>
          <a:bodyPr/>
          <a:lstStyle/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Vier Haupt-Events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Sprint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Daily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Sprint Review und Sprint Retrospektive (Bestandteile des Sprints)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Alle Events sind </a:t>
            </a:r>
            <a:r>
              <a:rPr lang="de-DE" sz="2000" kern="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ge-</a:t>
            </a:r>
            <a:r>
              <a:rPr lang="de-DE" sz="2000" b="1" kern="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timeboxed</a:t>
            </a:r>
            <a:r>
              <a:rPr lang="de-DE" sz="20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Einhaltung der </a:t>
            </a:r>
            <a:r>
              <a:rPr lang="de-DE" sz="2000" b="1" kern="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timebox</a:t>
            </a:r>
            <a:r>
              <a:rPr lang="de-DE" sz="20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essentiell</a:t>
            </a:r>
            <a:endParaRPr lang="de-DE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Sprint (meist 1-4 Wochen) bildet die grundlegende Iterationseinheit und Wiederholungsrahmen, keine Zeit zwischen Sprints – direkt neuer Sprint</a:t>
            </a: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Vergleich: Während klassische Projekte oft einen einzigen Planungs- und Überprüfungszyklus haben, erlaubt </a:t>
            </a:r>
            <a:r>
              <a:rPr lang="de-DE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eine regelmäßige Anpassung.</a:t>
            </a: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D218447-28B8-9BF3-9A87-E38A8B9FE55B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159568" y="110625"/>
            <a:ext cx="9433048" cy="1014079"/>
          </a:xfrm>
        </p:spPr>
        <p:txBody>
          <a:bodyPr/>
          <a:lstStyle/>
          <a:p>
            <a:pPr algn="ctr"/>
            <a:r>
              <a:rPr lang="de-DE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</a:t>
            </a:r>
            <a:r>
              <a:rPr lang="de-DE" sz="32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-Events</a:t>
            </a:r>
            <a:endParaRPr lang="de-DE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4EE1DC-AEEF-C237-A734-75AFDA9F85D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19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0BD8D-DE74-0734-92D4-2C46670F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0522C-7B29-8A47-23E2-B4ADBE019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4" y="908720"/>
            <a:ext cx="9407526" cy="5400007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Sprint – Herzstück von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Eine </a:t>
            </a:r>
            <a:r>
              <a:rPr lang="de-DE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festgelegte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Zeitspanne, in der ein definiertes Ziel erreicht werden soll – potenziell auslieferbares Inkrement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Während eines Sprints sollen keine Änderungen vorgenommen werden, die das Sprint-Ziel gefährden.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umfasst alle anderen Events (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Review, Retro) – Sprints folgen direkt aufeinander, keine Zeit dazwischen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Vergleich: Im klassischen Projektmanagement können Änderungsanforderungen oft zu Verzögerungen führen, in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werden sie in den nächsten Sprint aufgenommen.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dirty="0"/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176D651-ED51-F32B-237E-081086ED2278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0" y="110625"/>
            <a:ext cx="9273480" cy="654079"/>
          </a:xfrm>
        </p:spPr>
        <p:txBody>
          <a:bodyPr/>
          <a:lstStyle/>
          <a:p>
            <a:pPr algn="ctr"/>
            <a:r>
              <a:rPr lang="de-DE" sz="3200" dirty="0"/>
              <a:t>Die </a:t>
            </a:r>
            <a:r>
              <a:rPr lang="de-DE" sz="3200" dirty="0" err="1"/>
              <a:t>Scrum</a:t>
            </a:r>
            <a:r>
              <a:rPr lang="de-DE" sz="3200" dirty="0"/>
              <a:t>-Events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DE11E0-0200-81A2-72A8-3874F47477B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8679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32926-9150-8DCD-2BCA-8B025466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800" b="1" i="0" dirty="0"/>
              <a:t>Der Sprint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F31BFD9-BDF1-A260-5140-75ED967F1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92" y="1227472"/>
            <a:ext cx="9204090" cy="4967287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C7048376-A59C-142E-EFA4-602DF5124551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8BB02B-4919-EF20-CD3A-7D0020B1354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4553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9FDB2-5F63-E6D6-90E6-12F76E6C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6D0FB2-D0B2-8870-611E-002F8F920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1124744"/>
            <a:ext cx="9433047" cy="5256584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Planung der Arbeit für den anstehenden Sprint. Festgelegte Dauer (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Timeboxed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8 Stunden bei einmonatigem Sprint)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Ziele: Was kann erreicht werden und warum ist der Sprint wertvoll?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Anwesend: Komplettes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Team, in Ausnahmefällen: Stakeholder oder Management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Anders als im klassischen Projektmanagement ist die Sprintplanung kürzer  und flexibler.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r>
              <a:rPr lang="de-DE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sz="12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81C64CA-8AE9-31EB-BFBC-E02CC0DBAF6E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225425" y="110625"/>
            <a:ext cx="8616008" cy="654079"/>
          </a:xfrm>
        </p:spPr>
        <p:txBody>
          <a:bodyPr/>
          <a:lstStyle/>
          <a:p>
            <a:pPr marL="270000" marR="0" lvl="0" indent="-270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BDBDB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Die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Scrum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-Events</a:t>
            </a:r>
          </a:p>
          <a:p>
            <a:pPr algn="ctr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B8149C-2528-17BB-901E-D4ED1C7553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5762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23865-7D0D-D3E7-C30D-3E76BC002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F2B8A-4302-03E7-7B9A-05CBFA5E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A35595-CA3B-BEB7-B887-701398C4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4" y="1484784"/>
            <a:ext cx="9336087" cy="4896544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Daily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Kurzes, tägliches Meeting, das die Teamarbeit und den Fortschritt in Richtung des Sprint-Ziels überprüft. Immer zur selben Zeit, Maximal 15 Minuten.</a:t>
            </a:r>
          </a:p>
          <a:p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 Entwickler nehmen teil,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und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dürfen nur in der Rolle des Entwicklers teilnehmen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Wichtige Fragen: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habe ich seit dem letzten Daily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erreicht?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werde ich bis zum nächsten Daily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Gibt es Hindernisse, die mich blockieren?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endParaRPr lang="de-DE" sz="1800" dirty="0"/>
          </a:p>
          <a:p>
            <a:pPr>
              <a:buFont typeface="Wingdings" panose="05000000000000000000" pitchFamily="2" charset="2"/>
              <a:buChar char="Ø"/>
            </a:pPr>
            <a:endParaRPr lang="de-DE" sz="1800" dirty="0"/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pPr marL="0" indent="0">
              <a:buNone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E70A7AA-895C-5D25-5E66-061BBD90F0B7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488504" y="981000"/>
            <a:ext cx="8784975" cy="575792"/>
          </a:xfrm>
        </p:spPr>
        <p:txBody>
          <a:bodyPr/>
          <a:lstStyle/>
          <a:p>
            <a:pPr marL="270000" marR="0" lvl="0" indent="-270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BDBDB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Die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Scrum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-Events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CBEBB2-AF49-A435-72D8-747F985A800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179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4594D-BE85-B632-D3D1-966C32104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6A1BD-118E-8ABF-586B-058D3A19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2DE72-1897-3034-7ACF-2AAF76C2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4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Reflexionsfrage:</a:t>
            </a:r>
            <a:r>
              <a:rPr lang="de-DE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Welche Vorteile könnte eine tägliche Abstimmung (Daily </a:t>
            </a:r>
            <a:r>
              <a:rPr lang="de-DE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zur Verbesserung der Teamarbeit beitragen?</a:t>
            </a:r>
            <a:endParaRPr lang="de-DE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77A058F-15C7-8C3F-D59E-544E793C7581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r>
              <a:rPr lang="de-DE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Reflexionsfrage:</a:t>
            </a:r>
            <a:endParaRPr lang="de-DE" sz="32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1483EB-2EC3-E44A-C779-79A5C2EBED3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353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A0CC9-C690-669D-709B-CC03A472D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BF203-63B8-C15C-19CC-98433CAF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A48117-8C0C-D5FD-C118-D6A1F2D7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1196752"/>
            <a:ext cx="9336086" cy="5184576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Sprint Review</a:t>
            </a: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Ziele: geschaffenes Inkrement inspizieren, Feedback von Stakeholdern, Anpassung des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Backlogs bei Bedarf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 4 Stunden (bei einem einmonatigen Sprint),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und Stakeholder nehmen teil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Präsentation des Inkrements durch die Entwickler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Diskussion über Fortschritte in Richtung Produktziel (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Anpassung des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Backlogs auf Basis des Feedbacks der Stakeholder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r>
              <a:rPr lang="de-DE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sz="12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3AA12DB-AA88-7AD3-CB36-51F28CF58700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225424" y="110625"/>
            <a:ext cx="9048055" cy="726087"/>
          </a:xfrm>
        </p:spPr>
        <p:txBody>
          <a:bodyPr/>
          <a:lstStyle/>
          <a:p>
            <a:pPr marL="270000" marR="0" lvl="0" indent="-270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BDBDB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Die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Scrum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-Events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2323EF-B872-44FE-816D-1E660EBCAF9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332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9FA92-975D-035C-FF59-CDADDDB1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3AF58-2B83-0E51-D4AA-5F50903B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DFE86-A63D-4495-11E8-568212E8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4" y="908720"/>
            <a:ext cx="9336087" cy="5472608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Sprint Retroperspektive</a:t>
            </a: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de-DE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Gemeinsame Reflexion, Entwicklung k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onkreter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Maßnahmen zur Optimierung des Prozesses, der Tools oder der Zusammenarbeit im nächsten Sprint, ggf. Anpassung der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endParaRPr lang="de-DE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Rahmen: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Maximal 3 Stunden (bei einem einmonatigen Sprint),</a:t>
            </a:r>
            <a:r>
              <a:rPr lang="de-DE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Team nimmt teil (keine Stakeholder)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Inhalte/ Fragen: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Was lief gut im letzten Sprint?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Was könnte verbessert werden?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Welche Maßnahmen können wir ergreifen, um uns zu verbessern?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Quelle: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Scrum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Guide 2020</a:t>
            </a: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000" dirty="0"/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B567F56-62CD-8DA8-A21C-1A022674321B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231576" y="110625"/>
            <a:ext cx="9505055" cy="1193829"/>
          </a:xfrm>
        </p:spPr>
        <p:txBody>
          <a:bodyPr/>
          <a:lstStyle/>
          <a:p>
            <a:pPr marL="270000" marR="0" lvl="0" indent="-270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BDBDB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Die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Scrum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-Events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1E383A-E322-61E6-963F-06EA554860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50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E12C9-9227-793F-98C4-0FAF428D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Pausenzeiten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C8150-64EC-78B7-C39F-4A8DD376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9:30 Uhr – 9:45 Uhr</a:t>
            </a:r>
          </a:p>
          <a:p>
            <a:endParaRPr lang="de-DE" sz="2800" dirty="0"/>
          </a:p>
          <a:p>
            <a:r>
              <a:rPr lang="de-DE" sz="2800" dirty="0"/>
              <a:t>11:15 Uhr – 11:30 Uhr</a:t>
            </a:r>
          </a:p>
          <a:p>
            <a:endParaRPr lang="de-DE" sz="2800" dirty="0"/>
          </a:p>
          <a:p>
            <a:r>
              <a:rPr lang="de-DE" sz="2800" dirty="0"/>
              <a:t>13:00 – 13:30 Uhr</a:t>
            </a:r>
          </a:p>
          <a:p>
            <a:endParaRPr lang="de-DE" sz="2800" dirty="0"/>
          </a:p>
          <a:p>
            <a:r>
              <a:rPr lang="de-DE" sz="2800" dirty="0"/>
              <a:t>15:00 – 15:15 Uhr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0B3A30E-0911-082F-AEF6-86564FFF38C3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BACD29-9D6B-012B-D313-F0ED729152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821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57B88-599D-4BF4-DA22-F6484E6AF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F8338-5491-1148-5DF6-BC7C53CB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B3D321-F0D3-1EC8-F25C-69CA2E3D9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 ist Ihre Meinung zu dem Ablauf eines Sprints?</a:t>
            </a:r>
          </a:p>
          <a:p>
            <a:endParaRPr lang="de-DE" sz="24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 Bezug auf Ihre Praxis: Wo wird mit Sprints bzw. mit bestimmten Aspekten eines Sprints gearbeitet?</a:t>
            </a:r>
          </a:p>
          <a:p>
            <a:endParaRPr lang="de-DE" sz="2400" kern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2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Warum ist die Einhaltung der Sprintabfolge wichtig? Was könnte bei Nichtbeachtung passieren?</a:t>
            </a:r>
          </a:p>
          <a:p>
            <a:pPr marL="0" indent="0">
              <a:buNone/>
            </a:pPr>
            <a:r>
              <a:rPr lang="de-DE" sz="24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		</a:t>
            </a:r>
            <a:endParaRPr lang="de-DE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4FA4988-40D3-06B5-79ED-FA9D51A06700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 sz="32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Reflexionsfragen:</a:t>
            </a:r>
            <a:endParaRPr lang="de-DE" sz="32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595147-654C-B0ED-D160-5CC0EE4C322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2429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9D09-AF02-D8F0-B870-2F1B1241E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24EDD-1F7C-37FE-5D85-D30FA41C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CE7D97-3645-5A9E-6CF7-60246ECE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4" y="1304454"/>
            <a:ext cx="9336087" cy="5076874"/>
          </a:xfrm>
        </p:spPr>
        <p:txBody>
          <a:bodyPr/>
          <a:lstStyle/>
          <a:p>
            <a:pPr marL="0" indent="0">
              <a:buNone/>
            </a:pPr>
            <a:r>
              <a:rPr lang="de-DE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</a:t>
            </a:r>
            <a:r>
              <a:rPr lang="de-DE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</a:t>
            </a: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Backlog ist eine geordnete Liste von allem, was für das Produkt benötigt wird –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Backlog Items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de-DE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Commitment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Das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Goal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Ständig weiterentwickelt</a:t>
            </a:r>
            <a:r>
              <a:rPr lang="de-DE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de-DE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Backlog </a:t>
            </a:r>
            <a:r>
              <a:rPr lang="de-DE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refinement</a:t>
            </a:r>
            <a:r>
              <a:rPr lang="de-DE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(fortlaufender Prozess)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de-DE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Priorisiert nach Wert und Risiko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Die Verantwortlichkeit liegt beim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sz="12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6CB44FC-B039-B86E-DA3A-BF9F7BDFC8D2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0" y="110625"/>
            <a:ext cx="9273479" cy="1193829"/>
          </a:xfrm>
        </p:spPr>
        <p:txBody>
          <a:bodyPr/>
          <a:lstStyle/>
          <a:p>
            <a:pPr marL="270000" marR="0" lvl="0" indent="-270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BDBDB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Die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Scrum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-Artefakte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0D0B88-755F-F657-524C-3F49268B2AC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9556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697D1-958E-47DA-5A5D-DE5CE45DB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FD396-C484-5A74-3010-5F974566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76A82B-A22F-E130-8000-88CBD80D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4" y="764704"/>
            <a:ext cx="9336087" cy="561662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de-DE" sz="2000" b="1" dirty="0" err="1"/>
              <a:t>Product</a:t>
            </a:r>
            <a:r>
              <a:rPr lang="de-DE" sz="2000" b="1" dirty="0"/>
              <a:t> Goal</a:t>
            </a:r>
            <a:r>
              <a:rPr lang="de-DE" sz="2000" dirty="0"/>
              <a:t>: „Entwicklung einer benutzerfreundlichen Dating-App, die Profile, </a:t>
            </a:r>
            <a:r>
              <a:rPr lang="de-DE" sz="2000" dirty="0" err="1"/>
              <a:t>Matching</a:t>
            </a:r>
            <a:r>
              <a:rPr lang="de-DE" sz="2000" dirty="0"/>
              <a:t> und sichere Kommunikation ermöglicht.“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err="1"/>
              <a:t>Product</a:t>
            </a:r>
            <a:r>
              <a:rPr lang="de-DE" sz="2000" dirty="0"/>
              <a:t> Backlog: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Benutzerregistrierung: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Profilgestaltung: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</a:t>
            </a:r>
            <a:r>
              <a:rPr lang="de-DE" sz="2000" dirty="0" err="1"/>
              <a:t>Matching</a:t>
            </a:r>
            <a:r>
              <a:rPr lang="de-DE" sz="2000" dirty="0"/>
              <a:t>-Mechanismus: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Chat-Funktion: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 Such- und Filteroptionen: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 Benachrichtigungen: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 Sicherheitsfunktionen: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 Premium-Funktionen: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 Onboarding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4B6EFB8-21A3-9D6E-FBB0-66E6A593F138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0" y="110625"/>
            <a:ext cx="9273479" cy="1193829"/>
          </a:xfrm>
        </p:spPr>
        <p:txBody>
          <a:bodyPr/>
          <a:lstStyle/>
          <a:p>
            <a:pPr marL="270000" marR="0" lvl="0" indent="-270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BDBDB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Beispiel: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Product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 Backlog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E57F8C-DBB0-0AF9-1FFB-5E621229907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8966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42C39-D410-4026-DF75-99F5ECDBF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3A710-A6A0-17AA-9FDF-451F48E9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F6952-A41D-CE37-09BF-4E2ACF49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4" y="1304454"/>
            <a:ext cx="9336087" cy="5076874"/>
          </a:xfrm>
        </p:spPr>
        <p:txBody>
          <a:bodyPr/>
          <a:lstStyle/>
          <a:p>
            <a:pPr marL="0" indent="0">
              <a:buNone/>
            </a:pPr>
            <a:r>
              <a:rPr lang="de-DE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Sprint Backlog</a:t>
            </a: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Das Sprint Backlog enthält ausgewählte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Backlog-Einträge und einen Plan für deren Lieferung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Commitment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Das Sprint Goal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Aufgaben zur Erreichung der Ziele, Fortschritt wird täglich angepasst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Verantwortlichkeit bei den </a:t>
            </a:r>
            <a:r>
              <a:rPr lang="de-DE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Entwicklern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Quelle: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Scrum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Guide 2020</a:t>
            </a: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r>
              <a:rPr lang="de-DE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sz="12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1717098-38CE-F7EF-DC9C-707351A3B556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303584" y="110625"/>
            <a:ext cx="9577063" cy="1193829"/>
          </a:xfrm>
        </p:spPr>
        <p:txBody>
          <a:bodyPr/>
          <a:lstStyle/>
          <a:p>
            <a:pPr marL="270000" marR="0" lvl="0" indent="-270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BDBDB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Die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Scrum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-Artefakte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BF5160-4BEB-8054-EE9B-A16B9F881D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426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22D9E-F8D2-EAFF-EAE5-42A995870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D4712-A99F-4260-290F-1084C367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5A3F2A-4992-525D-7C00-AE7D10FC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4" y="764703"/>
            <a:ext cx="9552112" cy="5790055"/>
          </a:xfrm>
        </p:spPr>
        <p:txBody>
          <a:bodyPr/>
          <a:lstStyle/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i="1" dirty="0"/>
              <a:t>Sprint 1; Sprint Goal: „Grundlegende App-Struktur und Registrierung ermöglichen.“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 Benutzerregistrierung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 Profilgestaltung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 Onboarding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2000" b="1" i="1" dirty="0"/>
              <a:t>Sprint 2; Sprint Goal: „Interaktion und </a:t>
            </a:r>
            <a:r>
              <a:rPr lang="de-DE" sz="2000" b="1" i="1" dirty="0" err="1"/>
              <a:t>Matching</a:t>
            </a:r>
            <a:r>
              <a:rPr lang="de-DE" sz="2000" b="1" i="1" dirty="0"/>
              <a:t> als Kernfunktion entwickeln.“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 </a:t>
            </a:r>
            <a:r>
              <a:rPr lang="de-DE" sz="2000" dirty="0" err="1"/>
              <a:t>Matching</a:t>
            </a:r>
            <a:r>
              <a:rPr lang="de-DE" sz="2000" dirty="0"/>
              <a:t>-Mechanismus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 Chat-Funktion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 Benachrichtigungen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2000" b="1" i="1" dirty="0"/>
              <a:t>Sprint 3; Sprint Goal: „Zusätzliche Features und Sicherheit verbessern.“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 Such- und Filteroptionen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 Sicherheitsfunktionen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    Premium-Funktionen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E3AE438-C921-BB23-3523-0FC0ED82DC01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0" y="110625"/>
            <a:ext cx="9273479" cy="654079"/>
          </a:xfrm>
        </p:spPr>
        <p:txBody>
          <a:bodyPr/>
          <a:lstStyle/>
          <a:p>
            <a:pPr marL="270000" marR="0" lvl="0" indent="-270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BDBDB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Beispiel: Sprint Backlog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9A6E16-DB75-0D8F-D84C-449C3FC3305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674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E503E-608B-467F-C792-499848CA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38B109F-51DC-865B-5E1A-ADCB13D4A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84" y="962998"/>
            <a:ext cx="9842016" cy="5536134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F7695662-A1B1-55A7-1458-C94846FD6A6A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2FAC7-CAAE-A28F-DA11-59C03FFE9DF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535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52684-67F6-BCCF-8E42-F8884DD23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015E9-8EEA-ACDB-40F6-51FE2181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52F05-7FC8-B66A-208D-90D1062A1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4" y="1124744"/>
            <a:ext cx="9336087" cy="5256584"/>
          </a:xfrm>
        </p:spPr>
        <p:txBody>
          <a:bodyPr/>
          <a:lstStyle/>
          <a:p>
            <a:pPr marL="0" indent="0">
              <a:buNone/>
            </a:pPr>
            <a:r>
              <a:rPr lang="de-DE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</a:t>
            </a:r>
            <a:r>
              <a:rPr lang="de-DE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endParaRPr lang="de-DE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Ein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ist ein schrittweises Ergebnis, aufbauend auf vorherigen Inkrementen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Commitment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Muss </a:t>
            </a:r>
            <a:r>
              <a:rPr kumimoji="0" lang="de-DE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  <a:r>
              <a:rPr kumimoji="0" lang="de-DE" sz="24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de-DE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sz="24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kumimoji="0" lang="de-DE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de-DE" sz="24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kumimoji="0" lang="de-DE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erfüllen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Inkremente muss potenziell auslieferbar sein am Ende des Sprints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Verantwortlichkeit liegt beim gesamten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Team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Quelle: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Scrum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Guide 2020</a:t>
            </a: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ABD4B52-E3CA-F497-9C75-8D5BB5016EA0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231576" y="110625"/>
            <a:ext cx="9505055" cy="1193829"/>
          </a:xfrm>
        </p:spPr>
        <p:txBody>
          <a:bodyPr/>
          <a:lstStyle/>
          <a:p>
            <a:pPr marL="270000" marR="0" lvl="0" indent="-270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BDBDB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Die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Scrum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-Artefakte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6E0438-A738-3508-4733-91555E795D7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5665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8D697-F15B-2FC2-13DA-E313C0923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766D1-6A11-8263-9D75-69C58E45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F27F9E-F9C6-E504-9D6D-5391BFB4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72" y="650376"/>
            <a:ext cx="9649072" cy="5730952"/>
          </a:xfrm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Grundlegende Registrierung und Profilverwaltung:</a:t>
            </a:r>
          </a:p>
          <a:p>
            <a:pPr marL="0" indent="0">
              <a:buNone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Nutzer können ein Konto erstellen, ihre Identität verifizieren und grundlegende Profildaten (z. B. Name, Alter, Interessen) eingeben.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Swipe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-Funktion für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Implementierung eines Systems, mit dem Nutzer andere Profile durch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Swipes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nach rechts („interessiert“) oder links („nicht interessiert“) bewerten können.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Benachrichtigungen bei Matches:</a:t>
            </a:r>
          </a:p>
          <a:p>
            <a:pPr marL="0" indent="0">
              <a:buNone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Nutzer erhalten Echtzeit-Benachrichtigungen, wenn es ein „Match“ gibt, also beide Personen Interesse zeigen.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Chat-System:</a:t>
            </a:r>
          </a:p>
          <a:p>
            <a:pPr marL="0" indent="0">
              <a:buNone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Aktivierung der Chat-Funktion für Nutzer, die ein „Match“ haben, einschließlich einfacher Textnachrichten.</a:t>
            </a: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CBF67D9-C909-E22B-A27B-97B2C1579877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231576" y="110626"/>
            <a:ext cx="9649072" cy="539750"/>
          </a:xfrm>
        </p:spPr>
        <p:txBody>
          <a:bodyPr/>
          <a:lstStyle/>
          <a:p>
            <a:pPr marL="270000" marR="0" lvl="0" indent="-270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BDBDB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Beispiel: Inkremente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90E37E-8A36-80DE-B5BE-74CDCDE68A0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6896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2CCF6-1FD7-C6EE-3785-136E17A02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1178F-2CAB-35B9-6650-3D3D1558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6392D-3368-4E66-144C-E8C3F28E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1576" y="650375"/>
            <a:ext cx="10081120" cy="5730953"/>
          </a:xfrm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de-DE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Nennt Kriterien, damit Produkt als fertig gilt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de-DE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Definiert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Qualitätstandards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die für alle Inkremente gelten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de-DE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Minimiert Risiken und ermöglicht Planung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de-DE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de-DE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Gesamtes </a:t>
            </a:r>
            <a:r>
              <a:rPr lang="de-DE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 erstellt </a:t>
            </a:r>
            <a:r>
              <a:rPr lang="de-DE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de-DE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teilweise vom Management vorgegeben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de-DE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de-DE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Idealerweise im Sprint </a:t>
            </a:r>
            <a:r>
              <a:rPr lang="de-DE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de-DE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erstellt, in der Sprint Retro bei Bedarf angepasst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Typische Schlüsselanforderungen: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Code integriert und getestet.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Akzeptanzkriterien erfüllt.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Dokumentation aktualisiert.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8E6ECB8C-8CBA-0CF3-9362-817CAF2CFFB2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231576" y="110625"/>
            <a:ext cx="9505055" cy="1193829"/>
          </a:xfrm>
        </p:spPr>
        <p:txBody>
          <a:bodyPr/>
          <a:lstStyle/>
          <a:p>
            <a:pPr marL="270000" marR="0" lvl="0" indent="-270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BDBDB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Die Definition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of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Done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anose="020B060302010202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EC73F-B2B1-DFDB-5416-DDC2E06F8A8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2545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35FF1-B1EE-FCA8-979D-0A7EC62FD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02398-5597-8DDA-A5FB-73769E72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F2B62-830D-E972-AB06-CF962676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72" y="650376"/>
            <a:ext cx="9649072" cy="5730952"/>
          </a:xfrm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Technische Anforderungen: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   Code ist geschrieben, getestet und in das Hauptsystem integriert.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   Automatisierte Tests (z. B. Unit-Tests) erfolgreich durchgeführt.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Funktionale Anforderungen: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   Alle Akzeptanzkriterien der User Stories sind erfüllt.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   Funktionalität auf einer Testumgebung erfolgreich validiert.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Qualitätsanforderungen: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   Keine bekannten kritischen Bugs oder Performance-Probleme.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   Sicherheitsprüfungen abgeschlossen (z. B. Datenverschlüsselung).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Benutzerfreundlichkeit: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   UI und UX wurden auf Kompatibilität mit verschiedenen Geräten überprüft.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  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Nutzer:innen-Dokumentation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aktualisiert (z. B. FAQs).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Bereitstellung: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   App ist für den nächsten Release bereit (z. B.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Deployment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-Prozess getestet).</a:t>
            </a: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7DF32B0-90B1-5D37-F4AA-14ECF66F5343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231576" y="110626"/>
            <a:ext cx="9649072" cy="539750"/>
          </a:xfrm>
        </p:spPr>
        <p:txBody>
          <a:bodyPr/>
          <a:lstStyle/>
          <a:p>
            <a:pPr marL="270000" marR="0" lvl="0" indent="-270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BDBDB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Beispiel: Definition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of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Done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anose="020B060302010202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88CF16-57AA-267E-DCCB-B5484CD0D95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446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E2F5F-C9AA-98B3-4983-53F34C6FC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F0431BFA-12F5-A7CC-C032-65DB01E7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65" y="7936"/>
            <a:ext cx="7488832" cy="900783"/>
          </a:xfrm>
        </p:spPr>
        <p:txBody>
          <a:bodyPr wrap="square" anchor="b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de-DE" sz="36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Rahmenbedingungen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DA6446-1EAC-8B91-1CBB-FA6BF6E0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24288" y="6669088"/>
            <a:ext cx="2257425" cy="1809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4E9DEB7F-5AD0-42F9-81CA-37AEA466B41C}" type="slidenum">
              <a:rPr lang="de-DE" sz="6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de-DE" sz="600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145F0E6F-4064-02D5-EB31-24E0C2545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747989"/>
              </p:ext>
            </p:extLst>
          </p:nvPr>
        </p:nvGraphicFramePr>
        <p:xfrm>
          <a:off x="225425" y="1341438"/>
          <a:ext cx="9407525" cy="4784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199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75CD9-0D67-0B79-E5CF-8B444BEA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1F12DEB-BAF3-3A30-C113-A84EA1A97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592" y="404392"/>
            <a:ext cx="6480720" cy="6480720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6BF9094F-EB2A-D9E5-26E3-3EBF1414D80B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5EB5C1-95BC-A331-6A63-260DE401B83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60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4174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22518-2F4A-CF8E-D18F-5F3BF80F8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9F1EB-71D7-2F8F-6F30-7F2AAFE6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5C2F7-4809-6961-4A42-D817CA82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1196752"/>
            <a:ext cx="9577064" cy="5328592"/>
          </a:xfrm>
        </p:spPr>
        <p:txBody>
          <a:bodyPr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Product-Backlog-Elemente werden innerhalb des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Backlogs organisiert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Dienen der strukturierten Verwaltung und Priorisierung von Anforderungen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de-DE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Werden im Sprint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erstellt und ggf. im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Backlog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refinement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angepasst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Zu den Product-Backlog-Elementen gehören: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Epics</a:t>
            </a:r>
            <a:endParaRPr lang="de-DE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User Storys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Akzeptanzkriterien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endParaRPr lang="de-DE" dirty="0">
              <a:solidFill>
                <a:prstClr val="black"/>
              </a:solidFill>
              <a:latin typeface="Franklin Gothic Book" panose="020B050302010202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None/>
              <a:tabLst/>
              <a:defRPr/>
            </a:pPr>
            <a:endParaRPr lang="de-DE" dirty="0">
              <a:solidFill>
                <a:prstClr val="black"/>
              </a:solidFill>
              <a:latin typeface="Franklin Gothic Book" panose="020B0503020102020204"/>
            </a:endParaRP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Quelle: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2020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A514BEC-5CFB-6740-E236-03FF4B4EC049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-231575" y="110625"/>
            <a:ext cx="8856984" cy="582343"/>
          </a:xfrm>
        </p:spPr>
        <p:txBody>
          <a:bodyPr/>
          <a:lstStyle/>
          <a:p>
            <a:pPr marL="270000" marR="0" lvl="0" indent="-270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BDBDB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/>
                <a:ea typeface="+mn-ea"/>
                <a:cs typeface="+mn-cs"/>
              </a:rPr>
              <a:t>Product</a:t>
            </a:r>
            <a:r>
              <a:rPr lang="de-DE" sz="3200" dirty="0">
                <a:solidFill>
                  <a:prstClr val="black"/>
                </a:solidFill>
                <a:latin typeface="Franklin Gothic Medium" panose="020B0603020102020204"/>
              </a:rPr>
              <a:t>-Backlog-Elemente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anose="020B060302010202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BBF6A2-3B4A-FE91-DC34-EE7E32EB22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1358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6BB48-7616-1F15-2515-ECBBA505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i="0" dirty="0"/>
              <a:t>Product-Backlog-Elemente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49122-501B-209C-1CB9-459811B71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4" y="908720"/>
            <a:ext cx="9407525" cy="540000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Epics</a:t>
            </a:r>
            <a:endParaRPr 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 Epic ist eine große, grob definierte Anforderung oder ein Ziel, das in kleinere, besser handhabbare User Stories unterteilt wird.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Beispiel: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Epic: "Als Benutzer möchte ich meine Kontodaten verwalten, um sie bei Bedarf zu aktualisieren."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Merkmale: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Hochgradig abstrakt: Wird in kleinere User Stories unterteilt.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Langfristige Zielsetzung: Liefert Überblick über größere Produktbereiche.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Wertorientiert: Spiegelt einen signifikanten Nutzen für den Benutzer wider.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698FC6-2F61-D9E1-8F98-FA3260C4049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4229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9F241-F969-6F69-0D01-480AEFFC3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31D6D-2147-E7B0-5084-3F8F951E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i="0" dirty="0"/>
              <a:t>Product-Backlog-Elemente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C8C3D2-BC57-5E94-63AA-8FADDA0D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4" y="908720"/>
            <a:ext cx="9407525" cy="540000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Storys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Eine User Story ist eine konkrete Anforderung, die die Bedürfnisse eines Benutzers beschreibt. Sie ist ein Baustein des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Epics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Beispiel: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Story: „Als Benutzer möchte ich mein Passwort ändern können, um die Sicherheit meines Kontos zu gewährleisten.“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Merkmale: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Benutzerzentriert: Anforderungen aus der Sicht des Endnutzers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Kurz und prägnant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Klar definiert: Sie enthalten Akzeptanzkriterien, die den Abschluss und die Zielerreichung messbar machen.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143A31-19F4-2F93-1326-79BC21870E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63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01235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BD946-FCA0-CE0D-E0CC-9F0A0B299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549FF-1CF3-88B7-BDB9-38C96B5C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i="0" dirty="0"/>
              <a:t>Product-Backlog-Elemente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7AA74B-5D1E-91EF-8DAC-8B193417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836712"/>
            <a:ext cx="9504485" cy="5616624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Akzeptanzkriterien 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Akzeptanzkriterien sind spezifische Bedingungen, die eine User Story erfüllen muss, um als abgeschlossen zu gelten.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Beispiel: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Story: „Als Benutzer möchte ich mein Passwort ändern können, um die Sicherheit meines Kontos zu gewährleisten.“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Akzeptanzkriterien: </a:t>
            </a:r>
          </a:p>
          <a:p>
            <a:r>
              <a:rPr lang="de-DE" dirty="0"/>
              <a:t>Der Benutzer muss sein aktuelles Passwort eingeben, um die Änderung zu autorisieren.</a:t>
            </a:r>
          </a:p>
          <a:p>
            <a:r>
              <a:rPr lang="de-DE" dirty="0"/>
              <a:t>Der Benutzer kann ein neues Passwort eingeben und es in einem zweiten Feld bestätigen.</a:t>
            </a:r>
          </a:p>
          <a:p>
            <a:r>
              <a:rPr lang="de-DE" dirty="0"/>
              <a:t>Das System überprüft die Stärke des neuen Passworts und gibt bei schwachen Passwörtern Feedback.</a:t>
            </a:r>
          </a:p>
          <a:p>
            <a:r>
              <a:rPr lang="de-DE" dirty="0"/>
              <a:t>Eine Bestätigungsmeldung wird angezeigt, wenn das Passwort erfolgreich geändert wurde.</a:t>
            </a:r>
          </a:p>
          <a:p>
            <a:r>
              <a:rPr lang="de-DE" dirty="0"/>
              <a:t>Bei falscher Eingabe des aktuellen Passworts oder fehlender Bestätigung wird eine verständliche Fehlermeldung angezeigt.</a:t>
            </a:r>
          </a:p>
          <a:p>
            <a:r>
              <a:rPr lang="de-DE" dirty="0"/>
              <a:t>Das neue Passwort wird sicher gespeichert und ist sofort für den nächsten Login gültig.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403306-A983-CD7E-E436-93C8FE7CF34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182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F42F8-F729-EE87-9040-84974A61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D006FEC-57A6-704B-D57D-73DD2E467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239" y="1092330"/>
            <a:ext cx="5490426" cy="4967287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DC59710B-7322-9E0F-4A27-AFB1D66D6D30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80ACB4-7F35-022A-29DC-06EB34AB9DA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65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66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D3D32-40B2-90E9-3F62-45D71C5C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i="0" dirty="0"/>
              <a:t>Releases im </a:t>
            </a:r>
            <a:r>
              <a:rPr lang="de-DE" sz="2800" i="0" dirty="0" err="1"/>
              <a:t>Scrum</a:t>
            </a:r>
            <a:endParaRPr lang="de-DE" sz="2800" i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4635BF-507E-0F69-8D0E-94498604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endet jeder Sprint mit einem fertigen Produktinkrement, das potenziell ausgeliefert werden könnte.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tatsächliche Veröffentlichung (Release) hängt jedoch von der Produktstrategie und den Stakeholder-Entscheidungen ab.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Releases können nach jedem Sprint, nach mehreren Sprints oder sogar kontinuierlich (z. B. in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-Umgebungen) erfolgen.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selbst gibt keinen festen Release-Zyklus vor.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FF9531A-7B01-0D7A-5591-1B0E21E10A63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C8E10E-8BF8-1E1F-2D01-F91CE542BB3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66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3844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5088E-82FD-6F27-9F61-AA0B4CE8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i="0" dirty="0"/>
              <a:t>Releases im </a:t>
            </a:r>
            <a:r>
              <a:rPr lang="de-DE" sz="2800" i="0" dirty="0" err="1"/>
              <a:t>Scrum</a:t>
            </a:r>
            <a:endParaRPr lang="de-DE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07DB87-B166-BE34-F711-A43027E7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4" y="980728"/>
            <a:ext cx="9455152" cy="5472608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Release-Strategien: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Iterative Releases: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Veröffentlichung nach mehreren Sprints, oft geplant im Einklang mit Stakeholder-Anforderungen.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Das Produkt wird regelmäßig aktualisiert und automatisch bereitgestellt.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Major/Minor Releases: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Größere Updates, kombiniert mit kleineren Zwischenupdates.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Planung im </a:t>
            </a:r>
            <a:r>
              <a:rPr lang="de-DE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Release </a:t>
            </a:r>
            <a:r>
              <a:rPr lang="de-DE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Obwohl 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keine spezielle 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Releaseplanung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vorgibt, können Teams durch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Backlog-Priorisierung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Sprint-Ziele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Releases strategisch steuern.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Releaseplanung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orientiert sich an Geschäftszielen und Kundenwert.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Qualität durch Definition </a:t>
            </a:r>
            <a:r>
              <a:rPr lang="de-DE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 Release darf nur erfolgen, wenn das Produktinkrement die </a:t>
            </a:r>
            <a:r>
              <a:rPr lang="de-DE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erfüllt.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Dies stellt sicher, dass Qualität und Funktionalität den Anforderungen entsprechen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A48A2C2-78C4-0888-9BF2-36EEDC16E272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>
          <a:xfrm>
            <a:off x="225424" y="764704"/>
            <a:ext cx="9048056" cy="10142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67607D-D63D-B7AC-5E02-50FFFFB6F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67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3286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CC7EA-1E7A-D2CB-0AFB-9307AC9B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i="0" dirty="0"/>
              <a:t>Releases im </a:t>
            </a:r>
            <a:r>
              <a:rPr lang="de-DE" sz="2800" i="0" dirty="0" err="1"/>
              <a:t>Scrum</a:t>
            </a:r>
            <a:endParaRPr lang="de-DE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75E4B2-892A-2E85-E8D0-9F64DA92D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de-DE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Vorteile von Releases im </a:t>
            </a:r>
            <a:r>
              <a:rPr lang="de-DE" sz="2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de-DE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Kundenzentrierung: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Frühzeitiges und regelmäßiges Feedback durch häufige Bereitstellung.</a:t>
            </a: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Flexibilität: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Änderungen und Verbesserungen können schnell integriert werden.</a:t>
            </a: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Wertorientierung:</a:t>
            </a:r>
            <a:r>
              <a:rPr lang="de-DE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Fokus auf die Lieferung des höchstmöglichen Geschäftswerts.</a:t>
            </a: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2CDD07C-2E6D-60C5-0255-F9E91BF7BB46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647896-A815-7308-E19F-5B795FE24F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5712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69BA2-8F74-C6CA-C6E4-2A49340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i="0" dirty="0"/>
              <a:t>Planen und Priorisieren in </a:t>
            </a:r>
            <a:r>
              <a:rPr lang="de-DE" sz="2400" i="0" dirty="0" err="1"/>
              <a:t>Scrum</a:t>
            </a:r>
            <a:endParaRPr lang="de-DE" sz="2400" i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948EC-A3BD-1099-2595-080AAA8B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4" y="1196752"/>
            <a:ext cx="9407526" cy="51119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sz="2000" b="1" dirty="0"/>
              <a:t>Planung in </a:t>
            </a:r>
            <a:r>
              <a:rPr lang="de-DE" sz="2000" b="1" dirty="0" err="1"/>
              <a:t>Scrum</a:t>
            </a:r>
            <a:r>
              <a:rPr lang="de-DE" sz="2000" b="1" dirty="0"/>
              <a:t>:</a:t>
            </a:r>
            <a:endParaRPr lang="de-DE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Fokus auf kurze Planungszyklen (Sprint </a:t>
            </a:r>
            <a:r>
              <a:rPr lang="de-DE" sz="2000" dirty="0" err="1"/>
              <a:t>Planning</a:t>
            </a:r>
            <a:r>
              <a:rPr lang="de-DE" sz="2000" dirty="0"/>
              <a:t>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Anpassungsfähigkeit durch regelmäßiges </a:t>
            </a:r>
            <a:r>
              <a:rPr lang="de-DE" sz="2000" dirty="0" err="1"/>
              <a:t>Product</a:t>
            </a:r>
            <a:r>
              <a:rPr lang="de-DE" sz="2000" dirty="0"/>
              <a:t> Backlog </a:t>
            </a:r>
            <a:r>
              <a:rPr lang="de-DE" sz="2000" dirty="0" err="1"/>
              <a:t>Refinement</a:t>
            </a:r>
            <a:r>
              <a:rPr lang="de-DE" sz="20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000" b="1" dirty="0"/>
              <a:t>Priorisierungstechniken:</a:t>
            </a:r>
            <a:endParaRPr lang="de-DE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b="1" dirty="0"/>
              <a:t>Story Points:</a:t>
            </a:r>
            <a:r>
              <a:rPr lang="de-DE" sz="2000" dirty="0"/>
              <a:t> Abstrakte Einheit zur Bewertung des Aufwands.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b="1" dirty="0" err="1"/>
              <a:t>Planning</a:t>
            </a:r>
            <a:r>
              <a:rPr lang="de-DE" sz="2000" b="1" dirty="0"/>
              <a:t> Poker:</a:t>
            </a:r>
            <a:r>
              <a:rPr lang="de-DE" sz="2000" dirty="0"/>
              <a:t> Strukturierte Methode zur Teamschätzung.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b="1" dirty="0" err="1"/>
              <a:t>Bucket</a:t>
            </a:r>
            <a:r>
              <a:rPr lang="de-DE" sz="2000" b="1" dirty="0"/>
              <a:t> </a:t>
            </a:r>
            <a:r>
              <a:rPr lang="de-DE" sz="2000" b="1" dirty="0" err="1"/>
              <a:t>Estimation</a:t>
            </a:r>
            <a:r>
              <a:rPr lang="de-DE" sz="2000" b="1" dirty="0"/>
              <a:t>:</a:t>
            </a:r>
            <a:r>
              <a:rPr lang="de-DE" sz="2000" dirty="0"/>
              <a:t> Schnelle Einordnung vieler Backlog-Items in Kategorien.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b="1" dirty="0"/>
              <a:t>Shirt-</a:t>
            </a:r>
            <a:r>
              <a:rPr lang="de-DE" sz="2000" b="1" dirty="0" err="1"/>
              <a:t>Sizing</a:t>
            </a:r>
            <a:r>
              <a:rPr lang="de-DE" sz="2000" b="1" dirty="0"/>
              <a:t>:</a:t>
            </a:r>
            <a:r>
              <a:rPr lang="de-DE" sz="2000" dirty="0"/>
              <a:t> </a:t>
            </a:r>
            <a:endParaRPr lang="de-DE" sz="2000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75451D-7AFE-E934-E17F-A7406A5CCE9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39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60B60-DD43-31D2-420F-63637741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/>
              <a:t>PSM 1 Zertifizierung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3A5AD-BB9F-E626-6A31-20151327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4" y="1124704"/>
            <a:ext cx="9407526" cy="5184023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der Prüfung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 englisch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Online-Test, keine Präsenz erforderlich.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Multiple-Choice-, Multiple-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und True/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-Fragen.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Minuten Prüfungsdauer – 80 Fragen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Mindestens 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85 % korrekte Antworten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sind erforderlich, um die Prüfung zu bestehen.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Vorteile: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Anerkannte Qualifikation für Positionen wie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Master, Agile Coach oder Projektmanager.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Verbesserung der Beschäftigungschancen in agilen Unternehmen.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Vertiefte Kenntnisse der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-Rollen, -Artefakte und -Ereignisse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Lebenslange Gültigkeit ohne zusätzliche Gebühren oder Nachprüfungen.</a:t>
            </a:r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703B2A0-DB3D-7279-8DE4-F1B4D666FF4A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5CA355-AC6D-5CEB-8E3A-4CE0DE54B93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9371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91C5B-8F80-5B0A-5AEB-4B6FE8ED7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DF0AA-D3B3-29FB-8E18-AF1570E4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i="0" dirty="0"/>
              <a:t>Planen und Priorisieren in </a:t>
            </a:r>
            <a:r>
              <a:rPr lang="de-DE" sz="2400" i="0" dirty="0" err="1"/>
              <a:t>Scrum</a:t>
            </a:r>
            <a:endParaRPr lang="de-DE" sz="2400" i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75C3B-92FA-5301-8907-0661559CD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4" y="1196752"/>
            <a:ext cx="9407526" cy="51119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Schätzung: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schätzt gemeinsam, basierend auf Erfahrungen und Größe der Anforderungen.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Verwendung der Fibonacci-Folge für Schätzwerte, um Unsicherheiten bei großen Aufgaben zu reflektieren.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Vorteile: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Förderung von Teamdiskussionen und Wissensaustausch.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Effiziente, iterative Planung zur kontinuierlichen Verbesserung.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0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5057D3-8FF1-F1BC-929E-EC9B489932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3206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96F38-EB83-DFBB-608D-24BE86CC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F72B000-8F8A-D724-AFD0-0A6361DD6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70" y="1227472"/>
            <a:ext cx="8835095" cy="4967287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9B5645FE-1BFE-EFAB-5533-BBA0E696DFB1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20DE26-61F6-76D7-EA35-62FEA6F6447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48121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F58A8-9BBC-DCE2-FAF3-86E073FA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8B9C534-3583-AF9F-AC0A-D1517BD88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608" y="1556792"/>
            <a:ext cx="8640960" cy="4320480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B662E7F7-B6D9-701B-BC2D-10849B695E0E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C357C6-178B-58B4-FB90-69EBDC372E5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72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4777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CD180-E060-5A94-F08A-1556F0F3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 descr="Ein Bild, das Fahrzeug, Clipart enthält.&#10;&#10;Automatisch generierte Beschreibung">
            <a:extLst>
              <a:ext uri="{FF2B5EF4-FFF2-40B4-BE49-F238E27FC236}">
                <a16:creationId xmlns:a16="http://schemas.microsoft.com/office/drawing/2014/main" id="{F081B184-916E-2130-7F60-E31D95941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2" y="1667038"/>
            <a:ext cx="9407525" cy="4286973"/>
          </a:xfr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2E2230E9-B1F4-44E0-4B85-0E772CD89686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54ADCF-4337-D3D0-B903-F846956D03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73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3902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467DD-02B2-2E48-64A3-FA564E49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B2CB3-F020-D6D3-764F-FC328CC6F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hlinkClick r:id="rId2"/>
              </a:rPr>
              <a:t>https://www.youtube.com/watch?v=ciGoE5AZamc</a:t>
            </a:r>
            <a:endParaRPr lang="de-DE" sz="20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C9A793-B853-A31A-4529-EC9788B304BC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7BA20C-46D8-18E7-A012-5BA4C64A593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5074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5CEBE-80F2-D675-4001-329AF17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i="0" dirty="0"/>
              <a:t>Projektinitiierung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6064C-6C26-BABB-4549-9284BDB5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1124704"/>
            <a:ext cx="9504486" cy="5184023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Bilden Sie selbstständig Gruppen und geben Sie sich einen Gruppennamen – teilen Sie der Kursleitung den Namen sowie die Mitglieder der Gruppe mit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Einigen Sie sich gemeinsam auf ein Produktziel (</a:t>
            </a:r>
            <a:r>
              <a:rPr lang="de-DE" sz="2000" dirty="0" err="1"/>
              <a:t>Product</a:t>
            </a:r>
            <a:r>
              <a:rPr lang="de-DE" sz="2000" dirty="0"/>
              <a:t> Goal)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Erstellen Sie ein </a:t>
            </a:r>
            <a:r>
              <a:rPr lang="de-DE" sz="2000" dirty="0" err="1"/>
              <a:t>Product</a:t>
            </a:r>
            <a:r>
              <a:rPr lang="de-DE" sz="2000" dirty="0"/>
              <a:t> Backlog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Erstellen Sie eine Definition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Done</a:t>
            </a:r>
            <a:r>
              <a:rPr lang="de-DE" sz="2000" dirty="0"/>
              <a:t> (</a:t>
            </a:r>
            <a:r>
              <a:rPr lang="de-DE" sz="2000" dirty="0" err="1"/>
              <a:t>DoD</a:t>
            </a:r>
            <a:r>
              <a:rPr lang="de-DE" sz="2000" dirty="0"/>
              <a:t>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F699E41-36FF-0CF9-3A52-25BF2515F211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A5C6A8-D7FF-4952-24DD-DD926AA9DB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75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659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EF534-CAF3-EABF-6319-6C024E5D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67141-2415-4BC8-3E1E-9EEF56A4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4" y="1628800"/>
            <a:ext cx="9407525" cy="46799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bezeichnet die Anwendung von Methoden, Wissen und Techniken zur Planung, Steuerung und Umsetzung von Projekten, um spezifische Ziele zu erreichen. (Zielorientierung)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umfasst eine systematische Herangehensweise, die Projekte in klar definierte Phasen unterteilt, wie Initiierung, Planung, Durchführung und Abschluss. (strukturiertes Vorgehen)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Fokus auf der Erreichung eines klaren Ziels innerhalb der vorgegebenen Ressourcen und Zeitrahmen. Projektmanagement sorgt dafür, dass das Projekt zielorientiert und effizient durchgeführt wird.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/>
              <a:t>Quelle: BearingPoint, „Doing Agile vs. Being Agile“​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2DD751F-ABAF-A911-B51B-2446815D7DEF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pPr algn="ctr"/>
            <a:r>
              <a:rPr lang="de-DE" sz="2800" dirty="0"/>
              <a:t>Was ist Projektmanagement?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2FE33E-ED2E-84B8-3336-C428B251204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74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E5D9B-67B2-A62B-597A-89A6CB243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52D9A-6BE2-AF4E-089C-D703F69E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9D3806-C455-7E48-438A-D4BA03333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1628800"/>
            <a:ext cx="9407524" cy="46799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Projektmanagement legt fest, welche Rollen im Projekt vorhanden sind (z. B. Projektleiter, Teammitglieder) und wer für welche Aufgaben verantwortlich ist.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Durch ein gezieltes Management von Risiken und eine kontinuierliche Kontrolle der Projektfortschritte stellt Projektmanagement sicher, dass das Projekt auf Kurs bleibt.</a:t>
            </a: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 zentrales Ziel im Projektmanagement ist es, die Qualität der Arbeitsergebnisse sicherzustellen und Anforderungen und Erwartungen der Stakeholder zu erfüllen.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/>
              <a:t>Quelle: BearingPoint, „Doing Agile vs. Being Agile“​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FED99C0-D6AD-D428-2E9D-BEEA9859FD40}"/>
              </a:ext>
            </a:extLst>
          </p:cNvPr>
          <p:cNvSpPr>
            <a:spLocks noGrp="1"/>
          </p:cNvSpPr>
          <p:nvPr>
            <p:ph type="subTitle" sz="quarter" idx="17"/>
          </p:nvPr>
        </p:nvSpPr>
        <p:spPr/>
        <p:txBody>
          <a:bodyPr/>
          <a:lstStyle/>
          <a:p>
            <a:pPr algn="ctr"/>
            <a:r>
              <a:rPr lang="de-DE" sz="2800" dirty="0"/>
              <a:t>Was ist Projektmanagement?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D81FDD-6913-D56F-7EED-3B4807BACDE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E9DEB7F-5AD0-42F9-81CA-37AEA466B41C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94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1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4&quot;&gt;&lt;elem m_fUsage=&quot;3.09510000000000000000E+000&quot;&gt;&lt;m_msothmcolidx val=&quot;0&quot;/&gt;&lt;m_rgb r=&quot;51&quot; g=&quot;31&quot; b=&quot;26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66&quot; g=&quot;33&quot; b=&quot;0&quot;/&gt;&lt;m_ppcolschidx tagver0=&quot;23004&quot; tagname0=&quot;m_ppcolschidxUNRECOGNIZED&quot; val=&quot;0&quot;/&gt;&lt;m_nBrightness val=&quot;0&quot;/&gt;&lt;/elem&gt;&lt;elem m_fUsage=&quot;5.90490000000000180000E-001&quot;&gt;&lt;m_msothmcolidx val=&quot;0&quot;/&gt;&lt;m_rgb r=&quot;ea&quot; g=&quot;ea&quot; b=&quot;ea&quot;/&gt;&lt;m_ppcolschidx tagver0=&quot;23004&quot; tagname0=&quot;m_ppcolschidxUNRECOGNIZED&quot; val=&quot;0&quot;/&gt;&lt;m_nBrightness val=&quot;0&quot;/&gt;&lt;/elem&gt;&lt;elem m_fUsage=&quot;5.31441000000000160000E-001&quot;&gt;&lt;m_msothmcolidx val=&quot;0&quot;/&gt;&lt;m_rgb r=&quot;ff&quot; g=&quot;55&quot; b=&quot;68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Tcon_Praesentationsvorlage_deutsch_mit Klientenlogo">
  <a:themeElements>
    <a:clrScheme name="Comcave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A5A5A5"/>
      </a:accent1>
      <a:accent2>
        <a:srgbClr val="C00000"/>
      </a:accent2>
      <a:accent3>
        <a:srgbClr val="000000"/>
      </a:accent3>
      <a:accent4>
        <a:srgbClr val="FFFF00"/>
      </a:accent4>
      <a:accent5>
        <a:srgbClr val="00B050"/>
      </a:accent5>
      <a:accent6>
        <a:srgbClr val="BFBFBF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4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60606 comcave group master" id="{FB964FC7-6BC5-4ACD-B086-38BB4B0F209F}" vid="{BAE88345-ABA8-4BC7-9242-4DD0EF89191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33A8BBD7D59349B796DA4D8BDDFC7F" ma:contentTypeVersion="4" ma:contentTypeDescription="Ein neues Dokument erstellen." ma:contentTypeScope="" ma:versionID="7d37a52f2c9b583302a55878b95d41e6">
  <xsd:schema xmlns:xsd="http://www.w3.org/2001/XMLSchema" xmlns:xs="http://www.w3.org/2001/XMLSchema" xmlns:p="http://schemas.microsoft.com/office/2006/metadata/properties" xmlns:ns2="599eabf4-dad2-4521-9630-f111ef6b8b7a" targetNamespace="http://schemas.microsoft.com/office/2006/metadata/properties" ma:root="true" ma:fieldsID="e0e724f69695c3d0f78f375d64a55c61" ns2:_="">
    <xsd:import namespace="599eabf4-dad2-4521-9630-f111ef6b8b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eabf4-dad2-4521-9630-f111ef6b8b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2DF464-C8A5-4043-80FB-51D3F22209CE}"/>
</file>

<file path=customXml/itemProps2.xml><?xml version="1.0" encoding="utf-8"?>
<ds:datastoreItem xmlns:ds="http://schemas.openxmlformats.org/officeDocument/2006/customXml" ds:itemID="{59F55ADA-CA2D-4922-8B4F-BA290EF526F9}"/>
</file>

<file path=customXml/itemProps3.xml><?xml version="1.0" encoding="utf-8"?>
<ds:datastoreItem xmlns:ds="http://schemas.openxmlformats.org/officeDocument/2006/customXml" ds:itemID="{0A296C8A-EBEB-4F0E-9B3A-A9749EBB068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5352</Words>
  <Application>Microsoft Office PowerPoint</Application>
  <PresentationFormat>A4-Papier (210 x 297 mm)</PresentationFormat>
  <Paragraphs>1071</Paragraphs>
  <Slides>75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75</vt:i4>
      </vt:variant>
    </vt:vector>
  </HeadingPairs>
  <TitlesOfParts>
    <vt:vector size="89" baseType="lpstr">
      <vt:lpstr>Abadi Extra Light</vt:lpstr>
      <vt:lpstr>Aptos</vt:lpstr>
      <vt:lpstr>Arial</vt:lpstr>
      <vt:lpstr>Calibri</vt:lpstr>
      <vt:lpstr>Courier New</vt:lpstr>
      <vt:lpstr>Franklin Gothic Book</vt:lpstr>
      <vt:lpstr>Franklin Gothic Demi</vt:lpstr>
      <vt:lpstr>Franklin Gothic Medium</vt:lpstr>
      <vt:lpstr>Symbol</vt:lpstr>
      <vt:lpstr>Times New Roman</vt:lpstr>
      <vt:lpstr>Webdings</vt:lpstr>
      <vt:lpstr>Wingdings</vt:lpstr>
      <vt:lpstr>CTcon_Praesentationsvorlage_deutsch_mit Klientenlogo</vt:lpstr>
      <vt:lpstr>think-cell Folie</vt:lpstr>
      <vt:lpstr>PowerPoint-Präsentation</vt:lpstr>
      <vt:lpstr>Kennenlernen</vt:lpstr>
      <vt:lpstr>PowerPoint-Präsentation</vt:lpstr>
      <vt:lpstr>PowerPoint-Präsentation</vt:lpstr>
      <vt:lpstr>Pausenzeiten</vt:lpstr>
      <vt:lpstr>Rahmenbedingungen </vt:lpstr>
      <vt:lpstr>PSM 1 Zertifizierung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Die 3 Säulen von Scrum (the three pillars of scrum)</vt:lpstr>
      <vt:lpstr>PowerPoint-Präsentation</vt:lpstr>
      <vt:lpstr>PowerPoint-Präsentation</vt:lpstr>
      <vt:lpstr>PowerPoint-Präsentation</vt:lpstr>
      <vt:lpstr>PowerPoint-Präsentation</vt:lpstr>
      <vt:lpstr>Agiles Mindset/ Förderliche Haltung und Glaubenssätze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Der Sprint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Product-Backlog-Elemente</vt:lpstr>
      <vt:lpstr>Product-Backlog-Elemente</vt:lpstr>
      <vt:lpstr>Product-Backlog-Elemente</vt:lpstr>
      <vt:lpstr>PowerPoint-Präsentation</vt:lpstr>
      <vt:lpstr>Releases im Scrum</vt:lpstr>
      <vt:lpstr>Releases im Scrum</vt:lpstr>
      <vt:lpstr>Releases im Scrum</vt:lpstr>
      <vt:lpstr>Planen und Priorisieren in Scrum</vt:lpstr>
      <vt:lpstr>Planen und Priorisieren in Scrum</vt:lpstr>
      <vt:lpstr>PowerPoint-Präsentation</vt:lpstr>
      <vt:lpstr>PowerPoint-Präsentation</vt:lpstr>
      <vt:lpstr>PowerPoint-Präsentation</vt:lpstr>
      <vt:lpstr>PowerPoint-Präsentation</vt:lpstr>
      <vt:lpstr>Projektinitiierung</vt:lpstr>
    </vt:vector>
  </TitlesOfParts>
  <Company>CTcon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CC 2015</dc:title>
  <dc:creator>Michael Gutemann</dc:creator>
  <cp:lastModifiedBy>Malte Leight</cp:lastModifiedBy>
  <cp:revision>1518</cp:revision>
  <cp:lastPrinted>2016-02-19T11:57:16Z</cp:lastPrinted>
  <dcterms:created xsi:type="dcterms:W3CDTF">2014-08-27T10:03:08Z</dcterms:created>
  <dcterms:modified xsi:type="dcterms:W3CDTF">2024-12-02T10:44:47Z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0x0101006F33A8BBD7D59349B796DA4D8BDDFC7F</vt:lpwstr>
  </property>
</Properties>
</file>