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T Sans Narrow"/>
      <p:regular r:id="rId18"/>
      <p:bold r:id="rId19"/>
    </p:embeddedFont>
    <p:embeddedFont>
      <p:font typeface="Source Sans Pr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22" Type="http://schemas.openxmlformats.org/officeDocument/2006/relationships/font" Target="fonts/SourceSansPro-italic.fntdata"/><Relationship Id="rId21" Type="http://schemas.openxmlformats.org/officeDocument/2006/relationships/font" Target="fonts/SourceSansPro-bold.fntdata"/><Relationship Id="rId24" Type="http://schemas.openxmlformats.org/officeDocument/2006/relationships/font" Target="fonts/OpenSans-regular.fntdata"/><Relationship Id="rId23"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TSansNarrow-bold.fntdata"/><Relationship Id="rId18" Type="http://schemas.openxmlformats.org/officeDocument/2006/relationships/font" Target="fonts/PTSans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Crossword Puzzle</a:t>
            </a:r>
          </a:p>
        </p:txBody>
      </p:sp>
      <p:sp>
        <p:nvSpPr>
          <p:cNvPr id="67" name="Shape 67"/>
          <p:cNvSpPr txBox="1"/>
          <p:nvPr>
            <p:ph idx="1" type="subTitle"/>
          </p:nvPr>
        </p:nvSpPr>
        <p:spPr>
          <a:xfrm>
            <a:off x="-54725" y="2604375"/>
            <a:ext cx="9144000" cy="1022400"/>
          </a:xfrm>
          <a:prstGeom prst="rect">
            <a:avLst/>
          </a:prstGeom>
        </p:spPr>
        <p:txBody>
          <a:bodyPr anchorCtr="0" anchor="t" bIns="91425" lIns="91425" rIns="91425" tIns="91425">
            <a:noAutofit/>
          </a:bodyPr>
          <a:lstStyle/>
          <a:p>
            <a:pPr lvl="0">
              <a:spcBef>
                <a:spcPts val="0"/>
              </a:spcBef>
              <a:buNone/>
            </a:pPr>
            <a:r>
              <a:rPr lang="en"/>
              <a:t>Catherine Javadian, Jennifer Cafiero,</a:t>
            </a:r>
          </a:p>
          <a:p>
            <a:pPr lvl="0">
              <a:spcBef>
                <a:spcPts val="0"/>
              </a:spcBef>
              <a:buNone/>
            </a:pPr>
            <a:r>
              <a:rPr lang="en"/>
              <a:t>And Jordana Approvato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Struggles/Realizations</a:t>
            </a:r>
          </a:p>
        </p:txBody>
      </p:sp>
      <p:sp>
        <p:nvSpPr>
          <p:cNvPr id="123" name="Shape 12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Struggles:</a:t>
            </a:r>
          </a:p>
          <a:p>
            <a:pPr indent="-228600" lvl="0" marL="457200">
              <a:spcBef>
                <a:spcPts val="0"/>
              </a:spcBef>
            </a:pPr>
            <a:r>
              <a:rPr lang="en"/>
              <a:t>Dealing with vertical and horizontal words (Added a vertical boolean</a:t>
            </a:r>
          </a:p>
          <a:p>
            <a:pPr lvl="0">
              <a:spcBef>
                <a:spcPts val="0"/>
              </a:spcBef>
              <a:buNone/>
            </a:pPr>
            <a:r>
              <a:rPr lang="en"/>
              <a:t>Working:</a:t>
            </a:r>
          </a:p>
          <a:p>
            <a:pPr indent="-228600" lvl="0" marL="457200">
              <a:spcBef>
                <a:spcPts val="0"/>
              </a:spcBef>
            </a:pPr>
            <a:r>
              <a:rPr lang="en"/>
              <a:t>Modified form of scramble squares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Algorithm Explanation</a:t>
            </a:r>
          </a:p>
        </p:txBody>
      </p:sp>
      <p:sp>
        <p:nvSpPr>
          <p:cNvPr id="129" name="Shape 12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Uses recursion to go through all possible combinations</a:t>
            </a:r>
          </a:p>
          <a:p>
            <a:pPr indent="-228600" lvl="0" marL="457200" rtl="0">
              <a:spcBef>
                <a:spcPts val="0"/>
              </a:spcBef>
            </a:pPr>
            <a:r>
              <a:rPr lang="en"/>
              <a:t>Checks if word can fit into the current space, if it can than it adds that word to the spaces and loops back through, working off of the grid with the word added</a:t>
            </a:r>
          </a:p>
          <a:p>
            <a:pPr indent="-228600" lvl="0" marL="457200" rtl="0">
              <a:spcBef>
                <a:spcPts val="0"/>
              </a:spcBef>
            </a:pPr>
            <a:r>
              <a:rPr lang="en"/>
              <a:t>Returns false from possible combination if no word will fit into a space/if puzzle is filled but there are still words left</a:t>
            </a:r>
          </a:p>
          <a:p>
            <a:pPr indent="-228600" lvl="0" marL="457200">
              <a:spcBef>
                <a:spcPts val="0"/>
              </a:spcBef>
            </a:pPr>
            <a:r>
              <a:rPr lang="en"/>
              <a:t>Returns true if part of combination will fit and continues to recurse through that possible combination with the remaining words</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Code Walkthrough (The Good Stuff)</a:t>
            </a:r>
          </a:p>
        </p:txBody>
      </p:sp>
      <p:sp>
        <p:nvSpPr>
          <p:cNvPr id="135" name="Shape 13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7-05-01 at 12.12.22 AM.png" id="136" name="Shape 136"/>
          <p:cNvPicPr preferRelativeResize="0"/>
          <p:nvPr/>
        </p:nvPicPr>
        <p:blipFill>
          <a:blip r:embed="rId3">
            <a:alphaModFix/>
          </a:blip>
          <a:stretch>
            <a:fillRect/>
          </a:stretch>
        </p:blipFill>
        <p:spPr>
          <a:xfrm>
            <a:off x="266412" y="1152425"/>
            <a:ext cx="8611177" cy="386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4078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lgn="ctr">
              <a:spcBef>
                <a:spcPts val="0"/>
              </a:spcBef>
              <a:buNone/>
            </a:pPr>
            <a:r>
              <a:rPr lang="en" sz="7200"/>
              <a:t>Demo</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Problem (Formal)</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A  Crossword grid is provided to you, along with a set of words (or names of places) which need to be filled into the grid. The cells in the grid are initially, either </a:t>
            </a:r>
            <a:r>
              <a:rPr lang="en" sz="2400">
                <a:solidFill>
                  <a:srgbClr val="454C5F"/>
                </a:solidFill>
                <a:highlight>
                  <a:srgbClr val="F8F8F8"/>
                </a:highlight>
                <a:latin typeface="Source Sans Pro"/>
                <a:ea typeface="Source Sans Pro"/>
                <a:cs typeface="Source Sans Pro"/>
                <a:sym typeface="Source Sans Pro"/>
              </a:rPr>
              <a:t>+ </a:t>
            </a:r>
            <a:r>
              <a:rPr lang="en" sz="2400">
                <a:solidFill>
                  <a:srgbClr val="39424E"/>
                </a:solidFill>
                <a:highlight>
                  <a:srgbClr val="FFFFFF"/>
                </a:highlight>
                <a:latin typeface="Source Sans Pro"/>
                <a:ea typeface="Source Sans Pro"/>
                <a:cs typeface="Source Sans Pro"/>
                <a:sym typeface="Source Sans Pro"/>
              </a:rPr>
              <a:t>signs or </a:t>
            </a:r>
            <a:r>
              <a:rPr lang="en" sz="2400">
                <a:solidFill>
                  <a:srgbClr val="454C5F"/>
                </a:solidFill>
                <a:highlight>
                  <a:srgbClr val="F8F8F8"/>
                </a:highlight>
                <a:latin typeface="Source Sans Pro"/>
                <a:ea typeface="Source Sans Pro"/>
                <a:cs typeface="Source Sans Pro"/>
                <a:sym typeface="Source Sans Pro"/>
              </a:rPr>
              <a:t>-</a:t>
            </a:r>
            <a:r>
              <a:rPr lang="en" sz="2400">
                <a:solidFill>
                  <a:srgbClr val="39424E"/>
                </a:solidFill>
                <a:highlight>
                  <a:srgbClr val="FFFFFF"/>
                </a:highlight>
                <a:latin typeface="Source Sans Pro"/>
                <a:ea typeface="Source Sans Pro"/>
                <a:cs typeface="Source Sans Pro"/>
                <a:sym typeface="Source Sans Pro"/>
              </a:rPr>
              <a:t>  signs. Cells marked with a </a:t>
            </a:r>
            <a:r>
              <a:rPr lang="en" sz="2400">
                <a:solidFill>
                  <a:srgbClr val="454C5F"/>
                </a:solidFill>
                <a:highlight>
                  <a:srgbClr val="F8F8F8"/>
                </a:highlight>
                <a:latin typeface="Source Sans Pro"/>
                <a:ea typeface="Source Sans Pro"/>
                <a:cs typeface="Source Sans Pro"/>
                <a:sym typeface="Source Sans Pro"/>
              </a:rPr>
              <a:t>+</a:t>
            </a:r>
            <a:r>
              <a:rPr lang="en" sz="2400">
                <a:solidFill>
                  <a:srgbClr val="39424E"/>
                </a:solidFill>
                <a:highlight>
                  <a:srgbClr val="FFFFFF"/>
                </a:highlight>
                <a:latin typeface="Source Sans Pro"/>
                <a:ea typeface="Source Sans Pro"/>
                <a:cs typeface="Source Sans Pro"/>
                <a:sym typeface="Source Sans Pro"/>
              </a:rPr>
              <a:t> have to be left as they are. Cells marked with a </a:t>
            </a:r>
            <a:r>
              <a:rPr lang="en" sz="2400">
                <a:solidFill>
                  <a:srgbClr val="454C5F"/>
                </a:solidFill>
                <a:highlight>
                  <a:srgbClr val="F8F8F8"/>
                </a:highlight>
                <a:latin typeface="Source Sans Pro"/>
                <a:ea typeface="Source Sans Pro"/>
                <a:cs typeface="Source Sans Pro"/>
                <a:sym typeface="Source Sans Pro"/>
              </a:rPr>
              <a:t>-</a:t>
            </a:r>
            <a:r>
              <a:rPr lang="en" sz="2400">
                <a:solidFill>
                  <a:srgbClr val="39424E"/>
                </a:solidFill>
                <a:highlight>
                  <a:srgbClr val="FFFFFF"/>
                </a:highlight>
                <a:latin typeface="Source Sans Pro"/>
                <a:ea typeface="Source Sans Pro"/>
                <a:cs typeface="Source Sans Pro"/>
                <a:sym typeface="Source Sans Pro"/>
              </a:rPr>
              <a:t> need to be filled up with an appropriate character.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Problem (Simplified)</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gn="ctr">
              <a:spcBef>
                <a:spcPts val="0"/>
              </a:spcBef>
              <a:buNone/>
            </a:pPr>
            <a:r>
              <a:rPr lang="en" sz="2400"/>
              <a:t>Solve a crossword puzzle!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Input</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The input contains  lines, each with  characters (which will be either + or - signs). </a:t>
            </a:r>
          </a:p>
          <a:p>
            <a:pPr lvl="0" rt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After this follows a set of words (typically nouns and names of places), separated by semi-colons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Constraints</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There will be no more than ten words. Words will only be composed of upper-cas</a:t>
            </a:r>
            <a:r>
              <a:rPr lang="en" sz="2400">
                <a:solidFill>
                  <a:srgbClr val="39424E"/>
                </a:solidFill>
                <a:latin typeface="Source Sans Pro"/>
                <a:ea typeface="Source Sans Pro"/>
                <a:cs typeface="Source Sans Pro"/>
                <a:sym typeface="Source Sans Pro"/>
              </a:rPr>
              <a:t>e </a:t>
            </a:r>
            <a:r>
              <a:rPr lang="en" sz="2400">
                <a:solidFill>
                  <a:srgbClr val="454C5F"/>
                </a:solidFill>
                <a:latin typeface="Source Sans Pro"/>
                <a:ea typeface="Source Sans Pro"/>
                <a:cs typeface="Source Sans Pro"/>
                <a:sym typeface="Source Sans Pro"/>
              </a:rPr>
              <a:t>A-Z</a:t>
            </a:r>
            <a:r>
              <a:rPr lang="en" sz="2400">
                <a:solidFill>
                  <a:srgbClr val="39424E"/>
                </a:solidFill>
                <a:latin typeface="Source Sans Pro"/>
                <a:ea typeface="Source Sans Pro"/>
                <a:cs typeface="Source Sans Pro"/>
                <a:sym typeface="Source Sans Pro"/>
              </a:rPr>
              <a:t> c</a:t>
            </a:r>
            <a:r>
              <a:rPr lang="en" sz="2400">
                <a:solidFill>
                  <a:srgbClr val="39424E"/>
                </a:solidFill>
                <a:highlight>
                  <a:srgbClr val="FFFFFF"/>
                </a:highlight>
                <a:latin typeface="Source Sans Pro"/>
                <a:ea typeface="Source Sans Pro"/>
                <a:cs typeface="Source Sans Pro"/>
                <a:sym typeface="Source Sans Pro"/>
              </a:rPr>
              <a:t>haracters. There will be no punctuation (hyphen, dot, etc.) in the words.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Output</a:t>
            </a:r>
          </a:p>
        </p:txBody>
      </p:sp>
      <p:sp>
        <p:nvSpPr>
          <p:cNvPr id="97" name="Shape 9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gn="ctr">
              <a:spcBef>
                <a:spcPts val="0"/>
              </a:spcBef>
              <a:buNone/>
            </a:pPr>
            <a:r>
              <a:rPr lang="en" sz="2400">
                <a:solidFill>
                  <a:srgbClr val="39424E"/>
                </a:solidFill>
                <a:highlight>
                  <a:srgbClr val="FFFFFF"/>
                </a:highlight>
                <a:latin typeface="Source Sans Pro"/>
                <a:ea typeface="Source Sans Pro"/>
                <a:cs typeface="Source Sans Pro"/>
                <a:sym typeface="Source Sans Pro"/>
              </a:rPr>
              <a:t>Position the words appropriately in the  grid, and then display the  grid as the output. So, your output will consist of  10 lines with  10 characters each.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Test Cases</a:t>
            </a:r>
          </a:p>
        </p:txBody>
      </p:sp>
      <p:sp>
        <p:nvSpPr>
          <p:cNvPr id="103" name="Shape 103"/>
          <p:cNvSpPr txBox="1"/>
          <p:nvPr>
            <p:ph idx="1" type="body"/>
          </p:nvPr>
        </p:nvSpPr>
        <p:spPr>
          <a:xfrm>
            <a:off x="311700" y="1266175"/>
            <a:ext cx="3999900" cy="3302700"/>
          </a:xfrm>
          <a:prstGeom prst="rect">
            <a:avLst/>
          </a:prstGeom>
          <a:solidFill>
            <a:srgbClr val="FFFFFF"/>
          </a:solidFill>
        </p:spPr>
        <p:txBody>
          <a:bodyPr anchorCtr="0" anchor="t" bIns="91425" lIns="91425" rIns="91425" tIns="91425">
            <a:noAutofit/>
          </a:bodyPr>
          <a:lstStyle/>
          <a:p>
            <a:pPr indent="0" lvl="0" marL="190500" marR="190500" rtl="0">
              <a:lnSpc>
                <a:spcPct val="122727"/>
              </a:lnSpc>
              <a:spcBef>
                <a:spcPts val="900"/>
              </a:spcBef>
              <a:spcAft>
                <a:spcPts val="700"/>
              </a:spcAft>
              <a:buNone/>
            </a:pP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LONDON;DELHI;ICELAND;ANKARA</a:t>
            </a:r>
          </a:p>
          <a:p>
            <a:pPr lvl="0">
              <a:spcBef>
                <a:spcPts val="0"/>
              </a:spcBef>
              <a:buNone/>
            </a:pPr>
            <a:r>
              <a:t/>
            </a:r>
            <a:endParaRPr>
              <a:latin typeface="Source Sans Pro"/>
              <a:ea typeface="Source Sans Pro"/>
              <a:cs typeface="Source Sans Pro"/>
              <a:sym typeface="Source Sans Pro"/>
            </a:endParaRPr>
          </a:p>
        </p:txBody>
      </p:sp>
      <p:sp>
        <p:nvSpPr>
          <p:cNvPr id="104" name="Shape 104"/>
          <p:cNvSpPr txBox="1"/>
          <p:nvPr>
            <p:ph idx="2" type="body"/>
          </p:nvPr>
        </p:nvSpPr>
        <p:spPr>
          <a:xfrm>
            <a:off x="4832400" y="1266175"/>
            <a:ext cx="3999900" cy="3302700"/>
          </a:xfrm>
          <a:prstGeom prst="rect">
            <a:avLst/>
          </a:prstGeom>
        </p:spPr>
        <p:txBody>
          <a:bodyPr anchorCtr="0" anchor="t" bIns="91425" lIns="91425" rIns="91425" tIns="91425">
            <a:noAutofit/>
          </a:bodyPr>
          <a:lstStyle/>
          <a:p>
            <a:pPr indent="0" lvl="0" marL="190500" marR="190500" rtl="0">
              <a:lnSpc>
                <a:spcPct val="122727"/>
              </a:lnSpc>
              <a:spcBef>
                <a:spcPts val="900"/>
              </a:spcBef>
              <a:spcAft>
                <a:spcPts val="700"/>
              </a:spcAft>
              <a:buNone/>
            </a:pP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br>
              <a:rPr lang="en">
                <a:solidFill>
                  <a:srgbClr val="454C59"/>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AGRA;NORWAY;ENGLAND;GWALIOR</a:t>
            </a:r>
          </a:p>
          <a:p>
            <a:pPr lvl="0">
              <a:spcBef>
                <a:spcPts val="0"/>
              </a:spcBef>
              <a:buNone/>
            </a:pPr>
            <a:r>
              <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Solutions</a:t>
            </a:r>
          </a:p>
        </p:txBody>
      </p:sp>
      <p:sp>
        <p:nvSpPr>
          <p:cNvPr id="110" name="Shape 110"/>
          <p:cNvSpPr txBox="1"/>
          <p:nvPr>
            <p:ph idx="1" type="body"/>
          </p:nvPr>
        </p:nvSpPr>
        <p:spPr>
          <a:xfrm>
            <a:off x="311700" y="1266175"/>
            <a:ext cx="3999900" cy="3302700"/>
          </a:xfrm>
          <a:prstGeom prst="rect">
            <a:avLst/>
          </a:prstGeom>
        </p:spPr>
        <p:txBody>
          <a:bodyPr anchorCtr="0" anchor="t" bIns="91425" lIns="91425" rIns="91425" tIns="91425">
            <a:noAutofit/>
          </a:bodyPr>
          <a:lstStyle/>
          <a:p>
            <a:pPr indent="0" lvl="0" marL="190500" marR="190500" rtl="0">
              <a:lnSpc>
                <a:spcPct val="122727"/>
              </a:lnSpc>
              <a:spcBef>
                <a:spcPts val="900"/>
              </a:spcBef>
              <a:spcAft>
                <a:spcPts val="700"/>
              </a:spcAft>
              <a:buNone/>
            </a:pP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L</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O</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DELHI</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O</a:t>
            </a: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C</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a:t>
            </a: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E</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L</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ANKARA</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D</a:t>
            </a:r>
            <a:r>
              <a:rPr lang="en" sz="1600">
                <a:solidFill>
                  <a:srgbClr val="000000"/>
                </a:solidFill>
                <a:latin typeface="Courier New"/>
                <a:ea typeface="Courier New"/>
                <a:cs typeface="Courier New"/>
                <a:sym typeface="Courier New"/>
              </a:rPr>
              <a:t>++++</a:t>
            </a:r>
          </a:p>
          <a:p>
            <a:pPr lvl="0">
              <a:spcBef>
                <a:spcPts val="0"/>
              </a:spcBef>
              <a:buNone/>
            </a:pPr>
            <a:r>
              <a:t/>
            </a:r>
            <a:endParaRPr>
              <a:highlight>
                <a:srgbClr val="F3F3F3"/>
              </a:highlight>
              <a:latin typeface="Source Sans Pro"/>
              <a:ea typeface="Source Sans Pro"/>
              <a:cs typeface="Source Sans Pro"/>
              <a:sym typeface="Source Sans Pro"/>
            </a:endParaRPr>
          </a:p>
        </p:txBody>
      </p:sp>
      <p:sp>
        <p:nvSpPr>
          <p:cNvPr id="111" name="Shape 111"/>
          <p:cNvSpPr txBox="1"/>
          <p:nvPr>
            <p:ph idx="2" type="body"/>
          </p:nvPr>
        </p:nvSpPr>
        <p:spPr>
          <a:xfrm>
            <a:off x="4832400" y="1266175"/>
            <a:ext cx="3999900" cy="3302700"/>
          </a:xfrm>
          <a:prstGeom prst="rect">
            <a:avLst/>
          </a:prstGeom>
        </p:spPr>
        <p:txBody>
          <a:bodyPr anchorCtr="0" anchor="t" bIns="91425" lIns="91425" rIns="91425" tIns="91425">
            <a:noAutofit/>
          </a:bodyPr>
          <a:lstStyle/>
          <a:p>
            <a:pPr indent="0" lvl="0" marL="190500" marR="190500" rtl="0">
              <a:lnSpc>
                <a:spcPct val="122727"/>
              </a:lnSpc>
              <a:spcBef>
                <a:spcPts val="900"/>
              </a:spcBef>
              <a:spcAft>
                <a:spcPts val="700"/>
              </a:spcAft>
              <a:buNone/>
            </a:pP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E</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GWALIOR</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L</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A</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NORWAY</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D</a:t>
            </a: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G</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R</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r>
              <a:rPr b="1" lang="en" sz="1600">
                <a:solidFill>
                  <a:srgbClr val="000000"/>
                </a:solidFill>
                <a:latin typeface="Courier New"/>
                <a:ea typeface="Courier New"/>
                <a:cs typeface="Courier New"/>
                <a:sym typeface="Courier New"/>
              </a:rPr>
              <a:t>A</a:t>
            </a:r>
            <a:r>
              <a:rPr lang="en" sz="1600">
                <a:solidFill>
                  <a:srgbClr val="000000"/>
                </a:solidFill>
                <a:latin typeface="Courier New"/>
                <a:ea typeface="Courier New"/>
                <a:cs typeface="Courier New"/>
                <a:sym typeface="Courier New"/>
              </a:rPr>
              <a:t>++++</a:t>
            </a:r>
            <a:br>
              <a:rPr lang="en" sz="1600">
                <a:solidFill>
                  <a:srgbClr val="454C59"/>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a:t>
            </a:r>
          </a:p>
          <a:p>
            <a:pPr lvl="0">
              <a:spcBef>
                <a:spcPts val="0"/>
              </a:spcBef>
              <a:buNone/>
            </a:pPr>
            <a:r>
              <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Language</a:t>
            </a:r>
          </a:p>
        </p:txBody>
      </p:sp>
      <p:pic>
        <p:nvPicPr>
          <p:cNvPr descr="tumblr_o8b7h6T2Qr1uvr0nvo1_500.gif" id="117" name="Shape 117"/>
          <p:cNvPicPr preferRelativeResize="0"/>
          <p:nvPr/>
        </p:nvPicPr>
        <p:blipFill>
          <a:blip r:embed="rId3">
            <a:alphaModFix/>
          </a:blip>
          <a:stretch>
            <a:fillRect/>
          </a:stretch>
        </p:blipFill>
        <p:spPr>
          <a:xfrm>
            <a:off x="3118300" y="1401700"/>
            <a:ext cx="2907375" cy="287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