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9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292"/>
    <a:srgbClr val="0DB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5" dt="2021-05-01T18:17:59.922"/>
    <p1510:client id="{03B64806-86AB-13CF-C52F-671EB7628813}" v="101" dt="2021-05-02T03:48:08.858"/>
    <p1510:client id="{19EFB384-0258-8BD8-6539-A388343B5B22}" v="1882" dt="2021-05-03T17:59:02.047"/>
    <p1510:client id="{42837127-47D5-CDBE-904F-A05268228907}" v="182" dt="2021-05-01T16:19:30.470"/>
    <p1510:client id="{5DCA9A1C-47DD-9BE8-89EE-CD5B5A2FD8EC}" v="3530" dt="2021-05-01T23:06:33.979"/>
    <p1510:client id="{7CF7DA72-9E44-43DA-EE46-73E2BE52EF65}" v="30" dt="2021-05-03T18:58:34.087"/>
    <p1510:client id="{886DE7DE-4FCB-CFFA-8BA2-71C191684F84}" v="1220" dt="2021-05-03T15:23:39.828"/>
    <p1510:client id="{998192E8-F267-4EF0-A8EC-5AB1D270E5BE}" v="318" dt="2021-04-20T14:16:35.674"/>
    <p1510:client id="{A4386297-7E64-22B2-C818-5B85BC6F4B16}" v="125" dt="2021-04-20T15:07:55.657"/>
    <p1510:client id="{F4D5C6C4-940C-93E3-5DAC-F28338DA52CE}" v="201" dt="2021-04-29T02:46:0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1351-DCCF-4596-8229-AC7AC18EE9DD}" type="datetimeFigureOut">
              <a:rPr lang="en-US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CDAA-5869-4B07-BDC4-6B10CA01D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P-value is less than 'difference in location' each time, failing to reject the null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CDAA-5869-4B07-BDC4-6B10CA01D58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25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3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Ikuyadeu.r" TargetMode="External"/><Relationship Id="rId2" Type="http://schemas.openxmlformats.org/officeDocument/2006/relationships/hyperlink" Target="https://cran.r-project.org/b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rketplace.visualstudio.com/items?itemName=REditorSupport.r-ls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cholas-ollberding.com/post/introduction-to-the-statistical-analysis-of-microbiome-data-in-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tatsgeek.com/2014/10/04/adjusting-for-optimismoverfitting-in-measures-of-predictive-ability-using-bootstrapping/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711/phyloseq" TargetMode="External"/><Relationship Id="rId2" Type="http://schemas.openxmlformats.org/officeDocument/2006/relationships/hyperlink" Target="https://github.com/Nick243/Create-Giloteaux-2016-Phyloseq-Object/blob/master/ps_giloteaux_2016.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Tutorial 3: Statistical Testing: Group Comparisons and Multiple Comparison Corrections in R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Roberto Baratta</a:t>
            </a:r>
            <a:br>
              <a:rPr lang="en-US">
                <a:solidFill>
                  <a:schemeClr val="tx1">
                    <a:alpha val="60000"/>
                  </a:schemeClr>
                </a:solidFill>
              </a:rPr>
            </a:br>
            <a:r>
              <a:rPr lang="en-US">
                <a:solidFill>
                  <a:schemeClr val="tx1">
                    <a:alpha val="60000"/>
                  </a:schemeClr>
                </a:solidFill>
              </a:rPr>
              <a:t>&amp;</a:t>
            </a:r>
            <a:br>
              <a:rPr lang="en-US">
                <a:solidFill>
                  <a:schemeClr val="tx1">
                    <a:alpha val="60000"/>
                  </a:schemeClr>
                </a:solidFill>
              </a:rPr>
            </a:br>
            <a:r>
              <a:rPr lang="en-US">
                <a:solidFill>
                  <a:schemeClr val="tx1">
                    <a:alpha val="60000"/>
                  </a:schemeClr>
                </a:solidFill>
              </a:rPr>
              <a:t>Cameron Calv</a:t>
            </a:r>
          </a:p>
        </p:txBody>
      </p:sp>
      <p:pic>
        <p:nvPicPr>
          <p:cNvPr id="8" name="Picture 3" descr="White circuit board pattern">
            <a:extLst>
              <a:ext uri="{FF2B5EF4-FFF2-40B4-BE49-F238E27FC236}">
                <a16:creationId xmlns:a16="http://schemas.microsoft.com/office/drawing/2014/main" id="{1EC3A1AB-7FBF-412C-B8CA-37AE0146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81" r="-2" b="110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 (Now with Colors)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15E8083-0D80-4633-A510-76A459A8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" y="1321376"/>
            <a:ext cx="6874668" cy="1333936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F823F068-13D2-4E48-93AB-A62F8258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2752383"/>
            <a:ext cx="9208291" cy="4103576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057E5110-D526-414A-8196-28E447B2F0CB}"/>
              </a:ext>
            </a:extLst>
          </p:cNvPr>
          <p:cNvSpPr/>
          <p:nvPr/>
        </p:nvSpPr>
        <p:spPr>
          <a:xfrm flipV="1">
            <a:off x="1128998" y="2911316"/>
            <a:ext cx="1333498" cy="1452561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6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Visualizing Data (Now on the Phylum-level)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Preparing to compare, phylum-by-phylum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9DAD660-2F83-44CD-9667-14E600CC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" y="2589223"/>
            <a:ext cx="7386637" cy="24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Visualizing Data (Phylum-to-Phylum)</a:t>
            </a: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5B28DF70-19B4-4F3A-B3BF-B6ECCB72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549148"/>
            <a:ext cx="4981575" cy="1211766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8EED4-744E-4E19-8CAC-B3367082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2" y="1544872"/>
            <a:ext cx="6969918" cy="531606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42CF56CC-F026-4255-9995-AFF880F46946}"/>
              </a:ext>
            </a:extLst>
          </p:cNvPr>
          <p:cNvSpPr/>
          <p:nvPr/>
        </p:nvSpPr>
        <p:spPr>
          <a:xfrm flipV="1">
            <a:off x="2224373" y="3280410"/>
            <a:ext cx="1333498" cy="1452561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CD0EE-1CC6-4628-ACCB-D48FEB00EF3A}"/>
              </a:ext>
            </a:extLst>
          </p:cNvPr>
          <p:cNvSpPr/>
          <p:nvPr/>
        </p:nvSpPr>
        <p:spPr>
          <a:xfrm>
            <a:off x="372269" y="5021840"/>
            <a:ext cx="3304164" cy="128767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Notice the high abundances: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DBFA2"/>
                </a:solidFill>
              </a:rPr>
              <a:t>Firmicutes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chemeClr val="accent4"/>
                </a:solidFill>
              </a:rPr>
              <a:t>Bacteroidetes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F09292"/>
                </a:solidFill>
              </a:rPr>
              <a:t>Actinobacteria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FF16-6523-4954-89A4-5F3E332B9567}"/>
              </a:ext>
            </a:extLst>
          </p:cNvPr>
          <p:cNvSpPr/>
          <p:nvPr/>
        </p:nvSpPr>
        <p:spPr>
          <a:xfrm>
            <a:off x="5529117" y="1565418"/>
            <a:ext cx="1807223" cy="1755991"/>
          </a:xfrm>
          <a:prstGeom prst="rect">
            <a:avLst/>
          </a:prstGeom>
          <a:noFill/>
          <a:ln w="28575">
            <a:solidFill>
              <a:srgbClr val="F0929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308C2-F3D3-4895-8064-B746E6BE3DBE}"/>
              </a:ext>
            </a:extLst>
          </p:cNvPr>
          <p:cNvSpPr/>
          <p:nvPr/>
        </p:nvSpPr>
        <p:spPr>
          <a:xfrm>
            <a:off x="7362680" y="1565418"/>
            <a:ext cx="1807223" cy="17559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92976-2C90-4F21-A859-E00A5849FD5C}"/>
              </a:ext>
            </a:extLst>
          </p:cNvPr>
          <p:cNvSpPr/>
          <p:nvPr/>
        </p:nvSpPr>
        <p:spPr>
          <a:xfrm>
            <a:off x="7362679" y="3339449"/>
            <a:ext cx="1807223" cy="1755991"/>
          </a:xfrm>
          <a:prstGeom prst="rect">
            <a:avLst/>
          </a:prstGeom>
          <a:noFill/>
          <a:ln w="28575">
            <a:solidFill>
              <a:srgbClr val="0DBF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5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Testing for Abundance Differences </a:t>
            </a:r>
            <a:br>
              <a:rPr lang="en-US"/>
            </a:br>
            <a:r>
              <a:rPr lang="en-US"/>
              <a:t>(Hypothesis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Assuming a Dirichlet-Multinomial distribution, we essentially 't-test' between all phyla (or really any taxonomic level)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2EBBE63-DDE1-4FE9-8404-B5D4DBBA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953242"/>
            <a:ext cx="6469856" cy="381190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58A62AF-F4C6-49D3-AC46-BB58732F2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" b="625"/>
          <a:stretch/>
        </p:blipFill>
        <p:spPr>
          <a:xfrm>
            <a:off x="8584407" y="3188494"/>
            <a:ext cx="2655093" cy="183854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890673-58F7-406A-B9A4-454EC0D3ACD6}"/>
              </a:ext>
            </a:extLst>
          </p:cNvPr>
          <p:cNvCxnSpPr/>
          <p:nvPr/>
        </p:nvCxnSpPr>
        <p:spPr>
          <a:xfrm flipV="1">
            <a:off x="1912143" y="5043487"/>
            <a:ext cx="6727029" cy="17144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70986-F443-4C5F-BBA3-E33A0A473D94}"/>
              </a:ext>
            </a:extLst>
          </p:cNvPr>
          <p:cNvCxnSpPr>
            <a:cxnSpLocks/>
          </p:cNvCxnSpPr>
          <p:nvPr/>
        </p:nvCxnSpPr>
        <p:spPr>
          <a:xfrm flipV="1">
            <a:off x="1924050" y="3138488"/>
            <a:ext cx="6631779" cy="280987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0E40B6-91F5-4682-8808-19727A09EF5A}"/>
              </a:ext>
            </a:extLst>
          </p:cNvPr>
          <p:cNvSpPr/>
          <p:nvPr/>
        </p:nvSpPr>
        <p:spPr>
          <a:xfrm>
            <a:off x="769144" y="5948361"/>
            <a:ext cx="1142998" cy="8096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20BAB7-1F29-4C8C-BA34-70495CEB5012}"/>
              </a:ext>
            </a:extLst>
          </p:cNvPr>
          <p:cNvSpPr/>
          <p:nvPr/>
        </p:nvSpPr>
        <p:spPr>
          <a:xfrm>
            <a:off x="8480426" y="5402840"/>
            <a:ext cx="3066040" cy="6447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P-value is too high to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1727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Clustering to Determine Similarity</a:t>
            </a:r>
            <a:br>
              <a:rPr lang="en-US"/>
            </a:br>
            <a:r>
              <a:rPr lang="en-US"/>
              <a:t>(Bray-Curtis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Bray-Curtis Dissimilarity: </a:t>
            </a:r>
            <a:r>
              <a:rPr lang="en-US">
                <a:solidFill>
                  <a:srgbClr val="00B0F0"/>
                </a:solidFill>
              </a:rPr>
              <a:t>0 for max similarity;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09292"/>
                </a:solidFill>
              </a:rPr>
              <a:t>1 for no shared taxa (no similarity)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DB2729A7-7077-47C4-8B56-934C6261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561110"/>
            <a:ext cx="7279480" cy="27120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29ECAF-1855-414F-BAC5-9DD28AA0387B}"/>
              </a:ext>
            </a:extLst>
          </p:cNvPr>
          <p:cNvSpPr/>
          <p:nvPr/>
        </p:nvSpPr>
        <p:spPr>
          <a:xfrm>
            <a:off x="2126456" y="3864767"/>
            <a:ext cx="1142998" cy="309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BAB9E-6B6D-4BA2-98CC-4F2A52B8964F}"/>
              </a:ext>
            </a:extLst>
          </p:cNvPr>
          <p:cNvSpPr/>
          <p:nvPr/>
        </p:nvSpPr>
        <p:spPr>
          <a:xfrm>
            <a:off x="5674519" y="3864766"/>
            <a:ext cx="1142998" cy="309563"/>
          </a:xfrm>
          <a:prstGeom prst="rect">
            <a:avLst/>
          </a:prstGeom>
          <a:noFill/>
          <a:ln w="28575">
            <a:solidFill>
              <a:srgbClr val="F0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1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Clustering to Determine Similarity</a:t>
            </a:r>
            <a:br>
              <a:rPr lang="en-US"/>
            </a:br>
            <a:r>
              <a:rPr lang="en-US"/>
              <a:t>(Visualized as a Dendrogram)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the distances to make a phylo-tree</a:t>
            </a:r>
            <a:endParaRPr lang="en-US">
              <a:solidFill>
                <a:srgbClr val="F09292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896DC1CF-D126-4B33-B00D-41E36320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583375"/>
            <a:ext cx="8493918" cy="4274904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4B258C1-C916-44B8-9228-5CA2C429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582925"/>
            <a:ext cx="4791072" cy="129924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10ED97AC-6104-458E-BA55-8E317E940F2B}"/>
              </a:ext>
            </a:extLst>
          </p:cNvPr>
          <p:cNvSpPr/>
          <p:nvPr/>
        </p:nvSpPr>
        <p:spPr>
          <a:xfrm flipV="1">
            <a:off x="1748123" y="4113847"/>
            <a:ext cx="1333498" cy="127396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EDBB9-9A23-4375-9BA1-1BAC7D7DF42B}"/>
              </a:ext>
            </a:extLst>
          </p:cNvPr>
          <p:cNvSpPr/>
          <p:nvPr/>
        </p:nvSpPr>
        <p:spPr>
          <a:xfrm>
            <a:off x="731664" y="5672950"/>
            <a:ext cx="2659377" cy="80260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Chronic Fatigue [Blue]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09292"/>
                </a:solidFill>
              </a:rPr>
              <a:t>Control Group [Red]</a:t>
            </a:r>
          </a:p>
        </p:txBody>
      </p:sp>
    </p:spTree>
    <p:extLst>
      <p:ext uri="{BB962C8B-B14F-4D97-AF65-F5344CB8AC3E}">
        <p14:creationId xmlns:p14="http://schemas.microsoft.com/office/powerpoint/2010/main" val="28063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Alpha-diversity: Local Sample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for differences using such things as richness, Shannon diversity, and phylogenetic diversity</a:t>
            </a:r>
            <a:endParaRPr lang="en-US">
              <a:solidFill>
                <a:srgbClr val="F09292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0708BC7D-8BF7-4940-991B-4C8BDBAC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979802"/>
            <a:ext cx="7100886" cy="1160331"/>
          </a:xfrm>
          <a:prstGeom prst="rect">
            <a:avLst/>
          </a:prstGeom>
        </p:spPr>
      </p:pic>
      <p:pic>
        <p:nvPicPr>
          <p:cNvPr id="7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F17987B-D53C-4EA0-BC45-739CE754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2585450"/>
            <a:ext cx="4279106" cy="427075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FD772092-2D34-454D-ADBD-9026A05B4F14}"/>
              </a:ext>
            </a:extLst>
          </p:cNvPr>
          <p:cNvSpPr/>
          <p:nvPr/>
        </p:nvSpPr>
        <p:spPr>
          <a:xfrm flipV="1">
            <a:off x="6296311" y="4423410"/>
            <a:ext cx="1333498" cy="127396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3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Alpha-diversity: Comparing Metrics</a:t>
            </a:r>
            <a:br>
              <a:rPr lang="en-US"/>
            </a:br>
            <a:r>
              <a:rPr lang="en-US"/>
              <a:t>(Table Forme)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Split off into subsamples and cross-compare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90A58764-C826-45EB-A4F4-5FD5C24F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7" y="2587834"/>
            <a:ext cx="10898980" cy="175088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D76BC49-2CCA-41BF-9A88-96B4E9502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2" r="256" b="47580"/>
          <a:stretch/>
        </p:blipFill>
        <p:spPr>
          <a:xfrm>
            <a:off x="218626" y="4384823"/>
            <a:ext cx="5177300" cy="1442885"/>
          </a:xfrm>
          <a:prstGeom prst="rect">
            <a:avLst/>
          </a:prstGeom>
        </p:spPr>
      </p:pic>
      <p:pic>
        <p:nvPicPr>
          <p:cNvPr id="10" name="Picture 7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E095AA78-B5F2-4AE2-8841-38F98E91D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75" r="256" b="-495"/>
          <a:stretch/>
        </p:blipFill>
        <p:spPr>
          <a:xfrm>
            <a:off x="5397575" y="4384823"/>
            <a:ext cx="5712978" cy="1448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AC2CBB-BB94-4D83-9353-B0B571316B6A}"/>
              </a:ext>
            </a:extLst>
          </p:cNvPr>
          <p:cNvCxnSpPr/>
          <p:nvPr/>
        </p:nvCxnSpPr>
        <p:spPr>
          <a:xfrm>
            <a:off x="221233" y="4372098"/>
            <a:ext cx="10896709" cy="2254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5686A-BE37-4683-B1D7-0529A033ED12}"/>
              </a:ext>
            </a:extLst>
          </p:cNvPr>
          <p:cNvCxnSpPr>
            <a:cxnSpLocks/>
          </p:cNvCxnSpPr>
          <p:nvPr/>
        </p:nvCxnSpPr>
        <p:spPr>
          <a:xfrm flipH="1">
            <a:off x="5396895" y="4384193"/>
            <a:ext cx="13195" cy="14376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0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Alpha-diversity: Comparing Metrics</a:t>
            </a:r>
            <a:br>
              <a:rPr lang="en-US"/>
            </a:br>
            <a:r>
              <a:rPr lang="en-US"/>
              <a:t>(Plot Forme)</a:t>
            </a:r>
          </a:p>
        </p:txBody>
      </p:sp>
      <p:pic>
        <p:nvPicPr>
          <p:cNvPr id="9" name="Picture 10" descr="A picture containing text, black, screenshot&#10;&#10;Description automatically generated">
            <a:extLst>
              <a:ext uri="{FF2B5EF4-FFF2-40B4-BE49-F238E27FC236}">
                <a16:creationId xmlns:a16="http://schemas.microsoft.com/office/drawing/2014/main" id="{513B422F-9D57-4E1E-80FF-81BB9207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4" y="1929183"/>
            <a:ext cx="5875866" cy="1778016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804FF860-899F-4B89-A52D-3905E063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15" y="1988870"/>
            <a:ext cx="5984723" cy="486387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C96B2491-4A6B-44D3-B34A-EFBE4BBC4815}"/>
              </a:ext>
            </a:extLst>
          </p:cNvPr>
          <p:cNvSpPr/>
          <p:nvPr/>
        </p:nvSpPr>
        <p:spPr>
          <a:xfrm flipV="1">
            <a:off x="5401263" y="3842839"/>
            <a:ext cx="668260" cy="127396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C669F35F-47A4-4A07-B660-09B1C512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4" y="4085461"/>
            <a:ext cx="4944533" cy="230355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505562-3B3D-4CA4-97BF-774072701306}"/>
              </a:ext>
            </a:extLst>
          </p:cNvPr>
          <p:cNvSpPr/>
          <p:nvPr/>
        </p:nvSpPr>
        <p:spPr>
          <a:xfrm>
            <a:off x="7572339" y="1469998"/>
            <a:ext cx="4501971" cy="3690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Lower alpha-diversity for chronic patients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9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Alpha-diversity: Comparing Metrics</a:t>
            </a:r>
            <a:br>
              <a:rPr lang="en-US"/>
            </a:br>
            <a:r>
              <a:rPr lang="en-US"/>
              <a:t>(Wilcoxon Rank Sum Tests)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DFC8896-A3A9-4E35-A4D7-A9EF86D7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24" y="4406634"/>
            <a:ext cx="5646055" cy="210872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DD7A1C-5D76-4A19-85E1-1B7CE9DD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49" y="1975490"/>
            <a:ext cx="4714723" cy="2205494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7F9D878-DA1B-41DA-817A-F64C1252B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019" y="1978949"/>
            <a:ext cx="4714723" cy="218648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256CA050-4D2C-4E21-82AD-099432F66EA3}"/>
              </a:ext>
            </a:extLst>
          </p:cNvPr>
          <p:cNvSpPr/>
          <p:nvPr/>
        </p:nvSpPr>
        <p:spPr>
          <a:xfrm rot="10800000" flipV="1">
            <a:off x="229962" y="3960130"/>
            <a:ext cx="1245809" cy="798284"/>
          </a:xfrm>
          <a:prstGeom prst="flowChartManualInp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Shannon</a:t>
            </a:r>
            <a:br>
              <a:rPr lang="en-US"/>
            </a:br>
            <a:r>
              <a:rPr lang="en-US"/>
              <a:t>Entropy</a:t>
            </a:r>
          </a:p>
        </p:txBody>
      </p:sp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F899A07A-5812-46C2-BA66-69DD93CA5F75}"/>
              </a:ext>
            </a:extLst>
          </p:cNvPr>
          <p:cNvSpPr/>
          <p:nvPr/>
        </p:nvSpPr>
        <p:spPr>
          <a:xfrm rot="10800000" flipV="1">
            <a:off x="3326342" y="6354987"/>
            <a:ext cx="1245809" cy="459619"/>
          </a:xfrm>
          <a:prstGeom prst="flowChartManualInp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Observed</a:t>
            </a:r>
          </a:p>
        </p:txBody>
      </p:sp>
      <p:sp>
        <p:nvSpPr>
          <p:cNvPr id="27" name="Flowchart: Manual Input 26">
            <a:extLst>
              <a:ext uri="{FF2B5EF4-FFF2-40B4-BE49-F238E27FC236}">
                <a16:creationId xmlns:a16="http://schemas.microsoft.com/office/drawing/2014/main" id="{3202D37C-6FC3-461D-9702-7D1704782D53}"/>
              </a:ext>
            </a:extLst>
          </p:cNvPr>
          <p:cNvSpPr/>
          <p:nvPr/>
        </p:nvSpPr>
        <p:spPr>
          <a:xfrm rot="10800000" flipV="1">
            <a:off x="7148438" y="3899654"/>
            <a:ext cx="870857" cy="411237"/>
          </a:xfrm>
          <a:prstGeom prst="flowChartManualInp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1F322-24FD-4F13-9013-79024685F909}"/>
              </a:ext>
            </a:extLst>
          </p:cNvPr>
          <p:cNvSpPr txBox="1"/>
          <p:nvPr/>
        </p:nvSpPr>
        <p:spPr>
          <a:xfrm>
            <a:off x="3328913" y="3667579"/>
            <a:ext cx="1545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09292"/>
                </a:solidFill>
              </a:rPr>
              <a:t>Fail to Reject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3B845-BA0B-40DC-8733-BBFB5333BD6E}"/>
              </a:ext>
            </a:extLst>
          </p:cNvPr>
          <p:cNvSpPr txBox="1"/>
          <p:nvPr/>
        </p:nvSpPr>
        <p:spPr>
          <a:xfrm>
            <a:off x="10259484" y="3667578"/>
            <a:ext cx="1545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09292"/>
                </a:solidFill>
              </a:rPr>
              <a:t>Fail to Reject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7AA13B-9718-4835-BC4F-9CAEB656A52C}"/>
              </a:ext>
            </a:extLst>
          </p:cNvPr>
          <p:cNvSpPr txBox="1"/>
          <p:nvPr/>
        </p:nvSpPr>
        <p:spPr>
          <a:xfrm>
            <a:off x="7308246" y="6014055"/>
            <a:ext cx="1545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09292"/>
                </a:solidFill>
              </a:rPr>
              <a:t>Fail to Reject</a:t>
            </a:r>
          </a:p>
        </p:txBody>
      </p:sp>
    </p:spTree>
    <p:extLst>
      <p:ext uri="{BB962C8B-B14F-4D97-AF65-F5344CB8AC3E}">
        <p14:creationId xmlns:p14="http://schemas.microsoft.com/office/powerpoint/2010/main" val="425404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15203-3059-4E55-8994-A9501CEC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Installing R</a:t>
            </a: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Oval 2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35ED-A719-42CA-BFC6-FBA448B9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Choose OS from this link and install : 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 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Decide upon an environment to use (This slide is in </a:t>
            </a:r>
            <a:r>
              <a:rPr lang="en-US" sz="1600" err="1">
                <a:solidFill>
                  <a:srgbClr val="FFFFFF"/>
                </a:solidFill>
                <a:ea typeface="+mn-lt"/>
                <a:cs typeface="+mn-lt"/>
              </a:rPr>
              <a:t>VSCode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 lvl="1"/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VSCode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uses two extensions for R, namely the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Extension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and the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LSP Client Extension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for the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radian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terminal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Test for proper installation: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E773FE-76B1-42BB-B000-0C4DAD11A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900" y="903104"/>
            <a:ext cx="7090237" cy="505179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90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Richness using the</a:t>
            </a:r>
            <a:r>
              <a:rPr lang="en-US" i="1"/>
              <a:t>breakaway </a:t>
            </a:r>
            <a:r>
              <a:rPr lang="en-US"/>
              <a:t>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B3B8A-BA28-4B11-BC11-73A62976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449989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 breakaway estimates:</a:t>
            </a:r>
            <a:endParaRPr lang="en-US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A29C3403-52AC-485D-B9EC-D266725B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2" y="2505767"/>
            <a:ext cx="3747105" cy="1931134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AE6F58A-E0D3-49F8-9409-1D63A4E5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1" y="2506983"/>
            <a:ext cx="6045200" cy="4238892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39CF227-80A0-48D4-B52B-96B7E16918F0}"/>
              </a:ext>
            </a:extLst>
          </p:cNvPr>
          <p:cNvSpPr txBox="1">
            <a:spLocks/>
          </p:cNvSpPr>
          <p:nvPr/>
        </p:nvSpPr>
        <p:spPr>
          <a:xfrm>
            <a:off x="5263168" y="2108361"/>
            <a:ext cx="4449989" cy="39796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Summary of Estimates: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Richness using the</a:t>
            </a:r>
            <a:r>
              <a:rPr lang="en-US" i="1"/>
              <a:t>breakaway </a:t>
            </a:r>
            <a:r>
              <a:rPr lang="en-US"/>
              <a:t>Package</a:t>
            </a:r>
            <a:br>
              <a:rPr lang="en-US"/>
            </a:br>
            <a:r>
              <a:rPr lang="en-US"/>
              <a:t>(Plots)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AE44E98-434E-4FB5-9CC1-C1C2B6D3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49" y="1349072"/>
            <a:ext cx="3909483" cy="519188"/>
          </a:xfrm>
          <a:prstGeom prst="rect">
            <a:avLst/>
          </a:prstGeom>
        </p:spPr>
      </p:pic>
      <p:pic>
        <p:nvPicPr>
          <p:cNvPr id="7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53B8184-FDEE-4D63-BC7C-DA0DBBD4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76" y="1970735"/>
            <a:ext cx="9951961" cy="488805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F84444AD-34F6-40AF-A88B-937ACAC0C8DA}"/>
              </a:ext>
            </a:extLst>
          </p:cNvPr>
          <p:cNvSpPr/>
          <p:nvPr/>
        </p:nvSpPr>
        <p:spPr>
          <a:xfrm rot="-5400000" flipH="1" flipV="1">
            <a:off x="6764999" y="994411"/>
            <a:ext cx="468692" cy="1261873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6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Regional to Local Diversity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the CLRs (centered log-ratios)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7836231-A261-45B2-BF68-BB02A79C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0" y="2637599"/>
            <a:ext cx="6008914" cy="397468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E0928D5-61F3-4C03-A409-F9B826330F1E}"/>
              </a:ext>
            </a:extLst>
          </p:cNvPr>
          <p:cNvSpPr txBox="1">
            <a:spLocks/>
          </p:cNvSpPr>
          <p:nvPr/>
        </p:nvSpPr>
        <p:spPr>
          <a:xfrm>
            <a:off x="550863" y="3613008"/>
            <a:ext cx="4631417" cy="24798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Untransformed values (counts):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2DF66B9-6C4A-41BD-B971-A3B5D6E59C5E}"/>
              </a:ext>
            </a:extLst>
          </p:cNvPr>
          <p:cNvSpPr txBox="1">
            <a:spLocks/>
          </p:cNvSpPr>
          <p:nvPr/>
        </p:nvSpPr>
        <p:spPr>
          <a:xfrm>
            <a:off x="5444596" y="3608170"/>
            <a:ext cx="6240084" cy="24798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Transformed values (log dominance):</a:t>
            </a:r>
            <a:endParaRPr lang="en-US"/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EA0BA1AD-8B75-46B2-B3B5-B2D07008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" y="4028622"/>
            <a:ext cx="4859866" cy="1812471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F6607CDB-F15D-43F6-BDC1-A2735EC6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4" y="4032664"/>
            <a:ext cx="5065485" cy="1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Regional to Local Diversity Ratios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Apply PCA (Principal Component Analysis) 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AB0278C-FB87-43F5-B474-C2260669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2" y="2539586"/>
            <a:ext cx="5005009" cy="1295017"/>
          </a:xfrm>
          <a:prstGeom prst="rect">
            <a:avLst/>
          </a:prstGeom>
        </p:spPr>
      </p:pic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0E17744-A853-457F-9FC1-A4EC110F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10" y="2598722"/>
            <a:ext cx="6734628" cy="426103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04D4E072-BD19-4142-8BDC-5B42CC8AFF3B}"/>
              </a:ext>
            </a:extLst>
          </p:cNvPr>
          <p:cNvSpPr/>
          <p:nvPr/>
        </p:nvSpPr>
        <p:spPr>
          <a:xfrm flipV="1">
            <a:off x="4070786" y="3975886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7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Eigenvalues and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Eigenvalues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Proportion of Variance explained by Principal Component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D6FA7F-DA3F-4D86-9605-AEE9C591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519444"/>
            <a:ext cx="5198533" cy="791016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719B6A43-85D6-41C7-ABA3-8C19130B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" y="4441786"/>
            <a:ext cx="7266819" cy="7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4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The First Two Principal Components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4D4E072-BD19-4142-8BDC-5B42CC8AFF3B}"/>
              </a:ext>
            </a:extLst>
          </p:cNvPr>
          <p:cNvSpPr/>
          <p:nvPr/>
        </p:nvSpPr>
        <p:spPr>
          <a:xfrm flipV="1">
            <a:off x="2837072" y="3479981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9640227-9023-4B66-BEA2-F7CBB7BF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980781"/>
            <a:ext cx="5718628" cy="1287772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6CF99EF-28F0-4FA8-B70C-77447AB7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62" y="3322145"/>
            <a:ext cx="7883676" cy="353990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6EF8EB-DCEF-4828-82F5-7FB1352FFA61}"/>
              </a:ext>
            </a:extLst>
          </p:cNvPr>
          <p:cNvSpPr/>
          <p:nvPr/>
        </p:nvSpPr>
        <p:spPr>
          <a:xfrm>
            <a:off x="436148" y="5388856"/>
            <a:ext cx="2542543" cy="11189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Notice the slight separation between the Control and the Fatigued</a:t>
            </a:r>
          </a:p>
        </p:txBody>
      </p:sp>
    </p:spTree>
    <p:extLst>
      <p:ext uri="{BB962C8B-B14F-4D97-AF65-F5344CB8AC3E}">
        <p14:creationId xmlns:p14="http://schemas.microsoft.com/office/powerpoint/2010/main" val="3144791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PERMANOVA and </a:t>
            </a:r>
            <a:r>
              <a:rPr lang="en-US" i="1"/>
              <a:t>adonis</a:t>
            </a:r>
            <a:br>
              <a:rPr lang="en-US" i="1"/>
            </a:b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5DEB15B-D54B-4166-A6F7-EC4EA208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507617"/>
            <a:ext cx="7859485" cy="42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PERMANOVA and </a:t>
            </a:r>
            <a:r>
              <a:rPr lang="en-US" i="1"/>
              <a:t>adonis</a:t>
            </a:r>
            <a:br>
              <a:rPr lang="en-US" i="1"/>
            </a:br>
            <a:r>
              <a:rPr lang="en-US"/>
              <a:t>(Plot and Dispersion Test)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6020290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Dispersion Test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64395F3B-00A3-4052-B40B-9AB8F2A3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562314"/>
            <a:ext cx="5742819" cy="29670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703F0E-55B4-4B07-AEE4-996C6CD0E120}"/>
              </a:ext>
            </a:extLst>
          </p:cNvPr>
          <p:cNvSpPr txBox="1">
            <a:spLocks/>
          </p:cNvSpPr>
          <p:nvPr/>
        </p:nvSpPr>
        <p:spPr>
          <a:xfrm>
            <a:off x="6569454" y="2108360"/>
            <a:ext cx="5318765" cy="39796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PCoA Plotted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7AD25B3-B9C6-489B-96C9-92419D47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90" y="2566238"/>
            <a:ext cx="5476723" cy="213619"/>
          </a:xfrm>
          <a:prstGeom prst="rect">
            <a:avLst/>
          </a:prstGeom>
        </p:spPr>
      </p:pic>
      <p:pic>
        <p:nvPicPr>
          <p:cNvPr id="11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4945739B-73DA-46D7-92AD-7CDBC6292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28" y="2882922"/>
            <a:ext cx="4230914" cy="3970824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BB83ED44-6072-4B63-B5B8-06BD8EB79A59}"/>
              </a:ext>
            </a:extLst>
          </p:cNvPr>
          <p:cNvSpPr/>
          <p:nvPr/>
        </p:nvSpPr>
        <p:spPr>
          <a:xfrm flipV="1">
            <a:off x="6647072" y="2887315"/>
            <a:ext cx="353785" cy="1056254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67EB3B83-2CC8-4272-B65E-D7D84DE23EF4}"/>
              </a:ext>
            </a:extLst>
          </p:cNvPr>
          <p:cNvSpPr/>
          <p:nvPr/>
        </p:nvSpPr>
        <p:spPr>
          <a:xfrm flipH="1" flipV="1">
            <a:off x="11524475" y="2875219"/>
            <a:ext cx="40821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PCoA Plot as Box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FFFFFF"/>
                </a:solidFill>
              </a:rPr>
              <a:t>Permutation Test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PERMANOVA and </a:t>
            </a:r>
            <a:r>
              <a:rPr lang="en-US" i="1"/>
              <a:t>adonis</a:t>
            </a:r>
            <a:br>
              <a:rPr lang="en-US" i="1"/>
            </a:br>
            <a:r>
              <a:rPr lang="en-US"/>
              <a:t>(Box and Permutation)</a:t>
            </a:r>
            <a:endParaRPr lang="en-US" i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423CB3E-A98A-4055-8DEE-A27077E5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584502"/>
            <a:ext cx="5198533" cy="346424"/>
          </a:xfrm>
          <a:prstGeom prst="rect">
            <a:avLst/>
          </a:prstGeom>
        </p:spPr>
      </p:pic>
      <p:pic>
        <p:nvPicPr>
          <p:cNvPr id="8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8C08F2-9311-4A18-8F73-D832D7A0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527325"/>
            <a:ext cx="6057296" cy="532734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118268F4-80F4-4122-AFDD-A1EEAE0A3A09}"/>
              </a:ext>
            </a:extLst>
          </p:cNvPr>
          <p:cNvSpPr/>
          <p:nvPr/>
        </p:nvSpPr>
        <p:spPr>
          <a:xfrm flipV="1">
            <a:off x="4723929" y="3032457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D515A668-3879-433F-9AB9-E7E84201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7" y="4205552"/>
            <a:ext cx="5138057" cy="23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7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PCoA to computer similarity as the UniFrac distance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Principal Coordinate Analysis and the UniFrac Distance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AA9A38D-C81E-4340-A722-D06E7237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566964"/>
            <a:ext cx="5767009" cy="889500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6F483DB-D57C-4407-8B27-C54FA36A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38" y="3507505"/>
            <a:ext cx="9855200" cy="335060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12835112-E0E1-4B6B-B081-5E9393FB9E53}"/>
              </a:ext>
            </a:extLst>
          </p:cNvPr>
          <p:cNvSpPr/>
          <p:nvPr/>
        </p:nvSpPr>
        <p:spPr>
          <a:xfrm flipV="1">
            <a:off x="877643" y="3685600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9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CE0787-6EEA-40A2-A20B-B15D7F7F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Packages for R 4.0.5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AB8A47-A3F5-4DFB-98DF-DA41D7FD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327184"/>
            <a:ext cx="7345363" cy="420521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10B8A-B88B-4E91-93A2-D1A1F7DE9052}"/>
              </a:ext>
            </a:extLst>
          </p:cNvPr>
          <p:cNvSpPr txBox="1"/>
          <p:nvPr/>
        </p:nvSpPr>
        <p:spPr>
          <a:xfrm>
            <a:off x="2722" y="5744936"/>
            <a:ext cx="121865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  <a:hlinkClick r:id="rId3"/>
              </a:rPr>
              <a:t>https://www.nicholas-ollberding.com/post/introduction-to-the-statistical-analysis-of-microbiome-data-in-r/</a:t>
            </a:r>
            <a:r>
              <a:rPr lang="en-US" sz="2800">
                <a:ea typeface="+mn-lt"/>
                <a:cs typeface="+mn-lt"/>
              </a:rPr>
              <a:t>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43164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317547" cy="397962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</a:rPr>
              <a:t>Identifying taxa that respond the greatest to changes in some condition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Statistically difficult due to sampling issues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FFFFFF"/>
                </a:solidFill>
              </a:rPr>
              <a:t>Two Main Approaches: 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Non-parametric Wilcoxon rank-sum test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Modified Wilcoxon test for NGS data</a:t>
            </a:r>
            <a:endParaRPr lang="en-US"/>
          </a:p>
          <a:p>
            <a:pPr lvl="2"/>
            <a:r>
              <a:rPr lang="en-US">
                <a:solidFill>
                  <a:srgbClr val="FFFFFF"/>
                </a:solidFill>
              </a:rPr>
              <a:t>NGS (Next Generation Sequencing)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Differential Abundance Testing</a:t>
            </a:r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3FDC09DB-257F-4C14-9134-3E7D1342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112673"/>
            <a:ext cx="5918200" cy="32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4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317547" cy="457998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results including: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r>
              <a:rPr lang="en-US">
                <a:solidFill>
                  <a:srgbClr val="00B0F0"/>
                </a:solidFill>
              </a:rPr>
              <a:t>Abundance fields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Status fields</a:t>
            </a:r>
          </a:p>
          <a:p>
            <a:pPr lvl="1"/>
            <a:r>
              <a:rPr lang="en-US">
                <a:solidFill>
                  <a:srgbClr val="F09292"/>
                </a:solidFill>
              </a:rPr>
              <a:t>P-Values</a:t>
            </a: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Differential Abundance Testing</a:t>
            </a:r>
            <a:br>
              <a:rPr lang="en-US"/>
            </a:br>
            <a:r>
              <a:rPr lang="en-US"/>
              <a:t>(Unmodified Wilcoxon)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E7FB074C-C84A-488E-9C7E-734030AE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" r="205"/>
          <a:stretch/>
        </p:blipFill>
        <p:spPr>
          <a:xfrm>
            <a:off x="6567343" y="1583674"/>
            <a:ext cx="5615148" cy="527843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D1807A9-530C-4A40-A3C3-573985BD7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717" b="1724"/>
          <a:stretch/>
        </p:blipFill>
        <p:spPr>
          <a:xfrm>
            <a:off x="3312536" y="4220875"/>
            <a:ext cx="3188051" cy="261011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000681-D35C-46DC-BB6C-55761E118FC7}"/>
              </a:ext>
            </a:extLst>
          </p:cNvPr>
          <p:cNvSpPr/>
          <p:nvPr/>
        </p:nvSpPr>
        <p:spPr>
          <a:xfrm>
            <a:off x="4369883" y="4950039"/>
            <a:ext cx="992908" cy="1902835"/>
          </a:xfrm>
          <a:prstGeom prst="rect">
            <a:avLst/>
          </a:prstGeom>
          <a:noFill/>
          <a:ln w="28575">
            <a:solidFill>
              <a:srgbClr val="F0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E0BE9-90DD-4B18-BFF0-0AC73080E20D}"/>
              </a:ext>
            </a:extLst>
          </p:cNvPr>
          <p:cNvSpPr/>
          <p:nvPr/>
        </p:nvSpPr>
        <p:spPr>
          <a:xfrm>
            <a:off x="8156792" y="3841675"/>
            <a:ext cx="600363" cy="13371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B07E28-6F41-47AD-895C-0D362AB334AF}"/>
              </a:ext>
            </a:extLst>
          </p:cNvPr>
          <p:cNvSpPr/>
          <p:nvPr/>
        </p:nvSpPr>
        <p:spPr>
          <a:xfrm>
            <a:off x="6736701" y="3841674"/>
            <a:ext cx="1385453" cy="13371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2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18CE-B1F3-43B0-8A2E-2C487E7A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389033" cy="133200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Differential Abundance Testing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(Modified Wilcoxon)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FD3D-5A06-4C54-8404-6FC6FA16D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Unpack all test values and make some more transforms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Modified test shows many </a:t>
            </a:r>
            <a:r>
              <a:rPr lang="en-US" err="1">
                <a:solidFill>
                  <a:srgbClr val="FFFFFF"/>
                </a:solidFill>
              </a:rPr>
              <a:t>Clostridiales</a:t>
            </a:r>
            <a:r>
              <a:rPr lang="en-US">
                <a:solidFill>
                  <a:srgbClr val="FFFFFF"/>
                </a:solidFill>
              </a:rPr>
              <a:t> organisms as being 'differentially abundant'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 the 'Order' column of the output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908E9B5-1824-4463-81A5-0FAB9C0D4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535" y="1318058"/>
            <a:ext cx="6024698" cy="5548312"/>
          </a:xfr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D012EDF4-3BBD-4440-A4C3-ADA9A8DF206B}"/>
              </a:ext>
            </a:extLst>
          </p:cNvPr>
          <p:cNvSpPr/>
          <p:nvPr/>
        </p:nvSpPr>
        <p:spPr>
          <a:xfrm>
            <a:off x="10448775" y="3921159"/>
            <a:ext cx="184727" cy="508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2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0953-FE61-491D-981C-959F51C2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646902"/>
            <a:ext cx="11289145" cy="445746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ALDEx2 (ANOVA-like differential expression) does quite a few things: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Generate 128 Monte-Carlo posterior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probabilities for all 138 taxa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Transform via centered log-ratio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Unmodified Wilcoxon for each taxa per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probability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Determine effect size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Determine average p-value per taxa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Determine expected p-values (all instances)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Avoid false positives with BH-FDR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(Benjamin-Hochberg False Discovery Rate)</a:t>
            </a: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605015-92CB-448C-AA93-169137072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069" y="2783779"/>
            <a:ext cx="6555827" cy="4074798"/>
          </a:xfr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870D75-C42F-4F28-A7DF-D1A6B97D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389033" cy="96254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Differential Abundance Testing (ALDEx2)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214F846-F47B-46CB-82BD-F773318D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19" y="2234312"/>
            <a:ext cx="6876472" cy="4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3504-F3A1-44B1-87A8-971D4D2B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Differential Abundance Testing (ALDEx2)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0ABC-D32F-4739-8192-64C3A471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711872" cy="400719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is most abundant according to this test?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 winner is: </a:t>
            </a:r>
            <a:r>
              <a:rPr lang="en-US" err="1">
                <a:solidFill>
                  <a:srgbClr val="FFFFFF"/>
                </a:solidFill>
              </a:rPr>
              <a:t>Clostridiales</a:t>
            </a:r>
            <a:r>
              <a:rPr lang="en-US">
                <a:solidFill>
                  <a:srgbClr val="FFFFFF"/>
                </a:solidFill>
              </a:rPr>
              <a:t> again!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9D8D769-2082-48DA-8462-CBBFB9E9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916" y="3781077"/>
            <a:ext cx="12189691" cy="3063937"/>
          </a:xfr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8B379B2-7184-4DDF-A068-5AFA30031780}"/>
              </a:ext>
            </a:extLst>
          </p:cNvPr>
          <p:cNvSpPr/>
          <p:nvPr/>
        </p:nvSpPr>
        <p:spPr>
          <a:xfrm>
            <a:off x="8278230" y="5052614"/>
            <a:ext cx="311727" cy="68118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E3D8-060D-4CC4-B939-DCBE4DD6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97C52F3-C479-43BF-99BB-2B44C8372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969" y="1011097"/>
            <a:ext cx="5962650" cy="1181100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99D6F4E-BA88-46BC-B2E7-E17BE46E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18" y="2215081"/>
            <a:ext cx="7482213" cy="464782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7BE74-1D02-4E19-82E3-8AA312872FA6}"/>
              </a:ext>
            </a:extLst>
          </p:cNvPr>
          <p:cNvSpPr txBox="1"/>
          <p:nvPr/>
        </p:nvSpPr>
        <p:spPr>
          <a:xfrm>
            <a:off x="306860" y="1573426"/>
            <a:ext cx="341252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Plotting the Principal Component with the outcome of Chronic Fatigue verse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the graph there is potential for non-linear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to fit a non-linear on a linear than vice versa as you will have much less penalties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specifically can be modeled with restricted cubic splines</a:t>
            </a:r>
          </a:p>
        </p:txBody>
      </p:sp>
    </p:spTree>
    <p:extLst>
      <p:ext uri="{BB962C8B-B14F-4D97-AF65-F5344CB8AC3E}">
        <p14:creationId xmlns:p14="http://schemas.microsoft.com/office/powerpoint/2010/main" val="145727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760-ED07-456B-90A6-37F134F5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Prediction (Restricted Cubic Splines)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15F2A66-C776-4386-B393-42757CC8F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67784" y="2370264"/>
            <a:ext cx="4666628" cy="4486254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0FC176F-F605-44C3-946D-76889083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" y="4214062"/>
            <a:ext cx="7336076" cy="26007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26E156-A3FF-42B6-AAEB-DB0F8BC7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949" y="1512627"/>
            <a:ext cx="5435600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Fit Restricted Cubic Splines to the model then find the optimum value for the penalty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Can also penalty to differ for simple and complex if we want to allow complexity but down weight the impact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736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D215-8C9B-4FCD-9040-DD2B8353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(Resticted Cubic Splines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38B0-C620-467A-994F-32F99211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4467655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Plot of the penalised log odds</a:t>
            </a:r>
          </a:p>
          <a:p>
            <a:r>
              <a:rPr lang="en-US" sz="2000">
                <a:solidFill>
                  <a:srgbClr val="FFFFFF"/>
                </a:solidFill>
              </a:rPr>
              <a:t>It can be seen that the 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conditional associations are quite linear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 optimal penalties were 1 for the simple and 200 for the non-linear terms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Effective degrees of freedom shrunk to 2.78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02F1EF-6609-4671-9D90-4D0F8938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3" y="2049319"/>
            <a:ext cx="2669020" cy="531090"/>
          </a:xfrm>
          <a:prstGeom prst="rect">
            <a:avLst/>
          </a:prstGeom>
        </p:spPr>
      </p:pic>
      <p:pic>
        <p:nvPicPr>
          <p:cNvPr id="5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F2803B2-E4BE-4219-A00C-A5FBC8109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5911" y="2663105"/>
            <a:ext cx="6740394" cy="4191042"/>
          </a:xfrm>
          <a:ln w="571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342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3B7-EA45-43B1-BF65-9A01FA36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(Bootstrap Resampling)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2993-942E-4A8C-A1B3-6B7A3699C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Bootstrap resampling is done to find an out-of-sample estimate of model performance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5F9E072-DCE9-4570-A2E8-340CECD67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8298" y="2900272"/>
            <a:ext cx="6869482" cy="330295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F4DFC-1487-43AE-8FDE-264746E2FA10}"/>
              </a:ext>
            </a:extLst>
          </p:cNvPr>
          <p:cNvSpPr txBox="1"/>
          <p:nvPr/>
        </p:nvSpPr>
        <p:spPr>
          <a:xfrm>
            <a:off x="656968" y="6196912"/>
            <a:ext cx="117533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More on discribing this in greator detail: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https://thestatsgeek.com/2014/10/04/adjusting-for-optimismoverfitting-in-measures-of-predictive-ability-using-bootstrapping/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60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6BE8-9D15-4A63-9C94-E41C61F9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992190"/>
          </a:xfrm>
        </p:spPr>
        <p:txBody>
          <a:bodyPr/>
          <a:lstStyle/>
          <a:p>
            <a:r>
              <a:rPr lang="en-US"/>
              <a:t>Prediction (Resampling Plot)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C172AB8-64AC-434B-B0E6-DAEC44D5E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2825" y="2949368"/>
            <a:ext cx="6291546" cy="390920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C4CF18-EA7E-4C36-9790-507B163B8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716175"/>
            <a:ext cx="5435600" cy="492240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Brier score mildly increased but the c-statistic mildy decreased with repeated resampling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 calibration curve shows that the predictions are near the ideal across the range of predicted values</a:t>
            </a:r>
          </a:p>
          <a:p>
            <a:r>
              <a:rPr lang="en-US" sz="2000">
                <a:solidFill>
                  <a:srgbClr val="FFFFFF"/>
                </a:solidFill>
              </a:rPr>
              <a:t>This suggests we can expect to predict patients with chronic fatigue from healthy controls with reasonable accuracy</a:t>
            </a:r>
          </a:p>
          <a:p>
            <a:r>
              <a:rPr lang="en-US" sz="2000">
                <a:solidFill>
                  <a:srgbClr val="FFFFFF"/>
                </a:solidFill>
              </a:rPr>
              <a:t>Must be from similar population using top three principal components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CC07FE9-A577-4E1F-BB05-1510A071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88" y="1722344"/>
            <a:ext cx="5060514" cy="12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4DFF77-123F-4CAC-8432-A274E17F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228725"/>
            <a:ext cx="7896225" cy="440055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1CB65CEB-DDD4-4CA2-B375-2AF4D8BDD96B}"/>
              </a:ext>
            </a:extLst>
          </p:cNvPr>
          <p:cNvSpPr txBox="1"/>
          <p:nvPr/>
        </p:nvSpPr>
        <p:spPr>
          <a:xfrm>
            <a:off x="419100" y="3895725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using R Studio, to run scripts click "Source" to run the whole script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04A853-E2F8-4D24-9237-5589B7DE0DF1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3565524" cy="303465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Packages for R 4.0.5</a:t>
            </a:r>
          </a:p>
        </p:txBody>
      </p:sp>
    </p:spTree>
    <p:extLst>
      <p:ext uri="{BB962C8B-B14F-4D97-AF65-F5344CB8AC3E}">
        <p14:creationId xmlns:p14="http://schemas.microsoft.com/office/powerpoint/2010/main" val="210468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6A0-84AE-4993-96D2-524B8C35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(Sebal)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A7FBAF0-FAD1-4479-9777-C6C5A1223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6629" y="3378430"/>
            <a:ext cx="7189243" cy="34815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C6AE0-F1C8-48B3-AADC-5F6D697E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322" y="2086878"/>
            <a:ext cx="5435600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sebal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implements a forward-selection method for the identification of two groups of taxa whose relative abundance, or balance, is associated with the response variable of interest."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96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EA67-5151-401A-B679-4A6C7CC7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(Sebal Accuracy per Variable)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EA86DC-D2F5-4498-95E6-E9850360A2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0799" y="2172028"/>
            <a:ext cx="6626046" cy="4122877"/>
          </a:xfr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52E08-2866-4238-BC32-C733DBDE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949" y="2201559"/>
            <a:ext cx="4903244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Shows the accuracy of the system per variable</a:t>
            </a:r>
          </a:p>
          <a:p>
            <a:r>
              <a:rPr lang="en-US">
                <a:solidFill>
                  <a:srgbClr val="FFFFFF"/>
                </a:solidFill>
              </a:rPr>
              <a:t>It was already decided that two variables would be used so we focus on that for the balance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1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D775-2197-457E-ADBA-3FE0EB26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(Sebal Balance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AD9E-3EAB-4F82-A82B-57797E7CC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4924121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cross-validation shows two balance objects as having the relitively best rank-discrimination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erysipelotrichaceae in the numerator and bifidobacteriaceae in the denominator</a:t>
            </a:r>
          </a:p>
          <a:p>
            <a:r>
              <a:rPr lang="en-US" sz="2000">
                <a:ea typeface="+mn-lt"/>
                <a:cs typeface="+mn-lt"/>
              </a:rPr>
              <a:t>The AUC was 0.77, but as low as AUC = 0.68 with 1 repeat of 5 fold cross-validation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4E133D-7EFB-4101-8020-1AF8A8580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0309" y="2102281"/>
            <a:ext cx="6604062" cy="4088240"/>
          </a:xfrm>
          <a:ln w="571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359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1F8C-1AA1-471B-98DF-7F3CDC9B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&amp; Checking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1D91-3120-4C5E-8243-E6B509DA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3710357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It is important to check to make sure all packages were installed correctly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If a package was installed incorrectly use this command: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install.packages("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name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")</a:t>
            </a:r>
            <a:endParaRPr lang="en-US" i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1486381-A987-4CAB-93BA-09A0871A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26" y="2113484"/>
            <a:ext cx="7221254" cy="40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FB4-490A-4734-9E10-E788E936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Data Gut Microbial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762C-6B6E-4516-B2E2-886ABDDF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ps_giloteaux_2016.rds</a:t>
            </a:r>
            <a:r>
              <a:rPr lang="en-US">
                <a:solidFill>
                  <a:srgbClr val="FFFFFF"/>
                </a:solidFill>
              </a:rPr>
              <a:t> from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https://github.com/Nick243/Create-Giloteaux-2016-Phyloseq-Object/blob/master/ps_giloteaux_2016.rds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Given as a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  <a:hlinkClick r:id="rId3"/>
              </a:rPr>
              <a:t>phyloseq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object 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Place in same directory as the working environment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Load data and sort by read count with: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4AED5B9-BCFC-4E22-9EB5-8FF2A3579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70" b="296"/>
          <a:stretch/>
        </p:blipFill>
        <p:spPr>
          <a:xfrm>
            <a:off x="6176513" y="3805031"/>
            <a:ext cx="6013655" cy="30488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C4ADD6E-03E4-4D61-9193-5AC37022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449141"/>
            <a:ext cx="5063836" cy="6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64C-E47B-4833-9D07-76D6BDD9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Data in a </a:t>
            </a:r>
            <a:r>
              <a:rPr lang="en-US" i="1"/>
              <a:t>phyloseq</a:t>
            </a:r>
            <a:r>
              <a:rPr lang="en-US"/>
              <a:t> File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F39D-B153-4F75-8C71-D3451BD2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Remove the samples with less than 5,000 total reads: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FFFF"/>
                </a:solidFill>
              </a:rPr>
              <a:t>Remove OTUs (Operational Taxonomic Units) within the remaining samples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A542E7-CFA2-4C07-9C26-020079CDA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65" b="51351"/>
          <a:stretch/>
        </p:blipFill>
        <p:spPr>
          <a:xfrm>
            <a:off x="902855" y="2525182"/>
            <a:ext cx="7003484" cy="166011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CEC6A8D-AF27-4EBA-946A-79EAA9AA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7" r="-165" b="336"/>
          <a:stretch/>
        </p:blipFill>
        <p:spPr>
          <a:xfrm>
            <a:off x="891310" y="5088273"/>
            <a:ext cx="7015034" cy="16716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C5A47-49D7-40B1-B24F-7D471B0E9470}"/>
              </a:ext>
            </a:extLst>
          </p:cNvPr>
          <p:cNvSpPr/>
          <p:nvPr/>
        </p:nvSpPr>
        <p:spPr>
          <a:xfrm>
            <a:off x="8160039" y="5342947"/>
            <a:ext cx="3694544" cy="11660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*OTUs – Similarly grouped samples not necessarily related via conventional taxonomy. Sometimes develop from sequencing errors.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3744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64C-E47B-4833-9D07-76D6BDD9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Data in a </a:t>
            </a:r>
            <a:r>
              <a:rPr lang="en-US" i="1"/>
              <a:t>phyloseq</a:t>
            </a:r>
            <a:r>
              <a:rPr lang="en-US"/>
              <a:t> File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F39D-B153-4F75-8C71-D3451BD2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What's our data look like now after adding some metadata?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840B27E4-BC09-41FC-A66D-AA2E1365E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7" b="75082"/>
          <a:stretch/>
        </p:blipFill>
        <p:spPr>
          <a:xfrm>
            <a:off x="798946" y="2548368"/>
            <a:ext cx="10178483" cy="98007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5945B15-AA7D-43AE-99CC-0E380068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1" y="3567402"/>
            <a:ext cx="3261013" cy="3152197"/>
          </a:xfrm>
          <a:prstGeom prst="rect">
            <a:avLst/>
          </a:prstGeom>
        </p:spPr>
      </p:pic>
      <p:pic>
        <p:nvPicPr>
          <p:cNvPr id="10" name="Picture 5" descr="Text&#10;&#10;Description automatically generated">
            <a:extLst>
              <a:ext uri="{FF2B5EF4-FFF2-40B4-BE49-F238E27FC236}">
                <a16:creationId xmlns:a16="http://schemas.microsoft.com/office/drawing/2014/main" id="{BA8A8B2E-313E-4973-AB20-81B1BA1AC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731" r="-330" b="336"/>
          <a:stretch/>
        </p:blipFill>
        <p:spPr>
          <a:xfrm>
            <a:off x="4066310" y="3564273"/>
            <a:ext cx="6911142" cy="13488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435A2A-3DE3-4A7E-B10A-9EAB92D91CF5}"/>
              </a:ext>
            </a:extLst>
          </p:cNvPr>
          <p:cNvCxnSpPr/>
          <p:nvPr/>
        </p:nvCxnSpPr>
        <p:spPr>
          <a:xfrm>
            <a:off x="789709" y="3537527"/>
            <a:ext cx="10183090" cy="3463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F3C7C8-329A-45B9-A084-EC49A874F96D}"/>
              </a:ext>
            </a:extLst>
          </p:cNvPr>
          <p:cNvSpPr/>
          <p:nvPr/>
        </p:nvSpPr>
        <p:spPr>
          <a:xfrm>
            <a:off x="4979988" y="5295683"/>
            <a:ext cx="3970913" cy="10257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B0F0"/>
                </a:solidFill>
              </a:rPr>
              <a:t>138 taxa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C000"/>
                </a:solidFill>
              </a:rPr>
              <a:t>84 samples (</a:t>
            </a:r>
            <a:r>
              <a:rPr lang="en-US" sz="1600">
                <a:solidFill>
                  <a:srgbClr val="FF0000"/>
                </a:solidFill>
              </a:rPr>
              <a:t>37 controls</a:t>
            </a:r>
            <a:r>
              <a:rPr lang="en-US" sz="1600">
                <a:solidFill>
                  <a:srgbClr val="FFFF0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B050"/>
                </a:solidFill>
              </a:rPr>
              <a:t>47 patients</a:t>
            </a:r>
            <a:r>
              <a:rPr lang="en-US" sz="1600">
                <a:solidFill>
                  <a:srgbClr val="FFC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</a:rPr>
              <a:t>Control: without chronic fatigue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B050"/>
                </a:solidFill>
              </a:rPr>
              <a:t>Patient: with chronic fatigue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76D62-8025-42B7-8191-E4B9A591F452}"/>
              </a:ext>
            </a:extLst>
          </p:cNvPr>
          <p:cNvSpPr/>
          <p:nvPr/>
        </p:nvSpPr>
        <p:spPr>
          <a:xfrm>
            <a:off x="7243617" y="3999345"/>
            <a:ext cx="1015999" cy="19627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60E669-4ADF-4734-BBFE-E18AB87A2A05}"/>
              </a:ext>
            </a:extLst>
          </p:cNvPr>
          <p:cNvGrpSpPr/>
          <p:nvPr/>
        </p:nvGrpSpPr>
        <p:grpSpPr>
          <a:xfrm>
            <a:off x="1124527" y="4565071"/>
            <a:ext cx="554182" cy="265547"/>
            <a:chOff x="1136072" y="4565071"/>
            <a:chExt cx="554182" cy="2655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F62FE5-DFEF-463C-98A8-D04F0B308FAF}"/>
                </a:ext>
              </a:extLst>
            </p:cNvPr>
            <p:cNvSpPr/>
            <p:nvPr/>
          </p:nvSpPr>
          <p:spPr>
            <a:xfrm>
              <a:off x="1136072" y="4565072"/>
              <a:ext cx="254000" cy="2655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7B34E-1EE4-4523-BA6D-A66C95AF4291}"/>
                </a:ext>
              </a:extLst>
            </p:cNvPr>
            <p:cNvSpPr/>
            <p:nvPr/>
          </p:nvSpPr>
          <p:spPr>
            <a:xfrm>
              <a:off x="1413162" y="4565071"/>
              <a:ext cx="277092" cy="26554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74882-267C-4362-A0EB-04025C57A28F}"/>
              </a:ext>
            </a:extLst>
          </p:cNvPr>
          <p:cNvSpPr/>
          <p:nvPr/>
        </p:nvSpPr>
        <p:spPr>
          <a:xfrm>
            <a:off x="8444343" y="3779981"/>
            <a:ext cx="1015999" cy="19627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39DC9-3357-480E-BA19-C68FB014B6D0}"/>
              </a:ext>
            </a:extLst>
          </p:cNvPr>
          <p:cNvSpPr/>
          <p:nvPr/>
        </p:nvSpPr>
        <p:spPr>
          <a:xfrm>
            <a:off x="7243616" y="3779981"/>
            <a:ext cx="842817" cy="1962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20E935-3E38-4B5A-B5A4-D106D4F633F3}"/>
              </a:ext>
            </a:extLst>
          </p:cNvPr>
          <p:cNvSpPr/>
          <p:nvPr/>
        </p:nvSpPr>
        <p:spPr>
          <a:xfrm>
            <a:off x="7243616" y="4207162"/>
            <a:ext cx="842817" cy="1962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55060-83AD-4CB9-9E05-57019A173723}"/>
              </a:ext>
            </a:extLst>
          </p:cNvPr>
          <p:cNvSpPr/>
          <p:nvPr/>
        </p:nvSpPr>
        <p:spPr>
          <a:xfrm>
            <a:off x="7243616" y="4414980"/>
            <a:ext cx="842817" cy="2424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B8E6F-19F9-4142-8174-9388A5E7EE46}"/>
              </a:ext>
            </a:extLst>
          </p:cNvPr>
          <p:cNvSpPr/>
          <p:nvPr/>
        </p:nvSpPr>
        <p:spPr>
          <a:xfrm>
            <a:off x="1089891" y="4530437"/>
            <a:ext cx="623453" cy="334817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 phylum-level table:</a:t>
            </a:r>
          </a:p>
          <a:p>
            <a:br>
              <a:rPr lang="en-US"/>
            </a:br>
            <a:endParaRPr lang="en-US"/>
          </a:p>
          <a:p>
            <a:r>
              <a:rPr lang="en-US">
                <a:solidFill>
                  <a:srgbClr val="FFFFFF"/>
                </a:solidFill>
              </a:rPr>
              <a:t>Then view as relative abundances: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8D9C37-8605-4F9A-9E40-BA08D9B9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5" y="2490471"/>
            <a:ext cx="10444017" cy="11381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D497D81-E888-48ED-B616-68E76AEC4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30" b="44809"/>
          <a:stretch/>
        </p:blipFill>
        <p:spPr>
          <a:xfrm>
            <a:off x="521855" y="4152084"/>
            <a:ext cx="4752160" cy="1753258"/>
          </a:xfrm>
          <a:prstGeom prst="rect">
            <a:avLst/>
          </a:prstGeom>
        </p:spPr>
      </p:pic>
      <p:pic>
        <p:nvPicPr>
          <p:cNvPr id="6" name="Picture 5" descr="A picture containing text, plaque, scoreboard&#10;&#10;Description automatically generated">
            <a:extLst>
              <a:ext uri="{FF2B5EF4-FFF2-40B4-BE49-F238E27FC236}">
                <a16:creationId xmlns:a16="http://schemas.microsoft.com/office/drawing/2014/main" id="{3A01954D-765D-4FF1-9AF2-9ED6CD5C3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13" r="-365" b="546"/>
          <a:stretch/>
        </p:blipFill>
        <p:spPr>
          <a:xfrm>
            <a:off x="5278582" y="4154650"/>
            <a:ext cx="6010589" cy="17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492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1197</Words>
  <Application>Microsoft Office PowerPoint</Application>
  <PresentationFormat>Widescreen</PresentationFormat>
  <Paragraphs>163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Avenir Next LT Pro</vt:lpstr>
      <vt:lpstr>Calibri</vt:lpstr>
      <vt:lpstr>3DFloatVTI</vt:lpstr>
      <vt:lpstr>Tutorial 3: Statistical Testing: Group Comparisons and Multiple Comparison Corrections in R</vt:lpstr>
      <vt:lpstr>Installing R</vt:lpstr>
      <vt:lpstr>Packages for R 4.0.5</vt:lpstr>
      <vt:lpstr>PowerPoint Presentation</vt:lpstr>
      <vt:lpstr>Loading &amp; Checking Packages</vt:lpstr>
      <vt:lpstr>Obtaining Data Gut Microbial Data</vt:lpstr>
      <vt:lpstr>Phylogenetic Data in a phyloseq File</vt:lpstr>
      <vt:lpstr>Phylogenetic Data in a phyloseq File</vt:lpstr>
      <vt:lpstr>Visualizing Data</vt:lpstr>
      <vt:lpstr>Visualizing Data (Now with Colors)</vt:lpstr>
      <vt:lpstr>Visualizing Data (Now on the Phylum-level)</vt:lpstr>
      <vt:lpstr>Visualizing Data (Phylum-to-Phylum)</vt:lpstr>
      <vt:lpstr>Testing for Abundance Differences  (Hypothesis Testing)</vt:lpstr>
      <vt:lpstr>Clustering to Determine Similarity (Bray-Curtis Method)</vt:lpstr>
      <vt:lpstr>Clustering to Determine Similarity (Visualized as a Dendrogram)</vt:lpstr>
      <vt:lpstr>Alpha-diversity: Local Sample Diversity</vt:lpstr>
      <vt:lpstr>Alpha-diversity: Comparing Metrics (Table Forme)</vt:lpstr>
      <vt:lpstr>Alpha-diversity: Comparing Metrics (Plot Forme)</vt:lpstr>
      <vt:lpstr>Alpha-diversity: Comparing Metrics (Wilcoxon Rank Sum Tests)</vt:lpstr>
      <vt:lpstr>Richness using thebreakaway Package</vt:lpstr>
      <vt:lpstr>Richness using thebreakaway Package (Plots)</vt:lpstr>
      <vt:lpstr>Beta-diversity: Regional to Local Diversity Ratios</vt:lpstr>
      <vt:lpstr>Beta-diversity: Regional to Local Diversity Ratios (continued)</vt:lpstr>
      <vt:lpstr>Beta-diversity: Eigenvalues and Principal Components</vt:lpstr>
      <vt:lpstr>Beta-diversity: The First Two Principal Components</vt:lpstr>
      <vt:lpstr>Beta-diversity: PERMANOVA and adonis </vt:lpstr>
      <vt:lpstr>Beta-diversity: PERMANOVA and adonis (Plot and Dispersion Test)</vt:lpstr>
      <vt:lpstr>Beta-diversity: PERMANOVA and adonis (Box and Permutation)</vt:lpstr>
      <vt:lpstr>Principal Coordinate Analysis and the UniFrac Distance</vt:lpstr>
      <vt:lpstr>Differential Abundance Testing</vt:lpstr>
      <vt:lpstr>Differential Abundance Testing (Unmodified Wilcoxon)</vt:lpstr>
      <vt:lpstr>Differential Abundance Testing (Modified Wilcoxon)</vt:lpstr>
      <vt:lpstr>Differential Abundance Testing (ALDEx2)</vt:lpstr>
      <vt:lpstr>Differential Abundance Testing (ALDEx2) </vt:lpstr>
      <vt:lpstr>Prediction</vt:lpstr>
      <vt:lpstr>Prediction (Restricted Cubic Splines)</vt:lpstr>
      <vt:lpstr>Prediction (Resticted Cubic Splines Plot)</vt:lpstr>
      <vt:lpstr>Prediction (Bootstrap Resampling)</vt:lpstr>
      <vt:lpstr>Prediction (Resampling Plot)</vt:lpstr>
      <vt:lpstr>Prediction (Sebal)</vt:lpstr>
      <vt:lpstr>Prediction (Sebal Accuracy per Variable)</vt:lpstr>
      <vt:lpstr>Prediction (Sebal Balance 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Calv,Cameron</cp:lastModifiedBy>
  <cp:revision>148</cp:revision>
  <dcterms:created xsi:type="dcterms:W3CDTF">2021-04-20T14:00:14Z</dcterms:created>
  <dcterms:modified xsi:type="dcterms:W3CDTF">2021-05-04T18:03:28Z</dcterms:modified>
</cp:coreProperties>
</file>