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7" r:id="rId4"/>
    <p:sldId id="261" r:id="rId5"/>
    <p:sldId id="268" r:id="rId6"/>
    <p:sldId id="290" r:id="rId7"/>
    <p:sldId id="284" r:id="rId8"/>
    <p:sldId id="285" r:id="rId9"/>
    <p:sldId id="286" r:id="rId10"/>
    <p:sldId id="272" r:id="rId11"/>
    <p:sldId id="273" r:id="rId12"/>
    <p:sldId id="291" r:id="rId13"/>
    <p:sldId id="283" r:id="rId14"/>
    <p:sldId id="287" r:id="rId15"/>
    <p:sldId id="288" r:id="rId16"/>
    <p:sldId id="274" r:id="rId17"/>
    <p:sldId id="289" r:id="rId18"/>
    <p:sldId id="278" r:id="rId19"/>
    <p:sldId id="275" r:id="rId20"/>
    <p:sldId id="280" r:id="rId21"/>
    <p:sldId id="279" r:id="rId22"/>
    <p:sldId id="281" r:id="rId23"/>
    <p:sldId id="269" r:id="rId24"/>
    <p:sldId id="270" r:id="rId25"/>
    <p:sldId id="271" r:id="rId26"/>
    <p:sldId id="2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howGuides="1">
      <p:cViewPr varScale="1">
        <p:scale>
          <a:sx n="69" d="100"/>
          <a:sy n="69" d="100"/>
        </p:scale>
        <p:origin x="456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rama-c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s.gmu.edu/~offutt/mujava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Automated Software Engineering Methods for Program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9956" y="5949280"/>
            <a:ext cx="7516442" cy="11160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Jayendran (SMT2014009)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PDG (Example 1)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80365" y="5112875"/>
            <a:ext cx="2448272" cy="1394288"/>
            <a:chOff x="9262764" y="5419088"/>
            <a:chExt cx="2448272" cy="139428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262764" y="5589240"/>
              <a:ext cx="648072" cy="0"/>
            </a:xfrm>
            <a:prstGeom prst="straightConnector1">
              <a:avLst/>
            </a:prstGeom>
            <a:ln w="28575">
              <a:solidFill>
                <a:srgbClr val="174BD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262764" y="6324600"/>
              <a:ext cx="648072" cy="0"/>
            </a:xfrm>
            <a:prstGeom prst="straightConnector1">
              <a:avLst/>
            </a:prstGeom>
            <a:ln w="28575">
              <a:solidFill>
                <a:srgbClr val="174BDF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62764" y="6673668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262764" y="5954796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952845" y="541908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82844" y="581629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Address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2844" y="617633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Data + Address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82844" y="653637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Control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95" y="1447800"/>
            <a:ext cx="4762500" cy="2552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988840"/>
            <a:ext cx="2995229" cy="23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PDG (Example 2)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11" y="98450"/>
            <a:ext cx="6885425" cy="675954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080365" y="5112875"/>
            <a:ext cx="2448272" cy="1394288"/>
            <a:chOff x="9262764" y="5419088"/>
            <a:chExt cx="2448272" cy="139428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262764" y="5589240"/>
              <a:ext cx="648072" cy="0"/>
            </a:xfrm>
            <a:prstGeom prst="straightConnector1">
              <a:avLst/>
            </a:prstGeom>
            <a:ln w="28575">
              <a:solidFill>
                <a:srgbClr val="174BD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262764" y="6324600"/>
              <a:ext cx="648072" cy="0"/>
            </a:xfrm>
            <a:prstGeom prst="straightConnector1">
              <a:avLst/>
            </a:prstGeom>
            <a:ln w="28575">
              <a:solidFill>
                <a:srgbClr val="174BDF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62764" y="6673668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262764" y="5954796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952845" y="541908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82844" y="581629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Address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2844" y="617633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Data + Address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82844" y="653637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Control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1" y="1841967"/>
            <a:ext cx="2948320" cy="20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Dependence Graph (PDG)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Frama</a:t>
            </a:r>
            <a:r>
              <a:rPr lang="en-US" dirty="0"/>
              <a:t>-c – Framework to analyze C source code</a:t>
            </a:r>
          </a:p>
          <a:p>
            <a:pPr lvl="1"/>
            <a:r>
              <a:rPr lang="en-US" dirty="0"/>
              <a:t>PDG plugin can be used to extract PDG of code</a:t>
            </a:r>
          </a:p>
          <a:p>
            <a:pPr lvl="1"/>
            <a:r>
              <a:rPr lang="en-US" dirty="0">
                <a:hlinkClick r:id="rId2"/>
              </a:rPr>
              <a:t>http://frama-c.com/</a:t>
            </a:r>
            <a:endParaRPr lang="en-US" dirty="0"/>
          </a:p>
          <a:p>
            <a:r>
              <a:rPr lang="en-US" dirty="0"/>
              <a:t>Code Sonar/Surfer from </a:t>
            </a:r>
            <a:r>
              <a:rPr lang="en-US" dirty="0" err="1"/>
              <a:t>Grammatech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Synthesis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16832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Automatically construct a program that satisfies a high-level specification</a:t>
            </a:r>
          </a:p>
          <a:p>
            <a:r>
              <a:rPr lang="en-US" dirty="0"/>
              <a:t>Useful in several scenarios</a:t>
            </a:r>
          </a:p>
          <a:p>
            <a:pPr lvl="1"/>
            <a:r>
              <a:rPr lang="en-US" dirty="0"/>
              <a:t>Discovering new Algorithms</a:t>
            </a:r>
          </a:p>
          <a:p>
            <a:pPr lvl="1"/>
            <a:r>
              <a:rPr lang="en-US" dirty="0"/>
              <a:t>Correcting user programs</a:t>
            </a:r>
          </a:p>
          <a:p>
            <a:pPr lvl="1"/>
            <a:r>
              <a:rPr lang="en-US" dirty="0"/>
              <a:t> Developing scripts for performing repetitive tasks</a:t>
            </a:r>
          </a:p>
          <a:p>
            <a:r>
              <a:rPr lang="en-US" dirty="0"/>
              <a:t>Specifications can be in the form of statements which indicates an expected output value to be satisfied on performing the synthesis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Sketch Synthesizer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16832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Synthesizer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46956" y="2758281"/>
            <a:ext cx="9144000" cy="2133600"/>
          </a:xfrm>
          <a:prstGeom prst="rect">
            <a:avLst/>
          </a:prstGeom>
          <a:solidFill>
            <a:srgbClr val="00CCFF"/>
          </a:soli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9pPr>
          </a:lstStyle>
          <a:p>
            <a:pPr algn="ctr" eaLnBrk="1" hangingPunct="1"/>
            <a:endParaRPr lang="en-US" altLang="en-US" sz="2400" i="1">
              <a:latin typeface="Montara Std Gothic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5" descr="how_view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19" y="3031331"/>
            <a:ext cx="20097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732906" y="4953794"/>
            <a:ext cx="114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</a:defRPr>
            </a:lvl9pPr>
          </a:lstStyle>
          <a:p>
            <a:pPr eaLnBrk="1" hangingPunct="1"/>
            <a:r>
              <a:rPr lang="en-US" altLang="en-US" sz="2400">
                <a:latin typeface="Lucida Sans" panose="020B0602030504020204" pitchFamily="34" charset="0"/>
                <a:cs typeface="Arial" panose="020B0604020202020204" pitchFamily="34" charset="0"/>
              </a:rPr>
              <a:t>sketch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893494" y="3901281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577831" y="3063081"/>
            <a:ext cx="2994025" cy="2670175"/>
            <a:chOff x="3610" y="1920"/>
            <a:chExt cx="1886" cy="1682"/>
          </a:xfrm>
        </p:grpSpPr>
        <p:pic>
          <p:nvPicPr>
            <p:cNvPr id="17" name="Picture 16" descr="how_view_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" y="1920"/>
              <a:ext cx="1266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610" y="3084"/>
              <a:ext cx="18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Lucida Sans" panose="020B0602030504020204" pitchFamily="34" charset="0"/>
                  <a:cs typeface="Arial" panose="020B0604020202020204" pitchFamily="34" charset="0"/>
                </a:rPr>
                <a:t>implementation </a:t>
              </a:r>
              <a:br>
                <a:rPr lang="en-US" altLang="en-US" sz="2400">
                  <a:latin typeface="Lucida Sans" panose="020B0602030504020204" pitchFamily="34" charset="0"/>
                  <a:cs typeface="Arial" panose="020B0604020202020204" pitchFamily="34" charset="0"/>
                </a:rPr>
              </a:br>
              <a:r>
                <a:rPr lang="en-US" altLang="en-US" sz="2400">
                  <a:latin typeface="Lucida Sans" panose="020B0602030504020204" pitchFamily="34" charset="0"/>
                  <a:cs typeface="Arial" panose="020B0604020202020204" pitchFamily="34" charset="0"/>
                </a:rPr>
                <a:t>(completed sketch)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1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Sketch Synthesizer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16832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Programs are written in Sketch language </a:t>
            </a:r>
          </a:p>
          <a:p>
            <a:r>
              <a:rPr lang="en-US" dirty="0"/>
              <a:t>Partial programs are written with holes (??) </a:t>
            </a:r>
          </a:p>
          <a:p>
            <a:r>
              <a:rPr lang="en-US" dirty="0"/>
              <a:t>Sketch tries to find values of holes based on the given constraints (output values to be satisfied) and completes the program </a:t>
            </a:r>
          </a:p>
          <a:p>
            <a:r>
              <a:rPr lang="en-US" dirty="0"/>
              <a:t>If constraints cannot be satisfied throws error</a:t>
            </a:r>
          </a:p>
          <a:p>
            <a:r>
              <a:rPr lang="en-US" dirty="0"/>
              <a:t>Uses Counter Example Guided Inductive Synthesis (CEGIS) algorithm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Sketch Synthesizer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16832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Specifications constrains the program behavior</a:t>
            </a:r>
          </a:p>
          <a:p>
            <a:pPr lvl="1"/>
            <a:r>
              <a:rPr lang="en-US" dirty="0"/>
              <a:t>Assertions are introduced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</a:rPr>
              <a:t>assert </a:t>
            </a:r>
            <a:r>
              <a:rPr lang="en-US" altLang="en-US" dirty="0"/>
              <a:t>x == 100;</a:t>
            </a:r>
          </a:p>
          <a:p>
            <a:pPr lvl="1"/>
            <a:r>
              <a:rPr lang="en-US" altLang="en-US" dirty="0"/>
              <a:t>Functional Equivalence</a:t>
            </a:r>
          </a:p>
          <a:p>
            <a:pPr lvl="2"/>
            <a:r>
              <a:rPr lang="en-US" altLang="en-US" dirty="0" err="1"/>
              <a:t>SynthesizeMatMul</a:t>
            </a:r>
            <a:r>
              <a:rPr lang="en-US" altLang="en-US" dirty="0"/>
              <a:t>(Mat </a:t>
            </a:r>
            <a:r>
              <a:rPr lang="en-US" altLang="en-US" dirty="0" err="1"/>
              <a:t>A,Mat</a:t>
            </a:r>
            <a:r>
              <a:rPr lang="en-US" altLang="en-US" dirty="0"/>
              <a:t> B) </a:t>
            </a:r>
            <a:r>
              <a:rPr lang="en-US" altLang="en-US" b="1" dirty="0"/>
              <a:t>implements </a:t>
            </a:r>
            <a:r>
              <a:rPr lang="en-US" altLang="en-US" dirty="0" err="1"/>
              <a:t>matMul</a:t>
            </a:r>
            <a:endParaRPr lang="en-US" altLang="en-US" dirty="0"/>
          </a:p>
          <a:p>
            <a:r>
              <a:rPr lang="en-US" dirty="0"/>
              <a:t>Holes are placeholder for synthesizer</a:t>
            </a:r>
          </a:p>
          <a:p>
            <a:pPr lvl="1"/>
            <a:r>
              <a:rPr lang="en-US" dirty="0"/>
              <a:t>Synthesizer replaces/tries to find values for the holes</a:t>
            </a:r>
          </a:p>
          <a:p>
            <a:pPr lvl="2"/>
            <a:r>
              <a:rPr lang="en-US" dirty="0"/>
              <a:t>Range for the search space can be specified (Ex. No of bits for integer search range)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Sketch Synthesizer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050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61964" y="1412776"/>
            <a:ext cx="9289032" cy="1768018"/>
            <a:chOff x="2061964" y="1412776"/>
            <a:chExt cx="9289032" cy="1768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361" y="1859817"/>
              <a:ext cx="3405987" cy="12811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4652" y="1988840"/>
              <a:ext cx="2634070" cy="1191954"/>
            </a:xfrm>
            <a:prstGeom prst="rect">
              <a:avLst/>
            </a:prstGeom>
          </p:spPr>
        </p:pic>
        <p:sp>
          <p:nvSpPr>
            <p:cNvPr id="7" name="Arrow: Right 6"/>
            <p:cNvSpPr/>
            <p:nvPr/>
          </p:nvSpPr>
          <p:spPr>
            <a:xfrm>
              <a:off x="5950396" y="2276872"/>
              <a:ext cx="1327934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964" y="1412776"/>
              <a:ext cx="316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Sketch Program</a:t>
              </a:r>
              <a:endParaRPr lang="en-IN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34572" y="1412776"/>
              <a:ext cx="38164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Synthesized Output</a:t>
              </a:r>
              <a:endParaRPr lang="en-IN" b="1" dirty="0"/>
            </a:p>
          </p:txBody>
        </p:sp>
      </p:grpSp>
      <p:sp>
        <p:nvSpPr>
          <p:cNvPr id="12" name="Content Placeholder 13"/>
          <p:cNvSpPr txBox="1">
            <a:spLocks/>
          </p:cNvSpPr>
          <p:nvPr/>
        </p:nvSpPr>
        <p:spPr>
          <a:xfrm>
            <a:off x="1917948" y="3356992"/>
            <a:ext cx="9782801" cy="2872542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Generator Functions – Describes a space of possible code fragments to fill a hole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56" y="4365104"/>
            <a:ext cx="3968758" cy="1727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6021288"/>
            <a:ext cx="3811764" cy="895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075" y="4797152"/>
            <a:ext cx="4984713" cy="1051198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6022404" y="5157192"/>
            <a:ext cx="7601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050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QLOSE Tool</a:t>
            </a:r>
          </a:p>
          <a:p>
            <a:r>
              <a:rPr lang="en-US" dirty="0"/>
              <a:t>Automatically corrects programs based on Syntactic and Semantic distances</a:t>
            </a:r>
          </a:p>
          <a:p>
            <a:r>
              <a:rPr lang="en-US" dirty="0"/>
              <a:t>Uses Sketch tool for finding solutions</a:t>
            </a:r>
          </a:p>
          <a:p>
            <a:r>
              <a:rPr lang="en-US" dirty="0"/>
              <a:t>QLOSE tool transforms student’s program into Sketch programs and tries to solve it</a:t>
            </a:r>
          </a:p>
          <a:p>
            <a:r>
              <a:rPr lang="en-US" dirty="0"/>
              <a:t>Hard constraints (set of </a:t>
            </a:r>
            <a:r>
              <a:rPr lang="en-US" dirty="0" err="1"/>
              <a:t>testcases</a:t>
            </a:r>
            <a:r>
              <a:rPr lang="en-US" dirty="0"/>
              <a:t> to be passed) and Soft constraints (syntactic and semantic distances)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050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Syntactic Distance</a:t>
            </a:r>
          </a:p>
          <a:p>
            <a:pPr lvl="1"/>
            <a:r>
              <a:rPr lang="en-US" b="1" dirty="0"/>
              <a:t>Expression Distance</a:t>
            </a:r>
            <a:r>
              <a:rPr lang="en-US" dirty="0"/>
              <a:t> - Syntactic difference between expression</a:t>
            </a:r>
          </a:p>
          <a:p>
            <a:pPr marL="1245870" lvl="2" indent="-514350">
              <a:buFont typeface="+mj-lt"/>
              <a:buAutoNum type="romanLcPeriod"/>
            </a:pPr>
            <a:r>
              <a:rPr lang="en-US" dirty="0"/>
              <a:t>Boolean Expression distance (tracks if expressions equal or not)</a:t>
            </a:r>
          </a:p>
          <a:p>
            <a:pPr marL="1245870" lvl="2" indent="-514350">
              <a:buFont typeface="+mj-lt"/>
              <a:buAutoNum type="romanLcPeriod"/>
            </a:pPr>
            <a:r>
              <a:rPr lang="en-US" dirty="0"/>
              <a:t>Expression Size distance (tracks size of repaired expression)</a:t>
            </a:r>
          </a:p>
          <a:p>
            <a:r>
              <a:rPr lang="en-US" dirty="0"/>
              <a:t>Semantic Distance</a:t>
            </a:r>
          </a:p>
          <a:p>
            <a:pPr lvl="1"/>
            <a:r>
              <a:rPr lang="en-US" b="1" dirty="0"/>
              <a:t>Execution Distance</a:t>
            </a:r>
            <a:r>
              <a:rPr lang="en-US" dirty="0"/>
              <a:t> – Tracks differences between executions</a:t>
            </a:r>
          </a:p>
          <a:p>
            <a:pPr marL="1245870" lvl="2" indent="-514350">
              <a:buFont typeface="+mj-lt"/>
              <a:buAutoNum type="romanLcPeriod"/>
            </a:pPr>
            <a:r>
              <a:rPr lang="en-US" dirty="0"/>
              <a:t>Concrete Execution distance (compares both locations and variables)</a:t>
            </a:r>
          </a:p>
          <a:p>
            <a:pPr marL="1245870" lvl="2" indent="-514350">
              <a:buFont typeface="+mj-lt"/>
              <a:buAutoNum type="romanLcPeriod"/>
            </a:pPr>
            <a:r>
              <a:rPr lang="en-US" dirty="0"/>
              <a:t>Value Execution distance (compares only variable values)</a:t>
            </a:r>
          </a:p>
          <a:p>
            <a:pPr marL="1245870" lvl="2" indent="-514350">
              <a:buFont typeface="+mj-lt"/>
              <a:buAutoNum type="romanLcPeriod"/>
            </a:pPr>
            <a:r>
              <a:rPr lang="en-US" dirty="0"/>
              <a:t>Location Execution distance (compares only locations)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Mutation Testing</a:t>
            </a:r>
          </a:p>
          <a:p>
            <a:r>
              <a:rPr lang="en-US" dirty="0"/>
              <a:t>Program Dependence Graph</a:t>
            </a:r>
          </a:p>
          <a:p>
            <a:r>
              <a:rPr lang="en-US" dirty="0"/>
              <a:t>Sketch Synthesizer</a:t>
            </a:r>
          </a:p>
          <a:p>
            <a:r>
              <a:rPr lang="en-US" dirty="0"/>
              <a:t>Existing Approach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050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6" y="1340768"/>
            <a:ext cx="7612650" cy="3264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5" y="4509120"/>
            <a:ext cx="6147149" cy="2180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51" y="6324600"/>
            <a:ext cx="4438419" cy="2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98236" y="19050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07" y="2132856"/>
            <a:ext cx="7660737" cy="2015281"/>
          </a:xfrm>
          <a:prstGeom prst="rect">
            <a:avLst/>
          </a:prstGeom>
        </p:spPr>
      </p:pic>
      <p:sp>
        <p:nvSpPr>
          <p:cNvPr id="10" name="Content Placeholder 13"/>
          <p:cNvSpPr txBox="1">
            <a:spLocks/>
          </p:cNvSpPr>
          <p:nvPr/>
        </p:nvSpPr>
        <p:spPr>
          <a:xfrm>
            <a:off x="16696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Semantic Distance in Sketch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Modified Program satisfies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5031457"/>
            <a:ext cx="6261148" cy="7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Golden Standard Computation</a:t>
            </a:r>
          </a:p>
          <a:p>
            <a:pPr lvl="1"/>
            <a:r>
              <a:rPr lang="en-US" dirty="0"/>
              <a:t>Set of Solutions which pass all the test cases are added as a Golden Standard (</a:t>
            </a:r>
            <a:r>
              <a:rPr lang="en-US" b="1" dirty="0">
                <a:latin typeface="Castellar" panose="020A0402060406010301" pitchFamily="18" charset="0"/>
              </a:rPr>
              <a:t>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the solutions in G are semantically distinct</a:t>
            </a:r>
          </a:p>
          <a:p>
            <a:pPr lvl="1"/>
            <a:r>
              <a:rPr lang="en-US" dirty="0"/>
              <a:t>Wrong Solutions are excluded (even if they pass the </a:t>
            </a:r>
            <a:r>
              <a:rPr lang="en-US" dirty="0" err="1"/>
              <a:t>testcases</a:t>
            </a:r>
            <a:r>
              <a:rPr lang="en-US" dirty="0"/>
              <a:t>)</a:t>
            </a:r>
          </a:p>
          <a:p>
            <a:r>
              <a:rPr lang="en-US" dirty="0"/>
              <a:t>Nearest Neighbor Computation</a:t>
            </a:r>
          </a:p>
          <a:p>
            <a:pPr lvl="1"/>
            <a:r>
              <a:rPr lang="en-US" dirty="0"/>
              <a:t>Every student solution (Ps)</a:t>
            </a:r>
            <a:r>
              <a:rPr lang="en-US" dirty="0">
                <a:latin typeface="Castellar" panose="020A0402060406010301" pitchFamily="18" charset="0"/>
              </a:rPr>
              <a:t> </a:t>
            </a:r>
            <a:r>
              <a:rPr lang="en-US" dirty="0"/>
              <a:t>is compared with elements of </a:t>
            </a:r>
            <a:r>
              <a:rPr lang="en-US" dirty="0">
                <a:latin typeface="Castellar" panose="020A0402060406010301" pitchFamily="18" charset="0"/>
              </a:rPr>
              <a:t>G</a:t>
            </a:r>
            <a:r>
              <a:rPr lang="en-US" dirty="0"/>
              <a:t> and nearest neighbor(</a:t>
            </a:r>
            <a:r>
              <a:rPr lang="en-US" dirty="0" err="1"/>
              <a:t>Pg</a:t>
            </a:r>
            <a:r>
              <a:rPr lang="en-US" dirty="0"/>
              <a:t>) is identified </a:t>
            </a:r>
            <a:r>
              <a:rPr lang="en-US" dirty="0" err="1"/>
              <a:t>i.e</a:t>
            </a:r>
            <a:r>
              <a:rPr lang="en-US" dirty="0"/>
              <a:t> Student’s approach is identified</a:t>
            </a:r>
          </a:p>
          <a:p>
            <a:pPr lvl="1"/>
            <a:r>
              <a:rPr lang="en-US" dirty="0"/>
              <a:t>PDG’s can be generated for the solutions in G and Ps</a:t>
            </a:r>
          </a:p>
          <a:p>
            <a:pPr lvl="1"/>
            <a:r>
              <a:rPr lang="en-US" dirty="0"/>
              <a:t>Graph Isomorphism can be used to filter/match the PDG’s and identify </a:t>
            </a:r>
            <a:r>
              <a:rPr lang="en-US" dirty="0" err="1"/>
              <a:t>Pg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Distance Computation</a:t>
            </a:r>
          </a:p>
          <a:p>
            <a:pPr marL="365760" lvl="1" indent="0">
              <a:buNone/>
            </a:pPr>
            <a:r>
              <a:rPr lang="en-US" dirty="0"/>
              <a:t>State/Values of live variable at every location (within scope) of the program is calculated</a:t>
            </a:r>
          </a:p>
          <a:p>
            <a:pPr lvl="1"/>
            <a:r>
              <a:rPr lang="en-US" b="1" dirty="0"/>
              <a:t>Mutation Based Approach</a:t>
            </a:r>
          </a:p>
          <a:p>
            <a:pPr lvl="2"/>
            <a:r>
              <a:rPr lang="en-US" dirty="0"/>
              <a:t>Student solution (Ps) is transformed into another program (Ps’) using mutation operator</a:t>
            </a:r>
          </a:p>
          <a:p>
            <a:pPr lvl="2"/>
            <a:r>
              <a:rPr lang="en-US" dirty="0"/>
              <a:t>Mutation operators are identified based on </a:t>
            </a:r>
            <a:r>
              <a:rPr lang="en-US" dirty="0" err="1"/>
              <a:t>Pg</a:t>
            </a:r>
            <a:r>
              <a:rPr lang="en-US" dirty="0"/>
              <a:t> identified</a:t>
            </a:r>
          </a:p>
          <a:p>
            <a:pPr lvl="2"/>
            <a:r>
              <a:rPr lang="en-US" dirty="0"/>
              <a:t>Semantic distance is calculated between Ps and Ps’</a:t>
            </a:r>
          </a:p>
          <a:p>
            <a:pPr lvl="2"/>
            <a:r>
              <a:rPr lang="en-US" dirty="0"/>
              <a:t>Many corrections (Ps’) possible. Solution with minimum cost is picked</a:t>
            </a:r>
          </a:p>
          <a:p>
            <a:pPr lvl="1"/>
            <a:r>
              <a:rPr lang="en-US" b="1" dirty="0"/>
              <a:t>Trace Based Approach</a:t>
            </a:r>
          </a:p>
          <a:p>
            <a:pPr lvl="2"/>
            <a:r>
              <a:rPr lang="en-US" dirty="0"/>
              <a:t>Different inputs are given to </a:t>
            </a:r>
            <a:r>
              <a:rPr lang="en-US" dirty="0" err="1"/>
              <a:t>Pg</a:t>
            </a:r>
            <a:r>
              <a:rPr lang="en-US" dirty="0"/>
              <a:t> &amp; Ps and semantic distance is calculated</a:t>
            </a:r>
          </a:p>
          <a:p>
            <a:pPr lvl="2"/>
            <a:r>
              <a:rPr lang="en-US" dirty="0"/>
              <a:t>Renaming of variable of Ps to match </a:t>
            </a:r>
            <a:r>
              <a:rPr lang="en-US" dirty="0" err="1"/>
              <a:t>Pg</a:t>
            </a:r>
            <a:r>
              <a:rPr lang="en-US" dirty="0"/>
              <a:t> might be required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916832"/>
            <a:ext cx="966130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Qlose</a:t>
            </a:r>
            <a:r>
              <a:rPr lang="en-US" dirty="0"/>
              <a:t>: Program Repair with Quantitative Objectives</a:t>
            </a:r>
          </a:p>
          <a:p>
            <a:pPr lvl="1"/>
            <a:r>
              <a:rPr lang="en-IN" dirty="0"/>
              <a:t>GPLAG: Detection of Software Plagiarism by Program Dependence Graph Analysis</a:t>
            </a:r>
          </a:p>
          <a:p>
            <a:pPr lvl="1"/>
            <a:r>
              <a:rPr lang="en-IN" dirty="0"/>
              <a:t>Automated Feedback Generation for Introductory Programming Assignments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71271" y="2636912"/>
            <a:ext cx="9782801" cy="3888432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of student submissions for a programming exercise is a fairly complex process</a:t>
            </a:r>
          </a:p>
          <a:p>
            <a:r>
              <a:rPr lang="en-US" dirty="0"/>
              <a:t>Many solutions are possible</a:t>
            </a:r>
          </a:p>
          <a:p>
            <a:r>
              <a:rPr lang="en-US" dirty="0"/>
              <a:t>Different student’s might follow different approaches</a:t>
            </a:r>
          </a:p>
          <a:p>
            <a:r>
              <a:rPr lang="en-US" dirty="0"/>
              <a:t>Examiner has to understand the student’s approach and evaluate the student’s solution</a:t>
            </a:r>
          </a:p>
          <a:p>
            <a:r>
              <a:rPr lang="en-US" dirty="0"/>
              <a:t>Solutions can be verified by running set of test cases on every solution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0178" y="1417637"/>
            <a:ext cx="958680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Automated Evaluation of programs based on Software Engineering Techniques</a:t>
            </a:r>
          </a:p>
          <a:p>
            <a:endParaRPr lang="en-IN" sz="2800" b="1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20178" y="1417637"/>
            <a:ext cx="9370778" cy="1003251"/>
          </a:xfrm>
          <a:prstGeom prst="roundRect">
            <a:avLst/>
          </a:prstGeom>
          <a:noFill/>
          <a:ln>
            <a:solidFill>
              <a:srgbClr val="174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based on number of test cases passed is unfair </a:t>
            </a:r>
          </a:p>
          <a:p>
            <a:r>
              <a:rPr lang="en-US" dirty="0"/>
              <a:t>Evaluation should be based on Error criticality</a:t>
            </a:r>
          </a:p>
          <a:p>
            <a:r>
              <a:rPr lang="en-US" dirty="0"/>
              <a:t>Evaluation should be done based on cost of correcting the student solution</a:t>
            </a:r>
          </a:p>
          <a:p>
            <a:r>
              <a:rPr lang="en-US" dirty="0"/>
              <a:t>Identify the type of Errors beforehand</a:t>
            </a:r>
          </a:p>
          <a:p>
            <a:r>
              <a:rPr lang="en-US" dirty="0"/>
              <a:t>Even if output is correct, algorithm might be incorrect</a:t>
            </a:r>
          </a:p>
          <a:p>
            <a:pPr lvl="1"/>
            <a:r>
              <a:rPr lang="en-US" dirty="0"/>
              <a:t>For Merge sort question, quick sort is implemented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Errors</a:t>
            </a:r>
          </a:p>
          <a:p>
            <a:pPr lvl="1"/>
            <a:r>
              <a:rPr lang="en-US" dirty="0"/>
              <a:t>Perfect Algorithm but compilation error due to small mistake</a:t>
            </a:r>
          </a:p>
          <a:p>
            <a:pPr lvl="1"/>
            <a:r>
              <a:rPr lang="en-US" dirty="0"/>
              <a:t>Uninitialized/Incorrectly initialized variables</a:t>
            </a:r>
          </a:p>
          <a:p>
            <a:pPr lvl="1"/>
            <a:r>
              <a:rPr lang="en-US" dirty="0"/>
              <a:t>Incorrect loop range</a:t>
            </a:r>
          </a:p>
          <a:p>
            <a:pPr lvl="1"/>
            <a:r>
              <a:rPr lang="en-US" dirty="0"/>
              <a:t>Corner cases</a:t>
            </a:r>
          </a:p>
          <a:p>
            <a:pPr lvl="1"/>
            <a:r>
              <a:rPr lang="en-US" dirty="0"/>
              <a:t>Missing else 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0" y="4492618"/>
            <a:ext cx="3101987" cy="1888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4246098"/>
            <a:ext cx="363855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48" y="3097130"/>
            <a:ext cx="3662164" cy="19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Mutation Testing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07306" y="1525065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structural, white box testing method</a:t>
            </a:r>
          </a:p>
          <a:p>
            <a:r>
              <a:rPr lang="en-US" dirty="0"/>
              <a:t>Mutant Testing is used to verify the quality of test cases</a:t>
            </a:r>
          </a:p>
          <a:p>
            <a:r>
              <a:rPr lang="en-US" dirty="0"/>
              <a:t>Mutant Programs are generated using Mutation operators</a:t>
            </a:r>
          </a:p>
          <a:p>
            <a:r>
              <a:rPr lang="en-US" dirty="0" err="1"/>
              <a:t>Testcases</a:t>
            </a:r>
            <a:r>
              <a:rPr lang="en-US" dirty="0"/>
              <a:t> are run on Mutant programs and verified if output is same as original program. </a:t>
            </a:r>
          </a:p>
          <a:p>
            <a:r>
              <a:rPr lang="en-US" dirty="0"/>
              <a:t>If some </a:t>
            </a:r>
            <a:r>
              <a:rPr lang="en-US" dirty="0" err="1"/>
              <a:t>testcase</a:t>
            </a:r>
            <a:r>
              <a:rPr lang="en-US" dirty="0"/>
              <a:t> fails then Mutants are killed (meaning good </a:t>
            </a:r>
            <a:r>
              <a:rPr lang="en-US" dirty="0" err="1"/>
              <a:t>testcases</a:t>
            </a:r>
            <a:r>
              <a:rPr lang="en-US" dirty="0"/>
              <a:t>)</a:t>
            </a:r>
          </a:p>
          <a:p>
            <a:r>
              <a:rPr lang="en-US" dirty="0"/>
              <a:t>If the test suite kills all the Mutants then we have a good test suite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Mutation Testing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757924" y="126876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For a Mutant to get “killed”</a:t>
            </a:r>
            <a:endParaRPr lang="en-US" dirty="0"/>
          </a:p>
          <a:p>
            <a:pPr marL="765810" lvl="1" indent="-400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altLang="en-US" sz="1800" dirty="0"/>
              <a:t>A test must reach the mutated statement.</a:t>
            </a:r>
          </a:p>
          <a:p>
            <a:pPr marL="765810" lvl="1" indent="-400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altLang="en-US" sz="1800" dirty="0"/>
              <a:t>Test input data should infect the program state by causing different program states for the mutant and the original program. Above example, a test with a = 1 and b = 0 would do this.</a:t>
            </a:r>
          </a:p>
          <a:p>
            <a:pPr marL="765810" lvl="1" indent="-4000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altLang="en-US" sz="1800" dirty="0"/>
              <a:t>The incorrect program state (the value of 'c') must propagate to the program's output and be checked by the test.</a:t>
            </a:r>
          </a:p>
          <a:p>
            <a:r>
              <a:rPr lang="en-US" sz="2400" dirty="0"/>
              <a:t>Strong Mutation – All 3 conditions are satisfied</a:t>
            </a:r>
          </a:p>
          <a:p>
            <a:r>
              <a:rPr lang="en-US" sz="2400" dirty="0"/>
              <a:t>Weak Mutation – Only first 2 conditions are satisfied. Used for code coverage checking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7888" y="1484784"/>
            <a:ext cx="24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Mutant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972" y="1484784"/>
            <a:ext cx="249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Normal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1916832"/>
            <a:ext cx="1664349" cy="1278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934213"/>
            <a:ext cx="1440160" cy="127876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4627868" y="2348880"/>
            <a:ext cx="8184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Mutation Testing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1807306" y="1525065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Mutation Types</a:t>
            </a:r>
          </a:p>
          <a:p>
            <a:pPr lvl="1"/>
            <a:r>
              <a:rPr lang="en-US" dirty="0"/>
              <a:t>Value Mutation : Change the values of variable assignments or constants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Decision Mutation : Change the flow of the program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Statement Mutation : Deleting or Duplicating statements of the program  </a:t>
            </a:r>
          </a:p>
          <a:p>
            <a:r>
              <a:rPr lang="en-US" dirty="0"/>
              <a:t>Mutation Tools – </a:t>
            </a:r>
            <a:r>
              <a:rPr lang="en-US" dirty="0" err="1"/>
              <a:t>MuJava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https://cs.gmu.edu/~offutt/mujava/</a:t>
            </a:r>
            <a:r>
              <a:rPr lang="en-US" dirty="0"/>
              <a:t>), Insure++,Jumble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2492896"/>
            <a:ext cx="2306218" cy="884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2492896"/>
            <a:ext cx="2210125" cy="884050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5600702" y="2708920"/>
            <a:ext cx="99776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076" y="4005064"/>
            <a:ext cx="2326087" cy="10775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48" y="4005064"/>
            <a:ext cx="2370693" cy="1088763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5753102" y="4437112"/>
            <a:ext cx="99776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Dependence Graph (PDG)</a:t>
            </a: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Dependence Graph</a:t>
            </a:r>
          </a:p>
          <a:p>
            <a:pPr lvl="1"/>
            <a:r>
              <a:rPr lang="en-US" dirty="0"/>
              <a:t>Vertices in the graph corresponds to program statements</a:t>
            </a:r>
          </a:p>
          <a:p>
            <a:pPr lvl="1"/>
            <a:r>
              <a:rPr lang="en-US" dirty="0"/>
              <a:t>Edges give information of various control and data dependencies between every vertices (program statements)</a:t>
            </a:r>
          </a:p>
          <a:p>
            <a:r>
              <a:rPr lang="en-US" dirty="0"/>
              <a:t>PDG’s are often used for optimizing programs</a:t>
            </a:r>
          </a:p>
          <a:p>
            <a:r>
              <a:rPr lang="en-US" dirty="0"/>
              <a:t>Types of dependencies in PDG</a:t>
            </a:r>
          </a:p>
          <a:p>
            <a:pPr lvl="2"/>
            <a:r>
              <a:rPr lang="en-US" sz="2200" b="1" dirty="0"/>
              <a:t>Control Dependencies</a:t>
            </a:r>
            <a:r>
              <a:rPr lang="en-US" sz="2200" dirty="0"/>
              <a:t> – modifies the control flow of program (if/while/for statements)</a:t>
            </a:r>
          </a:p>
          <a:p>
            <a:pPr lvl="2"/>
            <a:r>
              <a:rPr lang="en-US" sz="2200" b="1" dirty="0"/>
              <a:t>Data Dependencies</a:t>
            </a:r>
            <a:r>
              <a:rPr lang="en-US" sz="2200" dirty="0"/>
              <a:t> – reading memory locations (accessing values of variables)</a:t>
            </a:r>
          </a:p>
          <a:p>
            <a:pPr lvl="2"/>
            <a:r>
              <a:rPr lang="en-US" sz="2200" b="1" dirty="0"/>
              <a:t>Address Dependencies</a:t>
            </a:r>
            <a:r>
              <a:rPr lang="en-US" sz="2200" dirty="0"/>
              <a:t> – writing memory locations (assigning values to variables)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1003</Words>
  <Application>Microsoft Office PowerPoint</Application>
  <PresentationFormat>Custom</PresentationFormat>
  <Paragraphs>365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Castellar</vt:lpstr>
      <vt:lpstr>Euphemia</vt:lpstr>
      <vt:lpstr>Lucida Sans</vt:lpstr>
      <vt:lpstr>Montara Std Gothic</vt:lpstr>
      <vt:lpstr>Math 16x9</vt:lpstr>
      <vt:lpstr>Using Automated Software Engineering Methods for Program Evaluation</vt:lpstr>
      <vt:lpstr>Contents</vt:lpstr>
      <vt:lpstr>Problem Statement</vt:lpstr>
      <vt:lpstr>Problem Statement</vt:lpstr>
      <vt:lpstr>Problem Statement</vt:lpstr>
      <vt:lpstr>Mutation Testing</vt:lpstr>
      <vt:lpstr>Mutation Testing</vt:lpstr>
      <vt:lpstr>Mutation Testing</vt:lpstr>
      <vt:lpstr>Program Dependence Graph (PDG)</vt:lpstr>
      <vt:lpstr>PDG (Example 1)</vt:lpstr>
      <vt:lpstr>PDG (Example 2)</vt:lpstr>
      <vt:lpstr>Program Dependence Graph (PDG)</vt:lpstr>
      <vt:lpstr>Program Synthesis</vt:lpstr>
      <vt:lpstr>Sketch Synthesizer</vt:lpstr>
      <vt:lpstr>Sketch Synthesizer</vt:lpstr>
      <vt:lpstr>Sketch Synthesizer</vt:lpstr>
      <vt:lpstr>Sketch Synthesizer</vt:lpstr>
      <vt:lpstr>Existing Approach</vt:lpstr>
      <vt:lpstr>Existing Approach</vt:lpstr>
      <vt:lpstr>Existing Approach</vt:lpstr>
      <vt:lpstr>Existing Approach</vt:lpstr>
      <vt:lpstr>Proposed Approach</vt:lpstr>
      <vt:lpstr>Proposed Approach</vt:lpstr>
      <vt:lpstr>Proposed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2017-03-05T16:28:23Z</dcterms:created>
  <dcterms:modified xsi:type="dcterms:W3CDTF">2017-03-14T05:47:34Z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