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64" r:id="rId3"/>
    <p:sldId id="265" r:id="rId4"/>
    <p:sldId id="262" r:id="rId5"/>
    <p:sldId id="259" r:id="rId6"/>
    <p:sldId id="260" r:id="rId7"/>
    <p:sldId id="261" r:id="rId8"/>
    <p:sldId id="263"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A57B4B-8E00-45B0-B552-E1B3148B347D}">
          <p14:sldIdLst>
            <p14:sldId id="256"/>
            <p14:sldId id="264"/>
            <p14:sldId id="265"/>
            <p14:sldId id="262"/>
            <p14:sldId id="259"/>
            <p14:sldId id="260"/>
            <p14:sldId id="261"/>
            <p14:sldId id="263"/>
            <p14:sldId id="267"/>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a Jaqueline linares" initials="cJl" lastIdx="1" clrIdx="0">
    <p:extLst>
      <p:ext uri="{19B8F6BF-5375-455C-9EA6-DF929625EA0E}">
        <p15:presenceInfo xmlns:p15="http://schemas.microsoft.com/office/powerpoint/2012/main" userId="fdf00013b969f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3875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52937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777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0484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772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943851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500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5591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8972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1943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0435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9908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7464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1942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7981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883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3/4/2021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8953874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mall yellow flowers with leaves">
            <a:extLst>
              <a:ext uri="{FF2B5EF4-FFF2-40B4-BE49-F238E27FC236}">
                <a16:creationId xmlns:a16="http://schemas.microsoft.com/office/drawing/2014/main" id="{8620F41F-CBB6-498F-94AE-802E1F30E778}"/>
              </a:ext>
            </a:extLst>
          </p:cNvPr>
          <p:cNvPicPr>
            <a:picLocks noChangeAspect="1"/>
          </p:cNvPicPr>
          <p:nvPr/>
        </p:nvPicPr>
        <p:blipFill rotWithShape="1">
          <a:blip r:embed="rId2">
            <a:alphaModFix amt="5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CB4E2C3-E222-4FAD-B06E-AB74D08CC5E7}"/>
              </a:ext>
            </a:extLst>
          </p:cNvPr>
          <p:cNvSpPr>
            <a:spLocks noGrp="1"/>
          </p:cNvSpPr>
          <p:nvPr>
            <p:ph type="ctrTitle"/>
          </p:nvPr>
        </p:nvSpPr>
        <p:spPr>
          <a:xfrm>
            <a:off x="6257047" y="795509"/>
            <a:ext cx="5037616" cy="3011340"/>
          </a:xfrm>
        </p:spPr>
        <p:txBody>
          <a:bodyPr>
            <a:normAutofit/>
          </a:bodyPr>
          <a:lstStyle/>
          <a:p>
            <a:r>
              <a:rPr lang="en-US" dirty="0">
                <a:solidFill>
                  <a:srgbClr val="002060"/>
                </a:solidFill>
              </a:rPr>
              <a:t>Happiness Index Report </a:t>
            </a:r>
          </a:p>
        </p:txBody>
      </p:sp>
      <p:sp>
        <p:nvSpPr>
          <p:cNvPr id="3" name="Subtitle 2">
            <a:extLst>
              <a:ext uri="{FF2B5EF4-FFF2-40B4-BE49-F238E27FC236}">
                <a16:creationId xmlns:a16="http://schemas.microsoft.com/office/drawing/2014/main" id="{CA1ADB06-B9A1-4FB0-AF40-98D336938907}"/>
              </a:ext>
            </a:extLst>
          </p:cNvPr>
          <p:cNvSpPr>
            <a:spLocks noGrp="1"/>
          </p:cNvSpPr>
          <p:nvPr>
            <p:ph type="subTitle" idx="1"/>
          </p:nvPr>
        </p:nvSpPr>
        <p:spPr>
          <a:xfrm>
            <a:off x="6257047" y="3898924"/>
            <a:ext cx="5037616" cy="1777878"/>
          </a:xfrm>
        </p:spPr>
        <p:txBody>
          <a:bodyPr>
            <a:normAutofit/>
          </a:bodyPr>
          <a:lstStyle/>
          <a:p>
            <a:pPr algn="l"/>
            <a:r>
              <a:rPr lang="en-US" dirty="0">
                <a:solidFill>
                  <a:schemeClr val="tx1"/>
                </a:solidFill>
              </a:rPr>
              <a:t>Name: Carla Bradley</a:t>
            </a:r>
          </a:p>
          <a:p>
            <a:pPr algn="l"/>
            <a:r>
              <a:rPr lang="en-US" dirty="0">
                <a:solidFill>
                  <a:schemeClr val="tx1"/>
                </a:solidFill>
              </a:rPr>
              <a:t>Course: Data Exploration and Analysis</a:t>
            </a:r>
          </a:p>
          <a:p>
            <a:pPr algn="l"/>
            <a:r>
              <a:rPr lang="en-US" dirty="0">
                <a:solidFill>
                  <a:schemeClr val="tx1"/>
                </a:solidFill>
              </a:rPr>
              <a:t>Professor: </a:t>
            </a:r>
            <a:r>
              <a:rPr lang="en-US" i="0" dirty="0">
                <a:solidFill>
                  <a:srgbClr val="000000"/>
                </a:solidFill>
                <a:effectLst/>
                <a:latin typeface="Open Sans"/>
              </a:rPr>
              <a:t>Matthew Metzger</a:t>
            </a:r>
          </a:p>
          <a:p>
            <a:pPr algn="l"/>
            <a:endParaRPr lang="en-US" dirty="0">
              <a:solidFill>
                <a:schemeClr val="tx1"/>
              </a:solidFill>
            </a:endParaRPr>
          </a:p>
        </p:txBody>
      </p:sp>
    </p:spTree>
    <p:extLst>
      <p:ext uri="{BB962C8B-B14F-4D97-AF65-F5344CB8AC3E}">
        <p14:creationId xmlns:p14="http://schemas.microsoft.com/office/powerpoint/2010/main" val="108852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4A8499-1D90-40D5-A5C2-6C836FEEC1EC}"/>
              </a:ext>
            </a:extLst>
          </p:cNvPr>
          <p:cNvSpPr txBox="1"/>
          <p:nvPr/>
        </p:nvSpPr>
        <p:spPr>
          <a:xfrm>
            <a:off x="697992" y="1839266"/>
            <a:ext cx="3325368" cy="3046988"/>
          </a:xfrm>
          <a:prstGeom prst="rect">
            <a:avLst/>
          </a:prstGeom>
          <a:noFill/>
        </p:spPr>
        <p:txBody>
          <a:bodyPr wrap="square">
            <a:spAutoFit/>
          </a:bodyPr>
          <a:lstStyle/>
          <a:p>
            <a:r>
              <a:rPr lang="en-US" sz="3200" dirty="0"/>
              <a:t>Histogram</a:t>
            </a:r>
          </a:p>
          <a:p>
            <a:r>
              <a:rPr lang="en-US" sz="3200" dirty="0"/>
              <a:t>reflects relative frequency distribution of Regional indicator</a:t>
            </a:r>
          </a:p>
        </p:txBody>
      </p:sp>
      <p:pic>
        <p:nvPicPr>
          <p:cNvPr id="12" name="Picture 11">
            <a:extLst>
              <a:ext uri="{FF2B5EF4-FFF2-40B4-BE49-F238E27FC236}">
                <a16:creationId xmlns:a16="http://schemas.microsoft.com/office/drawing/2014/main" id="{DF4B8470-9D4D-4FFE-B008-CEEC37C0D6D6}"/>
              </a:ext>
            </a:extLst>
          </p:cNvPr>
          <p:cNvPicPr>
            <a:picLocks noChangeAspect="1"/>
          </p:cNvPicPr>
          <p:nvPr/>
        </p:nvPicPr>
        <p:blipFill>
          <a:blip r:embed="rId2"/>
          <a:stretch>
            <a:fillRect/>
          </a:stretch>
        </p:blipFill>
        <p:spPr>
          <a:xfrm>
            <a:off x="4520184" y="777240"/>
            <a:ext cx="6096000" cy="4572000"/>
          </a:xfrm>
          <a:prstGeom prst="rect">
            <a:avLst/>
          </a:prstGeom>
        </p:spPr>
      </p:pic>
    </p:spTree>
    <p:extLst>
      <p:ext uri="{BB962C8B-B14F-4D97-AF65-F5344CB8AC3E}">
        <p14:creationId xmlns:p14="http://schemas.microsoft.com/office/powerpoint/2010/main" val="9964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FE56-41C5-40B3-85C4-28E58F9FBAA2}"/>
              </a:ext>
            </a:extLst>
          </p:cNvPr>
          <p:cNvSpPr>
            <a:spLocks noGrp="1"/>
          </p:cNvSpPr>
          <p:nvPr>
            <p:ph type="title"/>
          </p:nvPr>
        </p:nvSpPr>
        <p:spPr>
          <a:xfrm>
            <a:off x="602196" y="704088"/>
            <a:ext cx="8596668" cy="748640"/>
          </a:xfrm>
        </p:spPr>
        <p:txBody>
          <a:bodyPr>
            <a:normAutofit fontScale="90000"/>
          </a:bodyPr>
          <a:lstStyle/>
          <a:p>
            <a:br>
              <a:rPr lang="en-US" dirty="0"/>
            </a:br>
            <a:r>
              <a:rPr lang="en-US" dirty="0"/>
              <a:t>Problem Statement</a:t>
            </a:r>
          </a:p>
        </p:txBody>
      </p:sp>
      <p:sp>
        <p:nvSpPr>
          <p:cNvPr id="3" name="Text Placeholder 2">
            <a:extLst>
              <a:ext uri="{FF2B5EF4-FFF2-40B4-BE49-F238E27FC236}">
                <a16:creationId xmlns:a16="http://schemas.microsoft.com/office/drawing/2014/main" id="{DED65199-7EFE-4F94-816E-43EC8C109E5D}"/>
              </a:ext>
            </a:extLst>
          </p:cNvPr>
          <p:cNvSpPr>
            <a:spLocks noGrp="1"/>
          </p:cNvSpPr>
          <p:nvPr>
            <p:ph type="body" idx="1"/>
          </p:nvPr>
        </p:nvSpPr>
        <p:spPr>
          <a:xfrm>
            <a:off x="677334" y="1956816"/>
            <a:ext cx="8814137" cy="4084546"/>
          </a:xfrm>
        </p:spPr>
        <p:txBody>
          <a:bodyPr>
            <a:normAutofit/>
          </a:bodyPr>
          <a:lstStyle/>
          <a:p>
            <a:r>
              <a:rPr lang="en-US" dirty="0"/>
              <a:t>Millions of citizens of the world have lost their jobs. They have watched helplessly as their savings dwindled, as they were confined to their homes—prohibited from interacting with friends, attending church, temple or music, and sporting events due to restrictions enacted in response to the COVID-19 pandemic.  These situations have incremented the statistics and indices related to depression and suicide.</a:t>
            </a:r>
          </a:p>
          <a:p>
            <a:r>
              <a:rPr lang="en-US" dirty="0"/>
              <a:t>My project is to identify the societal factors that the government will need to focus on for bringing society together to produce a sense of relief and happiness. </a:t>
            </a:r>
          </a:p>
          <a:p>
            <a:r>
              <a:rPr lang="en-US" dirty="0"/>
              <a:t>The Happiness Index is a valuable resource for determining the societal factors that influenced a country's happiness index before and after the COVID-1 9 pandemic.</a:t>
            </a:r>
          </a:p>
          <a:p>
            <a:endParaRPr lang="en-US" dirty="0"/>
          </a:p>
        </p:txBody>
      </p:sp>
    </p:spTree>
    <p:extLst>
      <p:ext uri="{BB962C8B-B14F-4D97-AF65-F5344CB8AC3E}">
        <p14:creationId xmlns:p14="http://schemas.microsoft.com/office/powerpoint/2010/main" val="362730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A231-072F-43E5-8657-A1B2A02D3A07}"/>
              </a:ext>
            </a:extLst>
          </p:cNvPr>
          <p:cNvSpPr>
            <a:spLocks noGrp="1"/>
          </p:cNvSpPr>
          <p:nvPr>
            <p:ph type="ctrTitle"/>
          </p:nvPr>
        </p:nvSpPr>
        <p:spPr>
          <a:xfrm>
            <a:off x="841247" y="859536"/>
            <a:ext cx="7701235" cy="950976"/>
          </a:xfrm>
        </p:spPr>
        <p:txBody>
          <a:bodyPr/>
          <a:lstStyle/>
          <a:p>
            <a:pPr algn="l"/>
            <a:r>
              <a:rPr lang="en-US" dirty="0"/>
              <a:t>Analysis</a:t>
            </a:r>
          </a:p>
        </p:txBody>
      </p:sp>
      <p:sp>
        <p:nvSpPr>
          <p:cNvPr id="3" name="Subtitle 2">
            <a:extLst>
              <a:ext uri="{FF2B5EF4-FFF2-40B4-BE49-F238E27FC236}">
                <a16:creationId xmlns:a16="http://schemas.microsoft.com/office/drawing/2014/main" id="{9394CEFD-C16C-47BA-BF11-F8092FDADA77}"/>
              </a:ext>
            </a:extLst>
          </p:cNvPr>
          <p:cNvSpPr>
            <a:spLocks noGrp="1"/>
          </p:cNvSpPr>
          <p:nvPr>
            <p:ph type="subTitle" idx="1"/>
          </p:nvPr>
        </p:nvSpPr>
        <p:spPr>
          <a:xfrm>
            <a:off x="1982555" y="2194561"/>
            <a:ext cx="7216309" cy="3721268"/>
          </a:xfrm>
        </p:spPr>
        <p:txBody>
          <a:bodyPr>
            <a:normAutofit fontScale="40000" lnSpcReduction="20000"/>
          </a:bodyPr>
          <a:lstStyle/>
          <a:p>
            <a:pPr marL="685800" indent="-685800" algn="l">
              <a:buFont typeface="Arial" panose="020B0604020202020204" pitchFamily="34" charset="0"/>
              <a:buChar char="•"/>
            </a:pPr>
            <a:r>
              <a:rPr lang="en-US" sz="5600" dirty="0">
                <a:solidFill>
                  <a:schemeClr val="tx1"/>
                </a:solidFill>
                <a:latin typeface="Calibri Light" panose="020F0302020204030204" pitchFamily="34" charset="0"/>
                <a:cs typeface="Calibri Light" panose="020F0302020204030204" pitchFamily="34" charset="0"/>
              </a:rPr>
              <a:t>How much did the worldwide pandemic of 2020 impact a country’s ranking from 2019 to 2020?</a:t>
            </a:r>
          </a:p>
          <a:p>
            <a:pPr marL="685800" indent="-685800" algn="l">
              <a:buFont typeface="Arial" panose="020B0604020202020204" pitchFamily="34" charset="0"/>
              <a:buChar char="•"/>
            </a:pPr>
            <a:r>
              <a:rPr lang="en-US" sz="5600" dirty="0">
                <a:solidFill>
                  <a:schemeClr val="tx1"/>
                </a:solidFill>
                <a:latin typeface="Calibri Light" panose="020F0302020204030204" pitchFamily="34" charset="0"/>
                <a:cs typeface="Calibri Light" panose="020F0302020204030204" pitchFamily="34" charset="0"/>
              </a:rPr>
              <a:t>Does more GDP really make a country happier?   (Gross Domestic Product per capita)</a:t>
            </a:r>
          </a:p>
          <a:p>
            <a:pPr marL="685800" indent="-685800" algn="l">
              <a:buFont typeface="Arial" panose="020B0604020202020204" pitchFamily="34" charset="0"/>
              <a:buChar char="•"/>
            </a:pPr>
            <a:r>
              <a:rPr lang="en-US" sz="55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What’s the variables that drive a higher happiness score?</a:t>
            </a:r>
            <a:endParaRPr lang="en-US" sz="5600" dirty="0">
              <a:solidFill>
                <a:schemeClr val="tx1"/>
              </a:solidFill>
              <a:latin typeface="Calibri Light" panose="020F0302020204030204" pitchFamily="34" charset="0"/>
              <a:cs typeface="Calibri Light" panose="020F0302020204030204" pitchFamily="34" charset="0"/>
            </a:endParaRPr>
          </a:p>
          <a:p>
            <a:pPr marL="685800" indent="-685800" algn="l">
              <a:buFont typeface="Arial" panose="020B0604020202020204" pitchFamily="34" charset="0"/>
              <a:buChar char="•"/>
            </a:pPr>
            <a:r>
              <a:rPr lang="en-US" sz="5600" dirty="0">
                <a:solidFill>
                  <a:schemeClr val="tx1"/>
                </a:solidFill>
                <a:latin typeface="Calibri Light" panose="020F0302020204030204" pitchFamily="34" charset="0"/>
                <a:cs typeface="Calibri Light" panose="020F0302020204030204" pitchFamily="34" charset="0"/>
              </a:rPr>
              <a:t>Which of the societal variables contributed the most to a continent to be among the “happiest” and “unhappiest” 2020?  </a:t>
            </a:r>
          </a:p>
          <a:p>
            <a:pPr marL="685800" indent="-685800" algn="l">
              <a:buFont typeface="Arial" panose="020B0604020202020204" pitchFamily="34" charset="0"/>
              <a:buChar char="•"/>
            </a:pPr>
            <a:r>
              <a:rPr lang="en-US" sz="5600" dirty="0">
                <a:solidFill>
                  <a:schemeClr val="tx1"/>
                </a:solidFill>
                <a:latin typeface="Calibri Light" panose="020F0302020204030204" pitchFamily="34" charset="0"/>
                <a:cs typeface="Calibri Light" panose="020F0302020204030204" pitchFamily="34" charset="0"/>
              </a:rPr>
              <a:t>Does freedom of life provide a country with happiness?  </a:t>
            </a:r>
          </a:p>
        </p:txBody>
      </p:sp>
    </p:spTree>
    <p:extLst>
      <p:ext uri="{BB962C8B-B14F-4D97-AF65-F5344CB8AC3E}">
        <p14:creationId xmlns:p14="http://schemas.microsoft.com/office/powerpoint/2010/main" val="270332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119E8-0C6D-4269-9E0D-01105E1C6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88" y="1252728"/>
            <a:ext cx="7410400" cy="4572000"/>
          </a:xfrm>
          <a:prstGeom prst="rect">
            <a:avLst/>
          </a:prstGeom>
        </p:spPr>
      </p:pic>
      <p:sp>
        <p:nvSpPr>
          <p:cNvPr id="4" name="TextBox 3">
            <a:extLst>
              <a:ext uri="{FF2B5EF4-FFF2-40B4-BE49-F238E27FC236}">
                <a16:creationId xmlns:a16="http://schemas.microsoft.com/office/drawing/2014/main" id="{F4C2EC86-4932-4EB3-BAB2-4A97C49340BE}"/>
              </a:ext>
            </a:extLst>
          </p:cNvPr>
          <p:cNvSpPr txBox="1"/>
          <p:nvPr/>
        </p:nvSpPr>
        <p:spPr>
          <a:xfrm>
            <a:off x="380060" y="1738235"/>
            <a:ext cx="4238713" cy="3385542"/>
          </a:xfrm>
          <a:prstGeom prst="rect">
            <a:avLst/>
          </a:prstGeom>
          <a:noFill/>
        </p:spPr>
        <p:txBody>
          <a:bodyPr wrap="square">
            <a:spAutoFit/>
          </a:bodyPr>
          <a:lstStyle/>
          <a:p>
            <a:r>
              <a:rPr lang="en-US" sz="2600" dirty="0">
                <a:solidFill>
                  <a:schemeClr val="tx1">
                    <a:lumMod val="50000"/>
                    <a:lumOff val="50000"/>
                  </a:schemeClr>
                </a:solidFill>
                <a:latin typeface="Open Sans"/>
              </a:rPr>
              <a:t>T</a:t>
            </a:r>
            <a:r>
              <a:rPr lang="en-US" sz="2600" b="0" i="0" dirty="0">
                <a:solidFill>
                  <a:schemeClr val="tx1">
                    <a:lumMod val="50000"/>
                    <a:lumOff val="50000"/>
                  </a:schemeClr>
                </a:solidFill>
                <a:effectLst/>
                <a:latin typeface="Open Sans"/>
              </a:rPr>
              <a:t>he happiness index mean is </a:t>
            </a:r>
            <a:r>
              <a:rPr lang="en-US" sz="2600" dirty="0">
                <a:solidFill>
                  <a:schemeClr val="tx1">
                    <a:lumMod val="50000"/>
                    <a:lumOff val="50000"/>
                  </a:schemeClr>
                </a:solidFill>
                <a:latin typeface="Open Sans"/>
                <a:cs typeface="Calibri Light" panose="020F0302020204030204" pitchFamily="34" charset="0"/>
              </a:rPr>
              <a:t>5.4</a:t>
            </a:r>
            <a:r>
              <a:rPr lang="en-US" sz="2600" b="0" i="0" dirty="0">
                <a:solidFill>
                  <a:schemeClr val="tx1">
                    <a:lumMod val="50000"/>
                    <a:lumOff val="50000"/>
                  </a:schemeClr>
                </a:solidFill>
                <a:effectLst/>
                <a:latin typeface="Open Sans"/>
              </a:rPr>
              <a:t>, and the median is </a:t>
            </a:r>
            <a:r>
              <a:rPr lang="en-US" sz="2600" dirty="0">
                <a:solidFill>
                  <a:schemeClr val="tx1">
                    <a:lumMod val="50000"/>
                    <a:lumOff val="50000"/>
                  </a:schemeClr>
                </a:solidFill>
                <a:latin typeface="Open Sans"/>
                <a:cs typeface="Calibri Light" panose="020F0302020204030204" pitchFamily="34" charset="0"/>
              </a:rPr>
              <a:t>5.5</a:t>
            </a:r>
            <a:r>
              <a:rPr lang="en-US" sz="2600" b="0" i="0" dirty="0">
                <a:solidFill>
                  <a:schemeClr val="tx1">
                    <a:lumMod val="50000"/>
                    <a:lumOff val="50000"/>
                  </a:schemeClr>
                </a:solidFill>
                <a:effectLst/>
                <a:latin typeface="Open Sans"/>
              </a:rPr>
              <a:t>.</a:t>
            </a:r>
          </a:p>
          <a:p>
            <a:endParaRPr lang="en-US" sz="2600" dirty="0">
              <a:solidFill>
                <a:schemeClr val="tx1">
                  <a:lumMod val="50000"/>
                  <a:lumOff val="50000"/>
                </a:schemeClr>
              </a:solidFill>
              <a:latin typeface="Open Sans"/>
            </a:endParaRPr>
          </a:p>
          <a:p>
            <a:r>
              <a:rPr lang="en-US" sz="2600" b="0" i="0" dirty="0">
                <a:solidFill>
                  <a:schemeClr val="tx1">
                    <a:lumMod val="50000"/>
                    <a:lumOff val="50000"/>
                  </a:schemeClr>
                </a:solidFill>
                <a:effectLst/>
                <a:latin typeface="Open Sans"/>
              </a:rPr>
              <a:t> The data appear to be symmetrical distributional with variance value is 1.23 </a:t>
            </a:r>
            <a:endParaRPr lang="en-US" sz="2600" dirty="0">
              <a:solidFill>
                <a:schemeClr val="tx1">
                  <a:lumMod val="50000"/>
                  <a:lumOff val="50000"/>
                </a:schemeClr>
              </a:solidFill>
              <a:latin typeface="Open Sans"/>
              <a:cs typeface="Calibri Light" panose="020F0302020204030204" pitchFamily="34" charset="0"/>
            </a:endParaRPr>
          </a:p>
          <a:p>
            <a:endParaRPr lang="en-US" sz="3200" dirty="0"/>
          </a:p>
        </p:txBody>
      </p:sp>
      <p:sp>
        <p:nvSpPr>
          <p:cNvPr id="5" name="TextBox 4">
            <a:extLst>
              <a:ext uri="{FF2B5EF4-FFF2-40B4-BE49-F238E27FC236}">
                <a16:creationId xmlns:a16="http://schemas.microsoft.com/office/drawing/2014/main" id="{A98A88C4-7393-4F21-BFC1-86CF1D3D270B}"/>
              </a:ext>
            </a:extLst>
          </p:cNvPr>
          <p:cNvSpPr txBox="1"/>
          <p:nvPr/>
        </p:nvSpPr>
        <p:spPr>
          <a:xfrm>
            <a:off x="3114716" y="623842"/>
            <a:ext cx="5166160" cy="523220"/>
          </a:xfrm>
          <a:prstGeom prst="rect">
            <a:avLst/>
          </a:prstGeom>
          <a:noFill/>
        </p:spPr>
        <p:txBody>
          <a:bodyPr wrap="square" rtlCol="0">
            <a:spAutoFit/>
          </a:bodyPr>
          <a:lstStyle/>
          <a:p>
            <a:r>
              <a:rPr lang="en-US" sz="2800" dirty="0"/>
              <a:t>Happiness Index Histogram</a:t>
            </a:r>
          </a:p>
        </p:txBody>
      </p:sp>
    </p:spTree>
    <p:extLst>
      <p:ext uri="{BB962C8B-B14F-4D97-AF65-F5344CB8AC3E}">
        <p14:creationId xmlns:p14="http://schemas.microsoft.com/office/powerpoint/2010/main" val="382137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050D1-86B7-49C1-8706-64A6ED3DA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784" y="566112"/>
            <a:ext cx="7031736" cy="5664708"/>
          </a:xfrm>
          <a:prstGeom prst="rect">
            <a:avLst/>
          </a:prstGeom>
        </p:spPr>
      </p:pic>
      <p:sp>
        <p:nvSpPr>
          <p:cNvPr id="5" name="TextBox 4">
            <a:extLst>
              <a:ext uri="{FF2B5EF4-FFF2-40B4-BE49-F238E27FC236}">
                <a16:creationId xmlns:a16="http://schemas.microsoft.com/office/drawing/2014/main" id="{F8CD3E41-1B3D-4023-917D-5F3265BFA20C}"/>
              </a:ext>
            </a:extLst>
          </p:cNvPr>
          <p:cNvSpPr txBox="1"/>
          <p:nvPr/>
        </p:nvSpPr>
        <p:spPr>
          <a:xfrm>
            <a:off x="2230452" y="490643"/>
            <a:ext cx="5588949" cy="461665"/>
          </a:xfrm>
          <a:prstGeom prst="rect">
            <a:avLst/>
          </a:prstGeom>
          <a:noFill/>
        </p:spPr>
        <p:txBody>
          <a:bodyPr wrap="square" rtlCol="0">
            <a:spAutoFit/>
          </a:bodyPr>
          <a:lstStyle/>
          <a:p>
            <a:r>
              <a:rPr lang="en-US" sz="2400" b="1" dirty="0">
                <a:cs typeface="Calibri Light" panose="020F0302020204030204" pitchFamily="34" charset="0"/>
              </a:rPr>
              <a:t>Healthy Life Expectancy Histogram</a:t>
            </a:r>
          </a:p>
        </p:txBody>
      </p:sp>
      <p:sp>
        <p:nvSpPr>
          <p:cNvPr id="4" name="TextBox 3">
            <a:extLst>
              <a:ext uri="{FF2B5EF4-FFF2-40B4-BE49-F238E27FC236}">
                <a16:creationId xmlns:a16="http://schemas.microsoft.com/office/drawing/2014/main" id="{6EB8D563-BB58-4901-BBA0-CFC6207C18AC}"/>
              </a:ext>
            </a:extLst>
          </p:cNvPr>
          <p:cNvSpPr txBox="1"/>
          <p:nvPr/>
        </p:nvSpPr>
        <p:spPr>
          <a:xfrm>
            <a:off x="304800" y="1898793"/>
            <a:ext cx="3933914" cy="3323987"/>
          </a:xfrm>
          <a:prstGeom prst="rect">
            <a:avLst/>
          </a:prstGeom>
          <a:noFill/>
        </p:spPr>
        <p:txBody>
          <a:bodyPr wrap="square" rtlCol="0">
            <a:spAutoFit/>
          </a:bodyPr>
          <a:lstStyle/>
          <a:p>
            <a:r>
              <a:rPr lang="en-US" sz="2400" b="0" i="0" dirty="0">
                <a:solidFill>
                  <a:schemeClr val="bg2">
                    <a:lumMod val="50000"/>
                  </a:schemeClr>
                </a:solidFill>
                <a:effectLst/>
                <a:latin typeface="Open Sans"/>
              </a:rPr>
              <a:t>The </a:t>
            </a:r>
            <a:r>
              <a:rPr lang="en-US" sz="2400" dirty="0">
                <a:solidFill>
                  <a:schemeClr val="bg2">
                    <a:lumMod val="50000"/>
                  </a:schemeClr>
                </a:solidFill>
                <a:latin typeface="Open Sans"/>
                <a:cs typeface="Calibri Light" panose="020F0302020204030204" pitchFamily="34" charset="0"/>
              </a:rPr>
              <a:t>Healthy life expectancy  </a:t>
            </a:r>
            <a:r>
              <a:rPr lang="en-US" sz="2400" b="0" i="0" dirty="0">
                <a:solidFill>
                  <a:schemeClr val="bg2">
                    <a:lumMod val="50000"/>
                  </a:schemeClr>
                </a:solidFill>
                <a:effectLst/>
                <a:latin typeface="Open Sans"/>
              </a:rPr>
              <a:t>index mean is </a:t>
            </a:r>
            <a:r>
              <a:rPr lang="en-US" sz="2400" dirty="0">
                <a:solidFill>
                  <a:schemeClr val="bg2">
                    <a:lumMod val="50000"/>
                  </a:schemeClr>
                </a:solidFill>
                <a:latin typeface="Open Sans"/>
                <a:cs typeface="Calibri Light" panose="020F0302020204030204" pitchFamily="34" charset="0"/>
              </a:rPr>
              <a:t>0.711</a:t>
            </a:r>
            <a:r>
              <a:rPr lang="en-US" sz="2400" b="0" i="0" dirty="0">
                <a:solidFill>
                  <a:schemeClr val="bg2">
                    <a:lumMod val="50000"/>
                  </a:schemeClr>
                </a:solidFill>
                <a:effectLst/>
                <a:latin typeface="Open Sans"/>
              </a:rPr>
              <a:t>, and the median is </a:t>
            </a:r>
            <a:r>
              <a:rPr lang="en-US" sz="2400" dirty="0">
                <a:solidFill>
                  <a:schemeClr val="bg2">
                    <a:lumMod val="50000"/>
                  </a:schemeClr>
                </a:solidFill>
                <a:latin typeface="Open Sans"/>
                <a:cs typeface="Calibri Light" panose="020F0302020204030204" pitchFamily="34" charset="0"/>
              </a:rPr>
              <a:t>0.777</a:t>
            </a:r>
            <a:r>
              <a:rPr lang="en-US" sz="2400" b="0" i="0" dirty="0">
                <a:solidFill>
                  <a:schemeClr val="bg2">
                    <a:lumMod val="50000"/>
                  </a:schemeClr>
                </a:solidFill>
                <a:effectLst/>
                <a:latin typeface="Open Sans"/>
              </a:rPr>
              <a:t>.</a:t>
            </a:r>
          </a:p>
          <a:p>
            <a:endParaRPr lang="en-US" sz="2400" dirty="0">
              <a:solidFill>
                <a:schemeClr val="bg2">
                  <a:lumMod val="50000"/>
                </a:schemeClr>
              </a:solidFill>
              <a:latin typeface="Open Sans"/>
            </a:endParaRPr>
          </a:p>
          <a:p>
            <a:r>
              <a:rPr lang="en-US" sz="2400" b="0" i="0" dirty="0">
                <a:solidFill>
                  <a:schemeClr val="bg2">
                    <a:lumMod val="50000"/>
                  </a:schemeClr>
                </a:solidFill>
                <a:effectLst/>
                <a:latin typeface="Open Sans"/>
              </a:rPr>
              <a:t> The data appears to be skewed to the left  distributional and variance value is </a:t>
            </a:r>
            <a:r>
              <a:rPr lang="en-US" sz="2400" dirty="0">
                <a:solidFill>
                  <a:schemeClr val="bg2">
                    <a:lumMod val="50000"/>
                  </a:schemeClr>
                </a:solidFill>
                <a:latin typeface="Open Sans"/>
                <a:cs typeface="Calibri Light" panose="020F0302020204030204" pitchFamily="34" charset="0"/>
              </a:rPr>
              <a:t>0.061</a:t>
            </a:r>
            <a:r>
              <a:rPr lang="en-US" sz="2400" b="0" i="0" dirty="0">
                <a:solidFill>
                  <a:schemeClr val="bg2">
                    <a:lumMod val="50000"/>
                  </a:schemeClr>
                </a:solidFill>
                <a:effectLst/>
                <a:latin typeface="Open Sans"/>
              </a:rPr>
              <a:t> </a:t>
            </a:r>
            <a:endParaRPr lang="en-US" sz="2400" dirty="0">
              <a:solidFill>
                <a:schemeClr val="bg2">
                  <a:lumMod val="50000"/>
                </a:schemeClr>
              </a:solidFill>
              <a:latin typeface="Open Sans"/>
              <a:cs typeface="Calibri Light" panose="020F0302020204030204" pitchFamily="34" charset="0"/>
            </a:endParaRPr>
          </a:p>
          <a:p>
            <a:endParaRPr lang="en-US" dirty="0"/>
          </a:p>
        </p:txBody>
      </p:sp>
    </p:spTree>
    <p:extLst>
      <p:ext uri="{BB962C8B-B14F-4D97-AF65-F5344CB8AC3E}">
        <p14:creationId xmlns:p14="http://schemas.microsoft.com/office/powerpoint/2010/main" val="103695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528E4-C1C8-4912-B2C2-3EEF94B7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68" y="571500"/>
            <a:ext cx="7620000" cy="5715000"/>
          </a:xfrm>
          <a:prstGeom prst="rect">
            <a:avLst/>
          </a:prstGeom>
        </p:spPr>
      </p:pic>
      <p:sp>
        <p:nvSpPr>
          <p:cNvPr id="4" name="TextBox 3">
            <a:extLst>
              <a:ext uri="{FF2B5EF4-FFF2-40B4-BE49-F238E27FC236}">
                <a16:creationId xmlns:a16="http://schemas.microsoft.com/office/drawing/2014/main" id="{53AFD190-F835-4551-BFB5-D6175A0E686F}"/>
              </a:ext>
            </a:extLst>
          </p:cNvPr>
          <p:cNvSpPr txBox="1"/>
          <p:nvPr/>
        </p:nvSpPr>
        <p:spPr>
          <a:xfrm>
            <a:off x="3060448" y="470258"/>
            <a:ext cx="4836920" cy="523220"/>
          </a:xfrm>
          <a:prstGeom prst="rect">
            <a:avLst/>
          </a:prstGeom>
          <a:noFill/>
        </p:spPr>
        <p:txBody>
          <a:bodyPr wrap="square" rtlCol="0">
            <a:spAutoFit/>
          </a:bodyPr>
          <a:lstStyle/>
          <a:p>
            <a:r>
              <a:rPr lang="en-US" sz="2800" b="1" dirty="0">
                <a:latin typeface="+mj-lt"/>
                <a:cs typeface="Calibri Light" panose="020F0302020204030204" pitchFamily="34" charset="0"/>
              </a:rPr>
              <a:t>Social Support Histogram </a:t>
            </a:r>
          </a:p>
        </p:txBody>
      </p:sp>
      <p:sp>
        <p:nvSpPr>
          <p:cNvPr id="2" name="TextBox 1">
            <a:extLst>
              <a:ext uri="{FF2B5EF4-FFF2-40B4-BE49-F238E27FC236}">
                <a16:creationId xmlns:a16="http://schemas.microsoft.com/office/drawing/2014/main" id="{1D607F4E-69DE-4ADB-B2D0-E3DA246ED48C}"/>
              </a:ext>
            </a:extLst>
          </p:cNvPr>
          <p:cNvSpPr txBox="1"/>
          <p:nvPr/>
        </p:nvSpPr>
        <p:spPr>
          <a:xfrm>
            <a:off x="399174" y="1413063"/>
            <a:ext cx="3602736" cy="3693319"/>
          </a:xfrm>
          <a:prstGeom prst="rect">
            <a:avLst/>
          </a:prstGeom>
          <a:noFill/>
        </p:spPr>
        <p:txBody>
          <a:bodyPr wrap="square" rtlCol="0">
            <a:spAutoFit/>
          </a:bodyPr>
          <a:lstStyle/>
          <a:p>
            <a:r>
              <a:rPr lang="en-US" sz="2600" dirty="0">
                <a:solidFill>
                  <a:schemeClr val="bg2">
                    <a:lumMod val="50000"/>
                  </a:schemeClr>
                </a:solidFill>
                <a:latin typeface="Open Sans"/>
                <a:cs typeface="Calibri Light" panose="020F0302020204030204" pitchFamily="34" charset="0"/>
              </a:rPr>
              <a:t>The Social support index mean is 1.185, and the median is 1.237.</a:t>
            </a:r>
          </a:p>
          <a:p>
            <a:endParaRPr lang="en-US" sz="2600" dirty="0">
              <a:solidFill>
                <a:schemeClr val="bg2">
                  <a:lumMod val="50000"/>
                </a:schemeClr>
              </a:solidFill>
              <a:latin typeface="Open Sans"/>
              <a:cs typeface="Calibri Light" panose="020F0302020204030204" pitchFamily="34" charset="0"/>
            </a:endParaRPr>
          </a:p>
          <a:p>
            <a:r>
              <a:rPr lang="en-US" sz="2600" dirty="0">
                <a:solidFill>
                  <a:schemeClr val="bg2">
                    <a:lumMod val="50000"/>
                  </a:schemeClr>
                </a:solidFill>
                <a:latin typeface="Open Sans"/>
                <a:cs typeface="Calibri Light" panose="020F0302020204030204" pitchFamily="34" charset="0"/>
              </a:rPr>
              <a:t>The data appear to be skewed to the left with a  variance value is 0.084 </a:t>
            </a:r>
          </a:p>
        </p:txBody>
      </p:sp>
    </p:spTree>
    <p:extLst>
      <p:ext uri="{BB962C8B-B14F-4D97-AF65-F5344CB8AC3E}">
        <p14:creationId xmlns:p14="http://schemas.microsoft.com/office/powerpoint/2010/main" val="297641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BE47FA-BF58-4B00-9059-5714F703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536" y="571500"/>
            <a:ext cx="7620000" cy="5715000"/>
          </a:xfrm>
          <a:prstGeom prst="rect">
            <a:avLst/>
          </a:prstGeom>
        </p:spPr>
      </p:pic>
      <p:sp>
        <p:nvSpPr>
          <p:cNvPr id="4" name="TextBox 3">
            <a:extLst>
              <a:ext uri="{FF2B5EF4-FFF2-40B4-BE49-F238E27FC236}">
                <a16:creationId xmlns:a16="http://schemas.microsoft.com/office/drawing/2014/main" id="{17C4B53C-575C-4901-A7C0-7D155F7E2A60}"/>
              </a:ext>
            </a:extLst>
          </p:cNvPr>
          <p:cNvSpPr txBox="1"/>
          <p:nvPr/>
        </p:nvSpPr>
        <p:spPr>
          <a:xfrm>
            <a:off x="3665447" y="374850"/>
            <a:ext cx="3205371"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j-lt"/>
                <a:ea typeface="+mn-ea"/>
                <a:cs typeface="+mn-cs"/>
              </a:rPr>
              <a:t>GDP  </a:t>
            </a:r>
            <a:r>
              <a:rPr lang="en-US" sz="2800" dirty="0">
                <a:solidFill>
                  <a:prstClr val="black"/>
                </a:solidFill>
                <a:latin typeface="+mj-lt"/>
              </a:rPr>
              <a:t>H</a:t>
            </a:r>
            <a:r>
              <a:rPr kumimoji="0" lang="en-US" sz="2800" b="0" i="0" u="none" strike="noStrike" kern="1200" cap="none" spc="0" normalizeH="0" baseline="0" noProof="0" dirty="0" err="1">
                <a:ln>
                  <a:noFill/>
                </a:ln>
                <a:solidFill>
                  <a:prstClr val="black"/>
                </a:solidFill>
                <a:effectLst/>
                <a:uLnTx/>
                <a:uFillTx/>
                <a:latin typeface="+mj-lt"/>
                <a:ea typeface="+mn-ea"/>
                <a:cs typeface="+mn-cs"/>
              </a:rPr>
              <a:t>istogram</a:t>
            </a:r>
            <a:endParaRPr kumimoji="0" lang="en-US" sz="2800" b="0" i="0" u="none" strike="noStrike" kern="1200" cap="none" spc="0" normalizeH="0" baseline="0" noProof="0" dirty="0">
              <a:ln>
                <a:noFill/>
              </a:ln>
              <a:solidFill>
                <a:prstClr val="black"/>
              </a:solidFill>
              <a:effectLst/>
              <a:uLnTx/>
              <a:uFillTx/>
              <a:latin typeface="+mj-lt"/>
              <a:ea typeface="+mn-ea"/>
              <a:cs typeface="+mn-cs"/>
            </a:endParaRPr>
          </a:p>
        </p:txBody>
      </p:sp>
      <p:sp>
        <p:nvSpPr>
          <p:cNvPr id="6" name="TextBox 5">
            <a:extLst>
              <a:ext uri="{FF2B5EF4-FFF2-40B4-BE49-F238E27FC236}">
                <a16:creationId xmlns:a16="http://schemas.microsoft.com/office/drawing/2014/main" id="{CE7C8332-0A17-4177-879C-ED114A662FCD}"/>
              </a:ext>
            </a:extLst>
          </p:cNvPr>
          <p:cNvSpPr txBox="1"/>
          <p:nvPr/>
        </p:nvSpPr>
        <p:spPr>
          <a:xfrm>
            <a:off x="401652" y="1298961"/>
            <a:ext cx="3572142" cy="3539430"/>
          </a:xfrm>
          <a:prstGeom prst="rect">
            <a:avLst/>
          </a:prstGeom>
          <a:noFill/>
        </p:spPr>
        <p:txBody>
          <a:bodyPr wrap="square" rtlCol="0">
            <a:spAutoFit/>
          </a:bodyPr>
          <a:lstStyle/>
          <a:p>
            <a:r>
              <a:rPr lang="en-US" sz="2800" dirty="0">
                <a:solidFill>
                  <a:schemeClr val="bg2">
                    <a:lumMod val="50000"/>
                  </a:schemeClr>
                </a:solidFill>
                <a:latin typeface="Open Sans"/>
                <a:cs typeface="Calibri Light" panose="020F0302020204030204" pitchFamily="34" charset="0"/>
              </a:rPr>
              <a:t>T</a:t>
            </a:r>
            <a:r>
              <a:rPr lang="en-US" sz="2800" b="0" i="0" dirty="0">
                <a:solidFill>
                  <a:schemeClr val="bg2">
                    <a:lumMod val="50000"/>
                  </a:schemeClr>
                </a:solidFill>
                <a:effectLst/>
                <a:latin typeface="Open Sans"/>
                <a:cs typeface="Calibri Light" panose="020F0302020204030204" pitchFamily="34" charset="0"/>
              </a:rPr>
              <a:t>he </a:t>
            </a:r>
            <a:r>
              <a:rPr lang="en-US" sz="2800" dirty="0">
                <a:solidFill>
                  <a:schemeClr val="bg2">
                    <a:lumMod val="50000"/>
                  </a:schemeClr>
                </a:solidFill>
                <a:latin typeface="Open Sans"/>
                <a:cs typeface="Calibri Light" panose="020F0302020204030204" pitchFamily="34" charset="0"/>
              </a:rPr>
              <a:t>GDP</a:t>
            </a:r>
            <a:r>
              <a:rPr lang="en-US" sz="2800" b="0" i="0" dirty="0">
                <a:solidFill>
                  <a:schemeClr val="bg2">
                    <a:lumMod val="50000"/>
                  </a:schemeClr>
                </a:solidFill>
                <a:effectLst/>
                <a:latin typeface="Open Sans"/>
                <a:cs typeface="Calibri Light" panose="020F0302020204030204" pitchFamily="34" charset="0"/>
              </a:rPr>
              <a:t> index mean is </a:t>
            </a:r>
            <a:r>
              <a:rPr lang="en-US" sz="2800" dirty="0">
                <a:solidFill>
                  <a:schemeClr val="bg2">
                    <a:lumMod val="50000"/>
                  </a:schemeClr>
                </a:solidFill>
                <a:latin typeface="Open Sans"/>
                <a:cs typeface="Calibri Light" panose="020F0302020204030204" pitchFamily="34" charset="0"/>
              </a:rPr>
              <a:t>0.9</a:t>
            </a:r>
            <a:r>
              <a:rPr lang="en-US" sz="2800" b="0" i="0" dirty="0">
                <a:solidFill>
                  <a:schemeClr val="bg2">
                    <a:lumMod val="50000"/>
                  </a:schemeClr>
                </a:solidFill>
                <a:effectLst/>
                <a:latin typeface="Open Sans"/>
                <a:cs typeface="Calibri Light" panose="020F0302020204030204" pitchFamily="34" charset="0"/>
              </a:rPr>
              <a:t>, and the median is </a:t>
            </a:r>
            <a:r>
              <a:rPr lang="en-US" sz="2800" dirty="0">
                <a:solidFill>
                  <a:schemeClr val="bg2">
                    <a:lumMod val="50000"/>
                  </a:schemeClr>
                </a:solidFill>
                <a:latin typeface="Open Sans"/>
                <a:cs typeface="Calibri Light" panose="020F0302020204030204" pitchFamily="34" charset="0"/>
              </a:rPr>
              <a:t>0.94</a:t>
            </a:r>
            <a:r>
              <a:rPr lang="en-US" sz="2800" b="0" i="0" dirty="0">
                <a:solidFill>
                  <a:schemeClr val="bg2">
                    <a:lumMod val="50000"/>
                  </a:schemeClr>
                </a:solidFill>
                <a:effectLst/>
                <a:latin typeface="Open Sans"/>
                <a:cs typeface="Calibri Light" panose="020F0302020204030204" pitchFamily="34" charset="0"/>
              </a:rPr>
              <a:t>.</a:t>
            </a:r>
          </a:p>
          <a:p>
            <a:endParaRPr lang="en-US" sz="2800" dirty="0">
              <a:solidFill>
                <a:schemeClr val="bg2">
                  <a:lumMod val="50000"/>
                </a:schemeClr>
              </a:solidFill>
              <a:latin typeface="Open Sans"/>
              <a:cs typeface="Calibri Light" panose="020F0302020204030204" pitchFamily="34" charset="0"/>
            </a:endParaRPr>
          </a:p>
          <a:p>
            <a:r>
              <a:rPr lang="en-US" sz="2800" dirty="0">
                <a:solidFill>
                  <a:schemeClr val="bg2">
                    <a:lumMod val="50000"/>
                  </a:schemeClr>
                </a:solidFill>
                <a:latin typeface="Open Sans"/>
                <a:cs typeface="Calibri Light" panose="020F0302020204030204" pitchFamily="34" charset="0"/>
              </a:rPr>
              <a:t>Data </a:t>
            </a:r>
            <a:r>
              <a:rPr lang="en-US" sz="2800" b="0" i="0" dirty="0">
                <a:solidFill>
                  <a:schemeClr val="bg2">
                    <a:lumMod val="50000"/>
                  </a:schemeClr>
                </a:solidFill>
                <a:effectLst/>
                <a:latin typeface="Open Sans"/>
                <a:cs typeface="Calibri Light" panose="020F0302020204030204" pitchFamily="34" charset="0"/>
              </a:rPr>
              <a:t>appears to be skewed to the left with a variance value is </a:t>
            </a:r>
            <a:r>
              <a:rPr lang="en-US" sz="2800" dirty="0">
                <a:solidFill>
                  <a:schemeClr val="bg2">
                    <a:lumMod val="50000"/>
                  </a:schemeClr>
                </a:solidFill>
                <a:latin typeface="Open Sans"/>
                <a:cs typeface="Calibri Light" panose="020F0302020204030204" pitchFamily="34" charset="0"/>
              </a:rPr>
              <a:t>0.145</a:t>
            </a:r>
            <a:r>
              <a:rPr lang="en-US" sz="2800" b="0" i="0" dirty="0">
                <a:solidFill>
                  <a:schemeClr val="bg2">
                    <a:lumMod val="50000"/>
                  </a:schemeClr>
                </a:solidFill>
                <a:effectLst/>
                <a:latin typeface="Open Sans"/>
                <a:cs typeface="Calibri Light" panose="020F0302020204030204" pitchFamily="34" charset="0"/>
              </a:rPr>
              <a:t> </a:t>
            </a:r>
            <a:endParaRPr lang="en-US" sz="2800" dirty="0">
              <a:solidFill>
                <a:schemeClr val="bg2">
                  <a:lumMod val="50000"/>
                </a:schemeClr>
              </a:solidFill>
              <a:latin typeface="Open Sans"/>
              <a:cs typeface="Calibri Light" panose="020F0302020204030204" pitchFamily="34" charset="0"/>
            </a:endParaRPr>
          </a:p>
        </p:txBody>
      </p:sp>
    </p:spTree>
    <p:extLst>
      <p:ext uri="{BB962C8B-B14F-4D97-AF65-F5344CB8AC3E}">
        <p14:creationId xmlns:p14="http://schemas.microsoft.com/office/powerpoint/2010/main" val="256002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1A8F2F-A0F1-41B6-AB6C-68C74128C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840" y="772668"/>
            <a:ext cx="7620000" cy="5715000"/>
          </a:xfrm>
          <a:prstGeom prst="rect">
            <a:avLst/>
          </a:prstGeom>
        </p:spPr>
      </p:pic>
      <p:sp>
        <p:nvSpPr>
          <p:cNvPr id="5" name="TextBox 4">
            <a:extLst>
              <a:ext uri="{FF2B5EF4-FFF2-40B4-BE49-F238E27FC236}">
                <a16:creationId xmlns:a16="http://schemas.microsoft.com/office/drawing/2014/main" id="{728D92D8-6876-456B-8FB8-D98544B8F1D1}"/>
              </a:ext>
            </a:extLst>
          </p:cNvPr>
          <p:cNvSpPr txBox="1"/>
          <p:nvPr/>
        </p:nvSpPr>
        <p:spPr>
          <a:xfrm>
            <a:off x="252549" y="1486073"/>
            <a:ext cx="4088716" cy="4401205"/>
          </a:xfrm>
          <a:prstGeom prst="rect">
            <a:avLst/>
          </a:prstGeom>
          <a:noFill/>
        </p:spPr>
        <p:txBody>
          <a:bodyPr wrap="square" rtlCol="0">
            <a:spAutoFit/>
          </a:bodyPr>
          <a:lstStyle/>
          <a:p>
            <a:r>
              <a:rPr lang="en-US" sz="2800" dirty="0">
                <a:solidFill>
                  <a:schemeClr val="bg2">
                    <a:lumMod val="50000"/>
                  </a:schemeClr>
                </a:solidFill>
                <a:latin typeface="Open Sans"/>
                <a:cs typeface="Calibri Light" panose="020F0302020204030204" pitchFamily="34" charset="0"/>
              </a:rPr>
              <a:t>Freedom to make life choices  </a:t>
            </a:r>
            <a:r>
              <a:rPr lang="en-US" sz="2800" b="0" i="0" dirty="0">
                <a:solidFill>
                  <a:schemeClr val="bg2">
                    <a:lumMod val="50000"/>
                  </a:schemeClr>
                </a:solidFill>
                <a:effectLst/>
                <a:latin typeface="Open Sans"/>
              </a:rPr>
              <a:t>index mean is </a:t>
            </a:r>
            <a:r>
              <a:rPr lang="en-US" sz="2800" dirty="0">
                <a:solidFill>
                  <a:schemeClr val="bg2">
                    <a:lumMod val="50000"/>
                  </a:schemeClr>
                </a:solidFill>
                <a:latin typeface="Open Sans"/>
                <a:cs typeface="Calibri Light" panose="020F0302020204030204" pitchFamily="34" charset="0"/>
              </a:rPr>
              <a:t>0.429</a:t>
            </a:r>
            <a:r>
              <a:rPr lang="en-US" sz="2800" b="0" i="0" dirty="0">
                <a:solidFill>
                  <a:schemeClr val="bg2">
                    <a:lumMod val="50000"/>
                  </a:schemeClr>
                </a:solidFill>
                <a:effectLst/>
                <a:latin typeface="Open Sans"/>
              </a:rPr>
              <a:t>, and the median is </a:t>
            </a:r>
            <a:r>
              <a:rPr lang="en-US" sz="2800" dirty="0">
                <a:solidFill>
                  <a:schemeClr val="bg2">
                    <a:lumMod val="50000"/>
                  </a:schemeClr>
                </a:solidFill>
                <a:latin typeface="Open Sans"/>
                <a:cs typeface="Calibri Light" panose="020F0302020204030204" pitchFamily="34" charset="0"/>
              </a:rPr>
              <a:t>0.440</a:t>
            </a:r>
            <a:r>
              <a:rPr lang="en-US" sz="2800" b="0" i="0" dirty="0">
                <a:solidFill>
                  <a:schemeClr val="bg2">
                    <a:lumMod val="50000"/>
                  </a:schemeClr>
                </a:solidFill>
                <a:effectLst/>
                <a:latin typeface="Open Sans"/>
              </a:rPr>
              <a:t>. </a:t>
            </a:r>
          </a:p>
          <a:p>
            <a:endParaRPr lang="en-US" sz="2800" dirty="0">
              <a:solidFill>
                <a:schemeClr val="bg2">
                  <a:lumMod val="50000"/>
                </a:schemeClr>
              </a:solidFill>
              <a:latin typeface="Open Sans"/>
            </a:endParaRPr>
          </a:p>
          <a:p>
            <a:r>
              <a:rPr lang="en-US" sz="2800" b="0" i="0" dirty="0">
                <a:solidFill>
                  <a:schemeClr val="bg2">
                    <a:lumMod val="50000"/>
                  </a:schemeClr>
                </a:solidFill>
                <a:effectLst/>
                <a:latin typeface="Open Sans"/>
              </a:rPr>
              <a:t>The data appear to be skewed to the left  distributional and variance value is </a:t>
            </a:r>
            <a:r>
              <a:rPr lang="en-US" sz="2800" dirty="0">
                <a:solidFill>
                  <a:schemeClr val="bg2">
                    <a:lumMod val="50000"/>
                  </a:schemeClr>
                </a:solidFill>
                <a:latin typeface="Open Sans"/>
                <a:cs typeface="Calibri Light" panose="020F0302020204030204" pitchFamily="34" charset="0"/>
              </a:rPr>
              <a:t>0.021</a:t>
            </a:r>
            <a:r>
              <a:rPr lang="en-US" sz="2800" b="0" i="0" dirty="0">
                <a:solidFill>
                  <a:schemeClr val="bg2">
                    <a:lumMod val="50000"/>
                  </a:schemeClr>
                </a:solidFill>
                <a:effectLst/>
                <a:latin typeface="Open Sans"/>
              </a:rPr>
              <a:t> </a:t>
            </a:r>
            <a:endParaRPr lang="en-US" sz="2800" dirty="0">
              <a:solidFill>
                <a:schemeClr val="bg2">
                  <a:lumMod val="50000"/>
                </a:schemeClr>
              </a:solidFill>
              <a:latin typeface="Open Sans"/>
              <a:cs typeface="Calibri Light" panose="020F0302020204030204" pitchFamily="34" charset="0"/>
            </a:endParaRPr>
          </a:p>
          <a:p>
            <a:endParaRPr lang="en-US" sz="2800" dirty="0">
              <a:latin typeface="Open Sans"/>
            </a:endParaRPr>
          </a:p>
        </p:txBody>
      </p:sp>
      <p:sp>
        <p:nvSpPr>
          <p:cNvPr id="6" name="TextBox 5">
            <a:extLst>
              <a:ext uri="{FF2B5EF4-FFF2-40B4-BE49-F238E27FC236}">
                <a16:creationId xmlns:a16="http://schemas.microsoft.com/office/drawing/2014/main" id="{A89FD916-D7B2-4EF3-868A-45A5F3864F00}"/>
              </a:ext>
            </a:extLst>
          </p:cNvPr>
          <p:cNvSpPr txBox="1"/>
          <p:nvPr/>
        </p:nvSpPr>
        <p:spPr>
          <a:xfrm>
            <a:off x="2213361" y="507748"/>
            <a:ext cx="6750566" cy="800219"/>
          </a:xfrm>
          <a:prstGeom prst="rect">
            <a:avLst/>
          </a:prstGeom>
          <a:noFill/>
        </p:spPr>
        <p:txBody>
          <a:bodyPr wrap="none" rtlCol="0">
            <a:spAutoFit/>
          </a:bodyPr>
          <a:lstStyle/>
          <a:p>
            <a:r>
              <a:rPr lang="en-US" sz="2800" dirty="0">
                <a:latin typeface="+mj-lt"/>
              </a:rPr>
              <a:t>Histogram </a:t>
            </a:r>
            <a:r>
              <a:rPr lang="en-US" sz="2800" dirty="0">
                <a:latin typeface="+mj-lt"/>
                <a:cs typeface="Calibri Light" panose="020F0302020204030204" pitchFamily="34" charset="0"/>
              </a:rPr>
              <a:t>Freedom to Make Life Choices</a:t>
            </a:r>
            <a:endParaRPr lang="en-US" sz="2800" dirty="0">
              <a:latin typeface="+mj-lt"/>
            </a:endParaRPr>
          </a:p>
          <a:p>
            <a:endParaRPr lang="en-US" dirty="0"/>
          </a:p>
        </p:txBody>
      </p:sp>
    </p:spTree>
    <p:extLst>
      <p:ext uri="{BB962C8B-B14F-4D97-AF65-F5344CB8AC3E}">
        <p14:creationId xmlns:p14="http://schemas.microsoft.com/office/powerpoint/2010/main" val="112908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2515-07D8-46F2-9CE5-DC08687F48CD}"/>
              </a:ext>
            </a:extLst>
          </p:cNvPr>
          <p:cNvSpPr>
            <a:spLocks noGrp="1"/>
          </p:cNvSpPr>
          <p:nvPr>
            <p:ph type="title"/>
          </p:nvPr>
        </p:nvSpPr>
        <p:spPr>
          <a:xfrm>
            <a:off x="677335" y="609600"/>
            <a:ext cx="3287914" cy="595357"/>
          </a:xfrm>
        </p:spPr>
        <p:txBody>
          <a:bodyPr>
            <a:normAutofit fontScale="90000"/>
          </a:bodyPr>
          <a:lstStyle/>
          <a:p>
            <a:r>
              <a:rPr lang="en-US" dirty="0"/>
              <a:t>Summary</a:t>
            </a:r>
          </a:p>
        </p:txBody>
      </p:sp>
      <p:sp>
        <p:nvSpPr>
          <p:cNvPr id="3" name="Text Placeholder 2">
            <a:extLst>
              <a:ext uri="{FF2B5EF4-FFF2-40B4-BE49-F238E27FC236}">
                <a16:creationId xmlns:a16="http://schemas.microsoft.com/office/drawing/2014/main" id="{98ED63AB-6622-4CD8-8933-77E81F95887F}"/>
              </a:ext>
            </a:extLst>
          </p:cNvPr>
          <p:cNvSpPr>
            <a:spLocks noGrp="1"/>
          </p:cNvSpPr>
          <p:nvPr>
            <p:ph type="body" idx="1"/>
          </p:nvPr>
        </p:nvSpPr>
        <p:spPr>
          <a:xfrm>
            <a:off x="677335" y="1580972"/>
            <a:ext cx="8596668" cy="4460390"/>
          </a:xfrm>
        </p:spPr>
        <p:txBody>
          <a:bodyPr/>
          <a:lstStyle/>
          <a:p>
            <a:pPr>
              <a:spcBef>
                <a:spcPts val="0"/>
              </a:spcBef>
              <a:spcAft>
                <a:spcPts val="0"/>
              </a:spcAft>
            </a:pPr>
            <a:r>
              <a:rPr lang="en-US" sz="1400" dirty="0">
                <a:solidFill>
                  <a:srgbClr val="0E101A"/>
                </a:solidFill>
                <a:effectLst/>
              </a:rPr>
              <a:t>I combined two data frames from the index's surveys from 2019 and 2020. I ensure that the variables match and remove incompatible variables, identified the missing values, outliers, unusual distributions.</a:t>
            </a:r>
          </a:p>
          <a:p>
            <a:pPr>
              <a:spcBef>
                <a:spcPts val="0"/>
              </a:spcBef>
              <a:spcAft>
                <a:spcPts val="0"/>
              </a:spcAft>
            </a:pPr>
            <a:endParaRPr lang="en-US" sz="1400" dirty="0">
              <a:solidFill>
                <a:srgbClr val="0E101A"/>
              </a:solidFill>
              <a:effectLst/>
            </a:endParaRPr>
          </a:p>
          <a:p>
            <a:pPr>
              <a:spcBef>
                <a:spcPts val="0"/>
              </a:spcBef>
              <a:spcAft>
                <a:spcPts val="0"/>
              </a:spcAft>
            </a:pPr>
            <a:r>
              <a:rPr lang="en-US" sz="1400" u="sng" dirty="0">
                <a:solidFill>
                  <a:srgbClr val="0E101A"/>
                </a:solidFill>
                <a:effectLst/>
              </a:rPr>
              <a:t>Missing Values/Outliers </a:t>
            </a:r>
            <a:endParaRPr lang="en-US" sz="1400" dirty="0">
              <a:solidFill>
                <a:srgbClr val="0E101A"/>
              </a:solidFill>
              <a:effectLst/>
            </a:endParaRPr>
          </a:p>
          <a:p>
            <a:pPr>
              <a:spcBef>
                <a:spcPts val="0"/>
              </a:spcBef>
              <a:spcAft>
                <a:spcPts val="0"/>
              </a:spcAft>
            </a:pPr>
            <a:r>
              <a:rPr lang="en-US" sz="1400" dirty="0">
                <a:solidFill>
                  <a:srgbClr val="0E101A"/>
                </a:solidFill>
                <a:effectLst/>
              </a:rPr>
              <a:t>The data set has 12 variables with zero values that could be defined as either outlier, missing values, or errors. Considering it is a minimal amount of missing values, I overlooked this fact in the analysis because I don't consider that will influence the analysis's conclusion. </a:t>
            </a:r>
          </a:p>
          <a:p>
            <a:pPr>
              <a:spcBef>
                <a:spcPts val="0"/>
              </a:spcBef>
              <a:spcAft>
                <a:spcPts val="0"/>
              </a:spcAft>
            </a:pPr>
            <a:endParaRPr lang="en-US" sz="1400" dirty="0">
              <a:solidFill>
                <a:srgbClr val="0E101A"/>
              </a:solidFill>
              <a:effectLst/>
            </a:endParaRPr>
          </a:p>
          <a:p>
            <a:pPr>
              <a:spcBef>
                <a:spcPts val="0"/>
              </a:spcBef>
              <a:spcAft>
                <a:spcPts val="0"/>
              </a:spcAft>
            </a:pPr>
            <a:r>
              <a:rPr lang="en-US" sz="1400" u="sng" dirty="0">
                <a:solidFill>
                  <a:srgbClr val="0E101A"/>
                </a:solidFill>
              </a:rPr>
              <a:t>Variables</a:t>
            </a:r>
          </a:p>
          <a:p>
            <a:pPr>
              <a:spcBef>
                <a:spcPts val="0"/>
              </a:spcBef>
              <a:spcAft>
                <a:spcPts val="0"/>
              </a:spcAft>
            </a:pPr>
            <a:r>
              <a:rPr lang="en-US" sz="1400" dirty="0">
                <a:solidFill>
                  <a:srgbClr val="0E101A"/>
                </a:solidFill>
                <a:effectLst/>
              </a:rPr>
              <a:t>Country or region -  Geography location.</a:t>
            </a:r>
          </a:p>
          <a:p>
            <a:pPr>
              <a:spcBef>
                <a:spcPts val="0"/>
              </a:spcBef>
              <a:spcAft>
                <a:spcPts val="0"/>
              </a:spcAft>
            </a:pPr>
            <a:r>
              <a:rPr lang="en-US" sz="1400" dirty="0">
                <a:solidFill>
                  <a:srgbClr val="0E101A"/>
                </a:solidFill>
                <a:effectLst/>
              </a:rPr>
              <a:t>Regional indicator - Continent	</a:t>
            </a:r>
          </a:p>
          <a:p>
            <a:pPr>
              <a:spcBef>
                <a:spcPts val="0"/>
              </a:spcBef>
              <a:spcAft>
                <a:spcPts val="0"/>
              </a:spcAft>
            </a:pPr>
            <a:r>
              <a:rPr lang="en-US" sz="1400" dirty="0">
                <a:solidFill>
                  <a:srgbClr val="0E101A"/>
                </a:solidFill>
                <a:effectLst/>
              </a:rPr>
              <a:t>Ladder score - Happiness level.</a:t>
            </a:r>
          </a:p>
          <a:p>
            <a:pPr>
              <a:spcBef>
                <a:spcPts val="0"/>
              </a:spcBef>
              <a:spcAft>
                <a:spcPts val="0"/>
              </a:spcAft>
            </a:pPr>
            <a:r>
              <a:rPr lang="en-US" sz="1400" dirty="0">
                <a:solidFill>
                  <a:srgbClr val="0E101A"/>
                </a:solidFill>
                <a:effectLst/>
              </a:rPr>
              <a:t> Social support - The sense of social support of the individuals.</a:t>
            </a:r>
          </a:p>
          <a:p>
            <a:pPr>
              <a:spcBef>
                <a:spcPts val="0"/>
              </a:spcBef>
              <a:spcAft>
                <a:spcPts val="0"/>
              </a:spcAft>
            </a:pPr>
            <a:r>
              <a:rPr lang="en-US" sz="1400" dirty="0">
                <a:solidFill>
                  <a:srgbClr val="0E101A"/>
                </a:solidFill>
                <a:effectLst/>
              </a:rPr>
              <a:t>Healthy life expectancy - Life expectancy.	 </a:t>
            </a:r>
          </a:p>
          <a:p>
            <a:pPr>
              <a:spcBef>
                <a:spcPts val="0"/>
              </a:spcBef>
              <a:spcAft>
                <a:spcPts val="0"/>
              </a:spcAft>
            </a:pPr>
            <a:r>
              <a:rPr lang="en-US" sz="1400" dirty="0">
                <a:solidFill>
                  <a:srgbClr val="0E101A"/>
                </a:solidFill>
                <a:effectLst/>
              </a:rPr>
              <a:t>Freedom to make life choices - The sense of social freedom to make life choices.</a:t>
            </a:r>
          </a:p>
          <a:p>
            <a:pPr>
              <a:spcBef>
                <a:spcPts val="0"/>
              </a:spcBef>
              <a:spcAft>
                <a:spcPts val="0"/>
              </a:spcAft>
            </a:pPr>
            <a:r>
              <a:rPr lang="en-US" sz="1400" dirty="0">
                <a:solidFill>
                  <a:srgbClr val="0E101A"/>
                </a:solidFill>
                <a:effectLst/>
              </a:rPr>
              <a:t>Generosity	- Generosity</a:t>
            </a:r>
          </a:p>
          <a:p>
            <a:pPr>
              <a:spcBef>
                <a:spcPts val="0"/>
              </a:spcBef>
              <a:spcAft>
                <a:spcPts val="0"/>
              </a:spcAft>
            </a:pPr>
            <a:r>
              <a:rPr lang="en-US" sz="1400" dirty="0">
                <a:solidFill>
                  <a:srgbClr val="0E101A"/>
                </a:solidFill>
                <a:effectLst/>
              </a:rPr>
              <a:t>Perceptions of corruption -The perception of corruption of individuals.</a:t>
            </a:r>
          </a:p>
          <a:p>
            <a:pPr>
              <a:spcBef>
                <a:spcPts val="0"/>
              </a:spcBef>
              <a:spcAft>
                <a:spcPts val="0"/>
              </a:spcAft>
            </a:pPr>
            <a:endParaRPr lang="en-US" sz="1400" dirty="0">
              <a:solidFill>
                <a:srgbClr val="0E101A"/>
              </a:solidFill>
              <a:effectLst/>
            </a:endParaRPr>
          </a:p>
          <a:p>
            <a:endParaRPr lang="en-US" dirty="0"/>
          </a:p>
        </p:txBody>
      </p:sp>
    </p:spTree>
    <p:extLst>
      <p:ext uri="{BB962C8B-B14F-4D97-AF65-F5344CB8AC3E}">
        <p14:creationId xmlns:p14="http://schemas.microsoft.com/office/powerpoint/2010/main" val="15085849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1533</TotalTime>
  <Words>555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 Light</vt:lpstr>
      <vt:lpstr>Open Sans</vt:lpstr>
      <vt:lpstr>Trebuchet MS</vt:lpstr>
      <vt:lpstr>Wingdings 3</vt:lpstr>
      <vt:lpstr>Facet</vt:lpstr>
      <vt:lpstr>Happiness Index Report </vt:lpstr>
      <vt:lpstr> Problem Statement</vt:lpstr>
      <vt:lpstr>Analysis</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Index Report</dc:title>
  <dc:creator>carla Jaqueline linares</dc:creator>
  <cp:lastModifiedBy>carla Jaqueline linares</cp:lastModifiedBy>
  <cp:revision>21</cp:revision>
  <dcterms:created xsi:type="dcterms:W3CDTF">2021-03-04T19:19:56Z</dcterms:created>
  <dcterms:modified xsi:type="dcterms:W3CDTF">2021-03-05T22:55:08Z</dcterms:modified>
</cp:coreProperties>
</file>