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sldIdLst>
    <p:sldId id="256" r:id="rId2"/>
    <p:sldId id="264" r:id="rId3"/>
    <p:sldId id="262" r:id="rId4"/>
    <p:sldId id="259" r:id="rId5"/>
    <p:sldId id="260" r:id="rId6"/>
    <p:sldId id="261" r:id="rId7"/>
    <p:sldId id="263" r:id="rId8"/>
    <p:sldId id="270" r:id="rId9"/>
    <p:sldId id="271" r:id="rId10"/>
    <p:sldId id="268" r:id="rId11"/>
    <p:sldId id="269" r:id="rId12"/>
    <p:sldId id="272" r:id="rId13"/>
    <p:sldId id="273"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5A57B4B-8E00-45B0-B552-E1B3148B347D}">
          <p14:sldIdLst>
            <p14:sldId id="256"/>
            <p14:sldId id="264"/>
            <p14:sldId id="262"/>
            <p14:sldId id="259"/>
            <p14:sldId id="260"/>
            <p14:sldId id="261"/>
            <p14:sldId id="263"/>
            <p14:sldId id="270"/>
            <p14:sldId id="271"/>
            <p14:sldId id="268"/>
            <p14:sldId id="269"/>
            <p14:sldId id="272"/>
            <p14:sldId id="273"/>
            <p14:sldId id="26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la Jaqueline linares" initials="cJl" lastIdx="1" clrIdx="0">
    <p:extLst>
      <p:ext uri="{19B8F6BF-5375-455C-9EA6-DF929625EA0E}">
        <p15:presenceInfo xmlns:p15="http://schemas.microsoft.com/office/powerpoint/2012/main" userId="fdf00013b969f6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866" autoAdjust="0"/>
    <p:restoredTop sz="94660"/>
  </p:normalViewPr>
  <p:slideViewPr>
    <p:cSldViewPr snapToGrid="0">
      <p:cViewPr>
        <p:scale>
          <a:sx n="100" d="100"/>
          <a:sy n="100" d="100"/>
        </p:scale>
        <p:origin x="186" y="-4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3/4/2021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438753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3/4/2021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2529377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3/4/2021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47774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3/4/2021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3604849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3/4/2021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97725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3/4/2021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29438515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05006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455912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3/4/2021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089722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319437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EDB8D0-98ED-4B86-9D5F-E61ADC70144D}" type="datetimeFigureOut">
              <a:rPr lang="en-US" smtClean="0"/>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804356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EDB8D0-98ED-4B86-9D5F-E61ADC70144D}" type="datetimeFigureOut">
              <a:rPr lang="en-US" smtClean="0"/>
              <a:t>3/4/2021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999087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EDB8D0-98ED-4B86-9D5F-E61ADC70144D}" type="datetimeFigureOut">
              <a:rPr lang="en-US" smtClean="0"/>
              <a:t>3/4/2021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974645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DB8D0-98ED-4B86-9D5F-E61ADC70144D}" type="datetimeFigureOut">
              <a:rPr lang="en-US" smtClean="0"/>
              <a:t>3/4/2021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419427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979816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38839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EDB8D0-98ED-4B86-9D5F-E61ADC70144D}" type="datetimeFigureOut">
              <a:rPr lang="en-US" smtClean="0"/>
              <a:pPr/>
              <a:t>3/4/2021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489538747"/>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Small yellow flowers with leaves">
            <a:extLst>
              <a:ext uri="{FF2B5EF4-FFF2-40B4-BE49-F238E27FC236}">
                <a16:creationId xmlns:a16="http://schemas.microsoft.com/office/drawing/2014/main" id="{8620F41F-CBB6-498F-94AE-802E1F30E778}"/>
              </a:ext>
            </a:extLst>
          </p:cNvPr>
          <p:cNvPicPr>
            <a:picLocks noChangeAspect="1"/>
          </p:cNvPicPr>
          <p:nvPr/>
        </p:nvPicPr>
        <p:blipFill rotWithShape="1">
          <a:blip r:embed="rId2">
            <a:alphaModFix amt="55000"/>
          </a:blip>
          <a:srcRect t="15730"/>
          <a:stretch/>
        </p:blipFill>
        <p:spPr>
          <a:xfrm>
            <a:off x="20" y="0"/>
            <a:ext cx="12191980" cy="6857990"/>
          </a:xfrm>
          <a:prstGeom prst="rect">
            <a:avLst/>
          </a:prstGeom>
        </p:spPr>
      </p:pic>
      <p:sp>
        <p:nvSpPr>
          <p:cNvPr id="2" name="Title 1">
            <a:extLst>
              <a:ext uri="{FF2B5EF4-FFF2-40B4-BE49-F238E27FC236}">
                <a16:creationId xmlns:a16="http://schemas.microsoft.com/office/drawing/2014/main" id="{FCB4E2C3-E222-4FAD-B06E-AB74D08CC5E7}"/>
              </a:ext>
            </a:extLst>
          </p:cNvPr>
          <p:cNvSpPr>
            <a:spLocks noGrp="1"/>
          </p:cNvSpPr>
          <p:nvPr>
            <p:ph type="ctrTitle"/>
          </p:nvPr>
        </p:nvSpPr>
        <p:spPr>
          <a:xfrm>
            <a:off x="619125" y="2348079"/>
            <a:ext cx="9076331" cy="1080916"/>
          </a:xfrm>
        </p:spPr>
        <p:txBody>
          <a:bodyPr>
            <a:noAutofit/>
          </a:bodyPr>
          <a:lstStyle/>
          <a:p>
            <a:r>
              <a:rPr lang="en-US" sz="6000" b="1" dirty="0">
                <a:solidFill>
                  <a:srgbClr val="002060"/>
                </a:solidFill>
              </a:rPr>
              <a:t>Happiness Index Report </a:t>
            </a:r>
          </a:p>
        </p:txBody>
      </p:sp>
      <p:sp>
        <p:nvSpPr>
          <p:cNvPr id="3" name="Subtitle 2">
            <a:extLst>
              <a:ext uri="{FF2B5EF4-FFF2-40B4-BE49-F238E27FC236}">
                <a16:creationId xmlns:a16="http://schemas.microsoft.com/office/drawing/2014/main" id="{CA1ADB06-B9A1-4FB0-AF40-98D336938907}"/>
              </a:ext>
            </a:extLst>
          </p:cNvPr>
          <p:cNvSpPr>
            <a:spLocks noGrp="1"/>
          </p:cNvSpPr>
          <p:nvPr>
            <p:ph type="subTitle" idx="1"/>
          </p:nvPr>
        </p:nvSpPr>
        <p:spPr>
          <a:xfrm>
            <a:off x="0" y="5080122"/>
            <a:ext cx="5037616" cy="1777878"/>
          </a:xfrm>
        </p:spPr>
        <p:txBody>
          <a:bodyPr>
            <a:normAutofit/>
          </a:bodyPr>
          <a:lstStyle/>
          <a:p>
            <a:pPr algn="l"/>
            <a:r>
              <a:rPr lang="en-US" sz="2000" b="1" dirty="0">
                <a:solidFill>
                  <a:schemeClr val="tx1"/>
                </a:solidFill>
              </a:rPr>
              <a:t>Name: Carla Bradley</a:t>
            </a:r>
          </a:p>
          <a:p>
            <a:pPr algn="l"/>
            <a:r>
              <a:rPr lang="en-US" sz="2000" b="1" dirty="0">
                <a:solidFill>
                  <a:schemeClr val="tx1"/>
                </a:solidFill>
              </a:rPr>
              <a:t>Course: Data Exploration and Analysis</a:t>
            </a:r>
          </a:p>
          <a:p>
            <a:pPr algn="l"/>
            <a:r>
              <a:rPr lang="en-US" sz="2000" b="1" dirty="0">
                <a:solidFill>
                  <a:schemeClr val="tx1"/>
                </a:solidFill>
              </a:rPr>
              <a:t>Professor: </a:t>
            </a:r>
            <a:r>
              <a:rPr lang="en-US" sz="2000" b="1" i="0" dirty="0">
                <a:solidFill>
                  <a:srgbClr val="000000"/>
                </a:solidFill>
                <a:effectLst/>
                <a:latin typeface="Open Sans"/>
              </a:rPr>
              <a:t>Matthew Metzger</a:t>
            </a:r>
          </a:p>
          <a:p>
            <a:pPr algn="l"/>
            <a:endParaRPr lang="en-US" dirty="0">
              <a:solidFill>
                <a:schemeClr val="tx1"/>
              </a:solidFill>
            </a:endParaRPr>
          </a:p>
        </p:txBody>
      </p:sp>
    </p:spTree>
    <p:extLst>
      <p:ext uri="{BB962C8B-B14F-4D97-AF65-F5344CB8AC3E}">
        <p14:creationId xmlns:p14="http://schemas.microsoft.com/office/powerpoint/2010/main" val="1088523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C1BC74B-CB19-41EF-B5A2-0EA97E6EF124}"/>
              </a:ext>
            </a:extLst>
          </p:cNvPr>
          <p:cNvSpPr>
            <a:spLocks noGrp="1"/>
          </p:cNvSpPr>
          <p:nvPr>
            <p:ph type="body" idx="1"/>
          </p:nvPr>
        </p:nvSpPr>
        <p:spPr>
          <a:xfrm>
            <a:off x="533400" y="1420560"/>
            <a:ext cx="4238625" cy="4016879"/>
          </a:xfrm>
        </p:spPr>
        <p:txBody>
          <a:bodyPr>
            <a:normAutofit/>
          </a:bodyPr>
          <a:lstStyle/>
          <a:p>
            <a:r>
              <a:rPr lang="en-US" sz="2000" dirty="0">
                <a:solidFill>
                  <a:schemeClr val="tx1"/>
                </a:solidFill>
                <a:latin typeface="Open Sans"/>
              </a:rPr>
              <a:t>This scatter allows us to see the </a:t>
            </a:r>
            <a:r>
              <a:rPr lang="en-US" sz="2000" b="0" i="0" dirty="0">
                <a:solidFill>
                  <a:schemeClr val="tx1"/>
                </a:solidFill>
                <a:effectLst/>
                <a:latin typeface="Open Sans"/>
              </a:rPr>
              <a:t>strength of the association of the variables a</a:t>
            </a:r>
            <a:r>
              <a:rPr lang="en-US" sz="2000" dirty="0">
                <a:solidFill>
                  <a:schemeClr val="tx1"/>
                </a:solidFill>
                <a:latin typeface="Open Sans"/>
              </a:rPr>
              <a:t>nd we can notice the </a:t>
            </a:r>
            <a:r>
              <a:rPr lang="en-US" sz="2000" b="0" i="0" dirty="0">
                <a:solidFill>
                  <a:schemeClr val="tx1"/>
                </a:solidFill>
                <a:effectLst/>
                <a:latin typeface="Open Sans"/>
              </a:rPr>
              <a:t>slight correlation </a:t>
            </a:r>
            <a:r>
              <a:rPr lang="en-US" sz="2000" dirty="0">
                <a:solidFill>
                  <a:schemeClr val="tx1"/>
                </a:solidFill>
                <a:latin typeface="Open Sans"/>
              </a:rPr>
              <a:t>relationship between the variables. </a:t>
            </a:r>
            <a:endParaRPr lang="en-US" sz="2000" b="0" i="0" dirty="0">
              <a:solidFill>
                <a:schemeClr val="tx1"/>
              </a:solidFill>
              <a:effectLst/>
              <a:latin typeface="Open Sans"/>
            </a:endParaRPr>
          </a:p>
          <a:p>
            <a:r>
              <a:rPr lang="en-US" sz="2000" dirty="0">
                <a:solidFill>
                  <a:schemeClr val="tx1"/>
                </a:solidFill>
                <a:latin typeface="Open Sans"/>
              </a:rPr>
              <a:t>The low correlation allows us to see these two societal values expressing an overall relative strong trust in government—still, a lower sense of freedom to make life choices. </a:t>
            </a:r>
          </a:p>
        </p:txBody>
      </p:sp>
      <p:pic>
        <p:nvPicPr>
          <p:cNvPr id="6" name="Picture 5">
            <a:extLst>
              <a:ext uri="{FF2B5EF4-FFF2-40B4-BE49-F238E27FC236}">
                <a16:creationId xmlns:a16="http://schemas.microsoft.com/office/drawing/2014/main" id="{19104FF8-0A59-49B7-B71A-39F9B709994F}"/>
              </a:ext>
            </a:extLst>
          </p:cNvPr>
          <p:cNvPicPr>
            <a:picLocks noChangeAspect="1"/>
          </p:cNvPicPr>
          <p:nvPr/>
        </p:nvPicPr>
        <p:blipFill>
          <a:blip r:embed="rId2"/>
          <a:stretch>
            <a:fillRect/>
          </a:stretch>
        </p:blipFill>
        <p:spPr>
          <a:xfrm>
            <a:off x="5066231" y="769656"/>
            <a:ext cx="7125769" cy="5715000"/>
          </a:xfrm>
          <a:prstGeom prst="rect">
            <a:avLst/>
          </a:prstGeom>
        </p:spPr>
      </p:pic>
      <p:sp>
        <p:nvSpPr>
          <p:cNvPr id="7" name="TextBox 6">
            <a:extLst>
              <a:ext uri="{FF2B5EF4-FFF2-40B4-BE49-F238E27FC236}">
                <a16:creationId xmlns:a16="http://schemas.microsoft.com/office/drawing/2014/main" id="{3734E49E-F4BC-4F57-881A-884075E0AB90}"/>
              </a:ext>
            </a:extLst>
          </p:cNvPr>
          <p:cNvSpPr txBox="1"/>
          <p:nvPr/>
        </p:nvSpPr>
        <p:spPr>
          <a:xfrm>
            <a:off x="2740128" y="306669"/>
            <a:ext cx="6119055" cy="707886"/>
          </a:xfrm>
          <a:prstGeom prst="rect">
            <a:avLst/>
          </a:prstGeom>
          <a:noFill/>
        </p:spPr>
        <p:txBody>
          <a:bodyPr wrap="square" rtlCol="0">
            <a:spAutoFit/>
          </a:bodyPr>
          <a:lstStyle/>
          <a:p>
            <a:r>
              <a:rPr lang="en-US" sz="4000" b="1" dirty="0">
                <a:solidFill>
                  <a:schemeClr val="accent1"/>
                </a:solidFill>
              </a:rPr>
              <a:t>Pearson’s Correlation </a:t>
            </a:r>
          </a:p>
        </p:txBody>
      </p:sp>
      <p:cxnSp>
        <p:nvCxnSpPr>
          <p:cNvPr id="19" name="Straight Connector 18">
            <a:extLst>
              <a:ext uri="{FF2B5EF4-FFF2-40B4-BE49-F238E27FC236}">
                <a16:creationId xmlns:a16="http://schemas.microsoft.com/office/drawing/2014/main" id="{D9EEC20D-869F-4F60-B50B-085966862FD2}"/>
              </a:ext>
            </a:extLst>
          </p:cNvPr>
          <p:cNvCxnSpPr>
            <a:cxnSpLocks/>
          </p:cNvCxnSpPr>
          <p:nvPr/>
        </p:nvCxnSpPr>
        <p:spPr>
          <a:xfrm flipV="1">
            <a:off x="5905500" y="4657725"/>
            <a:ext cx="3533775" cy="11715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2528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D4595C4-1F01-4D73-B5BD-790E4B700905}"/>
              </a:ext>
            </a:extLst>
          </p:cNvPr>
          <p:cNvSpPr>
            <a:spLocks noGrp="1"/>
          </p:cNvSpPr>
          <p:nvPr>
            <p:ph type="subTitle" idx="1"/>
          </p:nvPr>
        </p:nvSpPr>
        <p:spPr>
          <a:xfrm>
            <a:off x="657226" y="1320813"/>
            <a:ext cx="3867150" cy="5204389"/>
          </a:xfrm>
        </p:spPr>
        <p:txBody>
          <a:bodyPr>
            <a:normAutofit/>
          </a:bodyPr>
          <a:lstStyle/>
          <a:p>
            <a:pPr algn="l"/>
            <a:r>
              <a:rPr lang="en-US" sz="2000" dirty="0">
                <a:solidFill>
                  <a:schemeClr val="tx1"/>
                </a:solidFill>
                <a:latin typeface="Open Sans"/>
              </a:rPr>
              <a:t>The straight line on the plot reveals a normal probability for the Normal Probability plot result of this distribution with values in the tails deviating more than the values near the mean. </a:t>
            </a:r>
          </a:p>
          <a:p>
            <a:pPr algn="l"/>
            <a:r>
              <a:rPr lang="en-US" sz="2000" dirty="0">
                <a:solidFill>
                  <a:schemeClr val="tx1"/>
                </a:solidFill>
                <a:latin typeface="Open Sans"/>
              </a:rPr>
              <a:t>Showing the results for all happiness index values, and all other variables from data table.</a:t>
            </a:r>
          </a:p>
          <a:p>
            <a:pPr algn="l"/>
            <a:r>
              <a:rPr lang="en-US" sz="2000" dirty="0">
                <a:solidFill>
                  <a:schemeClr val="tx1"/>
                </a:solidFill>
                <a:latin typeface="Open Sans"/>
              </a:rPr>
              <a:t>Both curves match the model near the mean and deviate in the tails. </a:t>
            </a:r>
          </a:p>
          <a:p>
            <a:endParaRPr lang="en-US" dirty="0">
              <a:solidFill>
                <a:schemeClr val="tx1"/>
              </a:solidFill>
            </a:endParaRPr>
          </a:p>
          <a:p>
            <a:endParaRPr lang="en-US" dirty="0"/>
          </a:p>
          <a:p>
            <a:endParaRPr lang="en-US" dirty="0"/>
          </a:p>
        </p:txBody>
      </p:sp>
      <p:pic>
        <p:nvPicPr>
          <p:cNvPr id="11" name="Picture 10">
            <a:extLst>
              <a:ext uri="{FF2B5EF4-FFF2-40B4-BE49-F238E27FC236}">
                <a16:creationId xmlns:a16="http://schemas.microsoft.com/office/drawing/2014/main" id="{E4B7D51F-1385-4C0A-A971-8065C3B5801D}"/>
              </a:ext>
            </a:extLst>
          </p:cNvPr>
          <p:cNvPicPr>
            <a:picLocks noChangeAspect="1"/>
          </p:cNvPicPr>
          <p:nvPr/>
        </p:nvPicPr>
        <p:blipFill>
          <a:blip r:embed="rId2"/>
          <a:stretch>
            <a:fillRect/>
          </a:stretch>
        </p:blipFill>
        <p:spPr>
          <a:xfrm>
            <a:off x="4457700" y="1005029"/>
            <a:ext cx="6524625" cy="4847942"/>
          </a:xfrm>
          <a:prstGeom prst="rect">
            <a:avLst/>
          </a:prstGeom>
        </p:spPr>
      </p:pic>
      <p:sp>
        <p:nvSpPr>
          <p:cNvPr id="13" name="TextBox 12">
            <a:extLst>
              <a:ext uri="{FF2B5EF4-FFF2-40B4-BE49-F238E27FC236}">
                <a16:creationId xmlns:a16="http://schemas.microsoft.com/office/drawing/2014/main" id="{B735E672-B1F2-4D46-939F-48590B0EF816}"/>
              </a:ext>
            </a:extLst>
          </p:cNvPr>
          <p:cNvSpPr txBox="1"/>
          <p:nvPr/>
        </p:nvSpPr>
        <p:spPr>
          <a:xfrm>
            <a:off x="2447748" y="332798"/>
            <a:ext cx="7161375" cy="707886"/>
          </a:xfrm>
          <a:prstGeom prst="rect">
            <a:avLst/>
          </a:prstGeom>
          <a:noFill/>
        </p:spPr>
        <p:txBody>
          <a:bodyPr wrap="square">
            <a:spAutoFit/>
          </a:bodyPr>
          <a:lstStyle/>
          <a:p>
            <a:r>
              <a:rPr lang="en-US" sz="4000" b="1" dirty="0">
                <a:solidFill>
                  <a:schemeClr val="accent1"/>
                </a:solidFill>
              </a:rPr>
              <a:t>Normal Probability Plot</a:t>
            </a:r>
          </a:p>
        </p:txBody>
      </p:sp>
    </p:spTree>
    <p:extLst>
      <p:ext uri="{BB962C8B-B14F-4D97-AF65-F5344CB8AC3E}">
        <p14:creationId xmlns:p14="http://schemas.microsoft.com/office/powerpoint/2010/main" val="2071326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FE9B43A-4DCA-4125-859C-07622ABAC9BF}"/>
              </a:ext>
            </a:extLst>
          </p:cNvPr>
          <p:cNvSpPr>
            <a:spLocks noGrp="1"/>
          </p:cNvSpPr>
          <p:nvPr>
            <p:ph type="subTitle" idx="1"/>
          </p:nvPr>
        </p:nvSpPr>
        <p:spPr>
          <a:xfrm>
            <a:off x="542925" y="1600200"/>
            <a:ext cx="4029075" cy="4133849"/>
          </a:xfrm>
        </p:spPr>
        <p:txBody>
          <a:bodyPr>
            <a:normAutofit/>
          </a:bodyPr>
          <a:lstStyle/>
          <a:p>
            <a:pPr algn="l"/>
            <a:r>
              <a:rPr lang="en-US" sz="2400" dirty="0">
                <a:solidFill>
                  <a:schemeClr val="tx1"/>
                </a:solidFill>
                <a:latin typeface="Open Sans"/>
              </a:rPr>
              <a:t>Based on the plot, it is observed that a positive correlation between Healthy Life Expectancy and Social Support is showing.</a:t>
            </a:r>
          </a:p>
          <a:p>
            <a:pPr algn="l"/>
            <a:r>
              <a:rPr lang="en-US" sz="2400" dirty="0">
                <a:solidFill>
                  <a:schemeClr val="tx1"/>
                </a:solidFill>
                <a:latin typeface="Open Sans"/>
              </a:rPr>
              <a:t> This indicates that as Healthy Life Expectancy increases, Social Support also increases.</a:t>
            </a:r>
          </a:p>
        </p:txBody>
      </p:sp>
      <p:pic>
        <p:nvPicPr>
          <p:cNvPr id="5" name="Picture 4">
            <a:extLst>
              <a:ext uri="{FF2B5EF4-FFF2-40B4-BE49-F238E27FC236}">
                <a16:creationId xmlns:a16="http://schemas.microsoft.com/office/drawing/2014/main" id="{84F72AC8-A623-40C8-932A-B4341FBBD9EB}"/>
              </a:ext>
            </a:extLst>
          </p:cNvPr>
          <p:cNvPicPr>
            <a:picLocks noChangeAspect="1"/>
          </p:cNvPicPr>
          <p:nvPr/>
        </p:nvPicPr>
        <p:blipFill>
          <a:blip r:embed="rId2"/>
          <a:stretch>
            <a:fillRect/>
          </a:stretch>
        </p:blipFill>
        <p:spPr>
          <a:xfrm>
            <a:off x="4572000" y="657225"/>
            <a:ext cx="7620000" cy="5715000"/>
          </a:xfrm>
          <a:prstGeom prst="rect">
            <a:avLst/>
          </a:prstGeom>
        </p:spPr>
      </p:pic>
      <p:sp>
        <p:nvSpPr>
          <p:cNvPr id="7" name="TextBox 6">
            <a:extLst>
              <a:ext uri="{FF2B5EF4-FFF2-40B4-BE49-F238E27FC236}">
                <a16:creationId xmlns:a16="http://schemas.microsoft.com/office/drawing/2014/main" id="{2ED91A98-3D83-4C73-86EF-431BD6931C69}"/>
              </a:ext>
            </a:extLst>
          </p:cNvPr>
          <p:cNvSpPr txBox="1"/>
          <p:nvPr/>
        </p:nvSpPr>
        <p:spPr>
          <a:xfrm>
            <a:off x="904874" y="552450"/>
            <a:ext cx="9934575" cy="677108"/>
          </a:xfrm>
          <a:prstGeom prst="rect">
            <a:avLst/>
          </a:prstGeom>
          <a:noFill/>
        </p:spPr>
        <p:txBody>
          <a:bodyPr wrap="square">
            <a:spAutoFit/>
          </a:bodyPr>
          <a:lstStyle/>
          <a:p>
            <a:r>
              <a:rPr lang="en-US" sz="3800" b="1" dirty="0">
                <a:solidFill>
                  <a:schemeClr val="accent1"/>
                </a:solidFill>
              </a:rPr>
              <a:t>Healthy Life Expectancy vs Social Support </a:t>
            </a:r>
          </a:p>
        </p:txBody>
      </p:sp>
    </p:spTree>
    <p:extLst>
      <p:ext uri="{BB962C8B-B14F-4D97-AF65-F5344CB8AC3E}">
        <p14:creationId xmlns:p14="http://schemas.microsoft.com/office/powerpoint/2010/main" val="3629020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3138005-C685-49B9-BC72-BEB68EBE06FC}"/>
              </a:ext>
            </a:extLst>
          </p:cNvPr>
          <p:cNvSpPr>
            <a:spLocks noGrp="1"/>
          </p:cNvSpPr>
          <p:nvPr>
            <p:ph type="subTitle" idx="1"/>
          </p:nvPr>
        </p:nvSpPr>
        <p:spPr>
          <a:xfrm>
            <a:off x="819150" y="1362075"/>
            <a:ext cx="3886200" cy="3962400"/>
          </a:xfrm>
        </p:spPr>
        <p:txBody>
          <a:bodyPr>
            <a:noAutofit/>
          </a:bodyPr>
          <a:lstStyle/>
          <a:p>
            <a:pPr algn="l"/>
            <a:r>
              <a:rPr lang="en-US" sz="2400" dirty="0">
                <a:solidFill>
                  <a:schemeClr val="tx1"/>
                </a:solidFill>
                <a:latin typeface="Open Sans"/>
              </a:rPr>
              <a:t>The correlation of Perceptions of Corruption and Freedom to make life choices is showing a positive correlation.</a:t>
            </a:r>
          </a:p>
          <a:p>
            <a:pPr algn="l"/>
            <a:r>
              <a:rPr lang="en-US" sz="2400" dirty="0">
                <a:solidFill>
                  <a:schemeClr val="tx1"/>
                </a:solidFill>
                <a:latin typeface="Open Sans"/>
              </a:rPr>
              <a:t>This indicates as  the perception of decreases, the freedom to make life choices increases.  </a:t>
            </a:r>
          </a:p>
        </p:txBody>
      </p:sp>
      <p:pic>
        <p:nvPicPr>
          <p:cNvPr id="5" name="Picture 4">
            <a:extLst>
              <a:ext uri="{FF2B5EF4-FFF2-40B4-BE49-F238E27FC236}">
                <a16:creationId xmlns:a16="http://schemas.microsoft.com/office/drawing/2014/main" id="{C5D0373B-357F-4A51-9C3A-C94849AEA816}"/>
              </a:ext>
            </a:extLst>
          </p:cNvPr>
          <p:cNvPicPr>
            <a:picLocks noChangeAspect="1"/>
          </p:cNvPicPr>
          <p:nvPr/>
        </p:nvPicPr>
        <p:blipFill>
          <a:blip r:embed="rId2"/>
          <a:stretch>
            <a:fillRect/>
          </a:stretch>
        </p:blipFill>
        <p:spPr>
          <a:xfrm>
            <a:off x="5219700" y="571500"/>
            <a:ext cx="7086600" cy="5715000"/>
          </a:xfrm>
          <a:prstGeom prst="rect">
            <a:avLst/>
          </a:prstGeom>
        </p:spPr>
      </p:pic>
      <p:sp>
        <p:nvSpPr>
          <p:cNvPr id="7" name="TextBox 6">
            <a:extLst>
              <a:ext uri="{FF2B5EF4-FFF2-40B4-BE49-F238E27FC236}">
                <a16:creationId xmlns:a16="http://schemas.microsoft.com/office/drawing/2014/main" id="{C3DC5B0A-5EFC-4C79-BA28-25362A40CD52}"/>
              </a:ext>
            </a:extLst>
          </p:cNvPr>
          <p:cNvSpPr txBox="1"/>
          <p:nvPr/>
        </p:nvSpPr>
        <p:spPr>
          <a:xfrm>
            <a:off x="819150" y="605850"/>
            <a:ext cx="10877550" cy="584775"/>
          </a:xfrm>
          <a:prstGeom prst="rect">
            <a:avLst/>
          </a:prstGeom>
          <a:noFill/>
        </p:spPr>
        <p:txBody>
          <a:bodyPr wrap="square">
            <a:spAutoFit/>
          </a:bodyPr>
          <a:lstStyle/>
          <a:p>
            <a:r>
              <a:rPr lang="en-US" sz="3200" b="1" dirty="0">
                <a:solidFill>
                  <a:schemeClr val="accent1"/>
                </a:solidFill>
              </a:rPr>
              <a:t>Perceptions Of  Corruption vs Freedom To Make Choices</a:t>
            </a:r>
          </a:p>
        </p:txBody>
      </p:sp>
    </p:spTree>
    <p:extLst>
      <p:ext uri="{BB962C8B-B14F-4D97-AF65-F5344CB8AC3E}">
        <p14:creationId xmlns:p14="http://schemas.microsoft.com/office/powerpoint/2010/main" val="2036938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A2515-07D8-46F2-9CE5-DC08687F48CD}"/>
              </a:ext>
            </a:extLst>
          </p:cNvPr>
          <p:cNvSpPr>
            <a:spLocks noGrp="1"/>
          </p:cNvSpPr>
          <p:nvPr>
            <p:ph type="title"/>
          </p:nvPr>
        </p:nvSpPr>
        <p:spPr>
          <a:xfrm>
            <a:off x="667810" y="400050"/>
            <a:ext cx="3287914" cy="595357"/>
          </a:xfrm>
        </p:spPr>
        <p:txBody>
          <a:bodyPr>
            <a:normAutofit fontScale="90000"/>
          </a:bodyPr>
          <a:lstStyle/>
          <a:p>
            <a:r>
              <a:rPr lang="en-US" b="1" dirty="0"/>
              <a:t>Summary</a:t>
            </a:r>
          </a:p>
        </p:txBody>
      </p:sp>
      <p:sp>
        <p:nvSpPr>
          <p:cNvPr id="3" name="Text Placeholder 2">
            <a:extLst>
              <a:ext uri="{FF2B5EF4-FFF2-40B4-BE49-F238E27FC236}">
                <a16:creationId xmlns:a16="http://schemas.microsoft.com/office/drawing/2014/main" id="{98ED63AB-6622-4CD8-8933-77E81F95887F}"/>
              </a:ext>
            </a:extLst>
          </p:cNvPr>
          <p:cNvSpPr>
            <a:spLocks noGrp="1"/>
          </p:cNvSpPr>
          <p:nvPr>
            <p:ph type="body" idx="1"/>
          </p:nvPr>
        </p:nvSpPr>
        <p:spPr>
          <a:xfrm>
            <a:off x="333375" y="1438274"/>
            <a:ext cx="9410700" cy="5267325"/>
          </a:xfrm>
        </p:spPr>
        <p:txBody>
          <a:bodyPr>
            <a:normAutofit/>
          </a:bodyPr>
          <a:lstStyle/>
          <a:p>
            <a:pPr>
              <a:spcBef>
                <a:spcPts val="0"/>
              </a:spcBef>
              <a:spcAft>
                <a:spcPts val="0"/>
              </a:spcAft>
            </a:pPr>
            <a:r>
              <a:rPr lang="en-US" sz="1500" dirty="0">
                <a:solidFill>
                  <a:srgbClr val="0E101A"/>
                </a:solidFill>
                <a:effectLst/>
              </a:rPr>
              <a:t>I combined two data frames from the happiness index's surveys from 2019 and 2020. I validated that the variables matched-up and removed any incompatible variables, identified the missing values, outliers and unusual distributions.</a:t>
            </a:r>
          </a:p>
          <a:p>
            <a:pPr>
              <a:spcBef>
                <a:spcPts val="0"/>
              </a:spcBef>
              <a:spcAft>
                <a:spcPts val="0"/>
              </a:spcAft>
            </a:pPr>
            <a:endParaRPr lang="en-US" sz="1500" dirty="0">
              <a:solidFill>
                <a:srgbClr val="0E101A"/>
              </a:solidFill>
              <a:effectLst/>
            </a:endParaRPr>
          </a:p>
          <a:p>
            <a:pPr>
              <a:spcBef>
                <a:spcPts val="0"/>
              </a:spcBef>
              <a:spcAft>
                <a:spcPts val="0"/>
              </a:spcAft>
            </a:pPr>
            <a:r>
              <a:rPr lang="en-US" sz="1500" b="1" u="sng" dirty="0">
                <a:solidFill>
                  <a:srgbClr val="0E101A"/>
                </a:solidFill>
                <a:effectLst/>
              </a:rPr>
              <a:t>Missing Values/Outliers </a:t>
            </a:r>
            <a:endParaRPr lang="en-US" sz="1500" b="1" dirty="0">
              <a:solidFill>
                <a:srgbClr val="0E101A"/>
              </a:solidFill>
              <a:effectLst/>
            </a:endParaRPr>
          </a:p>
          <a:p>
            <a:pPr>
              <a:spcBef>
                <a:spcPts val="0"/>
              </a:spcBef>
              <a:spcAft>
                <a:spcPts val="0"/>
              </a:spcAft>
            </a:pPr>
            <a:r>
              <a:rPr lang="en-US" sz="1500" dirty="0">
                <a:solidFill>
                  <a:srgbClr val="0E101A"/>
                </a:solidFill>
                <a:effectLst/>
              </a:rPr>
              <a:t>The data set has 12 variables with zero values that could be defined as either outlier, missing values, or errors. Considering it is a minimal amount of missing values, I overlooked this fact in the analysis because I don't consider that will influence the analysis's conclusion. </a:t>
            </a:r>
          </a:p>
          <a:p>
            <a:pPr>
              <a:spcBef>
                <a:spcPts val="0"/>
              </a:spcBef>
              <a:spcAft>
                <a:spcPts val="0"/>
              </a:spcAft>
            </a:pPr>
            <a:endParaRPr lang="en-US" sz="1500" dirty="0">
              <a:solidFill>
                <a:srgbClr val="0E101A"/>
              </a:solidFill>
              <a:effectLst/>
            </a:endParaRPr>
          </a:p>
          <a:p>
            <a:pPr>
              <a:spcBef>
                <a:spcPts val="0"/>
              </a:spcBef>
              <a:spcAft>
                <a:spcPts val="0"/>
              </a:spcAft>
            </a:pPr>
            <a:r>
              <a:rPr lang="en-US" sz="1500" b="1" u="sng" dirty="0">
                <a:solidFill>
                  <a:srgbClr val="0E101A"/>
                </a:solidFill>
              </a:rPr>
              <a:t>Variables</a:t>
            </a:r>
          </a:p>
          <a:p>
            <a:pPr marL="285750" indent="-285750">
              <a:spcBef>
                <a:spcPts val="0"/>
              </a:spcBef>
              <a:spcAft>
                <a:spcPts val="0"/>
              </a:spcAft>
              <a:buFont typeface="Arial" panose="020B0604020202020204" pitchFamily="34" charset="0"/>
              <a:buChar char="•"/>
            </a:pPr>
            <a:r>
              <a:rPr lang="en-US" sz="1500" dirty="0">
                <a:solidFill>
                  <a:srgbClr val="0E101A"/>
                </a:solidFill>
                <a:effectLst/>
              </a:rPr>
              <a:t>Country or region -  Geography location</a:t>
            </a:r>
          </a:p>
          <a:p>
            <a:pPr marL="285750" indent="-285750">
              <a:spcBef>
                <a:spcPts val="0"/>
              </a:spcBef>
              <a:spcAft>
                <a:spcPts val="0"/>
              </a:spcAft>
              <a:buFont typeface="Arial" panose="020B0604020202020204" pitchFamily="34" charset="0"/>
              <a:buChar char="•"/>
            </a:pPr>
            <a:r>
              <a:rPr lang="en-US" sz="1500" dirty="0">
                <a:solidFill>
                  <a:srgbClr val="0E101A"/>
                </a:solidFill>
                <a:effectLst/>
              </a:rPr>
              <a:t>Regional indicator - Continent	</a:t>
            </a:r>
          </a:p>
          <a:p>
            <a:pPr marL="285750" indent="-285750">
              <a:spcBef>
                <a:spcPts val="0"/>
              </a:spcBef>
              <a:spcAft>
                <a:spcPts val="0"/>
              </a:spcAft>
              <a:buFont typeface="Arial" panose="020B0604020202020204" pitchFamily="34" charset="0"/>
              <a:buChar char="•"/>
            </a:pPr>
            <a:r>
              <a:rPr lang="en-US" sz="1500" dirty="0">
                <a:solidFill>
                  <a:srgbClr val="0E101A"/>
                </a:solidFill>
                <a:effectLst/>
              </a:rPr>
              <a:t>Ladder score - Happiness level</a:t>
            </a:r>
          </a:p>
          <a:p>
            <a:pPr marL="285750" indent="-285750">
              <a:spcBef>
                <a:spcPts val="0"/>
              </a:spcBef>
              <a:spcAft>
                <a:spcPts val="0"/>
              </a:spcAft>
              <a:buFont typeface="Arial" panose="020B0604020202020204" pitchFamily="34" charset="0"/>
              <a:buChar char="•"/>
            </a:pPr>
            <a:r>
              <a:rPr lang="en-US" sz="1500" dirty="0">
                <a:solidFill>
                  <a:srgbClr val="0E101A"/>
                </a:solidFill>
                <a:effectLst/>
              </a:rPr>
              <a:t>Social support - The sense of social support of the individuals</a:t>
            </a:r>
          </a:p>
          <a:p>
            <a:pPr marL="285750" indent="-285750">
              <a:spcBef>
                <a:spcPts val="0"/>
              </a:spcBef>
              <a:spcAft>
                <a:spcPts val="0"/>
              </a:spcAft>
              <a:buFont typeface="Arial" panose="020B0604020202020204" pitchFamily="34" charset="0"/>
              <a:buChar char="•"/>
            </a:pPr>
            <a:r>
              <a:rPr lang="en-US" sz="1500" dirty="0">
                <a:solidFill>
                  <a:srgbClr val="0E101A"/>
                </a:solidFill>
                <a:effectLst/>
              </a:rPr>
              <a:t>Healthy life expectancy - Life expectancy	 </a:t>
            </a:r>
          </a:p>
          <a:p>
            <a:pPr marL="285750" indent="-285750">
              <a:spcBef>
                <a:spcPts val="0"/>
              </a:spcBef>
              <a:spcAft>
                <a:spcPts val="0"/>
              </a:spcAft>
              <a:buFont typeface="Arial" panose="020B0604020202020204" pitchFamily="34" charset="0"/>
              <a:buChar char="•"/>
            </a:pPr>
            <a:r>
              <a:rPr lang="en-US" sz="1500" dirty="0">
                <a:solidFill>
                  <a:srgbClr val="0E101A"/>
                </a:solidFill>
                <a:effectLst/>
              </a:rPr>
              <a:t>Freedom to make life choices - The sense of social freedom to make life choices</a:t>
            </a:r>
          </a:p>
          <a:p>
            <a:pPr marL="285750" indent="-285750">
              <a:spcBef>
                <a:spcPts val="0"/>
              </a:spcBef>
              <a:spcAft>
                <a:spcPts val="0"/>
              </a:spcAft>
              <a:buFont typeface="Arial" panose="020B0604020202020204" pitchFamily="34" charset="0"/>
              <a:buChar char="•"/>
            </a:pPr>
            <a:r>
              <a:rPr lang="en-US" sz="1500" dirty="0">
                <a:solidFill>
                  <a:srgbClr val="0E101A"/>
                </a:solidFill>
                <a:effectLst/>
              </a:rPr>
              <a:t>Generosity - Generosity</a:t>
            </a:r>
          </a:p>
          <a:p>
            <a:pPr marL="285750" indent="-285750">
              <a:spcBef>
                <a:spcPts val="0"/>
              </a:spcBef>
              <a:spcAft>
                <a:spcPts val="0"/>
              </a:spcAft>
              <a:buFont typeface="Arial" panose="020B0604020202020204" pitchFamily="34" charset="0"/>
              <a:buChar char="•"/>
            </a:pPr>
            <a:r>
              <a:rPr lang="en-US" sz="1500" dirty="0">
                <a:solidFill>
                  <a:srgbClr val="0E101A"/>
                </a:solidFill>
                <a:effectLst/>
              </a:rPr>
              <a:t>Perceptions of corruption -The perception of corruption of individuals</a:t>
            </a:r>
          </a:p>
          <a:p>
            <a:pPr>
              <a:spcBef>
                <a:spcPts val="0"/>
              </a:spcBef>
              <a:spcAft>
                <a:spcPts val="0"/>
              </a:spcAft>
            </a:pPr>
            <a:endParaRPr lang="en-US" sz="1500" dirty="0">
              <a:solidFill>
                <a:srgbClr val="0E101A"/>
              </a:solidFill>
              <a:effectLst/>
            </a:endParaRPr>
          </a:p>
          <a:p>
            <a:pPr>
              <a:spcBef>
                <a:spcPts val="0"/>
              </a:spcBef>
              <a:spcAft>
                <a:spcPts val="0"/>
              </a:spcAft>
            </a:pPr>
            <a:r>
              <a:rPr lang="en-US" sz="1500" dirty="0">
                <a:solidFill>
                  <a:srgbClr val="0E101A"/>
                </a:solidFill>
              </a:rPr>
              <a:t>Source</a:t>
            </a:r>
          </a:p>
          <a:p>
            <a:pPr>
              <a:spcBef>
                <a:spcPts val="0"/>
              </a:spcBef>
              <a:spcAft>
                <a:spcPts val="0"/>
              </a:spcAft>
            </a:pPr>
            <a:r>
              <a:rPr lang="en-US" sz="1500" dirty="0">
                <a:solidFill>
                  <a:srgbClr val="0E101A"/>
                </a:solidFill>
              </a:rPr>
              <a:t> Kaggle - T</a:t>
            </a:r>
            <a:r>
              <a:rPr lang="en-US" sz="1500" dirty="0">
                <a:solidFill>
                  <a:srgbClr val="0E101A"/>
                </a:solidFill>
                <a:effectLst/>
              </a:rPr>
              <a:t>he Happiness </a:t>
            </a:r>
            <a:r>
              <a:rPr lang="en-US" sz="1500" dirty="0">
                <a:solidFill>
                  <a:srgbClr val="0E101A"/>
                </a:solidFill>
              </a:rPr>
              <a:t>I</a:t>
            </a:r>
            <a:r>
              <a:rPr lang="en-US" sz="1500" dirty="0">
                <a:solidFill>
                  <a:srgbClr val="0E101A"/>
                </a:solidFill>
                <a:effectLst/>
              </a:rPr>
              <a:t>ndex</a:t>
            </a:r>
            <a:endParaRPr lang="en-US" sz="1500" dirty="0">
              <a:solidFill>
                <a:srgbClr val="0E101A"/>
              </a:solidFill>
            </a:endParaRPr>
          </a:p>
          <a:p>
            <a:pPr>
              <a:spcBef>
                <a:spcPts val="0"/>
              </a:spcBef>
              <a:spcAft>
                <a:spcPts val="0"/>
              </a:spcAft>
            </a:pPr>
            <a:r>
              <a:rPr lang="en-US" sz="1500" dirty="0">
                <a:solidFill>
                  <a:srgbClr val="0E101A"/>
                </a:solidFill>
              </a:rPr>
              <a:t>https://www.kaggle.com/mathurinache/world-happiness-report</a:t>
            </a:r>
            <a:endParaRPr lang="en-US" sz="1500" dirty="0">
              <a:solidFill>
                <a:srgbClr val="0E101A"/>
              </a:solidFill>
              <a:effectLst/>
            </a:endParaRPr>
          </a:p>
          <a:p>
            <a:endParaRPr lang="en-US" dirty="0"/>
          </a:p>
        </p:txBody>
      </p:sp>
    </p:spTree>
    <p:extLst>
      <p:ext uri="{BB962C8B-B14F-4D97-AF65-F5344CB8AC3E}">
        <p14:creationId xmlns:p14="http://schemas.microsoft.com/office/powerpoint/2010/main" val="1508584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6FE56-41C5-40B3-85C4-28E58F9FBAA2}"/>
              </a:ext>
            </a:extLst>
          </p:cNvPr>
          <p:cNvSpPr>
            <a:spLocks noGrp="1"/>
          </p:cNvSpPr>
          <p:nvPr>
            <p:ph type="title"/>
          </p:nvPr>
        </p:nvSpPr>
        <p:spPr>
          <a:xfrm>
            <a:off x="602196" y="704088"/>
            <a:ext cx="8596668" cy="748640"/>
          </a:xfrm>
        </p:spPr>
        <p:txBody>
          <a:bodyPr>
            <a:normAutofit fontScale="90000"/>
          </a:bodyPr>
          <a:lstStyle/>
          <a:p>
            <a:br>
              <a:rPr lang="en-US" dirty="0"/>
            </a:br>
            <a:r>
              <a:rPr lang="en-US" b="1" dirty="0"/>
              <a:t>Problem Statement</a:t>
            </a:r>
          </a:p>
        </p:txBody>
      </p:sp>
      <p:sp>
        <p:nvSpPr>
          <p:cNvPr id="3" name="Text Placeholder 2">
            <a:extLst>
              <a:ext uri="{FF2B5EF4-FFF2-40B4-BE49-F238E27FC236}">
                <a16:creationId xmlns:a16="http://schemas.microsoft.com/office/drawing/2014/main" id="{DED65199-7EFE-4F94-816E-43EC8C109E5D}"/>
              </a:ext>
            </a:extLst>
          </p:cNvPr>
          <p:cNvSpPr>
            <a:spLocks noGrp="1"/>
          </p:cNvSpPr>
          <p:nvPr>
            <p:ph type="body" idx="1"/>
          </p:nvPr>
        </p:nvSpPr>
        <p:spPr>
          <a:xfrm>
            <a:off x="734484" y="1864233"/>
            <a:ext cx="8814137" cy="3129534"/>
          </a:xfrm>
        </p:spPr>
        <p:txBody>
          <a:bodyPr>
            <a:normAutofit/>
          </a:bodyPr>
          <a:lstStyle/>
          <a:p>
            <a:r>
              <a:rPr lang="en-US" dirty="0"/>
              <a:t>Millions of citizens around the world have lost their jobs. They have watched helplessly as their savings dwindled, as they were confined to their homes—prohibited from interacting with friends, attending church, temple, or music, and even sporting events due to restrictions enacted in response to the COVID-19 pandemic.  These situations have incremented the statistics and indices related to depression and suicide.</a:t>
            </a:r>
          </a:p>
          <a:p>
            <a:r>
              <a:rPr lang="en-US" dirty="0"/>
              <a:t>My project is to identify the societal factors that the government will need to focus on for bringing society together to produce a sense of relief and happiness. </a:t>
            </a:r>
          </a:p>
          <a:p>
            <a:r>
              <a:rPr lang="en-US" dirty="0"/>
              <a:t>Happiness Index is a valuable resource for determining the societal factors that influenced a country's happiness index before and after the COVID-19 pandemic.</a:t>
            </a:r>
          </a:p>
          <a:p>
            <a:endParaRPr lang="en-US" dirty="0"/>
          </a:p>
        </p:txBody>
      </p:sp>
    </p:spTree>
    <p:extLst>
      <p:ext uri="{BB962C8B-B14F-4D97-AF65-F5344CB8AC3E}">
        <p14:creationId xmlns:p14="http://schemas.microsoft.com/office/powerpoint/2010/main" val="3627302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0119E8-0C6D-4269-9E0D-01105E1C69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1540" y="1221950"/>
            <a:ext cx="7410400" cy="4572000"/>
          </a:xfrm>
          <a:prstGeom prst="rect">
            <a:avLst/>
          </a:prstGeom>
        </p:spPr>
      </p:pic>
      <p:sp>
        <p:nvSpPr>
          <p:cNvPr id="4" name="TextBox 3">
            <a:extLst>
              <a:ext uri="{FF2B5EF4-FFF2-40B4-BE49-F238E27FC236}">
                <a16:creationId xmlns:a16="http://schemas.microsoft.com/office/drawing/2014/main" id="{F4C2EC86-4932-4EB3-BAB2-4A97C49340BE}"/>
              </a:ext>
            </a:extLst>
          </p:cNvPr>
          <p:cNvSpPr txBox="1"/>
          <p:nvPr/>
        </p:nvSpPr>
        <p:spPr>
          <a:xfrm>
            <a:off x="380060" y="1738235"/>
            <a:ext cx="4238713" cy="3539430"/>
          </a:xfrm>
          <a:prstGeom prst="rect">
            <a:avLst/>
          </a:prstGeom>
          <a:noFill/>
        </p:spPr>
        <p:txBody>
          <a:bodyPr wrap="square">
            <a:spAutoFit/>
          </a:bodyPr>
          <a:lstStyle/>
          <a:p>
            <a:r>
              <a:rPr lang="en-US" sz="2400" dirty="0">
                <a:latin typeface="Open Sans"/>
              </a:rPr>
              <a:t>T</a:t>
            </a:r>
            <a:r>
              <a:rPr lang="en-US" sz="2400" b="0" i="0" dirty="0">
                <a:effectLst/>
                <a:latin typeface="Open Sans"/>
              </a:rPr>
              <a:t>he happiness index mean is </a:t>
            </a:r>
            <a:r>
              <a:rPr lang="en-US" sz="2400" dirty="0">
                <a:latin typeface="Open Sans"/>
                <a:cs typeface="Calibri Light" panose="020F0302020204030204" pitchFamily="34" charset="0"/>
              </a:rPr>
              <a:t>5.4</a:t>
            </a:r>
            <a:r>
              <a:rPr lang="en-US" sz="2400" b="0" i="0" dirty="0">
                <a:effectLst/>
                <a:latin typeface="Open Sans"/>
              </a:rPr>
              <a:t>, and the median is </a:t>
            </a:r>
            <a:r>
              <a:rPr lang="en-US" sz="2400" dirty="0">
                <a:latin typeface="Open Sans"/>
                <a:cs typeface="Calibri Light" panose="020F0302020204030204" pitchFamily="34" charset="0"/>
              </a:rPr>
              <a:t>5.5; both being very close to each other</a:t>
            </a:r>
            <a:r>
              <a:rPr lang="en-US" sz="2400" b="0" i="0" dirty="0">
                <a:effectLst/>
                <a:latin typeface="Open Sans"/>
              </a:rPr>
              <a:t>.</a:t>
            </a:r>
          </a:p>
          <a:p>
            <a:endParaRPr lang="en-US" sz="2400" dirty="0">
              <a:latin typeface="Open Sans"/>
            </a:endParaRPr>
          </a:p>
          <a:p>
            <a:r>
              <a:rPr lang="en-US" sz="2400" b="0" i="0" dirty="0">
                <a:effectLst/>
                <a:latin typeface="Open Sans"/>
              </a:rPr>
              <a:t>The data appears to be symmetrical distributional with variance value is 1.23 </a:t>
            </a:r>
            <a:endParaRPr lang="en-US" sz="2400" dirty="0">
              <a:latin typeface="Open Sans"/>
              <a:cs typeface="Calibri Light" panose="020F0302020204030204" pitchFamily="34" charset="0"/>
            </a:endParaRPr>
          </a:p>
          <a:p>
            <a:endParaRPr lang="en-US" sz="3200" dirty="0"/>
          </a:p>
        </p:txBody>
      </p:sp>
      <p:sp>
        <p:nvSpPr>
          <p:cNvPr id="5" name="TextBox 4">
            <a:extLst>
              <a:ext uri="{FF2B5EF4-FFF2-40B4-BE49-F238E27FC236}">
                <a16:creationId xmlns:a16="http://schemas.microsoft.com/office/drawing/2014/main" id="{A98A88C4-7393-4F21-BFC1-86CF1D3D270B}"/>
              </a:ext>
            </a:extLst>
          </p:cNvPr>
          <p:cNvSpPr txBox="1"/>
          <p:nvPr/>
        </p:nvSpPr>
        <p:spPr>
          <a:xfrm>
            <a:off x="866776" y="255922"/>
            <a:ext cx="6591300" cy="707886"/>
          </a:xfrm>
          <a:prstGeom prst="rect">
            <a:avLst/>
          </a:prstGeom>
          <a:noFill/>
        </p:spPr>
        <p:txBody>
          <a:bodyPr wrap="square" rtlCol="0">
            <a:spAutoFit/>
          </a:bodyPr>
          <a:lstStyle/>
          <a:p>
            <a:r>
              <a:rPr lang="en-US" sz="4000" b="1" dirty="0">
                <a:solidFill>
                  <a:schemeClr val="accent1"/>
                </a:solidFill>
              </a:rPr>
              <a:t>Happiness Index Histogram</a:t>
            </a:r>
          </a:p>
        </p:txBody>
      </p:sp>
    </p:spTree>
    <p:extLst>
      <p:ext uri="{BB962C8B-B14F-4D97-AF65-F5344CB8AC3E}">
        <p14:creationId xmlns:p14="http://schemas.microsoft.com/office/powerpoint/2010/main" val="3821371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D050D1-86B7-49C1-8706-64A6ED3DA7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6784" y="728432"/>
            <a:ext cx="7900416" cy="5664708"/>
          </a:xfrm>
          <a:prstGeom prst="rect">
            <a:avLst/>
          </a:prstGeom>
        </p:spPr>
      </p:pic>
      <p:sp>
        <p:nvSpPr>
          <p:cNvPr id="5" name="TextBox 4">
            <a:extLst>
              <a:ext uri="{FF2B5EF4-FFF2-40B4-BE49-F238E27FC236}">
                <a16:creationId xmlns:a16="http://schemas.microsoft.com/office/drawing/2014/main" id="{F8CD3E41-1B3D-4023-917D-5F3265BFA20C}"/>
              </a:ext>
            </a:extLst>
          </p:cNvPr>
          <p:cNvSpPr txBox="1"/>
          <p:nvPr/>
        </p:nvSpPr>
        <p:spPr>
          <a:xfrm>
            <a:off x="209551" y="447623"/>
            <a:ext cx="8616830" cy="707886"/>
          </a:xfrm>
          <a:prstGeom prst="rect">
            <a:avLst/>
          </a:prstGeom>
          <a:noFill/>
        </p:spPr>
        <p:txBody>
          <a:bodyPr wrap="square" rtlCol="0">
            <a:spAutoFit/>
          </a:bodyPr>
          <a:lstStyle/>
          <a:p>
            <a:r>
              <a:rPr lang="en-US" sz="4000" b="1" dirty="0">
                <a:solidFill>
                  <a:schemeClr val="accent1"/>
                </a:solidFill>
                <a:cs typeface="Calibri Light" panose="020F0302020204030204" pitchFamily="34" charset="0"/>
              </a:rPr>
              <a:t>Healthy Life Expectancy Histogram</a:t>
            </a:r>
          </a:p>
        </p:txBody>
      </p:sp>
      <p:sp>
        <p:nvSpPr>
          <p:cNvPr id="4" name="TextBox 3">
            <a:extLst>
              <a:ext uri="{FF2B5EF4-FFF2-40B4-BE49-F238E27FC236}">
                <a16:creationId xmlns:a16="http://schemas.microsoft.com/office/drawing/2014/main" id="{6EB8D563-BB58-4901-BBA0-CFC6207C18AC}"/>
              </a:ext>
            </a:extLst>
          </p:cNvPr>
          <p:cNvSpPr txBox="1"/>
          <p:nvPr/>
        </p:nvSpPr>
        <p:spPr>
          <a:xfrm>
            <a:off x="304800" y="1898793"/>
            <a:ext cx="3933914" cy="3323987"/>
          </a:xfrm>
          <a:prstGeom prst="rect">
            <a:avLst/>
          </a:prstGeom>
          <a:noFill/>
        </p:spPr>
        <p:txBody>
          <a:bodyPr wrap="square" rtlCol="0">
            <a:spAutoFit/>
          </a:bodyPr>
          <a:lstStyle/>
          <a:p>
            <a:r>
              <a:rPr lang="en-US" sz="2400" b="0" i="0" dirty="0">
                <a:effectLst/>
                <a:latin typeface="Open Sans"/>
              </a:rPr>
              <a:t>The </a:t>
            </a:r>
            <a:r>
              <a:rPr lang="en-US" sz="2400" dirty="0">
                <a:latin typeface="Open Sans"/>
                <a:cs typeface="Calibri Light" panose="020F0302020204030204" pitchFamily="34" charset="0"/>
              </a:rPr>
              <a:t>Healthy Life expectancy  </a:t>
            </a:r>
            <a:r>
              <a:rPr lang="en-US" sz="2400" b="0" i="0" dirty="0">
                <a:effectLst/>
                <a:latin typeface="Open Sans"/>
              </a:rPr>
              <a:t>index mean is </a:t>
            </a:r>
            <a:r>
              <a:rPr lang="en-US" sz="2400" dirty="0">
                <a:latin typeface="Open Sans"/>
                <a:cs typeface="Calibri Light" panose="020F0302020204030204" pitchFamily="34" charset="0"/>
              </a:rPr>
              <a:t>0.711</a:t>
            </a:r>
            <a:r>
              <a:rPr lang="en-US" sz="2400" b="0" i="0" dirty="0">
                <a:effectLst/>
                <a:latin typeface="Open Sans"/>
              </a:rPr>
              <a:t>, and the median is </a:t>
            </a:r>
            <a:r>
              <a:rPr lang="en-US" sz="2400" dirty="0">
                <a:latin typeface="Open Sans"/>
                <a:cs typeface="Calibri Light" panose="020F0302020204030204" pitchFamily="34" charset="0"/>
              </a:rPr>
              <a:t>0.777</a:t>
            </a:r>
            <a:r>
              <a:rPr lang="en-US" sz="2400" b="0" i="0" dirty="0">
                <a:effectLst/>
                <a:latin typeface="Open Sans"/>
              </a:rPr>
              <a:t>.</a:t>
            </a:r>
          </a:p>
          <a:p>
            <a:endParaRPr lang="en-US" sz="2400" dirty="0">
              <a:latin typeface="Open Sans"/>
            </a:endParaRPr>
          </a:p>
          <a:p>
            <a:r>
              <a:rPr lang="en-US" sz="2400" b="0" i="0" dirty="0">
                <a:effectLst/>
                <a:latin typeface="Open Sans"/>
              </a:rPr>
              <a:t>The data appears to be skewed to the left  distributional and variance value is </a:t>
            </a:r>
            <a:r>
              <a:rPr lang="en-US" sz="2400" dirty="0">
                <a:latin typeface="Open Sans"/>
                <a:cs typeface="Calibri Light" panose="020F0302020204030204" pitchFamily="34" charset="0"/>
              </a:rPr>
              <a:t>0.061</a:t>
            </a:r>
            <a:r>
              <a:rPr lang="en-US" sz="2400" b="0" i="0" dirty="0">
                <a:effectLst/>
                <a:latin typeface="Open Sans"/>
              </a:rPr>
              <a:t> </a:t>
            </a:r>
            <a:endParaRPr lang="en-US" sz="2400" dirty="0">
              <a:latin typeface="Open Sans"/>
              <a:cs typeface="Calibri Light" panose="020F0302020204030204" pitchFamily="34" charset="0"/>
            </a:endParaRPr>
          </a:p>
          <a:p>
            <a:endParaRPr lang="en-US" dirty="0"/>
          </a:p>
        </p:txBody>
      </p:sp>
    </p:spTree>
    <p:extLst>
      <p:ext uri="{BB962C8B-B14F-4D97-AF65-F5344CB8AC3E}">
        <p14:creationId xmlns:p14="http://schemas.microsoft.com/office/powerpoint/2010/main" val="1036950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D528E4-C1C8-4912-B2C2-3EEF94B74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7368" y="571500"/>
            <a:ext cx="7620000" cy="5715000"/>
          </a:xfrm>
          <a:prstGeom prst="rect">
            <a:avLst/>
          </a:prstGeom>
        </p:spPr>
      </p:pic>
      <p:sp>
        <p:nvSpPr>
          <p:cNvPr id="4" name="TextBox 3">
            <a:extLst>
              <a:ext uri="{FF2B5EF4-FFF2-40B4-BE49-F238E27FC236}">
                <a16:creationId xmlns:a16="http://schemas.microsoft.com/office/drawing/2014/main" id="{53AFD190-F835-4551-BFB5-D6175A0E686F}"/>
              </a:ext>
            </a:extLst>
          </p:cNvPr>
          <p:cNvSpPr txBox="1"/>
          <p:nvPr/>
        </p:nvSpPr>
        <p:spPr>
          <a:xfrm>
            <a:off x="590550" y="346433"/>
            <a:ext cx="6668643" cy="707886"/>
          </a:xfrm>
          <a:prstGeom prst="rect">
            <a:avLst/>
          </a:prstGeom>
          <a:noFill/>
        </p:spPr>
        <p:txBody>
          <a:bodyPr wrap="square" rtlCol="0">
            <a:spAutoFit/>
          </a:bodyPr>
          <a:lstStyle/>
          <a:p>
            <a:r>
              <a:rPr lang="en-US" sz="4000" b="1" dirty="0">
                <a:solidFill>
                  <a:schemeClr val="accent1"/>
                </a:solidFill>
                <a:latin typeface="+mj-lt"/>
                <a:cs typeface="Calibri Light" panose="020F0302020204030204" pitchFamily="34" charset="0"/>
              </a:rPr>
              <a:t>Social Support Histogram </a:t>
            </a:r>
          </a:p>
        </p:txBody>
      </p:sp>
      <p:sp>
        <p:nvSpPr>
          <p:cNvPr id="2" name="TextBox 1">
            <a:extLst>
              <a:ext uri="{FF2B5EF4-FFF2-40B4-BE49-F238E27FC236}">
                <a16:creationId xmlns:a16="http://schemas.microsoft.com/office/drawing/2014/main" id="{1D607F4E-69DE-4ADB-B2D0-E3DA246ED48C}"/>
              </a:ext>
            </a:extLst>
          </p:cNvPr>
          <p:cNvSpPr txBox="1"/>
          <p:nvPr/>
        </p:nvSpPr>
        <p:spPr>
          <a:xfrm>
            <a:off x="408699" y="1603563"/>
            <a:ext cx="3602736" cy="2677656"/>
          </a:xfrm>
          <a:prstGeom prst="rect">
            <a:avLst/>
          </a:prstGeom>
          <a:noFill/>
        </p:spPr>
        <p:txBody>
          <a:bodyPr wrap="square" rtlCol="0">
            <a:spAutoFit/>
          </a:bodyPr>
          <a:lstStyle/>
          <a:p>
            <a:r>
              <a:rPr lang="en-US" sz="2400" dirty="0">
                <a:latin typeface="Open Sans"/>
                <a:cs typeface="Calibri Light" panose="020F0302020204030204" pitchFamily="34" charset="0"/>
              </a:rPr>
              <a:t>The Social Support index mean is 1.185, and the median is 1.237.</a:t>
            </a:r>
          </a:p>
          <a:p>
            <a:endParaRPr lang="en-US" sz="2400" dirty="0">
              <a:latin typeface="Open Sans"/>
              <a:cs typeface="Calibri Light" panose="020F0302020204030204" pitchFamily="34" charset="0"/>
            </a:endParaRPr>
          </a:p>
          <a:p>
            <a:r>
              <a:rPr lang="en-US" sz="2400" dirty="0">
                <a:latin typeface="Open Sans"/>
                <a:cs typeface="Calibri Light" panose="020F0302020204030204" pitchFamily="34" charset="0"/>
              </a:rPr>
              <a:t>The data appear to be skewed to the left with a  variance value is 0.084 </a:t>
            </a:r>
          </a:p>
        </p:txBody>
      </p:sp>
    </p:spTree>
    <p:extLst>
      <p:ext uri="{BB962C8B-B14F-4D97-AF65-F5344CB8AC3E}">
        <p14:creationId xmlns:p14="http://schemas.microsoft.com/office/powerpoint/2010/main" val="2976411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BE47FA-BF58-4B00-9059-5714F70334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0886" y="571500"/>
            <a:ext cx="7620000" cy="5715000"/>
          </a:xfrm>
          <a:prstGeom prst="rect">
            <a:avLst/>
          </a:prstGeom>
        </p:spPr>
      </p:pic>
      <p:sp>
        <p:nvSpPr>
          <p:cNvPr id="4" name="TextBox 3">
            <a:extLst>
              <a:ext uri="{FF2B5EF4-FFF2-40B4-BE49-F238E27FC236}">
                <a16:creationId xmlns:a16="http://schemas.microsoft.com/office/drawing/2014/main" id="{17C4B53C-575C-4901-A7C0-7D155F7E2A60}"/>
              </a:ext>
            </a:extLst>
          </p:cNvPr>
          <p:cNvSpPr txBox="1"/>
          <p:nvPr/>
        </p:nvSpPr>
        <p:spPr>
          <a:xfrm>
            <a:off x="1524000" y="217557"/>
            <a:ext cx="4352925"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accent1"/>
                </a:solidFill>
                <a:effectLst/>
                <a:uLnTx/>
                <a:uFillTx/>
                <a:ea typeface="+mn-ea"/>
                <a:cs typeface="+mn-cs"/>
              </a:rPr>
              <a:t>GDP  </a:t>
            </a:r>
            <a:r>
              <a:rPr lang="en-US" sz="4000" b="1" dirty="0">
                <a:solidFill>
                  <a:schemeClr val="accent1"/>
                </a:solidFill>
              </a:rPr>
              <a:t>Hi</a:t>
            </a:r>
            <a:r>
              <a:rPr kumimoji="0" lang="en-US" sz="4000" b="1" i="0" u="none" strike="noStrike" kern="1200" cap="none" spc="0" normalizeH="0" baseline="0" noProof="0" dirty="0" err="1">
                <a:ln>
                  <a:noFill/>
                </a:ln>
                <a:solidFill>
                  <a:schemeClr val="accent1"/>
                </a:solidFill>
                <a:effectLst/>
                <a:uLnTx/>
                <a:uFillTx/>
                <a:ea typeface="+mn-ea"/>
                <a:cs typeface="+mn-cs"/>
              </a:rPr>
              <a:t>stogram</a:t>
            </a:r>
            <a:endParaRPr kumimoji="0" lang="en-US" sz="4000" b="1" i="0" u="none" strike="noStrike" kern="1200" cap="none" spc="0" normalizeH="0" baseline="0" noProof="0" dirty="0">
              <a:ln>
                <a:noFill/>
              </a:ln>
              <a:solidFill>
                <a:schemeClr val="accent1"/>
              </a:solidFill>
              <a:effectLst/>
              <a:uLnTx/>
              <a:uFillTx/>
              <a:ea typeface="+mn-ea"/>
              <a:cs typeface="+mn-cs"/>
            </a:endParaRPr>
          </a:p>
        </p:txBody>
      </p:sp>
      <p:sp>
        <p:nvSpPr>
          <p:cNvPr id="6" name="TextBox 5">
            <a:extLst>
              <a:ext uri="{FF2B5EF4-FFF2-40B4-BE49-F238E27FC236}">
                <a16:creationId xmlns:a16="http://schemas.microsoft.com/office/drawing/2014/main" id="{CE7C8332-0A17-4177-879C-ED114A662FCD}"/>
              </a:ext>
            </a:extLst>
          </p:cNvPr>
          <p:cNvSpPr txBox="1"/>
          <p:nvPr/>
        </p:nvSpPr>
        <p:spPr>
          <a:xfrm>
            <a:off x="401652" y="1298961"/>
            <a:ext cx="3572142" cy="2677656"/>
          </a:xfrm>
          <a:prstGeom prst="rect">
            <a:avLst/>
          </a:prstGeom>
          <a:noFill/>
        </p:spPr>
        <p:txBody>
          <a:bodyPr wrap="square" rtlCol="0">
            <a:spAutoFit/>
          </a:bodyPr>
          <a:lstStyle/>
          <a:p>
            <a:r>
              <a:rPr lang="en-US" sz="2400" dirty="0">
                <a:latin typeface="Open Sans"/>
                <a:cs typeface="Calibri Light" panose="020F0302020204030204" pitchFamily="34" charset="0"/>
              </a:rPr>
              <a:t>T</a:t>
            </a:r>
            <a:r>
              <a:rPr lang="en-US" sz="2400" b="0" i="0" dirty="0">
                <a:effectLst/>
                <a:latin typeface="Open Sans"/>
                <a:cs typeface="Calibri Light" panose="020F0302020204030204" pitchFamily="34" charset="0"/>
              </a:rPr>
              <a:t>he </a:t>
            </a:r>
            <a:r>
              <a:rPr lang="en-US" sz="2400" dirty="0">
                <a:latin typeface="Open Sans"/>
                <a:cs typeface="Calibri Light" panose="020F0302020204030204" pitchFamily="34" charset="0"/>
              </a:rPr>
              <a:t>GDP</a:t>
            </a:r>
            <a:r>
              <a:rPr lang="en-US" sz="2400" b="0" i="0" dirty="0">
                <a:effectLst/>
                <a:latin typeface="Open Sans"/>
                <a:cs typeface="Calibri Light" panose="020F0302020204030204" pitchFamily="34" charset="0"/>
              </a:rPr>
              <a:t> index mean is </a:t>
            </a:r>
            <a:r>
              <a:rPr lang="en-US" sz="2400" dirty="0">
                <a:latin typeface="Open Sans"/>
                <a:cs typeface="Calibri Light" panose="020F0302020204030204" pitchFamily="34" charset="0"/>
              </a:rPr>
              <a:t>0.9</a:t>
            </a:r>
            <a:r>
              <a:rPr lang="en-US" sz="2400" b="0" i="0" dirty="0">
                <a:effectLst/>
                <a:latin typeface="Open Sans"/>
                <a:cs typeface="Calibri Light" panose="020F0302020204030204" pitchFamily="34" charset="0"/>
              </a:rPr>
              <a:t>, and the median is </a:t>
            </a:r>
            <a:r>
              <a:rPr lang="en-US" sz="2400" dirty="0">
                <a:latin typeface="Open Sans"/>
                <a:cs typeface="Calibri Light" panose="020F0302020204030204" pitchFamily="34" charset="0"/>
              </a:rPr>
              <a:t>0.94</a:t>
            </a:r>
            <a:r>
              <a:rPr lang="en-US" sz="2400" b="0" i="0" dirty="0">
                <a:effectLst/>
                <a:latin typeface="Open Sans"/>
                <a:cs typeface="Calibri Light" panose="020F0302020204030204" pitchFamily="34" charset="0"/>
              </a:rPr>
              <a:t>.</a:t>
            </a:r>
          </a:p>
          <a:p>
            <a:endParaRPr lang="en-US" sz="2400" dirty="0">
              <a:latin typeface="Open Sans"/>
              <a:cs typeface="Calibri Light" panose="020F0302020204030204" pitchFamily="34" charset="0"/>
            </a:endParaRPr>
          </a:p>
          <a:p>
            <a:r>
              <a:rPr lang="en-US" sz="2400" dirty="0">
                <a:latin typeface="Open Sans"/>
                <a:cs typeface="Calibri Light" panose="020F0302020204030204" pitchFamily="34" charset="0"/>
              </a:rPr>
              <a:t>Data </a:t>
            </a:r>
            <a:r>
              <a:rPr lang="en-US" sz="2400" b="0" i="0" dirty="0">
                <a:effectLst/>
                <a:latin typeface="Open Sans"/>
                <a:cs typeface="Calibri Light" panose="020F0302020204030204" pitchFamily="34" charset="0"/>
              </a:rPr>
              <a:t>appears to be skewed to the left with a variance value is </a:t>
            </a:r>
            <a:r>
              <a:rPr lang="en-US" sz="2400" dirty="0">
                <a:latin typeface="Open Sans"/>
                <a:cs typeface="Calibri Light" panose="020F0302020204030204" pitchFamily="34" charset="0"/>
              </a:rPr>
              <a:t>0.145</a:t>
            </a:r>
            <a:r>
              <a:rPr lang="en-US" sz="2400" b="0" i="0" dirty="0">
                <a:effectLst/>
                <a:latin typeface="Open Sans"/>
                <a:cs typeface="Calibri Light" panose="020F0302020204030204" pitchFamily="34" charset="0"/>
              </a:rPr>
              <a:t> </a:t>
            </a:r>
            <a:endParaRPr lang="en-US" sz="2400" dirty="0">
              <a:latin typeface="Open Sans"/>
              <a:cs typeface="Calibri Light" panose="020F0302020204030204" pitchFamily="34" charset="0"/>
            </a:endParaRPr>
          </a:p>
        </p:txBody>
      </p:sp>
    </p:spTree>
    <p:extLst>
      <p:ext uri="{BB962C8B-B14F-4D97-AF65-F5344CB8AC3E}">
        <p14:creationId xmlns:p14="http://schemas.microsoft.com/office/powerpoint/2010/main" val="2560027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1A8F2F-A0F1-41B6-AB6C-68C74128C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8027" y="963168"/>
            <a:ext cx="7620000" cy="5715000"/>
          </a:xfrm>
          <a:prstGeom prst="rect">
            <a:avLst/>
          </a:prstGeom>
        </p:spPr>
      </p:pic>
      <p:sp>
        <p:nvSpPr>
          <p:cNvPr id="5" name="TextBox 4">
            <a:extLst>
              <a:ext uri="{FF2B5EF4-FFF2-40B4-BE49-F238E27FC236}">
                <a16:creationId xmlns:a16="http://schemas.microsoft.com/office/drawing/2014/main" id="{728D92D8-6876-456B-8FB8-D98544B8F1D1}"/>
              </a:ext>
            </a:extLst>
          </p:cNvPr>
          <p:cNvSpPr txBox="1"/>
          <p:nvPr/>
        </p:nvSpPr>
        <p:spPr>
          <a:xfrm>
            <a:off x="223973" y="1757553"/>
            <a:ext cx="4281351" cy="3477875"/>
          </a:xfrm>
          <a:prstGeom prst="rect">
            <a:avLst/>
          </a:prstGeom>
          <a:noFill/>
        </p:spPr>
        <p:txBody>
          <a:bodyPr wrap="square" rtlCol="0">
            <a:spAutoFit/>
          </a:bodyPr>
          <a:lstStyle/>
          <a:p>
            <a:r>
              <a:rPr lang="en-US" sz="2400" dirty="0">
                <a:latin typeface="Open Sans"/>
                <a:cs typeface="Calibri Light" panose="020F0302020204030204" pitchFamily="34" charset="0"/>
              </a:rPr>
              <a:t>Freedom to make life choices  </a:t>
            </a:r>
            <a:r>
              <a:rPr lang="en-US" sz="2400" b="0" i="0" dirty="0">
                <a:effectLst/>
                <a:latin typeface="Open Sans"/>
              </a:rPr>
              <a:t>index mean is </a:t>
            </a:r>
            <a:r>
              <a:rPr lang="en-US" sz="2400" dirty="0">
                <a:latin typeface="Open Sans"/>
                <a:cs typeface="Calibri Light" panose="020F0302020204030204" pitchFamily="34" charset="0"/>
              </a:rPr>
              <a:t>0.429</a:t>
            </a:r>
            <a:r>
              <a:rPr lang="en-US" sz="2400" b="0" i="0" dirty="0">
                <a:effectLst/>
                <a:latin typeface="Open Sans"/>
              </a:rPr>
              <a:t>, and the median is </a:t>
            </a:r>
            <a:r>
              <a:rPr lang="en-US" sz="2400" dirty="0">
                <a:latin typeface="Open Sans"/>
                <a:cs typeface="Calibri Light" panose="020F0302020204030204" pitchFamily="34" charset="0"/>
              </a:rPr>
              <a:t>0.440</a:t>
            </a:r>
            <a:r>
              <a:rPr lang="en-US" sz="2400" b="0" i="0" dirty="0">
                <a:effectLst/>
                <a:latin typeface="Open Sans"/>
              </a:rPr>
              <a:t>. </a:t>
            </a:r>
          </a:p>
          <a:p>
            <a:endParaRPr lang="en-US" sz="2400" dirty="0">
              <a:latin typeface="Open Sans"/>
            </a:endParaRPr>
          </a:p>
          <a:p>
            <a:r>
              <a:rPr lang="en-US" sz="2400" b="0" i="0" dirty="0">
                <a:effectLst/>
                <a:latin typeface="Open Sans"/>
              </a:rPr>
              <a:t>Based on the graph, data appears to be skewed to the left  distributional and variance value is </a:t>
            </a:r>
            <a:r>
              <a:rPr lang="en-US" sz="2400" dirty="0">
                <a:latin typeface="Open Sans"/>
                <a:cs typeface="Calibri Light" panose="020F0302020204030204" pitchFamily="34" charset="0"/>
              </a:rPr>
              <a:t>0.021</a:t>
            </a:r>
            <a:r>
              <a:rPr lang="en-US" sz="2400" b="0" i="0" dirty="0">
                <a:effectLst/>
                <a:latin typeface="Open Sans"/>
              </a:rPr>
              <a:t> </a:t>
            </a:r>
            <a:endParaRPr lang="en-US" sz="2400" dirty="0">
              <a:latin typeface="Open Sans"/>
              <a:cs typeface="Calibri Light" panose="020F0302020204030204" pitchFamily="34" charset="0"/>
            </a:endParaRPr>
          </a:p>
          <a:p>
            <a:endParaRPr lang="en-US" sz="2800" dirty="0">
              <a:latin typeface="Open Sans"/>
            </a:endParaRPr>
          </a:p>
        </p:txBody>
      </p:sp>
      <p:sp>
        <p:nvSpPr>
          <p:cNvPr id="6" name="TextBox 5">
            <a:extLst>
              <a:ext uri="{FF2B5EF4-FFF2-40B4-BE49-F238E27FC236}">
                <a16:creationId xmlns:a16="http://schemas.microsoft.com/office/drawing/2014/main" id="{A89FD916-D7B2-4EF3-868A-45A5F3864F00}"/>
              </a:ext>
            </a:extLst>
          </p:cNvPr>
          <p:cNvSpPr txBox="1"/>
          <p:nvPr/>
        </p:nvSpPr>
        <p:spPr>
          <a:xfrm>
            <a:off x="104775" y="375475"/>
            <a:ext cx="10077450" cy="954107"/>
          </a:xfrm>
          <a:prstGeom prst="rect">
            <a:avLst/>
          </a:prstGeom>
          <a:noFill/>
        </p:spPr>
        <p:txBody>
          <a:bodyPr wrap="square" rtlCol="0">
            <a:spAutoFit/>
          </a:bodyPr>
          <a:lstStyle/>
          <a:p>
            <a:r>
              <a:rPr lang="en-US" sz="3800" b="1" dirty="0">
                <a:solidFill>
                  <a:schemeClr val="accent1"/>
                </a:solidFill>
                <a:latin typeface="+mj-lt"/>
              </a:rPr>
              <a:t>Histogram </a:t>
            </a:r>
            <a:r>
              <a:rPr lang="en-US" sz="3800" b="1" dirty="0">
                <a:solidFill>
                  <a:schemeClr val="accent1"/>
                </a:solidFill>
                <a:latin typeface="+mj-lt"/>
                <a:cs typeface="Calibri Light" panose="020F0302020204030204" pitchFamily="34" charset="0"/>
              </a:rPr>
              <a:t>Freedom to Make Life Choices</a:t>
            </a:r>
            <a:endParaRPr lang="en-US" sz="3800" b="1" dirty="0">
              <a:solidFill>
                <a:schemeClr val="accent1"/>
              </a:solidFill>
              <a:latin typeface="+mj-lt"/>
            </a:endParaRPr>
          </a:p>
          <a:p>
            <a:endParaRPr lang="en-US" dirty="0"/>
          </a:p>
        </p:txBody>
      </p:sp>
    </p:spTree>
    <p:extLst>
      <p:ext uri="{BB962C8B-B14F-4D97-AF65-F5344CB8AC3E}">
        <p14:creationId xmlns:p14="http://schemas.microsoft.com/office/powerpoint/2010/main" val="1129089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E9251BF-0DCF-4656-B4E4-744730D5A30A}"/>
              </a:ext>
            </a:extLst>
          </p:cNvPr>
          <p:cNvSpPr>
            <a:spLocks noGrp="1"/>
          </p:cNvSpPr>
          <p:nvPr>
            <p:ph type="subTitle" idx="1"/>
          </p:nvPr>
        </p:nvSpPr>
        <p:spPr>
          <a:xfrm>
            <a:off x="558482" y="1168637"/>
            <a:ext cx="3729281" cy="4520725"/>
          </a:xfrm>
        </p:spPr>
        <p:txBody>
          <a:bodyPr>
            <a:normAutofit fontScale="25000" lnSpcReduction="20000"/>
          </a:bodyPr>
          <a:lstStyle/>
          <a:p>
            <a:endParaRPr lang="en-US" dirty="0"/>
          </a:p>
          <a:p>
            <a:endParaRPr lang="en-US" sz="11200" dirty="0">
              <a:latin typeface="Open Sans"/>
            </a:endParaRPr>
          </a:p>
          <a:p>
            <a:pPr algn="l">
              <a:lnSpc>
                <a:spcPct val="120000"/>
              </a:lnSpc>
            </a:pPr>
            <a:r>
              <a:rPr lang="en-US" sz="9600" dirty="0">
                <a:solidFill>
                  <a:schemeClr val="tx1"/>
                </a:solidFill>
                <a:latin typeface="Open Sans"/>
              </a:rPr>
              <a:t>Based on this histogram, in 2020 the top five  happiness index countries are as less likely to get to seven or eight happiness index as the rest of the countries</a:t>
            </a:r>
          </a:p>
          <a:p>
            <a:pPr algn="l">
              <a:lnSpc>
                <a:spcPct val="120000"/>
              </a:lnSpc>
            </a:pPr>
            <a:endParaRPr lang="en-US" sz="9600" dirty="0">
              <a:solidFill>
                <a:schemeClr val="tx1"/>
              </a:solidFill>
              <a:latin typeface="Open Sans"/>
            </a:endParaRPr>
          </a:p>
        </p:txBody>
      </p:sp>
      <p:sp>
        <p:nvSpPr>
          <p:cNvPr id="6" name="TextBox 5">
            <a:extLst>
              <a:ext uri="{FF2B5EF4-FFF2-40B4-BE49-F238E27FC236}">
                <a16:creationId xmlns:a16="http://schemas.microsoft.com/office/drawing/2014/main" id="{7EFEBC65-A7CC-49E1-B99A-83D49BF7129A}"/>
              </a:ext>
            </a:extLst>
          </p:cNvPr>
          <p:cNvSpPr txBox="1"/>
          <p:nvPr/>
        </p:nvSpPr>
        <p:spPr>
          <a:xfrm>
            <a:off x="1133476" y="324552"/>
            <a:ext cx="7694954" cy="707886"/>
          </a:xfrm>
          <a:prstGeom prst="rect">
            <a:avLst/>
          </a:prstGeom>
          <a:noFill/>
        </p:spPr>
        <p:txBody>
          <a:bodyPr wrap="square" rtlCol="0">
            <a:spAutoFit/>
          </a:bodyPr>
          <a:lstStyle/>
          <a:p>
            <a:r>
              <a:rPr lang="en-US" sz="4000" b="1" i="0" dirty="0">
                <a:solidFill>
                  <a:schemeClr val="accent1"/>
                </a:solidFill>
                <a:effectLst/>
                <a:latin typeface="Arial" panose="020B0604020202020204" pitchFamily="34" charset="0"/>
              </a:rPr>
              <a:t>Histogram </a:t>
            </a:r>
            <a:r>
              <a:rPr lang="en-US" sz="4000" b="1" dirty="0">
                <a:solidFill>
                  <a:schemeClr val="accent1"/>
                </a:solidFill>
                <a:latin typeface="Arial" panose="020B0604020202020204" pitchFamily="34" charset="0"/>
              </a:rPr>
              <a:t>E</a:t>
            </a:r>
            <a:r>
              <a:rPr lang="en-US" sz="4000" b="1" i="0" dirty="0">
                <a:solidFill>
                  <a:schemeClr val="accent1"/>
                </a:solidFill>
                <a:effectLst/>
                <a:latin typeface="Arial" panose="020B0604020202020204" pitchFamily="34" charset="0"/>
              </a:rPr>
              <a:t>qualization:  </a:t>
            </a:r>
            <a:r>
              <a:rPr lang="en-US" sz="4000" b="1" dirty="0">
                <a:solidFill>
                  <a:schemeClr val="accent1"/>
                </a:solidFill>
              </a:rPr>
              <a:t>PMF</a:t>
            </a:r>
          </a:p>
        </p:txBody>
      </p:sp>
      <p:pic>
        <p:nvPicPr>
          <p:cNvPr id="8" name="Picture 7">
            <a:extLst>
              <a:ext uri="{FF2B5EF4-FFF2-40B4-BE49-F238E27FC236}">
                <a16:creationId xmlns:a16="http://schemas.microsoft.com/office/drawing/2014/main" id="{117DBB2A-3F8B-4F81-A028-8A7799BA5F8F}"/>
              </a:ext>
            </a:extLst>
          </p:cNvPr>
          <p:cNvPicPr>
            <a:picLocks noChangeAspect="1"/>
          </p:cNvPicPr>
          <p:nvPr/>
        </p:nvPicPr>
        <p:blipFill>
          <a:blip r:embed="rId2"/>
          <a:stretch>
            <a:fillRect/>
          </a:stretch>
        </p:blipFill>
        <p:spPr>
          <a:xfrm>
            <a:off x="4181475" y="1304835"/>
            <a:ext cx="7905750" cy="4248328"/>
          </a:xfrm>
          <a:prstGeom prst="rect">
            <a:avLst/>
          </a:prstGeom>
        </p:spPr>
      </p:pic>
    </p:spTree>
    <p:extLst>
      <p:ext uri="{BB962C8B-B14F-4D97-AF65-F5344CB8AC3E}">
        <p14:creationId xmlns:p14="http://schemas.microsoft.com/office/powerpoint/2010/main" val="434558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FCA2F5F-9E62-41B8-B638-A343FA048A48}"/>
              </a:ext>
            </a:extLst>
          </p:cNvPr>
          <p:cNvSpPr>
            <a:spLocks noGrp="1"/>
          </p:cNvSpPr>
          <p:nvPr>
            <p:ph type="body" idx="1"/>
          </p:nvPr>
        </p:nvSpPr>
        <p:spPr>
          <a:xfrm>
            <a:off x="152399" y="1293879"/>
            <a:ext cx="4914901" cy="5283324"/>
          </a:xfrm>
        </p:spPr>
        <p:txBody>
          <a:bodyPr>
            <a:noAutofit/>
          </a:bodyPr>
          <a:lstStyle/>
          <a:p>
            <a:pPr>
              <a:lnSpc>
                <a:spcPct val="150000"/>
              </a:lnSpc>
            </a:pPr>
            <a:r>
              <a:rPr lang="en-US" sz="2400" dirty="0">
                <a:solidFill>
                  <a:schemeClr val="tx1"/>
                </a:solidFill>
                <a:latin typeface="Open Sans"/>
              </a:rPr>
              <a:t>Based on the graph, it is observes that 10 percent of the countries will not get above 4.0 on the Happiness Index and 90 percent of the countries will get a happiness index from 4.5 to 8 points. </a:t>
            </a:r>
          </a:p>
          <a:p>
            <a:pPr>
              <a:lnSpc>
                <a:spcPct val="150000"/>
              </a:lnSpc>
            </a:pPr>
            <a:endParaRPr lang="en-US" sz="1600" dirty="0">
              <a:solidFill>
                <a:schemeClr val="tx1"/>
              </a:solidFill>
              <a:latin typeface="Open Sans"/>
            </a:endParaRPr>
          </a:p>
          <a:p>
            <a:pPr>
              <a:lnSpc>
                <a:spcPct val="150000"/>
              </a:lnSpc>
            </a:pPr>
            <a:r>
              <a:rPr lang="en-US" sz="1600" b="1" dirty="0">
                <a:solidFill>
                  <a:schemeClr val="tx1"/>
                </a:solidFill>
                <a:latin typeface="Open Sans"/>
              </a:rPr>
              <a:t>Note: </a:t>
            </a:r>
            <a:r>
              <a:rPr lang="en-US" sz="1600" dirty="0">
                <a:solidFill>
                  <a:schemeClr val="tx1"/>
                </a:solidFill>
                <a:latin typeface="Open Sans"/>
              </a:rPr>
              <a:t>10 being the highest number on the happiness index.</a:t>
            </a:r>
          </a:p>
        </p:txBody>
      </p:sp>
      <p:pic>
        <p:nvPicPr>
          <p:cNvPr id="5" name="Picture 4">
            <a:extLst>
              <a:ext uri="{FF2B5EF4-FFF2-40B4-BE49-F238E27FC236}">
                <a16:creationId xmlns:a16="http://schemas.microsoft.com/office/drawing/2014/main" id="{EC2FA29F-D35D-490D-8269-A4A10F21270D}"/>
              </a:ext>
            </a:extLst>
          </p:cNvPr>
          <p:cNvPicPr>
            <a:picLocks noChangeAspect="1"/>
          </p:cNvPicPr>
          <p:nvPr/>
        </p:nvPicPr>
        <p:blipFill>
          <a:blip r:embed="rId2"/>
          <a:stretch>
            <a:fillRect/>
          </a:stretch>
        </p:blipFill>
        <p:spPr>
          <a:xfrm>
            <a:off x="5038725" y="1293879"/>
            <a:ext cx="7000876" cy="4930221"/>
          </a:xfrm>
          <a:prstGeom prst="rect">
            <a:avLst/>
          </a:prstGeom>
        </p:spPr>
      </p:pic>
      <p:sp>
        <p:nvSpPr>
          <p:cNvPr id="7" name="TextBox 6">
            <a:extLst>
              <a:ext uri="{FF2B5EF4-FFF2-40B4-BE49-F238E27FC236}">
                <a16:creationId xmlns:a16="http://schemas.microsoft.com/office/drawing/2014/main" id="{5B614DFF-C340-4DC4-8FB5-B78E361ABCAB}"/>
              </a:ext>
            </a:extLst>
          </p:cNvPr>
          <p:cNvSpPr txBox="1"/>
          <p:nvPr/>
        </p:nvSpPr>
        <p:spPr>
          <a:xfrm>
            <a:off x="152399" y="27668"/>
            <a:ext cx="10439401" cy="984885"/>
          </a:xfrm>
          <a:prstGeom prst="rect">
            <a:avLst/>
          </a:prstGeom>
          <a:noFill/>
        </p:spPr>
        <p:txBody>
          <a:bodyPr wrap="square">
            <a:spAutoFit/>
          </a:bodyPr>
          <a:lstStyle/>
          <a:p>
            <a:r>
              <a:rPr lang="en-US" dirty="0"/>
              <a:t> </a:t>
            </a:r>
          </a:p>
          <a:p>
            <a:r>
              <a:rPr lang="en-US" sz="4000" b="1" dirty="0">
                <a:solidFill>
                  <a:schemeClr val="accent1"/>
                </a:solidFill>
              </a:rPr>
              <a:t>Cumulative Distribution Function (CDF)</a:t>
            </a:r>
          </a:p>
        </p:txBody>
      </p:sp>
      <p:cxnSp>
        <p:nvCxnSpPr>
          <p:cNvPr id="11" name="Straight Connector 10">
            <a:extLst>
              <a:ext uri="{FF2B5EF4-FFF2-40B4-BE49-F238E27FC236}">
                <a16:creationId xmlns:a16="http://schemas.microsoft.com/office/drawing/2014/main" id="{6C118972-110D-41BC-AD68-449CC0C88FDB}"/>
              </a:ext>
            </a:extLst>
          </p:cNvPr>
          <p:cNvCxnSpPr/>
          <p:nvPr/>
        </p:nvCxnSpPr>
        <p:spPr>
          <a:xfrm>
            <a:off x="7477125" y="4905375"/>
            <a:ext cx="0" cy="866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C3FD05A-448D-46A8-AFEF-7E70F168F4EB}"/>
              </a:ext>
            </a:extLst>
          </p:cNvPr>
          <p:cNvCxnSpPr/>
          <p:nvPr/>
        </p:nvCxnSpPr>
        <p:spPr>
          <a:xfrm>
            <a:off x="10982325" y="1885950"/>
            <a:ext cx="0" cy="666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202D65F-05F1-4238-B1F1-04AA39B746A4}"/>
              </a:ext>
            </a:extLst>
          </p:cNvPr>
          <p:cNvCxnSpPr/>
          <p:nvPr/>
        </p:nvCxnSpPr>
        <p:spPr>
          <a:xfrm>
            <a:off x="5257800" y="5124450"/>
            <a:ext cx="9525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7" name="Straight Connector 16">
            <a:extLst>
              <a:ext uri="{FF2B5EF4-FFF2-40B4-BE49-F238E27FC236}">
                <a16:creationId xmlns:a16="http://schemas.microsoft.com/office/drawing/2014/main" id="{D2D73449-FED8-4D2F-B58C-8A314D511413}"/>
              </a:ext>
            </a:extLst>
          </p:cNvPr>
          <p:cNvCxnSpPr/>
          <p:nvPr/>
        </p:nvCxnSpPr>
        <p:spPr>
          <a:xfrm>
            <a:off x="9982200" y="2047875"/>
            <a:ext cx="14287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334335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2875</TotalTime>
  <Words>797</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Open Sans</vt:lpstr>
      <vt:lpstr>Trebuchet MS</vt:lpstr>
      <vt:lpstr>Wingdings 3</vt:lpstr>
      <vt:lpstr>Facet</vt:lpstr>
      <vt:lpstr>Happiness Index Report </vt:lpstr>
      <vt:lpstr> 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Happiness Index Report</dc:title>
  <dc:creator>carla Jaqueline linares</dc:creator>
  <cp:lastModifiedBy>carla Jaqueline linares</cp:lastModifiedBy>
  <cp:revision>54</cp:revision>
  <dcterms:created xsi:type="dcterms:W3CDTF">2021-03-04T19:19:56Z</dcterms:created>
  <dcterms:modified xsi:type="dcterms:W3CDTF">2021-03-06T21:16:40Z</dcterms:modified>
</cp:coreProperties>
</file>