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4"/>
  </p:notesMasterIdLst>
  <p:sldIdLst>
    <p:sldId id="257" r:id="rId2"/>
    <p:sldId id="259" r:id="rId3"/>
    <p:sldId id="260" r:id="rId4"/>
    <p:sldId id="261" r:id="rId5"/>
    <p:sldId id="263" r:id="rId6"/>
    <p:sldId id="265" r:id="rId7"/>
    <p:sldId id="264" r:id="rId8"/>
    <p:sldId id="266" r:id="rId9"/>
    <p:sldId id="267" r:id="rId10"/>
    <p:sldId id="268" r:id="rId11"/>
    <p:sldId id="273" r:id="rId12"/>
    <p:sldId id="269" r:id="rId13"/>
    <p:sldId id="274" r:id="rId14"/>
    <p:sldId id="275" r:id="rId15"/>
    <p:sldId id="276" r:id="rId16"/>
    <p:sldId id="277" r:id="rId17"/>
    <p:sldId id="278" r:id="rId18"/>
    <p:sldId id="279" r:id="rId19"/>
    <p:sldId id="280" r:id="rId20"/>
    <p:sldId id="270" r:id="rId21"/>
    <p:sldId id="271"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9"/>
            <p14:sldId id="260"/>
            <p14:sldId id="261"/>
            <p14:sldId id="263"/>
            <p14:sldId id="265"/>
            <p14:sldId id="264"/>
            <p14:sldId id="266"/>
            <p14:sldId id="267"/>
            <p14:sldId id="268"/>
            <p14:sldId id="273"/>
            <p14:sldId id="269"/>
            <p14:sldId id="274"/>
            <p14:sldId id="275"/>
            <p14:sldId id="276"/>
            <p14:sldId id="277"/>
            <p14:sldId id="278"/>
            <p14:sldId id="279"/>
            <p14:sldId id="280"/>
            <p14:sldId id="270"/>
            <p14:sldId id="271"/>
            <p14:sldId id="272"/>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E1EFCE"/>
    <a:srgbClr val="F1F7E8"/>
    <a:srgbClr val="FF9900"/>
    <a:srgbClr val="7CBE35"/>
    <a:srgbClr val="A7FF35"/>
    <a:srgbClr val="995373"/>
    <a:srgbClr val="D6EE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8042" autoAdjust="0"/>
    <p:restoredTop sz="92518" autoAdjust="0"/>
  </p:normalViewPr>
  <p:slideViewPr>
    <p:cSldViewPr snapToGrid="0">
      <p:cViewPr>
        <p:scale>
          <a:sx n="80" d="100"/>
          <a:sy n="80" d="100"/>
        </p:scale>
        <p:origin x="-756" y="1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7/16/2015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‹Nº›</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We designed this template so that each member of the project team has a set of slides with its own theme. Members, here’s how you add a new slide to just your set: </a:t>
            </a:r>
          </a:p>
          <a:p>
            <a:r>
              <a:rPr lang="en-US" dirty="0" smtClean="0"/>
              <a:t/>
            </a:r>
            <a:br>
              <a:rPr lang="en-US" dirty="0" smtClean="0"/>
            </a:br>
            <a:r>
              <a:rPr lang="en-US" dirty="0" smtClean="0"/>
              <a:t>Mark where you want to add the slide: Select an existing one in the Thumbnails pane, click the New Slide button, then choose a layout. The new slide gets the same theme as the other slides in your set. </a:t>
            </a:r>
          </a:p>
          <a:p>
            <a:endParaRPr lang="en-US" dirty="0" smtClean="0"/>
          </a:p>
          <a:p>
            <a:r>
              <a:rPr lang="en-US" dirty="0" smtClean="0"/>
              <a:t>Careful! Don’t annoy your fellow presenters by accidentally changing their themes. That can happen if you choose a different theme from the Design tab, which changes all of the slides in the presentation to that look. </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10</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11</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12</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13</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14</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15</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16</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17</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18</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19</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20</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21</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22</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2465512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9</a:t>
            </a:fld>
            <a:endParaRPr lang="en-US"/>
          </a:p>
        </p:txBody>
      </p:sp>
    </p:spTree>
    <p:extLst>
      <p:ext uri="{BB962C8B-B14F-4D97-AF65-F5344CB8AC3E}">
        <p14:creationId xmlns:p14="http://schemas.microsoft.com/office/powerpoint/2010/main" val="4707220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7/16/2015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7/16/2015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7/16/2015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7/16/2015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7/16/2015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7/16/2015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7/16/2015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7/16/2015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7/16/2015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7/16/2015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7/16/2015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7/16/2015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7/16/2015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7/16/2015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500" dirty="0" err="1" smtClean="0">
                <a:latin typeface="Arial" pitchFamily="34" charset="0"/>
                <a:cs typeface="Arial" pitchFamily="34" charset="0"/>
              </a:rPr>
              <a:t>Proceso</a:t>
            </a:r>
            <a:r>
              <a:rPr lang="en-US" sz="4500" dirty="0" smtClean="0">
                <a:latin typeface="Arial" pitchFamily="34" charset="0"/>
                <a:cs typeface="Arial" pitchFamily="34" charset="0"/>
              </a:rPr>
              <a:t> de </a:t>
            </a:r>
            <a:r>
              <a:rPr lang="en-US" sz="4500" dirty="0" err="1" smtClean="0">
                <a:latin typeface="Arial" pitchFamily="34" charset="0"/>
                <a:cs typeface="Arial" pitchFamily="34" charset="0"/>
              </a:rPr>
              <a:t>Aseguramiento</a:t>
            </a:r>
            <a:r>
              <a:rPr lang="en-US" sz="4500" dirty="0">
                <a:latin typeface="Arial" pitchFamily="34" charset="0"/>
                <a:cs typeface="Arial" pitchFamily="34" charset="0"/>
              </a:rPr>
              <a:t/>
            </a:r>
            <a:br>
              <a:rPr lang="en-US" sz="4500" dirty="0">
                <a:latin typeface="Arial" pitchFamily="34" charset="0"/>
                <a:cs typeface="Arial" pitchFamily="34" charset="0"/>
              </a:rPr>
            </a:br>
            <a:r>
              <a:rPr lang="en-US" sz="4500" dirty="0" smtClean="0">
                <a:latin typeface="Arial" pitchFamily="34" charset="0"/>
                <a:cs typeface="Arial" pitchFamily="34" charset="0"/>
              </a:rPr>
              <a:t>de la </a:t>
            </a:r>
            <a:r>
              <a:rPr lang="en-US" sz="4500" dirty="0" err="1" smtClean="0">
                <a:latin typeface="Arial" pitchFamily="34" charset="0"/>
                <a:cs typeface="Arial" pitchFamily="34" charset="0"/>
              </a:rPr>
              <a:t>Calidad</a:t>
            </a:r>
            <a:endParaRPr lang="en-US" sz="4500" dirty="0">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r>
              <a:rPr lang="en-US" sz="2500" dirty="0" err="1" smtClean="0">
                <a:latin typeface="Arial" pitchFamily="34" charset="0"/>
                <a:cs typeface="Arial" pitchFamily="34" charset="0"/>
              </a:rPr>
              <a:t>Proceso</a:t>
            </a:r>
            <a:r>
              <a:rPr lang="en-US" sz="2500" dirty="0" smtClean="0">
                <a:latin typeface="Arial" pitchFamily="34" charset="0"/>
                <a:cs typeface="Arial" pitchFamily="34" charset="0"/>
              </a:rPr>
              <a:t> de </a:t>
            </a:r>
            <a:r>
              <a:rPr lang="en-US" sz="2500" dirty="0" err="1" smtClean="0">
                <a:latin typeface="Arial" pitchFamily="34" charset="0"/>
                <a:cs typeface="Arial" pitchFamily="34" charset="0"/>
              </a:rPr>
              <a:t>Gestión</a:t>
            </a:r>
            <a:r>
              <a:rPr lang="en-US" sz="2500" dirty="0" smtClean="0">
                <a:latin typeface="Arial" pitchFamily="34" charset="0"/>
                <a:cs typeface="Arial" pitchFamily="34" charset="0"/>
              </a:rPr>
              <a:t> de </a:t>
            </a:r>
            <a:r>
              <a:rPr lang="en-US" sz="2500" dirty="0" err="1" smtClean="0">
                <a:latin typeface="Arial" pitchFamily="34" charset="0"/>
                <a:cs typeface="Arial" pitchFamily="34" charset="0"/>
              </a:rPr>
              <a:t>Proyecto</a:t>
            </a:r>
            <a:endParaRPr lang="en-US" sz="2500" dirty="0">
              <a:latin typeface="Arial" pitchFamily="34" charset="0"/>
              <a:cs typeface="Arial" pitchFamily="34" charset="0"/>
            </a:endParaRPr>
          </a:p>
        </p:txBody>
      </p:sp>
      <p:pic>
        <p:nvPicPr>
          <p:cNvPr id="4" name="3 Imagen"/>
          <p:cNvPicPr>
            <a:picLocks noChangeAspect="1"/>
          </p:cNvPicPr>
          <p:nvPr/>
        </p:nvPicPr>
        <p:blipFill>
          <a:blip r:embed="rId3">
            <a:extLst>
              <a:ext uri="{BEBA8EAE-BF5A-486C-A8C5-ECC9F3942E4B}">
                <a14:imgProps xmlns:a14="http://schemas.microsoft.com/office/drawing/2010/main">
                  <a14:imgLayer r:embed="rId4">
                    <a14:imgEffect>
                      <a14:brightnessContrast bright="13000"/>
                    </a14:imgEffect>
                  </a14:imgLayer>
                </a14:imgProps>
              </a:ext>
              <a:ext uri="{28A0092B-C50C-407E-A947-70E740481C1C}">
                <a14:useLocalDpi xmlns:a14="http://schemas.microsoft.com/office/drawing/2010/main" val="0"/>
              </a:ext>
            </a:extLst>
          </a:blip>
          <a:stretch>
            <a:fillRect/>
          </a:stretch>
        </p:blipFill>
        <p:spPr>
          <a:xfrm>
            <a:off x="9648540" y="2698590"/>
            <a:ext cx="1905490" cy="1428763"/>
          </a:xfrm>
          <a:prstGeom prst="rect">
            <a:avLst/>
          </a:prstGeom>
        </p:spPr>
      </p:pic>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680321" y="753228"/>
            <a:ext cx="9613861" cy="1080938"/>
          </a:xfrm>
        </p:spPr>
        <p:txBody>
          <a:bodyPr/>
          <a:lstStyle/>
          <a:p>
            <a:r>
              <a:rPr lang="en-US" dirty="0">
                <a:latin typeface="Arial" pitchFamily="34" charset="0"/>
                <a:cs typeface="Arial" pitchFamily="34" charset="0"/>
              </a:rPr>
              <a:t>5.1.	</a:t>
            </a:r>
            <a:r>
              <a:rPr lang="en-US" dirty="0" err="1">
                <a:latin typeface="Arial" pitchFamily="34" charset="0"/>
                <a:cs typeface="Arial" pitchFamily="34" charset="0"/>
              </a:rPr>
              <a:t>Subprocesos</a:t>
            </a:r>
            <a:r>
              <a:rPr lang="en-US" dirty="0">
                <a:latin typeface="Arial" pitchFamily="34" charset="0"/>
                <a:cs typeface="Arial" pitchFamily="34" charset="0"/>
              </a:rPr>
              <a:t> del </a:t>
            </a:r>
            <a:r>
              <a:rPr lang="en-US" dirty="0" err="1">
                <a:latin typeface="Arial" pitchFamily="34" charset="0"/>
                <a:cs typeface="Arial" pitchFamily="34" charset="0"/>
              </a:rPr>
              <a:t>Proceso</a:t>
            </a:r>
            <a:r>
              <a:rPr lang="en-US" dirty="0">
                <a:latin typeface="Arial" pitchFamily="34" charset="0"/>
                <a:cs typeface="Arial" pitchFamily="34" charset="0"/>
              </a:rPr>
              <a:t> de 	</a:t>
            </a:r>
            <a:r>
              <a:rPr lang="en-US" dirty="0" err="1">
                <a:latin typeface="Arial" pitchFamily="34" charset="0"/>
                <a:cs typeface="Arial" pitchFamily="34" charset="0"/>
              </a:rPr>
              <a:t>Aseguramiento</a:t>
            </a:r>
            <a:r>
              <a:rPr lang="en-US" dirty="0">
                <a:latin typeface="Arial" pitchFamily="34" charset="0"/>
                <a:cs typeface="Arial" pitchFamily="34" charset="0"/>
              </a:rPr>
              <a:t> de la </a:t>
            </a:r>
            <a:r>
              <a:rPr lang="en-US" dirty="0" err="1">
                <a:latin typeface="Arial" pitchFamily="34" charset="0"/>
                <a:cs typeface="Arial" pitchFamily="34" charset="0"/>
              </a:rPr>
              <a:t>Calidad</a:t>
            </a:r>
            <a:endParaRPr lang="en-US" dirty="0">
              <a:latin typeface="Arial" pitchFamily="34" charset="0"/>
              <a:cs typeface="Arial"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1179470417"/>
              </p:ext>
            </p:extLst>
          </p:nvPr>
        </p:nvGraphicFramePr>
        <p:xfrm>
          <a:off x="401446" y="2235950"/>
          <a:ext cx="11374242" cy="4564380"/>
        </p:xfrm>
        <a:graphic>
          <a:graphicData uri="http://schemas.openxmlformats.org/drawingml/2006/table">
            <a:tbl>
              <a:tblPr firstRow="1" bandRow="1">
                <a:tableStyleId>{5C22544A-7EE6-4342-B048-85BDC9FD1C3A}</a:tableStyleId>
              </a:tblPr>
              <a:tblGrid>
                <a:gridCol w="350011"/>
                <a:gridCol w="1475330"/>
                <a:gridCol w="1514910"/>
                <a:gridCol w="4983682"/>
                <a:gridCol w="1689860"/>
                <a:gridCol w="1360449"/>
              </a:tblGrid>
              <a:tr h="370840">
                <a:tc>
                  <a:txBody>
                    <a:bodyPr/>
                    <a:lstStyle/>
                    <a:p>
                      <a:pPr algn="ctr"/>
                      <a:r>
                        <a:rPr lang="es-PE" sz="1400" dirty="0" smtClean="0">
                          <a:latin typeface="Arial" pitchFamily="34" charset="0"/>
                          <a:cs typeface="Arial" pitchFamily="34" charset="0"/>
                        </a:rPr>
                        <a:t>#</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Rol del Responsable</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Nombre del Subproceso</a:t>
                      </a:r>
                      <a:endParaRPr lang="es-PE" sz="1400" dirty="0">
                        <a:latin typeface="Arial" pitchFamily="34" charset="0"/>
                        <a:cs typeface="Arial" pitchFamily="34" charset="0"/>
                      </a:endParaRPr>
                    </a:p>
                  </a:txBody>
                  <a:tcPr anchor="ctr"/>
                </a:tc>
                <a:tc>
                  <a:txBody>
                    <a:bodyPr/>
                    <a:lstStyle/>
                    <a:p>
                      <a:pPr algn="ctr">
                        <a:lnSpc>
                          <a:spcPct val="150000"/>
                        </a:lnSpc>
                      </a:pPr>
                      <a:r>
                        <a:rPr lang="es-PE" sz="1400" dirty="0" smtClean="0">
                          <a:latin typeface="Arial" pitchFamily="34" charset="0"/>
                          <a:cs typeface="Arial" pitchFamily="34" charset="0"/>
                        </a:rPr>
                        <a:t>Descripción del Subproceso</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Herramientas</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Salidas</a:t>
                      </a:r>
                      <a:endParaRPr lang="es-PE" sz="1400" dirty="0">
                        <a:latin typeface="Arial" pitchFamily="34" charset="0"/>
                        <a:cs typeface="Arial" pitchFamily="34" charset="0"/>
                      </a:endParaRPr>
                    </a:p>
                  </a:txBody>
                  <a:tcPr anchor="ctr"/>
                </a:tc>
              </a:tr>
              <a:tr h="370840">
                <a:tc>
                  <a:txBody>
                    <a:bodyPr/>
                    <a:lstStyle/>
                    <a:p>
                      <a:pPr algn="ctr"/>
                      <a:r>
                        <a:rPr lang="es-PE" sz="1100" dirty="0" smtClean="0">
                          <a:latin typeface="Arial" pitchFamily="34" charset="0"/>
                          <a:cs typeface="Arial" pitchFamily="34" charset="0"/>
                        </a:rPr>
                        <a:t>1</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Planificación de Actividades de QA</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dirty="0" smtClean="0">
                          <a:latin typeface="Arial" pitchFamily="34" charset="0"/>
                          <a:cs typeface="Arial" pitchFamily="34" charset="0"/>
                        </a:rPr>
                        <a:t>Cada</a:t>
                      </a:r>
                      <a:r>
                        <a:rPr lang="es-PE" sz="1100" baseline="0" dirty="0" smtClean="0">
                          <a:latin typeface="Arial" pitchFamily="34" charset="0"/>
                          <a:cs typeface="Arial" pitchFamily="34" charset="0"/>
                        </a:rPr>
                        <a:t> vez que se inicia una fase de seguimiento y control se debe elaborar la hoja «Planificación» de la herramienta «Herramienta de Gestión QA-Producto»</a:t>
                      </a:r>
                      <a:endParaRPr lang="es-PE" sz="1100" dirty="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Herramienta de Gestión</a:t>
                      </a:r>
                      <a:r>
                        <a:rPr lang="es-PE" sz="1100" baseline="0" dirty="0" smtClean="0">
                          <a:latin typeface="Arial" pitchFamily="34" charset="0"/>
                          <a:cs typeface="Arial" pitchFamily="34" charset="0"/>
                        </a:rPr>
                        <a:t> QA-Producto</a:t>
                      </a: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Hoja de Planificación elaborada</a:t>
                      </a:r>
                    </a:p>
                  </a:txBody>
                  <a:tcPr anchor="ctr"/>
                </a:tc>
              </a:tr>
              <a:tr h="370840">
                <a:tc>
                  <a:txBody>
                    <a:bodyPr/>
                    <a:lstStyle/>
                    <a:p>
                      <a:pPr algn="ctr"/>
                      <a:r>
                        <a:rPr lang="es-PE" sz="1100" dirty="0" smtClean="0">
                          <a:latin typeface="Arial" pitchFamily="34" charset="0"/>
                          <a:cs typeface="Arial" pitchFamily="34" charset="0"/>
                        </a:rPr>
                        <a:t>2</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a:t>
                      </a:r>
                      <a:r>
                        <a:rPr lang="es-PE" sz="1100" baseline="0" dirty="0" smtClean="0">
                          <a:latin typeface="Arial" pitchFamily="34" charset="0"/>
                          <a:cs typeface="Arial" pitchFamily="34" charset="0"/>
                        </a:rPr>
                        <a:t>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Ejecución</a:t>
                      </a:r>
                      <a:r>
                        <a:rPr lang="es-PE" sz="1100" baseline="0" dirty="0" smtClean="0">
                          <a:latin typeface="Arial" pitchFamily="34" charset="0"/>
                          <a:cs typeface="Arial" pitchFamily="34" charset="0"/>
                        </a:rPr>
                        <a:t> de Plan de QA</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dirty="0" smtClean="0">
                          <a:latin typeface="Arial" pitchFamily="34" charset="0"/>
                          <a:cs typeface="Arial" pitchFamily="34" charset="0"/>
                        </a:rPr>
                        <a:t>El Analista de Calidad es el responsable</a:t>
                      </a:r>
                      <a:r>
                        <a:rPr lang="es-PE" sz="1100" baseline="0" dirty="0" smtClean="0">
                          <a:latin typeface="Arial" pitchFamily="34" charset="0"/>
                          <a:cs typeface="Arial" pitchFamily="34" charset="0"/>
                        </a:rPr>
                        <a:t> de la ejecución de las Revisiones de QA planificadas. Adicionalmente, el Analista de Calidad realizará la auditoría de Gestión de Configuración al entregable utilizando la herramienta </a:t>
                      </a:r>
                      <a:r>
                        <a:rPr lang="es-PE" sz="1100" baseline="0" dirty="0" err="1" smtClean="0">
                          <a:latin typeface="Arial" pitchFamily="34" charset="0"/>
                          <a:cs typeface="Arial" pitchFamily="34" charset="0"/>
                        </a:rPr>
                        <a:t>Checklist</a:t>
                      </a:r>
                      <a:r>
                        <a:rPr lang="es-PE" sz="1100" baseline="0" dirty="0" smtClean="0">
                          <a:latin typeface="Arial" pitchFamily="34" charset="0"/>
                          <a:cs typeface="Arial" pitchFamily="34" charset="0"/>
                        </a:rPr>
                        <a:t> de Aseguramiento de Calidad.</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Después de realizada la revisión de QA de producto, el Analista de Calidad comunica vía correo electrónico la ruta donde se encuentran los resultados de la revisión, con copia al Gestor de Configuración.</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El Analista de Calidad es el responsable de verificar el cumplimiento del Plan de QA (Revisiones de QA).</a:t>
                      </a:r>
                      <a:endParaRPr lang="es-PE" sz="1100" dirty="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Herramienta de Gestión QA-Producto</a:t>
                      </a:r>
                      <a:endParaRPr lang="es-PE" sz="1100" baseline="0" dirty="0" smtClean="0">
                        <a:latin typeface="Arial" pitchFamily="34" charset="0"/>
                        <a:cs typeface="Arial" pitchFamily="34" charset="0"/>
                      </a:endParaRPr>
                    </a:p>
                    <a:p>
                      <a:pPr marL="171450" indent="-171450">
                        <a:lnSpc>
                          <a:spcPct val="150000"/>
                        </a:lnSpc>
                        <a:buFont typeface="Arial" pitchFamily="34" charset="0"/>
                        <a:buChar char="•"/>
                      </a:pPr>
                      <a:r>
                        <a:rPr lang="es-PE" sz="1100" baseline="0" dirty="0" err="1" smtClean="0">
                          <a:latin typeface="Arial" pitchFamily="34" charset="0"/>
                          <a:cs typeface="Arial" pitchFamily="34" charset="0"/>
                        </a:rPr>
                        <a:t>Checklist</a:t>
                      </a:r>
                      <a:r>
                        <a:rPr lang="es-PE" sz="1100" baseline="0" dirty="0" smtClean="0">
                          <a:latin typeface="Arial" pitchFamily="34" charset="0"/>
                          <a:cs typeface="Arial" pitchFamily="34" charset="0"/>
                        </a:rPr>
                        <a:t> de Aseguramiento de Calidad</a:t>
                      </a:r>
                      <a:endParaRPr lang="es-PE" sz="1100" dirty="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Resultado de las Revisiones</a:t>
                      </a:r>
                      <a:endParaRPr lang="es-PE" sz="1100" dirty="0">
                        <a:latin typeface="Arial" pitchFamily="34" charset="0"/>
                        <a:cs typeface="Arial" pitchFamily="34" charset="0"/>
                      </a:endParaRPr>
                    </a:p>
                  </a:txBody>
                  <a:tcPr anchor="ctr"/>
                </a:tc>
              </a:tr>
              <a:tr h="370840">
                <a:tc>
                  <a:txBody>
                    <a:bodyPr/>
                    <a:lstStyle/>
                    <a:p>
                      <a:pPr algn="ctr"/>
                      <a:r>
                        <a:rPr lang="es-PE" sz="1100" dirty="0" smtClean="0">
                          <a:latin typeface="Arial" pitchFamily="34" charset="0"/>
                          <a:cs typeface="Arial" pitchFamily="34" charset="0"/>
                        </a:rPr>
                        <a:t>3</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Elaboración de Informe</a:t>
                      </a:r>
                      <a:r>
                        <a:rPr lang="es-PE" sz="1100" baseline="0" dirty="0" smtClean="0">
                          <a:latin typeface="Arial" pitchFamily="34" charset="0"/>
                          <a:cs typeface="Arial" pitchFamily="34" charset="0"/>
                        </a:rPr>
                        <a:t> de Resultados QA</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dirty="0" smtClean="0">
                          <a:latin typeface="Arial" pitchFamily="34" charset="0"/>
                          <a:cs typeface="Arial" pitchFamily="34" charset="0"/>
                        </a:rPr>
                        <a:t>El Analista de Calidad elabora los Informes de las Revisiones de QA y comunica al Jefe de la Fábrica y a los Analistas.</a:t>
                      </a:r>
                      <a:endParaRPr lang="es-PE" sz="1100" dirty="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Herramienta de Gestión QA-Producto.</a:t>
                      </a:r>
                      <a:endParaRPr lang="es-PE" sz="1100" dirty="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Informe de las Revisiones  de QA</a:t>
                      </a:r>
                      <a:endParaRPr lang="es-PE" sz="11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190434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5.2.</a:t>
            </a:r>
            <a:r>
              <a:rPr lang="en-US" dirty="0">
                <a:latin typeface="Arial" pitchFamily="34" charset="0"/>
                <a:cs typeface="Arial" pitchFamily="34" charset="0"/>
              </a:rPr>
              <a:t>	</a:t>
            </a:r>
            <a:r>
              <a:rPr lang="en-US" dirty="0" err="1" smtClean="0">
                <a:latin typeface="Arial" pitchFamily="34" charset="0"/>
                <a:cs typeface="Arial" pitchFamily="34" charset="0"/>
              </a:rPr>
              <a:t>Actividades</a:t>
            </a:r>
            <a:endParaRPr lang="en-US" dirty="0">
              <a:latin typeface="Arial" pitchFamily="34" charset="0"/>
              <a:cs typeface="Arial" pitchFamily="34" charset="0"/>
            </a:endParaRPr>
          </a:p>
        </p:txBody>
      </p:sp>
    </p:spTree>
    <p:extLst>
      <p:ext uri="{BB962C8B-B14F-4D97-AF65-F5344CB8AC3E}">
        <p14:creationId xmlns:p14="http://schemas.microsoft.com/office/powerpoint/2010/main" val="191024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680321" y="753228"/>
            <a:ext cx="9613861" cy="1080938"/>
          </a:xfrm>
        </p:spPr>
        <p:txBody>
          <a:bodyPr/>
          <a:lstStyle/>
          <a:p>
            <a:r>
              <a:rPr lang="en-US" dirty="0" err="1" smtClean="0">
                <a:latin typeface="Arial" pitchFamily="34" charset="0"/>
                <a:cs typeface="Arial" pitchFamily="34" charset="0"/>
              </a:rPr>
              <a:t>Actividades</a:t>
            </a:r>
            <a:r>
              <a:rPr lang="en-US" dirty="0" smtClean="0">
                <a:latin typeface="Arial" pitchFamily="34" charset="0"/>
                <a:cs typeface="Arial" pitchFamily="34" charset="0"/>
              </a:rPr>
              <a:t> del </a:t>
            </a:r>
            <a:r>
              <a:rPr lang="en-US" dirty="0" err="1" smtClean="0">
                <a:latin typeface="Arial" pitchFamily="34" charset="0"/>
                <a:cs typeface="Arial" pitchFamily="34" charset="0"/>
              </a:rPr>
              <a:t>Subproceso</a:t>
            </a:r>
            <a:r>
              <a:rPr lang="en-US" dirty="0" smtClean="0">
                <a:latin typeface="Arial" pitchFamily="34" charset="0"/>
                <a:cs typeface="Arial" pitchFamily="34" charset="0"/>
              </a:rPr>
              <a:t> de </a:t>
            </a:r>
            <a:r>
              <a:rPr lang="en-US" dirty="0" err="1" smtClean="0">
                <a:latin typeface="Arial" pitchFamily="34" charset="0"/>
                <a:cs typeface="Arial" pitchFamily="34" charset="0"/>
              </a:rPr>
              <a:t>Ejecución</a:t>
            </a:r>
            <a:r>
              <a:rPr lang="en-US" dirty="0">
                <a:latin typeface="Arial" pitchFamily="34" charset="0"/>
                <a:cs typeface="Arial" pitchFamily="34" charset="0"/>
              </a:rPr>
              <a:t> </a:t>
            </a:r>
            <a:r>
              <a:rPr lang="en-US" dirty="0" smtClean="0">
                <a:latin typeface="Arial" pitchFamily="34" charset="0"/>
                <a:cs typeface="Arial" pitchFamily="34" charset="0"/>
              </a:rPr>
              <a:t>de Plan de QA</a:t>
            </a:r>
            <a:endParaRPr lang="en-US" dirty="0">
              <a:latin typeface="Arial" pitchFamily="34" charset="0"/>
              <a:cs typeface="Arial" pitchFamily="34" charset="0"/>
            </a:endParaRP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6332" y="3914247"/>
            <a:ext cx="873392" cy="602200"/>
          </a:xfrm>
          <a:prstGeom prst="rect">
            <a:avLst/>
          </a:prstGeom>
        </p:spPr>
      </p:pic>
      <p:cxnSp>
        <p:nvCxnSpPr>
          <p:cNvPr id="6" name="AutoShape 66"/>
          <p:cNvCxnSpPr>
            <a:cxnSpLocks noChangeShapeType="1"/>
          </p:cNvCxnSpPr>
          <p:nvPr/>
        </p:nvCxnSpPr>
        <p:spPr bwMode="auto">
          <a:xfrm>
            <a:off x="6714842" y="4189561"/>
            <a:ext cx="412101"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7" name="AutoShape 66"/>
          <p:cNvCxnSpPr>
            <a:cxnSpLocks noChangeShapeType="1"/>
          </p:cNvCxnSpPr>
          <p:nvPr/>
        </p:nvCxnSpPr>
        <p:spPr bwMode="auto">
          <a:xfrm>
            <a:off x="5604702" y="4192736"/>
            <a:ext cx="257834"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8" name="AutoShape 66"/>
          <p:cNvCxnSpPr>
            <a:cxnSpLocks noChangeShapeType="1"/>
          </p:cNvCxnSpPr>
          <p:nvPr/>
        </p:nvCxnSpPr>
        <p:spPr bwMode="auto">
          <a:xfrm>
            <a:off x="4464893" y="4192736"/>
            <a:ext cx="257834"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sp>
        <p:nvSpPr>
          <p:cNvPr id="9" name="Rectangle 4"/>
          <p:cNvSpPr>
            <a:spLocks noChangeArrowheads="1"/>
          </p:cNvSpPr>
          <p:nvPr/>
        </p:nvSpPr>
        <p:spPr bwMode="auto">
          <a:xfrm>
            <a:off x="6977193" y="4532598"/>
            <a:ext cx="107473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Revisión ejecutada</a:t>
            </a:r>
            <a:endParaRPr lang="es-ES" sz="900" b="1" dirty="0">
              <a:solidFill>
                <a:schemeClr val="bg1"/>
              </a:solidFill>
              <a:latin typeface="Arial" pitchFamily="34" charset="0"/>
              <a:cs typeface="Arial" pitchFamily="34" charset="0"/>
            </a:endParaRPr>
          </a:p>
        </p:txBody>
      </p:sp>
      <p:sp>
        <p:nvSpPr>
          <p:cNvPr id="13" name="Rectangle 20"/>
          <p:cNvSpPr>
            <a:spLocks noChangeArrowheads="1"/>
          </p:cNvSpPr>
          <p:nvPr/>
        </p:nvSpPr>
        <p:spPr bwMode="auto">
          <a:xfrm>
            <a:off x="4730750" y="3882497"/>
            <a:ext cx="936625" cy="655638"/>
          </a:xfrm>
          <a:prstGeom prst="rect">
            <a:avLst/>
          </a:prstGeom>
          <a:solidFill>
            <a:schemeClr val="tx1"/>
          </a:solidFill>
          <a:ln w="9525" algn="ctr">
            <a:solidFill>
              <a:srgbClr val="99CC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Realizar las Revisiones de QA</a:t>
            </a:r>
            <a:endParaRPr lang="es-ES" sz="900" b="1" dirty="0">
              <a:solidFill>
                <a:schemeClr val="bg1"/>
              </a:solidFill>
              <a:latin typeface="Arial" pitchFamily="34" charset="0"/>
              <a:cs typeface="Arial" pitchFamily="34" charset="0"/>
            </a:endParaRPr>
          </a:p>
        </p:txBody>
      </p:sp>
      <p:sp>
        <p:nvSpPr>
          <p:cNvPr id="14" name="Rectangle 21"/>
          <p:cNvSpPr>
            <a:spLocks noChangeArrowheads="1"/>
          </p:cNvSpPr>
          <p:nvPr/>
        </p:nvSpPr>
        <p:spPr bwMode="auto">
          <a:xfrm>
            <a:off x="4730750" y="3580601"/>
            <a:ext cx="936625" cy="305071"/>
          </a:xfrm>
          <a:prstGeom prst="rect">
            <a:avLst/>
          </a:prstGeom>
          <a:solidFill>
            <a:srgbClr val="99CC00"/>
          </a:solidFill>
          <a:ln w="9525" algn="ctr">
            <a:solidFill>
              <a:srgbClr val="99CC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(1) </a:t>
            </a: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sp>
        <p:nvSpPr>
          <p:cNvPr id="15" name="Rectangle 22"/>
          <p:cNvSpPr>
            <a:spLocks noChangeArrowheads="1"/>
          </p:cNvSpPr>
          <p:nvPr/>
        </p:nvSpPr>
        <p:spPr bwMode="auto">
          <a:xfrm>
            <a:off x="4730750" y="4538133"/>
            <a:ext cx="936625" cy="438387"/>
          </a:xfrm>
          <a:prstGeom prst="rect">
            <a:avLst/>
          </a:prstGeom>
          <a:solidFill>
            <a:srgbClr val="99CC00"/>
          </a:solidFill>
          <a:ln w="9525" algn="ctr">
            <a:solidFill>
              <a:srgbClr val="99CC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Herramienta Gestión QA-Producto</a:t>
            </a:r>
            <a:endParaRPr lang="es-PE" sz="900" b="1" dirty="0">
              <a:solidFill>
                <a:schemeClr val="bg1"/>
              </a:solidFill>
              <a:latin typeface="Arial" pitchFamily="34" charset="0"/>
              <a:cs typeface="Arial" pitchFamily="34" charset="0"/>
            </a:endParaRPr>
          </a:p>
        </p:txBody>
      </p:sp>
      <p:sp>
        <p:nvSpPr>
          <p:cNvPr id="16" name="Rectangle 27"/>
          <p:cNvSpPr>
            <a:spLocks noChangeArrowheads="1"/>
          </p:cNvSpPr>
          <p:nvPr/>
        </p:nvSpPr>
        <p:spPr bwMode="auto">
          <a:xfrm>
            <a:off x="5867400" y="3898372"/>
            <a:ext cx="963613" cy="655638"/>
          </a:xfrm>
          <a:prstGeom prst="rect">
            <a:avLst/>
          </a:prstGeom>
          <a:solidFill>
            <a:schemeClr val="tx1"/>
          </a:solidFill>
          <a:ln w="9525" algn="ctr">
            <a:solidFill>
              <a:srgbClr val="99CC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Elaborar y Comunicar los Informes de las Revisiones de QA</a:t>
            </a:r>
            <a:endParaRPr lang="es-ES" sz="900" b="1" dirty="0">
              <a:solidFill>
                <a:schemeClr val="bg1"/>
              </a:solidFill>
              <a:latin typeface="Arial" pitchFamily="34" charset="0"/>
              <a:cs typeface="Arial" pitchFamily="34" charset="0"/>
            </a:endParaRPr>
          </a:p>
        </p:txBody>
      </p:sp>
      <p:sp>
        <p:nvSpPr>
          <p:cNvPr id="17" name="Rectangle 28"/>
          <p:cNvSpPr>
            <a:spLocks noChangeArrowheads="1"/>
          </p:cNvSpPr>
          <p:nvPr/>
        </p:nvSpPr>
        <p:spPr bwMode="auto">
          <a:xfrm>
            <a:off x="5867400" y="3580602"/>
            <a:ext cx="963613" cy="320946"/>
          </a:xfrm>
          <a:prstGeom prst="rect">
            <a:avLst/>
          </a:prstGeom>
          <a:solidFill>
            <a:srgbClr val="99CC00"/>
          </a:solidFill>
          <a:ln w="9525" algn="ctr">
            <a:solidFill>
              <a:srgbClr val="99CC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(2) </a:t>
            </a: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sp>
        <p:nvSpPr>
          <p:cNvPr id="19" name="Rectangle 29"/>
          <p:cNvSpPr>
            <a:spLocks noChangeArrowheads="1"/>
          </p:cNvSpPr>
          <p:nvPr/>
        </p:nvSpPr>
        <p:spPr bwMode="auto">
          <a:xfrm>
            <a:off x="5867400" y="4554008"/>
            <a:ext cx="963613" cy="422512"/>
          </a:xfrm>
          <a:prstGeom prst="rect">
            <a:avLst/>
          </a:prstGeom>
          <a:solidFill>
            <a:srgbClr val="99CC00"/>
          </a:solidFill>
          <a:ln w="9525" algn="ctr">
            <a:solidFill>
              <a:srgbClr val="99CC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Herramienta Gestión QA-Producto</a:t>
            </a:r>
          </a:p>
        </p:txBody>
      </p:sp>
      <p:sp>
        <p:nvSpPr>
          <p:cNvPr id="20" name="Rectangle 61"/>
          <p:cNvSpPr>
            <a:spLocks noChangeArrowheads="1"/>
          </p:cNvSpPr>
          <p:nvPr/>
        </p:nvSpPr>
        <p:spPr bwMode="auto">
          <a:xfrm>
            <a:off x="3514310" y="4461197"/>
            <a:ext cx="1223963" cy="20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Plan de QA</a:t>
            </a:r>
            <a:endParaRPr lang="es-ES" sz="900" b="1" dirty="0">
              <a:solidFill>
                <a:schemeClr val="bg1"/>
              </a:solidFill>
              <a:latin typeface="Arial" pitchFamily="34" charset="0"/>
              <a:cs typeface="Arial" pitchFamily="34" charset="0"/>
            </a:endParaRPr>
          </a:p>
        </p:txBody>
      </p:sp>
      <p:sp>
        <p:nvSpPr>
          <p:cNvPr id="21" name="Rectangle 65"/>
          <p:cNvSpPr>
            <a:spLocks noChangeArrowheads="1"/>
          </p:cNvSpPr>
          <p:nvPr/>
        </p:nvSpPr>
        <p:spPr bwMode="auto">
          <a:xfrm>
            <a:off x="3658773" y="3331082"/>
            <a:ext cx="93503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cxnSp>
        <p:nvCxnSpPr>
          <p:cNvPr id="22" name="AutoShape 66"/>
          <p:cNvCxnSpPr>
            <a:cxnSpLocks noChangeShapeType="1"/>
          </p:cNvCxnSpPr>
          <p:nvPr/>
        </p:nvCxnSpPr>
        <p:spPr bwMode="auto">
          <a:xfrm flipH="1">
            <a:off x="4117975" y="3615797"/>
            <a:ext cx="3175" cy="249237"/>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23" name="AutoShape 66"/>
          <p:cNvCxnSpPr>
            <a:cxnSpLocks noChangeShapeType="1"/>
          </p:cNvCxnSpPr>
          <p:nvPr/>
        </p:nvCxnSpPr>
        <p:spPr bwMode="auto">
          <a:xfrm>
            <a:off x="7514562" y="4931930"/>
            <a:ext cx="0" cy="313328"/>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pic>
        <p:nvPicPr>
          <p:cNvPr id="24" name="23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1604" y="2697492"/>
            <a:ext cx="789375" cy="692007"/>
          </a:xfrm>
          <a:prstGeom prst="rect">
            <a:avLst/>
          </a:prstGeom>
        </p:spPr>
      </p:pic>
      <p:pic>
        <p:nvPicPr>
          <p:cNvPr id="25" name="2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596" y="3865034"/>
            <a:ext cx="873392" cy="602200"/>
          </a:xfrm>
          <a:prstGeom prst="rect">
            <a:avLst/>
          </a:prstGeom>
        </p:spPr>
      </p:pic>
      <p:pic>
        <p:nvPicPr>
          <p:cNvPr id="26" name="25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8340" y="5220949"/>
            <a:ext cx="789375" cy="692007"/>
          </a:xfrm>
          <a:prstGeom prst="rect">
            <a:avLst/>
          </a:prstGeom>
        </p:spPr>
      </p:pic>
      <p:sp>
        <p:nvSpPr>
          <p:cNvPr id="27" name="Rectangle 65"/>
          <p:cNvSpPr>
            <a:spLocks noChangeArrowheads="1"/>
          </p:cNvSpPr>
          <p:nvPr/>
        </p:nvSpPr>
        <p:spPr bwMode="auto">
          <a:xfrm>
            <a:off x="7064957" y="5893970"/>
            <a:ext cx="89614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2177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680321" y="753228"/>
            <a:ext cx="9613861" cy="1080938"/>
          </a:xfrm>
        </p:spPr>
        <p:txBody>
          <a:bodyPr/>
          <a:lstStyle/>
          <a:p>
            <a:r>
              <a:rPr lang="en-US" dirty="0" err="1" smtClean="0">
                <a:latin typeface="Arial" pitchFamily="34" charset="0"/>
                <a:cs typeface="Arial" pitchFamily="34" charset="0"/>
              </a:rPr>
              <a:t>Actividades</a:t>
            </a:r>
            <a:r>
              <a:rPr lang="en-US" dirty="0" smtClean="0">
                <a:latin typeface="Arial" pitchFamily="34" charset="0"/>
                <a:cs typeface="Arial" pitchFamily="34" charset="0"/>
              </a:rPr>
              <a:t> del </a:t>
            </a:r>
            <a:r>
              <a:rPr lang="en-US" dirty="0" err="1" smtClean="0">
                <a:latin typeface="Arial" pitchFamily="34" charset="0"/>
                <a:cs typeface="Arial" pitchFamily="34" charset="0"/>
              </a:rPr>
              <a:t>Subproceso</a:t>
            </a:r>
            <a:r>
              <a:rPr lang="en-US" dirty="0" smtClean="0">
                <a:latin typeface="Arial" pitchFamily="34" charset="0"/>
                <a:cs typeface="Arial" pitchFamily="34" charset="0"/>
              </a:rPr>
              <a:t> de </a:t>
            </a:r>
            <a:r>
              <a:rPr lang="en-US" dirty="0" err="1" smtClean="0">
                <a:latin typeface="Arial" pitchFamily="34" charset="0"/>
                <a:cs typeface="Arial" pitchFamily="34" charset="0"/>
              </a:rPr>
              <a:t>Ejecución</a:t>
            </a:r>
            <a:r>
              <a:rPr lang="en-US" dirty="0">
                <a:latin typeface="Arial" pitchFamily="34" charset="0"/>
                <a:cs typeface="Arial" pitchFamily="34" charset="0"/>
              </a:rPr>
              <a:t> </a:t>
            </a:r>
            <a:r>
              <a:rPr lang="en-US" dirty="0" smtClean="0">
                <a:latin typeface="Arial" pitchFamily="34" charset="0"/>
                <a:cs typeface="Arial" pitchFamily="34" charset="0"/>
              </a:rPr>
              <a:t>de Plan de QA</a:t>
            </a:r>
            <a:endParaRPr lang="en-US" dirty="0">
              <a:latin typeface="Arial" pitchFamily="34" charset="0"/>
              <a:cs typeface="Arial" pitchFamily="34" charset="0"/>
            </a:endParaRPr>
          </a:p>
        </p:txBody>
      </p:sp>
      <p:graphicFrame>
        <p:nvGraphicFramePr>
          <p:cNvPr id="30" name="29 Tabla"/>
          <p:cNvGraphicFramePr>
            <a:graphicFrameLocks noGrp="1"/>
          </p:cNvGraphicFramePr>
          <p:nvPr>
            <p:extLst>
              <p:ext uri="{D42A27DB-BD31-4B8C-83A1-F6EECF244321}">
                <p14:modId xmlns:p14="http://schemas.microsoft.com/office/powerpoint/2010/main" val="1543017718"/>
              </p:ext>
            </p:extLst>
          </p:nvPr>
        </p:nvGraphicFramePr>
        <p:xfrm>
          <a:off x="193628" y="2194386"/>
          <a:ext cx="11724745" cy="4472940"/>
        </p:xfrm>
        <a:graphic>
          <a:graphicData uri="http://schemas.openxmlformats.org/drawingml/2006/table">
            <a:tbl>
              <a:tblPr firstRow="1" bandRow="1">
                <a:tableStyleId>{5C22544A-7EE6-4342-B048-85BDC9FD1C3A}</a:tableStyleId>
              </a:tblPr>
              <a:tblGrid>
                <a:gridCol w="350011"/>
                <a:gridCol w="1368288"/>
                <a:gridCol w="1402773"/>
                <a:gridCol w="5902036"/>
                <a:gridCol w="1340428"/>
                <a:gridCol w="1361209"/>
              </a:tblGrid>
              <a:tr h="370840">
                <a:tc>
                  <a:txBody>
                    <a:bodyPr/>
                    <a:lstStyle/>
                    <a:p>
                      <a:pPr algn="ctr"/>
                      <a:r>
                        <a:rPr lang="es-PE" sz="1400" dirty="0" smtClean="0">
                          <a:latin typeface="Arial" pitchFamily="34" charset="0"/>
                          <a:cs typeface="Arial" pitchFamily="34" charset="0"/>
                        </a:rPr>
                        <a:t>#</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Rol del Responsable</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Nombre del Subproceso</a:t>
                      </a:r>
                      <a:endParaRPr lang="es-PE" sz="1400" dirty="0">
                        <a:latin typeface="Arial" pitchFamily="34" charset="0"/>
                        <a:cs typeface="Arial" pitchFamily="34" charset="0"/>
                      </a:endParaRPr>
                    </a:p>
                  </a:txBody>
                  <a:tcPr anchor="ctr"/>
                </a:tc>
                <a:tc>
                  <a:txBody>
                    <a:bodyPr/>
                    <a:lstStyle/>
                    <a:p>
                      <a:pPr algn="ctr">
                        <a:lnSpc>
                          <a:spcPct val="150000"/>
                        </a:lnSpc>
                      </a:pPr>
                      <a:r>
                        <a:rPr lang="es-PE" sz="1400" dirty="0" smtClean="0">
                          <a:latin typeface="Arial" pitchFamily="34" charset="0"/>
                          <a:cs typeface="Arial" pitchFamily="34" charset="0"/>
                        </a:rPr>
                        <a:t>Descripción del Subproceso</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Herramientas</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Salidas</a:t>
                      </a:r>
                      <a:endParaRPr lang="es-PE" sz="1400" dirty="0">
                        <a:latin typeface="Arial" pitchFamily="34" charset="0"/>
                        <a:cs typeface="Arial" pitchFamily="34" charset="0"/>
                      </a:endParaRPr>
                    </a:p>
                  </a:txBody>
                  <a:tcPr anchor="ctr"/>
                </a:tc>
              </a:tr>
              <a:tr h="370840">
                <a:tc>
                  <a:txBody>
                    <a:bodyPr/>
                    <a:lstStyle/>
                    <a:p>
                      <a:pPr algn="ctr"/>
                      <a:r>
                        <a:rPr lang="es-PE" sz="1100" dirty="0" smtClean="0">
                          <a:latin typeface="Arial" pitchFamily="34" charset="0"/>
                          <a:cs typeface="Arial" pitchFamily="34" charset="0"/>
                        </a:rPr>
                        <a:t>1</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Realizar las Revisiones de QA</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dirty="0" smtClean="0">
                          <a:latin typeface="Arial" pitchFamily="34" charset="0"/>
                          <a:cs typeface="Arial" pitchFamily="34" charset="0"/>
                        </a:rPr>
                        <a:t>De acuerdo al plan de actividade</a:t>
                      </a:r>
                      <a:r>
                        <a:rPr lang="es-PE" sz="1100" baseline="0" dirty="0" smtClean="0">
                          <a:latin typeface="Arial" pitchFamily="34" charset="0"/>
                          <a:cs typeface="Arial" pitchFamily="34" charset="0"/>
                        </a:rPr>
                        <a:t>s de QA, el Analista de Calidad verifica si los entregables proporcionados están completos, cumplen con los estándares y especificaciones, si se usan los procesos definidos y si están conformes para pasar a la siguiente actividad.</a:t>
                      </a:r>
                    </a:p>
                    <a:p>
                      <a:pPr marL="0" indent="0" algn="just">
                        <a:lnSpc>
                          <a:spcPct val="150000"/>
                        </a:lnSpc>
                        <a:buFont typeface="Arial" pitchFamily="34" charset="0"/>
                        <a:buNone/>
                      </a:pPr>
                      <a:r>
                        <a:rPr lang="es-PE" sz="1100" baseline="0" dirty="0" smtClean="0">
                          <a:latin typeface="Arial" pitchFamily="34" charset="0"/>
                          <a:cs typeface="Arial" pitchFamily="34" charset="0"/>
                        </a:rPr>
                        <a:t>Para la Revisión del QA de Productos:</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El Analista de Calidad deberá revisar los entregables indicados en la hoja «Planificación» del libro «Herramienta de Gestión QA-Producto» y de encontrar NC deberá actualizar la Hoja «Seguimiento de NC» del libro «Gestión QA-Producto».</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El Analista de Calidad decidirá las NC encontradas que deberá resolver, su tratamiento y registro en la hoja de «Seguimiento de NC». Las NC que no serán resueltas deberán ser justificadas y aprobadas por el Analista; y asimismo se informará al Analista de Calidad.</a:t>
                      </a:r>
                    </a:p>
                    <a:p>
                      <a:pPr marL="171450" indent="-171450" algn="just">
                        <a:lnSpc>
                          <a:spcPct val="150000"/>
                        </a:lnSpc>
                        <a:buFont typeface="Arial" pitchFamily="34" charset="0"/>
                        <a:buChar char="•"/>
                      </a:pPr>
                      <a:endParaRPr lang="es-PE" sz="1100" dirty="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Herramienta de Gestión</a:t>
                      </a:r>
                      <a:r>
                        <a:rPr lang="es-PE" sz="1100" baseline="0" dirty="0" smtClean="0">
                          <a:latin typeface="Arial" pitchFamily="34" charset="0"/>
                          <a:cs typeface="Arial" pitchFamily="34" charset="0"/>
                        </a:rPr>
                        <a:t> QA-Producto</a:t>
                      </a: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Hoja de Seguimiento de NC llenada</a:t>
                      </a:r>
                    </a:p>
                  </a:txBody>
                  <a:tcPr anchor="ctr"/>
                </a:tc>
              </a:tr>
              <a:tr h="370840">
                <a:tc>
                  <a:txBody>
                    <a:bodyPr/>
                    <a:lstStyle/>
                    <a:p>
                      <a:pPr algn="ctr"/>
                      <a:r>
                        <a:rPr lang="es-PE" sz="1100" dirty="0" smtClean="0">
                          <a:latin typeface="Arial" pitchFamily="34" charset="0"/>
                          <a:cs typeface="Arial" pitchFamily="34" charset="0"/>
                        </a:rPr>
                        <a:t>2</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a:t>
                      </a:r>
                      <a:r>
                        <a:rPr lang="es-PE" sz="1100" baseline="0" dirty="0" smtClean="0">
                          <a:latin typeface="Arial" pitchFamily="34" charset="0"/>
                          <a:cs typeface="Arial" pitchFamily="34" charset="0"/>
                        </a:rPr>
                        <a:t>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Elaborar y Comunicar</a:t>
                      </a:r>
                      <a:r>
                        <a:rPr lang="es-PE" sz="1100" baseline="0" dirty="0" smtClean="0">
                          <a:latin typeface="Arial" pitchFamily="34" charset="0"/>
                          <a:cs typeface="Arial" pitchFamily="34" charset="0"/>
                        </a:rPr>
                        <a:t> los Informes de las Revisiones de QA</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Después de cada Revisión de QA, el Analista de Calidad deberá actualizar las duraciones reales de las revisiones en las hojas de Planificación de la herramienta: «Herramienta de Gestión QA-Producto»</a:t>
                      </a: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Herramienta de Gestión QA-Producto</a:t>
                      </a:r>
                      <a:endParaRPr lang="es-PE" sz="1100" baseline="0" dirty="0" smtClean="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Informe</a:t>
                      </a:r>
                      <a:r>
                        <a:rPr lang="es-PE" sz="1100" baseline="0" dirty="0" smtClean="0">
                          <a:latin typeface="Arial" pitchFamily="34" charset="0"/>
                          <a:cs typeface="Arial" pitchFamily="34" charset="0"/>
                        </a:rPr>
                        <a:t> de las Revisiones QA</a:t>
                      </a:r>
                      <a:endParaRPr lang="es-PE" sz="11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52653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680321" y="753228"/>
            <a:ext cx="9613861" cy="1080938"/>
          </a:xfrm>
        </p:spPr>
        <p:txBody>
          <a:bodyPr/>
          <a:lstStyle/>
          <a:p>
            <a:r>
              <a:rPr lang="en-US" dirty="0" err="1" smtClean="0">
                <a:latin typeface="Arial" pitchFamily="34" charset="0"/>
                <a:cs typeface="Arial" pitchFamily="34" charset="0"/>
              </a:rPr>
              <a:t>Actividades</a:t>
            </a:r>
            <a:r>
              <a:rPr lang="en-US" dirty="0" smtClean="0">
                <a:latin typeface="Arial" pitchFamily="34" charset="0"/>
                <a:cs typeface="Arial" pitchFamily="34" charset="0"/>
              </a:rPr>
              <a:t> del </a:t>
            </a:r>
            <a:r>
              <a:rPr lang="en-US" dirty="0" err="1" smtClean="0">
                <a:latin typeface="Arial" pitchFamily="34" charset="0"/>
                <a:cs typeface="Arial" pitchFamily="34" charset="0"/>
              </a:rPr>
              <a:t>Subproceso</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err="1" smtClean="0">
                <a:latin typeface="Arial" pitchFamily="34" charset="0"/>
                <a:cs typeface="Arial" pitchFamily="34" charset="0"/>
              </a:rPr>
              <a:t>Elaboración</a:t>
            </a:r>
            <a:r>
              <a:rPr lang="en-US" dirty="0" smtClean="0">
                <a:latin typeface="Arial" pitchFamily="34" charset="0"/>
                <a:cs typeface="Arial" pitchFamily="34" charset="0"/>
              </a:rPr>
              <a:t> de </a:t>
            </a:r>
            <a:r>
              <a:rPr lang="en-US" dirty="0" err="1" smtClean="0">
                <a:latin typeface="Arial" pitchFamily="34" charset="0"/>
                <a:cs typeface="Arial" pitchFamily="34" charset="0"/>
              </a:rPr>
              <a:t>Informe</a:t>
            </a:r>
            <a:r>
              <a:rPr lang="en-US" dirty="0" smtClean="0">
                <a:latin typeface="Arial" pitchFamily="34" charset="0"/>
                <a:cs typeface="Arial" pitchFamily="34" charset="0"/>
              </a:rPr>
              <a:t> de </a:t>
            </a:r>
            <a:r>
              <a:rPr lang="en-US" dirty="0" err="1" smtClean="0">
                <a:latin typeface="Arial" pitchFamily="34" charset="0"/>
                <a:cs typeface="Arial" pitchFamily="34" charset="0"/>
              </a:rPr>
              <a:t>Resultados</a:t>
            </a:r>
            <a:r>
              <a:rPr lang="en-US" dirty="0" smtClean="0">
                <a:latin typeface="Arial" pitchFamily="34" charset="0"/>
                <a:cs typeface="Arial" pitchFamily="34" charset="0"/>
              </a:rPr>
              <a:t> QA</a:t>
            </a:r>
            <a:endParaRPr lang="en-US" dirty="0">
              <a:latin typeface="Arial" pitchFamily="34" charset="0"/>
              <a:cs typeface="Arial" pitchFamily="34" charset="0"/>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6332" y="3914247"/>
            <a:ext cx="873392" cy="602200"/>
          </a:xfrm>
          <a:prstGeom prst="rect">
            <a:avLst/>
          </a:prstGeom>
        </p:spPr>
      </p:pic>
      <p:cxnSp>
        <p:nvCxnSpPr>
          <p:cNvPr id="5" name="AutoShape 66"/>
          <p:cNvCxnSpPr>
            <a:cxnSpLocks noChangeShapeType="1"/>
          </p:cNvCxnSpPr>
          <p:nvPr/>
        </p:nvCxnSpPr>
        <p:spPr bwMode="auto">
          <a:xfrm>
            <a:off x="6714842" y="4189561"/>
            <a:ext cx="412101"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6" name="AutoShape 66"/>
          <p:cNvCxnSpPr>
            <a:cxnSpLocks noChangeShapeType="1"/>
          </p:cNvCxnSpPr>
          <p:nvPr/>
        </p:nvCxnSpPr>
        <p:spPr bwMode="auto">
          <a:xfrm>
            <a:off x="5604702" y="4192736"/>
            <a:ext cx="257834"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7" name="AutoShape 66"/>
          <p:cNvCxnSpPr>
            <a:cxnSpLocks noChangeShapeType="1"/>
          </p:cNvCxnSpPr>
          <p:nvPr/>
        </p:nvCxnSpPr>
        <p:spPr bwMode="auto">
          <a:xfrm>
            <a:off x="4464893" y="4192736"/>
            <a:ext cx="257834"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sp>
        <p:nvSpPr>
          <p:cNvPr id="8" name="Rectangle 4"/>
          <p:cNvSpPr>
            <a:spLocks noChangeArrowheads="1"/>
          </p:cNvSpPr>
          <p:nvPr/>
        </p:nvSpPr>
        <p:spPr bwMode="auto">
          <a:xfrm>
            <a:off x="6977193" y="4532598"/>
            <a:ext cx="107473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Resultados de QA</a:t>
            </a:r>
            <a:endParaRPr lang="es-ES" sz="900" b="1" dirty="0">
              <a:solidFill>
                <a:schemeClr val="bg1"/>
              </a:solidFill>
              <a:latin typeface="Arial" pitchFamily="34" charset="0"/>
              <a:cs typeface="Arial" pitchFamily="34" charset="0"/>
            </a:endParaRPr>
          </a:p>
        </p:txBody>
      </p:sp>
      <p:sp>
        <p:nvSpPr>
          <p:cNvPr id="9" name="Rectangle 20"/>
          <p:cNvSpPr>
            <a:spLocks noChangeArrowheads="1"/>
          </p:cNvSpPr>
          <p:nvPr/>
        </p:nvSpPr>
        <p:spPr bwMode="auto">
          <a:xfrm>
            <a:off x="4730750" y="3882497"/>
            <a:ext cx="936625" cy="655638"/>
          </a:xfrm>
          <a:prstGeom prst="rect">
            <a:avLst/>
          </a:prstGeom>
          <a:solidFill>
            <a:schemeClr val="tx1"/>
          </a:solidFill>
          <a:ln w="9525" algn="ctr">
            <a:solidFill>
              <a:srgbClr val="99CC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Elaborar el Informe Gerencial de QA</a:t>
            </a:r>
            <a:endParaRPr lang="es-ES" sz="900" b="1" dirty="0">
              <a:solidFill>
                <a:schemeClr val="bg1"/>
              </a:solidFill>
              <a:latin typeface="Arial" pitchFamily="34" charset="0"/>
              <a:cs typeface="Arial" pitchFamily="34" charset="0"/>
            </a:endParaRPr>
          </a:p>
        </p:txBody>
      </p:sp>
      <p:sp>
        <p:nvSpPr>
          <p:cNvPr id="10" name="Rectangle 21"/>
          <p:cNvSpPr>
            <a:spLocks noChangeArrowheads="1"/>
          </p:cNvSpPr>
          <p:nvPr/>
        </p:nvSpPr>
        <p:spPr bwMode="auto">
          <a:xfrm>
            <a:off x="4730750" y="3580601"/>
            <a:ext cx="936625" cy="305071"/>
          </a:xfrm>
          <a:prstGeom prst="rect">
            <a:avLst/>
          </a:prstGeom>
          <a:solidFill>
            <a:srgbClr val="99CC00"/>
          </a:solidFill>
          <a:ln w="9525" algn="ctr">
            <a:solidFill>
              <a:srgbClr val="99CC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(1) </a:t>
            </a: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sp>
        <p:nvSpPr>
          <p:cNvPr id="11" name="Rectangle 22"/>
          <p:cNvSpPr>
            <a:spLocks noChangeArrowheads="1"/>
          </p:cNvSpPr>
          <p:nvPr/>
        </p:nvSpPr>
        <p:spPr bwMode="auto">
          <a:xfrm>
            <a:off x="4730750" y="4538133"/>
            <a:ext cx="936625" cy="438387"/>
          </a:xfrm>
          <a:prstGeom prst="rect">
            <a:avLst/>
          </a:prstGeom>
          <a:solidFill>
            <a:srgbClr val="99CC00"/>
          </a:solidFill>
          <a:ln w="9525" algn="ctr">
            <a:solidFill>
              <a:srgbClr val="99CC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Herramienta Gestión QA-Producto</a:t>
            </a:r>
            <a:endParaRPr lang="es-PE" sz="900" b="1" dirty="0">
              <a:solidFill>
                <a:schemeClr val="bg1"/>
              </a:solidFill>
              <a:latin typeface="Arial" pitchFamily="34" charset="0"/>
              <a:cs typeface="Arial" pitchFamily="34" charset="0"/>
            </a:endParaRPr>
          </a:p>
        </p:txBody>
      </p:sp>
      <p:sp>
        <p:nvSpPr>
          <p:cNvPr id="12" name="Rectangle 27"/>
          <p:cNvSpPr>
            <a:spLocks noChangeArrowheads="1"/>
          </p:cNvSpPr>
          <p:nvPr/>
        </p:nvSpPr>
        <p:spPr bwMode="auto">
          <a:xfrm>
            <a:off x="5867400" y="3898372"/>
            <a:ext cx="963613" cy="655638"/>
          </a:xfrm>
          <a:prstGeom prst="rect">
            <a:avLst/>
          </a:prstGeom>
          <a:solidFill>
            <a:schemeClr val="tx1"/>
          </a:solidFill>
          <a:ln w="9525" algn="ctr">
            <a:solidFill>
              <a:srgbClr val="99CC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Informar las actividades y resultados de QA a la Gerencia</a:t>
            </a:r>
            <a:endParaRPr lang="es-ES" sz="900" b="1" dirty="0">
              <a:solidFill>
                <a:schemeClr val="bg1"/>
              </a:solidFill>
              <a:latin typeface="Arial" pitchFamily="34" charset="0"/>
              <a:cs typeface="Arial" pitchFamily="34" charset="0"/>
            </a:endParaRPr>
          </a:p>
        </p:txBody>
      </p:sp>
      <p:sp>
        <p:nvSpPr>
          <p:cNvPr id="13" name="Rectangle 28"/>
          <p:cNvSpPr>
            <a:spLocks noChangeArrowheads="1"/>
          </p:cNvSpPr>
          <p:nvPr/>
        </p:nvSpPr>
        <p:spPr bwMode="auto">
          <a:xfrm>
            <a:off x="5867400" y="3580602"/>
            <a:ext cx="963613" cy="320946"/>
          </a:xfrm>
          <a:prstGeom prst="rect">
            <a:avLst/>
          </a:prstGeom>
          <a:solidFill>
            <a:srgbClr val="99CC00"/>
          </a:solidFill>
          <a:ln w="9525" algn="ctr">
            <a:solidFill>
              <a:srgbClr val="99CC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(2) </a:t>
            </a: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sp>
        <p:nvSpPr>
          <p:cNvPr id="14" name="Rectangle 29"/>
          <p:cNvSpPr>
            <a:spLocks noChangeArrowheads="1"/>
          </p:cNvSpPr>
          <p:nvPr/>
        </p:nvSpPr>
        <p:spPr bwMode="auto">
          <a:xfrm>
            <a:off x="5867400" y="4554008"/>
            <a:ext cx="963613" cy="422512"/>
          </a:xfrm>
          <a:prstGeom prst="rect">
            <a:avLst/>
          </a:prstGeom>
          <a:solidFill>
            <a:srgbClr val="99CC00"/>
          </a:solidFill>
          <a:ln w="9525" algn="ctr">
            <a:solidFill>
              <a:srgbClr val="99CC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Herramienta Gestión QA-Producto</a:t>
            </a:r>
          </a:p>
        </p:txBody>
      </p:sp>
      <p:sp>
        <p:nvSpPr>
          <p:cNvPr id="15" name="Rectangle 61"/>
          <p:cNvSpPr>
            <a:spLocks noChangeArrowheads="1"/>
          </p:cNvSpPr>
          <p:nvPr/>
        </p:nvSpPr>
        <p:spPr bwMode="auto">
          <a:xfrm>
            <a:off x="3514310" y="4461197"/>
            <a:ext cx="122396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Resultado de revisiones de QA</a:t>
            </a:r>
            <a:endParaRPr lang="es-ES" sz="900" b="1" dirty="0">
              <a:solidFill>
                <a:schemeClr val="bg1"/>
              </a:solidFill>
              <a:latin typeface="Arial" pitchFamily="34" charset="0"/>
              <a:cs typeface="Arial" pitchFamily="34" charset="0"/>
            </a:endParaRPr>
          </a:p>
        </p:txBody>
      </p:sp>
      <p:sp>
        <p:nvSpPr>
          <p:cNvPr id="16" name="Rectangle 65"/>
          <p:cNvSpPr>
            <a:spLocks noChangeArrowheads="1"/>
          </p:cNvSpPr>
          <p:nvPr/>
        </p:nvSpPr>
        <p:spPr bwMode="auto">
          <a:xfrm>
            <a:off x="3658773" y="3331082"/>
            <a:ext cx="93503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cxnSp>
        <p:nvCxnSpPr>
          <p:cNvPr id="17" name="AutoShape 66"/>
          <p:cNvCxnSpPr>
            <a:cxnSpLocks noChangeShapeType="1"/>
          </p:cNvCxnSpPr>
          <p:nvPr/>
        </p:nvCxnSpPr>
        <p:spPr bwMode="auto">
          <a:xfrm flipH="1">
            <a:off x="4117975" y="3615797"/>
            <a:ext cx="3175" cy="249237"/>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8" name="AutoShape 66"/>
          <p:cNvCxnSpPr>
            <a:cxnSpLocks noChangeShapeType="1"/>
          </p:cNvCxnSpPr>
          <p:nvPr/>
        </p:nvCxnSpPr>
        <p:spPr bwMode="auto">
          <a:xfrm>
            <a:off x="7514562" y="4931930"/>
            <a:ext cx="0" cy="313328"/>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pic>
        <p:nvPicPr>
          <p:cNvPr id="19" name="1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1604" y="2697492"/>
            <a:ext cx="789375" cy="692007"/>
          </a:xfrm>
          <a:prstGeom prst="rect">
            <a:avLst/>
          </a:prstGeom>
        </p:spPr>
      </p:pic>
      <p:pic>
        <p:nvPicPr>
          <p:cNvPr id="20" name="1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596" y="3865034"/>
            <a:ext cx="873392" cy="602200"/>
          </a:xfrm>
          <a:prstGeom prst="rect">
            <a:avLst/>
          </a:prstGeom>
        </p:spPr>
      </p:pic>
      <p:pic>
        <p:nvPicPr>
          <p:cNvPr id="21" name="20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8340" y="5220949"/>
            <a:ext cx="789375" cy="692007"/>
          </a:xfrm>
          <a:prstGeom prst="rect">
            <a:avLst/>
          </a:prstGeom>
        </p:spPr>
      </p:pic>
      <p:sp>
        <p:nvSpPr>
          <p:cNvPr id="22" name="Rectangle 65"/>
          <p:cNvSpPr>
            <a:spLocks noChangeArrowheads="1"/>
          </p:cNvSpPr>
          <p:nvPr/>
        </p:nvSpPr>
        <p:spPr bwMode="auto">
          <a:xfrm>
            <a:off x="7064957" y="5893970"/>
            <a:ext cx="89614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Líder de Proyecto</a:t>
            </a:r>
            <a:endParaRPr lang="es-ES" sz="9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94188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680321" y="753228"/>
            <a:ext cx="9613861" cy="1080938"/>
          </a:xfrm>
        </p:spPr>
        <p:txBody>
          <a:bodyPr/>
          <a:lstStyle/>
          <a:p>
            <a:r>
              <a:rPr lang="en-US" dirty="0" err="1" smtClean="0">
                <a:latin typeface="Arial" pitchFamily="34" charset="0"/>
                <a:cs typeface="Arial" pitchFamily="34" charset="0"/>
              </a:rPr>
              <a:t>Actividades</a:t>
            </a:r>
            <a:r>
              <a:rPr lang="en-US" dirty="0" smtClean="0">
                <a:latin typeface="Arial" pitchFamily="34" charset="0"/>
                <a:cs typeface="Arial" pitchFamily="34" charset="0"/>
              </a:rPr>
              <a:t> del </a:t>
            </a:r>
            <a:r>
              <a:rPr lang="en-US" dirty="0" err="1" smtClean="0">
                <a:latin typeface="Arial" pitchFamily="34" charset="0"/>
                <a:cs typeface="Arial" pitchFamily="34" charset="0"/>
              </a:rPr>
              <a:t>Subproceso</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err="1" smtClean="0">
                <a:latin typeface="Arial" pitchFamily="34" charset="0"/>
                <a:cs typeface="Arial" pitchFamily="34" charset="0"/>
              </a:rPr>
              <a:t>Elaboración</a:t>
            </a:r>
            <a:r>
              <a:rPr lang="en-US" dirty="0" smtClean="0">
                <a:latin typeface="Arial" pitchFamily="34" charset="0"/>
                <a:cs typeface="Arial" pitchFamily="34" charset="0"/>
              </a:rPr>
              <a:t> de </a:t>
            </a:r>
            <a:r>
              <a:rPr lang="en-US" dirty="0" err="1" smtClean="0">
                <a:latin typeface="Arial" pitchFamily="34" charset="0"/>
                <a:cs typeface="Arial" pitchFamily="34" charset="0"/>
              </a:rPr>
              <a:t>Informe</a:t>
            </a:r>
            <a:r>
              <a:rPr lang="en-US" dirty="0" smtClean="0">
                <a:latin typeface="Arial" pitchFamily="34" charset="0"/>
                <a:cs typeface="Arial" pitchFamily="34" charset="0"/>
              </a:rPr>
              <a:t> de </a:t>
            </a:r>
            <a:r>
              <a:rPr lang="en-US" dirty="0" err="1" smtClean="0">
                <a:latin typeface="Arial" pitchFamily="34" charset="0"/>
                <a:cs typeface="Arial" pitchFamily="34" charset="0"/>
              </a:rPr>
              <a:t>Resultados</a:t>
            </a:r>
            <a:r>
              <a:rPr lang="en-US" dirty="0" smtClean="0">
                <a:latin typeface="Arial" pitchFamily="34" charset="0"/>
                <a:cs typeface="Arial" pitchFamily="34" charset="0"/>
              </a:rPr>
              <a:t> QA</a:t>
            </a:r>
            <a:endParaRPr lang="en-US" dirty="0">
              <a:latin typeface="Arial" pitchFamily="34" charset="0"/>
              <a:cs typeface="Arial" pitchFamily="34" charset="0"/>
            </a:endParaRPr>
          </a:p>
        </p:txBody>
      </p:sp>
      <p:graphicFrame>
        <p:nvGraphicFramePr>
          <p:cNvPr id="23" name="22 Tabla"/>
          <p:cNvGraphicFramePr>
            <a:graphicFrameLocks noGrp="1"/>
          </p:cNvGraphicFramePr>
          <p:nvPr>
            <p:extLst>
              <p:ext uri="{D42A27DB-BD31-4B8C-83A1-F6EECF244321}">
                <p14:modId xmlns:p14="http://schemas.microsoft.com/office/powerpoint/2010/main" val="3693215832"/>
              </p:ext>
            </p:extLst>
          </p:nvPr>
        </p:nvGraphicFramePr>
        <p:xfrm>
          <a:off x="193628" y="2194386"/>
          <a:ext cx="11724745" cy="4221480"/>
        </p:xfrm>
        <a:graphic>
          <a:graphicData uri="http://schemas.openxmlformats.org/drawingml/2006/table">
            <a:tbl>
              <a:tblPr firstRow="1" bandRow="1">
                <a:tableStyleId>{5C22544A-7EE6-4342-B048-85BDC9FD1C3A}</a:tableStyleId>
              </a:tblPr>
              <a:tblGrid>
                <a:gridCol w="350011"/>
                <a:gridCol w="1368288"/>
                <a:gridCol w="1402773"/>
                <a:gridCol w="5902036"/>
                <a:gridCol w="1340428"/>
                <a:gridCol w="1361209"/>
              </a:tblGrid>
              <a:tr h="370840">
                <a:tc>
                  <a:txBody>
                    <a:bodyPr/>
                    <a:lstStyle/>
                    <a:p>
                      <a:pPr algn="ctr"/>
                      <a:r>
                        <a:rPr lang="es-PE" sz="1400" dirty="0" smtClean="0">
                          <a:latin typeface="Arial" pitchFamily="34" charset="0"/>
                          <a:cs typeface="Arial" pitchFamily="34" charset="0"/>
                        </a:rPr>
                        <a:t>#</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Rol del Responsable</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Nombre de la Actividad</a:t>
                      </a:r>
                      <a:endParaRPr lang="es-PE" sz="1400" dirty="0">
                        <a:latin typeface="Arial" pitchFamily="34" charset="0"/>
                        <a:cs typeface="Arial" pitchFamily="34" charset="0"/>
                      </a:endParaRPr>
                    </a:p>
                  </a:txBody>
                  <a:tcPr anchor="ctr"/>
                </a:tc>
                <a:tc>
                  <a:txBody>
                    <a:bodyPr/>
                    <a:lstStyle/>
                    <a:p>
                      <a:pPr algn="ctr">
                        <a:lnSpc>
                          <a:spcPct val="150000"/>
                        </a:lnSpc>
                      </a:pPr>
                      <a:r>
                        <a:rPr lang="es-PE" sz="1400" dirty="0" smtClean="0">
                          <a:latin typeface="Arial" pitchFamily="34" charset="0"/>
                          <a:cs typeface="Arial" pitchFamily="34" charset="0"/>
                        </a:rPr>
                        <a:t>Descripción de la Actividad</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Herramientas</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Salidas</a:t>
                      </a:r>
                      <a:endParaRPr lang="es-PE" sz="1400" dirty="0">
                        <a:latin typeface="Arial" pitchFamily="34" charset="0"/>
                        <a:cs typeface="Arial" pitchFamily="34" charset="0"/>
                      </a:endParaRPr>
                    </a:p>
                  </a:txBody>
                  <a:tcPr anchor="ctr"/>
                </a:tc>
              </a:tr>
              <a:tr h="370840">
                <a:tc>
                  <a:txBody>
                    <a:bodyPr/>
                    <a:lstStyle/>
                    <a:p>
                      <a:pPr algn="ctr"/>
                      <a:r>
                        <a:rPr lang="es-PE" sz="1100" dirty="0" smtClean="0">
                          <a:latin typeface="Arial" pitchFamily="34" charset="0"/>
                          <a:cs typeface="Arial" pitchFamily="34" charset="0"/>
                        </a:rPr>
                        <a:t>1</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Elaborar el Informe Gerencial de QA</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dirty="0" smtClean="0">
                          <a:latin typeface="Arial" pitchFamily="34" charset="0"/>
                          <a:cs typeface="Arial" pitchFamily="34" charset="0"/>
                        </a:rPr>
                        <a:t>El Analista de Calidad informará</a:t>
                      </a:r>
                      <a:r>
                        <a:rPr lang="es-PE" sz="1100" baseline="0" dirty="0" smtClean="0">
                          <a:latin typeface="Arial" pitchFamily="34" charset="0"/>
                          <a:cs typeface="Arial" pitchFamily="34" charset="0"/>
                        </a:rPr>
                        <a:t> el resultado de las Revisiones de QA de la Fábrica al finalizar las reuniones definidas en los planes elaborados en el subproceso de Planificación de QA.</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Para las revisiones de QA del Producto (proyectos), se elaborará un consolidado de todos los informes de revisión presentados por requerimiento para el periodo definido en el cronograma (utilizar el artefacto «Herramienta de Gestión QA-Producto hoja de Informe de revisión»).</a:t>
                      </a:r>
                    </a:p>
                    <a:p>
                      <a:pPr marL="0" indent="0" algn="just">
                        <a:lnSpc>
                          <a:spcPct val="150000"/>
                        </a:lnSpc>
                        <a:buFont typeface="Arial" pitchFamily="34" charset="0"/>
                        <a:buNone/>
                      </a:pPr>
                      <a:r>
                        <a:rPr lang="es-PE" sz="1100" baseline="0" dirty="0" smtClean="0">
                          <a:latin typeface="Arial" pitchFamily="34" charset="0"/>
                          <a:cs typeface="Arial" pitchFamily="34" charset="0"/>
                        </a:rPr>
                        <a:t>La hoja Informe de Revisión debe contener:</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Totales de no conformidades encontradas.</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Desviación de los planeado versus los ejecutado.</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Esfuerzo invertido en revisiones de QA.</a:t>
                      </a: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Herramienta de Gestión</a:t>
                      </a:r>
                      <a:r>
                        <a:rPr lang="es-PE" sz="1100" baseline="0" dirty="0" smtClean="0">
                          <a:latin typeface="Arial" pitchFamily="34" charset="0"/>
                          <a:cs typeface="Arial" pitchFamily="34" charset="0"/>
                        </a:rPr>
                        <a:t> QA-Producto</a:t>
                      </a: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Informe</a:t>
                      </a:r>
                      <a:r>
                        <a:rPr lang="es-PE" sz="1100" baseline="0" dirty="0" smtClean="0">
                          <a:latin typeface="Arial" pitchFamily="34" charset="0"/>
                          <a:cs typeface="Arial" pitchFamily="34" charset="0"/>
                        </a:rPr>
                        <a:t> </a:t>
                      </a:r>
                      <a:r>
                        <a:rPr lang="es-PE" sz="1100" baseline="0" dirty="0" smtClean="0">
                          <a:latin typeface="Arial" pitchFamily="34" charset="0"/>
                          <a:cs typeface="Arial" pitchFamily="34" charset="0"/>
                        </a:rPr>
                        <a:t>Gerencial de </a:t>
                      </a:r>
                      <a:r>
                        <a:rPr lang="es-PE" sz="1100" baseline="0" dirty="0" smtClean="0">
                          <a:latin typeface="Arial" pitchFamily="34" charset="0"/>
                          <a:cs typeface="Arial" pitchFamily="34" charset="0"/>
                        </a:rPr>
                        <a:t>QA</a:t>
                      </a:r>
                      <a:endParaRPr lang="es-PE" sz="1100" dirty="0" smtClean="0">
                        <a:latin typeface="Arial" pitchFamily="34" charset="0"/>
                        <a:cs typeface="Arial" pitchFamily="34" charset="0"/>
                      </a:endParaRPr>
                    </a:p>
                  </a:txBody>
                  <a:tcPr anchor="ctr"/>
                </a:tc>
              </a:tr>
              <a:tr h="370840">
                <a:tc>
                  <a:txBody>
                    <a:bodyPr/>
                    <a:lstStyle/>
                    <a:p>
                      <a:pPr algn="ctr"/>
                      <a:r>
                        <a:rPr lang="es-PE" sz="1100" dirty="0" smtClean="0">
                          <a:latin typeface="Arial" pitchFamily="34" charset="0"/>
                          <a:cs typeface="Arial" pitchFamily="34" charset="0"/>
                        </a:rPr>
                        <a:t>2</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a:t>
                      </a:r>
                      <a:r>
                        <a:rPr lang="es-PE" sz="1100" baseline="0" dirty="0" smtClean="0">
                          <a:latin typeface="Arial" pitchFamily="34" charset="0"/>
                          <a:cs typeface="Arial" pitchFamily="34" charset="0"/>
                        </a:rPr>
                        <a:t>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Informar las actividades y resultados de QA a la Gerencia</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El Analista de Calidad informará el estado de las revisiones, en reuniones mensuales, al Jefe de Proyecto. Las recomendaciones aprobadas o sugeridas por la Gerencia de la Fábrica se transformarán en Oportunidades de Mejora.</a:t>
                      </a: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Herramienta de Gestión QA-Producto</a:t>
                      </a:r>
                      <a:endParaRPr lang="es-PE" sz="1100" baseline="0" dirty="0" smtClean="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Resultados de</a:t>
                      </a:r>
                      <a:r>
                        <a:rPr lang="es-PE" sz="1100" baseline="0" dirty="0" smtClean="0">
                          <a:latin typeface="Arial" pitchFamily="34" charset="0"/>
                          <a:cs typeface="Arial" pitchFamily="34" charset="0"/>
                        </a:rPr>
                        <a:t> QA</a:t>
                      </a:r>
                      <a:endParaRPr lang="es-PE" sz="11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137062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5.3 </a:t>
            </a:r>
            <a:r>
              <a:rPr lang="en-US" dirty="0" err="1" smtClean="0">
                <a:latin typeface="Arial" pitchFamily="34" charset="0"/>
                <a:cs typeface="Arial" pitchFamily="34" charset="0"/>
              </a:rPr>
              <a:t>Tareas</a:t>
            </a:r>
            <a:endParaRPr lang="en-US" dirty="0">
              <a:latin typeface="Arial" pitchFamily="34" charset="0"/>
              <a:cs typeface="Arial" pitchFamily="34" charset="0"/>
            </a:endParaRPr>
          </a:p>
        </p:txBody>
      </p:sp>
    </p:spTree>
    <p:extLst>
      <p:ext uri="{BB962C8B-B14F-4D97-AF65-F5344CB8AC3E}">
        <p14:creationId xmlns:p14="http://schemas.microsoft.com/office/powerpoint/2010/main" val="14544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680321" y="753228"/>
            <a:ext cx="9613861" cy="1080938"/>
          </a:xfrm>
        </p:spPr>
        <p:txBody>
          <a:bodyPr/>
          <a:lstStyle/>
          <a:p>
            <a:r>
              <a:rPr lang="en-US" dirty="0" err="1" smtClean="0">
                <a:latin typeface="Arial" pitchFamily="34" charset="0"/>
                <a:cs typeface="Arial" pitchFamily="34" charset="0"/>
              </a:rPr>
              <a:t>Tareas</a:t>
            </a:r>
            <a:r>
              <a:rPr lang="en-US" dirty="0" smtClean="0">
                <a:latin typeface="Arial" pitchFamily="34" charset="0"/>
                <a:cs typeface="Arial" pitchFamily="34" charset="0"/>
              </a:rPr>
              <a:t> de la </a:t>
            </a:r>
            <a:r>
              <a:rPr lang="en-US" dirty="0" err="1" smtClean="0">
                <a:latin typeface="Arial" pitchFamily="34" charset="0"/>
                <a:cs typeface="Arial" pitchFamily="34" charset="0"/>
              </a:rPr>
              <a:t>Actividad</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err="1" smtClean="0">
                <a:latin typeface="Arial" pitchFamily="34" charset="0"/>
                <a:cs typeface="Arial" pitchFamily="34" charset="0"/>
              </a:rPr>
              <a:t>Realizar</a:t>
            </a:r>
            <a:r>
              <a:rPr lang="en-US" dirty="0" smtClean="0">
                <a:latin typeface="Arial" pitchFamily="34" charset="0"/>
                <a:cs typeface="Arial" pitchFamily="34" charset="0"/>
              </a:rPr>
              <a:t> </a:t>
            </a:r>
            <a:r>
              <a:rPr lang="en-US" dirty="0" err="1" smtClean="0">
                <a:latin typeface="Arial" pitchFamily="34" charset="0"/>
                <a:cs typeface="Arial" pitchFamily="34" charset="0"/>
              </a:rPr>
              <a:t>las</a:t>
            </a:r>
            <a:r>
              <a:rPr lang="en-US" dirty="0" smtClean="0">
                <a:latin typeface="Arial" pitchFamily="34" charset="0"/>
                <a:cs typeface="Arial" pitchFamily="34" charset="0"/>
              </a:rPr>
              <a:t> </a:t>
            </a:r>
            <a:r>
              <a:rPr lang="en-US" dirty="0" err="1" smtClean="0">
                <a:latin typeface="Arial" pitchFamily="34" charset="0"/>
                <a:cs typeface="Arial" pitchFamily="34" charset="0"/>
              </a:rPr>
              <a:t>Revisiones</a:t>
            </a:r>
            <a:r>
              <a:rPr lang="en-US" dirty="0" smtClean="0">
                <a:latin typeface="Arial" pitchFamily="34" charset="0"/>
                <a:cs typeface="Arial" pitchFamily="34" charset="0"/>
              </a:rPr>
              <a:t> de QA</a:t>
            </a:r>
            <a:endParaRPr lang="en-US" dirty="0">
              <a:latin typeface="Arial" pitchFamily="34" charset="0"/>
              <a:cs typeface="Arial" pitchFamily="34" charset="0"/>
            </a:endParaRPr>
          </a:p>
        </p:txBody>
      </p:sp>
      <p:sp>
        <p:nvSpPr>
          <p:cNvPr id="3" name="Rectangle 50"/>
          <p:cNvSpPr>
            <a:spLocks noChangeArrowheads="1"/>
          </p:cNvSpPr>
          <p:nvPr/>
        </p:nvSpPr>
        <p:spPr bwMode="auto">
          <a:xfrm>
            <a:off x="3772694" y="2534444"/>
            <a:ext cx="1023937" cy="1651000"/>
          </a:xfrm>
          <a:prstGeom prst="rect">
            <a:avLst/>
          </a:prstGeom>
          <a:solidFill>
            <a:schemeClr val="tx1"/>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Revisión General</a:t>
            </a:r>
            <a:endParaRPr lang="es-ES" sz="900" b="1" dirty="0">
              <a:solidFill>
                <a:schemeClr val="bg1"/>
              </a:solidFill>
              <a:latin typeface="Arial" pitchFamily="34" charset="0"/>
              <a:cs typeface="Arial" pitchFamily="34" charset="0"/>
            </a:endParaRPr>
          </a:p>
        </p:txBody>
      </p:sp>
      <p:sp>
        <p:nvSpPr>
          <p:cNvPr id="4" name="Rectangle 51"/>
          <p:cNvSpPr>
            <a:spLocks noChangeArrowheads="1"/>
          </p:cNvSpPr>
          <p:nvPr/>
        </p:nvSpPr>
        <p:spPr bwMode="auto">
          <a:xfrm>
            <a:off x="3772694" y="2534444"/>
            <a:ext cx="1023937" cy="358775"/>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(2) Analista de Calidad</a:t>
            </a:r>
            <a:endParaRPr lang="es-ES" sz="900" b="1" dirty="0">
              <a:solidFill>
                <a:schemeClr val="bg1"/>
              </a:solidFill>
              <a:latin typeface="Arial" pitchFamily="34" charset="0"/>
              <a:cs typeface="Arial" pitchFamily="34" charset="0"/>
            </a:endParaRPr>
          </a:p>
        </p:txBody>
      </p:sp>
      <p:sp>
        <p:nvSpPr>
          <p:cNvPr id="5" name="Rectangle 52"/>
          <p:cNvSpPr>
            <a:spLocks noChangeArrowheads="1"/>
          </p:cNvSpPr>
          <p:nvPr/>
        </p:nvSpPr>
        <p:spPr bwMode="auto">
          <a:xfrm>
            <a:off x="3772694" y="3740944"/>
            <a:ext cx="1023937" cy="444500"/>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Manual</a:t>
            </a:r>
          </a:p>
        </p:txBody>
      </p:sp>
      <p:cxnSp>
        <p:nvCxnSpPr>
          <p:cNvPr id="6" name="AutoShape 53"/>
          <p:cNvCxnSpPr>
            <a:cxnSpLocks noChangeShapeType="1"/>
            <a:stCxn id="17" idx="3"/>
            <a:endCxn id="3" idx="1"/>
          </p:cNvCxnSpPr>
          <p:nvPr/>
        </p:nvCxnSpPr>
        <p:spPr bwMode="auto">
          <a:xfrm>
            <a:off x="3572669" y="3358357"/>
            <a:ext cx="200025"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 name="AutoShape 54"/>
          <p:cNvCxnSpPr>
            <a:cxnSpLocks noChangeShapeType="1"/>
            <a:stCxn id="3" idx="3"/>
            <a:endCxn id="20" idx="1"/>
          </p:cNvCxnSpPr>
          <p:nvPr/>
        </p:nvCxnSpPr>
        <p:spPr bwMode="auto">
          <a:xfrm>
            <a:off x="4796631" y="3359944"/>
            <a:ext cx="206375" cy="17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 name="Text Box 55"/>
          <p:cNvSpPr txBox="1">
            <a:spLocks noChangeArrowheads="1"/>
          </p:cNvSpPr>
          <p:nvPr/>
        </p:nvSpPr>
        <p:spPr bwMode="auto">
          <a:xfrm>
            <a:off x="5445919" y="4545807"/>
            <a:ext cx="3540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sz="1000" b="1">
                <a:solidFill>
                  <a:schemeClr val="bg1"/>
                </a:solidFill>
              </a:rPr>
              <a:t>No</a:t>
            </a:r>
            <a:endParaRPr lang="es-ES" sz="1000" b="1">
              <a:solidFill>
                <a:schemeClr val="bg1"/>
              </a:solidFill>
            </a:endParaRPr>
          </a:p>
        </p:txBody>
      </p:sp>
      <p:sp>
        <p:nvSpPr>
          <p:cNvPr id="17" name="Rectangle 64"/>
          <p:cNvSpPr>
            <a:spLocks noChangeArrowheads="1"/>
          </p:cNvSpPr>
          <p:nvPr/>
        </p:nvSpPr>
        <p:spPr bwMode="auto">
          <a:xfrm>
            <a:off x="2566194" y="2529682"/>
            <a:ext cx="1006475" cy="1655762"/>
          </a:xfrm>
          <a:prstGeom prst="rect">
            <a:avLst/>
          </a:prstGeom>
          <a:solidFill>
            <a:schemeClr val="tx1"/>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Recepción  de Solicitud de Control de QA</a:t>
            </a:r>
            <a:endParaRPr lang="es-ES" sz="900" b="1" dirty="0">
              <a:solidFill>
                <a:schemeClr val="bg1"/>
              </a:solidFill>
              <a:latin typeface="Arial" pitchFamily="34" charset="0"/>
              <a:cs typeface="Arial" pitchFamily="34" charset="0"/>
            </a:endParaRPr>
          </a:p>
        </p:txBody>
      </p:sp>
      <p:sp>
        <p:nvSpPr>
          <p:cNvPr id="18" name="Rectangle 65"/>
          <p:cNvSpPr>
            <a:spLocks noChangeArrowheads="1"/>
          </p:cNvSpPr>
          <p:nvPr/>
        </p:nvSpPr>
        <p:spPr bwMode="auto">
          <a:xfrm>
            <a:off x="2566194" y="2534444"/>
            <a:ext cx="1008062" cy="358775"/>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(1) Analista de Calidad</a:t>
            </a:r>
            <a:endParaRPr lang="es-ES" sz="900" b="1" dirty="0">
              <a:solidFill>
                <a:schemeClr val="bg1"/>
              </a:solidFill>
              <a:latin typeface="Arial" pitchFamily="34" charset="0"/>
              <a:cs typeface="Arial" pitchFamily="34" charset="0"/>
            </a:endParaRPr>
          </a:p>
        </p:txBody>
      </p:sp>
      <p:sp>
        <p:nvSpPr>
          <p:cNvPr id="19" name="Rectangle 66"/>
          <p:cNvSpPr>
            <a:spLocks noChangeArrowheads="1"/>
          </p:cNvSpPr>
          <p:nvPr/>
        </p:nvSpPr>
        <p:spPr bwMode="auto">
          <a:xfrm>
            <a:off x="2566194" y="3729832"/>
            <a:ext cx="1008062" cy="455612"/>
          </a:xfrm>
          <a:prstGeom prst="rect">
            <a:avLst/>
          </a:prstGeom>
          <a:solidFill>
            <a:srgbClr val="FFFF00"/>
          </a:solidFill>
          <a:ln w="9525" algn="ctr">
            <a:solidFill>
              <a:srgbClr val="FFFF00"/>
            </a:solidFill>
            <a:miter lim="800000"/>
            <a:headEnd/>
            <a:tailEnd/>
          </a:ln>
        </p:spPr>
        <p:txBody>
          <a:bodyPr lIns="0" tIns="0" rIns="0" bIns="0" anchor="ctr"/>
          <a:lstStyle/>
          <a:p>
            <a:pPr algn="ctr">
              <a:spcBef>
                <a:spcPct val="0"/>
              </a:spcBef>
              <a:spcAft>
                <a:spcPct val="0"/>
              </a:spcAft>
              <a:buFontTx/>
              <a:buNone/>
            </a:pPr>
            <a:r>
              <a:rPr lang="es-PE" sz="900" b="1" dirty="0" err="1" smtClean="0">
                <a:solidFill>
                  <a:schemeClr val="bg1"/>
                </a:solidFill>
                <a:latin typeface="Arial" pitchFamily="34" charset="0"/>
                <a:cs typeface="Arial" pitchFamily="34" charset="0"/>
              </a:rPr>
              <a:t>GitHub</a:t>
            </a:r>
            <a:endParaRPr lang="es-PE" sz="900" b="1" dirty="0">
              <a:solidFill>
                <a:schemeClr val="bg1"/>
              </a:solidFill>
              <a:latin typeface="Arial" pitchFamily="34" charset="0"/>
              <a:cs typeface="Arial" pitchFamily="34" charset="0"/>
            </a:endParaRPr>
          </a:p>
        </p:txBody>
      </p:sp>
      <p:sp>
        <p:nvSpPr>
          <p:cNvPr id="20" name="AutoShape 68"/>
          <p:cNvSpPr>
            <a:spLocks noChangeArrowheads="1"/>
          </p:cNvSpPr>
          <p:nvPr/>
        </p:nvSpPr>
        <p:spPr bwMode="auto">
          <a:xfrm>
            <a:off x="5003006" y="2801144"/>
            <a:ext cx="1584325" cy="1150938"/>
          </a:xfrm>
          <a:prstGeom prst="diamond">
            <a:avLst/>
          </a:prstGeom>
          <a:solidFill>
            <a:schemeClr val="tx1"/>
          </a:solidFill>
          <a:ln w="31750" algn="ctr">
            <a:solidFill>
              <a:srgbClr val="FFFF00"/>
            </a:solidFill>
            <a:miter lim="800000"/>
            <a:headEnd/>
            <a:tailEnd/>
          </a:ln>
        </p:spPr>
        <p:txBody>
          <a:bodyPr/>
          <a:lstStyle/>
          <a:p>
            <a:pPr algn="ctr">
              <a:spcBef>
                <a:spcPct val="0"/>
              </a:spcBef>
              <a:spcAft>
                <a:spcPct val="0"/>
              </a:spcAft>
              <a:buFontTx/>
              <a:buNone/>
            </a:pPr>
            <a:r>
              <a:rPr lang="es-PE" sz="900" b="1" dirty="0">
                <a:solidFill>
                  <a:schemeClr val="bg1"/>
                </a:solidFill>
                <a:latin typeface="Arial" pitchFamily="34" charset="0"/>
                <a:cs typeface="Arial" pitchFamily="34" charset="0"/>
              </a:rPr>
              <a:t>Es Conforme?</a:t>
            </a:r>
            <a:endParaRPr lang="es-ES" sz="900" b="1" dirty="0">
              <a:solidFill>
                <a:schemeClr val="bg1"/>
              </a:solidFill>
              <a:latin typeface="Arial" pitchFamily="34" charset="0"/>
              <a:cs typeface="Arial" pitchFamily="34" charset="0"/>
            </a:endParaRPr>
          </a:p>
        </p:txBody>
      </p:sp>
      <p:cxnSp>
        <p:nvCxnSpPr>
          <p:cNvPr id="21" name="AutoShape 69"/>
          <p:cNvCxnSpPr>
            <a:cxnSpLocks noChangeShapeType="1"/>
            <a:stCxn id="20" idx="3"/>
            <a:endCxn id="23" idx="1"/>
          </p:cNvCxnSpPr>
          <p:nvPr/>
        </p:nvCxnSpPr>
        <p:spPr bwMode="auto">
          <a:xfrm flipV="1">
            <a:off x="6587331" y="3320257"/>
            <a:ext cx="153988" cy="571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70"/>
          <p:cNvCxnSpPr>
            <a:cxnSpLocks noChangeShapeType="1"/>
            <a:stCxn id="20" idx="2"/>
          </p:cNvCxnSpPr>
          <p:nvPr/>
        </p:nvCxnSpPr>
        <p:spPr bwMode="auto">
          <a:xfrm rot="5400000">
            <a:off x="4163220" y="3561557"/>
            <a:ext cx="1241425" cy="2022475"/>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 name="Rectangle 71"/>
          <p:cNvSpPr>
            <a:spLocks noChangeArrowheads="1"/>
          </p:cNvSpPr>
          <p:nvPr/>
        </p:nvSpPr>
        <p:spPr bwMode="auto">
          <a:xfrm>
            <a:off x="6741319" y="2458244"/>
            <a:ext cx="1223962" cy="1724025"/>
          </a:xfrm>
          <a:prstGeom prst="rect">
            <a:avLst/>
          </a:prstGeom>
          <a:solidFill>
            <a:schemeClr val="tx1"/>
          </a:solidFill>
          <a:ln w="9525" algn="ctr">
            <a:solidFill>
              <a:srgbClr val="FFFF00"/>
            </a:solidFill>
            <a:miter lim="800000"/>
            <a:headEnd/>
            <a:tailEnd/>
          </a:ln>
        </p:spPr>
        <p:txBody>
          <a:bodyPr/>
          <a:lstStyle/>
          <a:p>
            <a:pPr algn="ctr">
              <a:lnSpc>
                <a:spcPct val="110000"/>
              </a:lnSpc>
              <a:spcBef>
                <a:spcPct val="0"/>
              </a:spcBef>
              <a:spcAft>
                <a:spcPct val="0"/>
              </a:spcAft>
              <a:buFontTx/>
              <a:buNone/>
            </a:pPr>
            <a:endParaRPr lang="es-PE" sz="1200" dirty="0">
              <a:solidFill>
                <a:srgbClr val="000066"/>
              </a:solidFill>
            </a:endParaRPr>
          </a:p>
          <a:p>
            <a:pPr algn="ctr">
              <a:lnSpc>
                <a:spcPct val="110000"/>
              </a:lnSpc>
              <a:spcBef>
                <a:spcPct val="0"/>
              </a:spcBef>
              <a:spcAft>
                <a:spcPct val="0"/>
              </a:spcAft>
              <a:buFontTx/>
              <a:buNone/>
            </a:pPr>
            <a:endParaRPr lang="es-PE" sz="1200" dirty="0">
              <a:solidFill>
                <a:srgbClr val="000066"/>
              </a:solidFill>
            </a:endParaRPr>
          </a:p>
          <a:p>
            <a:pPr algn="ctr">
              <a:lnSpc>
                <a:spcPct val="110000"/>
              </a:lnSpc>
              <a:spcBef>
                <a:spcPct val="0"/>
              </a:spcBef>
              <a:spcAft>
                <a:spcPct val="0"/>
              </a:spcAft>
              <a:buFontTx/>
              <a:buNone/>
            </a:pPr>
            <a:endParaRPr lang="es-PE" sz="1200" dirty="0">
              <a:solidFill>
                <a:srgbClr val="000066"/>
              </a:solidFill>
            </a:endParaRPr>
          </a:p>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Revisar Documentos vs. </a:t>
            </a:r>
            <a:r>
              <a:rPr lang="es-PE" sz="900" b="1" dirty="0" err="1">
                <a:solidFill>
                  <a:schemeClr val="bg1"/>
                </a:solidFill>
                <a:latin typeface="Arial" pitchFamily="34" charset="0"/>
                <a:cs typeface="Arial" pitchFamily="34" charset="0"/>
              </a:rPr>
              <a:t>Checklist</a:t>
            </a:r>
            <a:endParaRPr lang="es-ES" sz="900" b="1" dirty="0">
              <a:solidFill>
                <a:schemeClr val="bg1"/>
              </a:solidFill>
              <a:latin typeface="Arial" pitchFamily="34" charset="0"/>
              <a:cs typeface="Arial" pitchFamily="34" charset="0"/>
            </a:endParaRPr>
          </a:p>
        </p:txBody>
      </p:sp>
      <p:sp>
        <p:nvSpPr>
          <p:cNvPr id="24" name="Rectangle 72"/>
          <p:cNvSpPr>
            <a:spLocks noChangeArrowheads="1"/>
          </p:cNvSpPr>
          <p:nvPr/>
        </p:nvSpPr>
        <p:spPr bwMode="auto">
          <a:xfrm>
            <a:off x="6741319" y="2458244"/>
            <a:ext cx="1223962" cy="547688"/>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smtClean="0">
                <a:solidFill>
                  <a:schemeClr val="bg1"/>
                </a:solidFill>
                <a:latin typeface="Arial" pitchFamily="34" charset="0"/>
                <a:cs typeface="Arial" pitchFamily="34" charset="0"/>
              </a:rPr>
              <a:t>(4) </a:t>
            </a:r>
            <a:r>
              <a:rPr lang="es-PE" sz="900" b="1" dirty="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sp>
        <p:nvSpPr>
          <p:cNvPr id="25" name="Rectangle 73"/>
          <p:cNvSpPr>
            <a:spLocks noChangeArrowheads="1"/>
          </p:cNvSpPr>
          <p:nvPr/>
        </p:nvSpPr>
        <p:spPr bwMode="auto">
          <a:xfrm>
            <a:off x="6741319" y="3715544"/>
            <a:ext cx="1223962" cy="469900"/>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err="1">
                <a:solidFill>
                  <a:schemeClr val="bg1"/>
                </a:solidFill>
                <a:latin typeface="Arial" pitchFamily="34" charset="0"/>
                <a:cs typeface="Arial" pitchFamily="34" charset="0"/>
              </a:rPr>
              <a:t>Checklist</a:t>
            </a:r>
            <a:r>
              <a:rPr lang="es-PE" sz="900" b="1" dirty="0">
                <a:solidFill>
                  <a:schemeClr val="bg1"/>
                </a:solidFill>
                <a:latin typeface="Arial" pitchFamily="34" charset="0"/>
                <a:cs typeface="Arial" pitchFamily="34" charset="0"/>
              </a:rPr>
              <a:t> de Aseguramiento de Calidad</a:t>
            </a:r>
          </a:p>
        </p:txBody>
      </p:sp>
      <p:cxnSp>
        <p:nvCxnSpPr>
          <p:cNvPr id="26" name="AutoShape 74"/>
          <p:cNvCxnSpPr>
            <a:cxnSpLocks noChangeShapeType="1"/>
            <a:stCxn id="23" idx="3"/>
            <a:endCxn id="28" idx="1"/>
          </p:cNvCxnSpPr>
          <p:nvPr/>
        </p:nvCxnSpPr>
        <p:spPr bwMode="auto">
          <a:xfrm>
            <a:off x="7965281" y="3320257"/>
            <a:ext cx="184150"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Text Box 75"/>
          <p:cNvSpPr txBox="1">
            <a:spLocks noChangeArrowheads="1"/>
          </p:cNvSpPr>
          <p:nvPr/>
        </p:nvSpPr>
        <p:spPr bwMode="auto">
          <a:xfrm>
            <a:off x="6438106" y="2893219"/>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sz="1000" b="1">
                <a:solidFill>
                  <a:schemeClr val="bg1"/>
                </a:solidFill>
              </a:rPr>
              <a:t>Si</a:t>
            </a:r>
            <a:endParaRPr lang="es-ES" sz="1000" b="1">
              <a:solidFill>
                <a:schemeClr val="bg1"/>
              </a:solidFill>
            </a:endParaRPr>
          </a:p>
        </p:txBody>
      </p:sp>
      <p:sp>
        <p:nvSpPr>
          <p:cNvPr id="28" name="AutoShape 76"/>
          <p:cNvSpPr>
            <a:spLocks noChangeArrowheads="1"/>
          </p:cNvSpPr>
          <p:nvPr/>
        </p:nvSpPr>
        <p:spPr bwMode="auto">
          <a:xfrm>
            <a:off x="8149431" y="2753519"/>
            <a:ext cx="1584325" cy="1150938"/>
          </a:xfrm>
          <a:prstGeom prst="diamond">
            <a:avLst/>
          </a:prstGeom>
          <a:solidFill>
            <a:schemeClr val="tx1"/>
          </a:solidFill>
          <a:ln w="31750" algn="ctr">
            <a:solidFill>
              <a:srgbClr val="FFFF00"/>
            </a:solidFill>
            <a:miter lim="800000"/>
            <a:headEnd/>
            <a:tailEnd/>
          </a:ln>
        </p:spPr>
        <p:txBody>
          <a:bodyPr/>
          <a:lstStyle/>
          <a:p>
            <a:pPr algn="ctr">
              <a:spcBef>
                <a:spcPct val="0"/>
              </a:spcBef>
              <a:spcAft>
                <a:spcPct val="0"/>
              </a:spcAft>
              <a:buFontTx/>
              <a:buNone/>
            </a:pPr>
            <a:r>
              <a:rPr lang="es-PE" sz="900" b="1" dirty="0">
                <a:solidFill>
                  <a:schemeClr val="bg1"/>
                </a:solidFill>
                <a:latin typeface="Arial" pitchFamily="34" charset="0"/>
                <a:cs typeface="Arial" pitchFamily="34" charset="0"/>
              </a:rPr>
              <a:t>Producto Conforme?</a:t>
            </a:r>
            <a:endParaRPr lang="es-ES" sz="900" b="1" dirty="0">
              <a:solidFill>
                <a:schemeClr val="bg1"/>
              </a:solidFill>
              <a:latin typeface="Arial" pitchFamily="34" charset="0"/>
              <a:cs typeface="Arial" pitchFamily="34" charset="0"/>
            </a:endParaRPr>
          </a:p>
        </p:txBody>
      </p:sp>
      <p:sp>
        <p:nvSpPr>
          <p:cNvPr id="30" name="Rectangle 78"/>
          <p:cNvSpPr>
            <a:spLocks noChangeArrowheads="1"/>
          </p:cNvSpPr>
          <p:nvPr/>
        </p:nvSpPr>
        <p:spPr bwMode="auto">
          <a:xfrm>
            <a:off x="6763544" y="4301332"/>
            <a:ext cx="1201737" cy="1441450"/>
          </a:xfrm>
          <a:prstGeom prst="rect">
            <a:avLst/>
          </a:prstGeom>
          <a:solidFill>
            <a:schemeClr val="tx1"/>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Poner a disposición para entrega al cliente</a:t>
            </a:r>
            <a:endParaRPr lang="es-ES" sz="900" b="1" dirty="0">
              <a:solidFill>
                <a:schemeClr val="bg1"/>
              </a:solidFill>
              <a:latin typeface="Arial" pitchFamily="34" charset="0"/>
              <a:cs typeface="Arial" pitchFamily="34" charset="0"/>
            </a:endParaRPr>
          </a:p>
        </p:txBody>
      </p:sp>
      <p:sp>
        <p:nvSpPr>
          <p:cNvPr id="31" name="Rectangle 79"/>
          <p:cNvSpPr>
            <a:spLocks noChangeArrowheads="1"/>
          </p:cNvSpPr>
          <p:nvPr/>
        </p:nvSpPr>
        <p:spPr bwMode="auto">
          <a:xfrm>
            <a:off x="6763544" y="4258469"/>
            <a:ext cx="1201737" cy="503238"/>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smtClean="0">
                <a:solidFill>
                  <a:schemeClr val="bg1"/>
                </a:solidFill>
                <a:latin typeface="Arial" pitchFamily="34" charset="0"/>
                <a:cs typeface="Arial" pitchFamily="34" charset="0"/>
              </a:rPr>
              <a:t>(5) </a:t>
            </a:r>
            <a:r>
              <a:rPr lang="es-PE" sz="900" b="1" dirty="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sp>
        <p:nvSpPr>
          <p:cNvPr id="32" name="Rectangle 80"/>
          <p:cNvSpPr>
            <a:spLocks noChangeArrowheads="1"/>
          </p:cNvSpPr>
          <p:nvPr/>
        </p:nvSpPr>
        <p:spPr bwMode="auto">
          <a:xfrm>
            <a:off x="6763544" y="5417344"/>
            <a:ext cx="1201737" cy="352425"/>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err="1" smtClean="0">
                <a:solidFill>
                  <a:schemeClr val="bg1"/>
                </a:solidFill>
                <a:latin typeface="Arial" pitchFamily="34" charset="0"/>
                <a:cs typeface="Arial" pitchFamily="34" charset="0"/>
              </a:rPr>
              <a:t>GitHub</a:t>
            </a:r>
            <a:endParaRPr lang="es-PE" sz="900" b="1" dirty="0">
              <a:solidFill>
                <a:schemeClr val="bg1"/>
              </a:solidFill>
              <a:latin typeface="Arial" pitchFamily="34" charset="0"/>
              <a:cs typeface="Arial" pitchFamily="34" charset="0"/>
            </a:endParaRPr>
          </a:p>
        </p:txBody>
      </p:sp>
      <p:cxnSp>
        <p:nvCxnSpPr>
          <p:cNvPr id="41" name="AutoShape 89"/>
          <p:cNvCxnSpPr>
            <a:cxnSpLocks noChangeShapeType="1"/>
            <a:stCxn id="28" idx="3"/>
            <a:endCxn id="44" idx="2"/>
          </p:cNvCxnSpPr>
          <p:nvPr/>
        </p:nvCxnSpPr>
        <p:spPr bwMode="auto">
          <a:xfrm flipV="1">
            <a:off x="9733756" y="3321844"/>
            <a:ext cx="238125" cy="79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Text Box 90"/>
          <p:cNvSpPr txBox="1">
            <a:spLocks noChangeArrowheads="1"/>
          </p:cNvSpPr>
          <p:nvPr/>
        </p:nvSpPr>
        <p:spPr bwMode="auto">
          <a:xfrm>
            <a:off x="9621044" y="2890044"/>
            <a:ext cx="3032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sz="1000" b="1">
                <a:solidFill>
                  <a:schemeClr val="bg1"/>
                </a:solidFill>
              </a:rPr>
              <a:t>Si</a:t>
            </a:r>
            <a:endParaRPr lang="es-ES" sz="1000" b="1">
              <a:solidFill>
                <a:schemeClr val="bg1"/>
              </a:solidFill>
            </a:endParaRPr>
          </a:p>
        </p:txBody>
      </p:sp>
      <p:sp>
        <p:nvSpPr>
          <p:cNvPr id="44" name="Oval 92"/>
          <p:cNvSpPr>
            <a:spLocks noChangeArrowheads="1"/>
          </p:cNvSpPr>
          <p:nvPr/>
        </p:nvSpPr>
        <p:spPr bwMode="auto">
          <a:xfrm>
            <a:off x="9971881" y="3177382"/>
            <a:ext cx="215900" cy="287337"/>
          </a:xfrm>
          <a:prstGeom prst="ellipse">
            <a:avLst/>
          </a:prstGeom>
          <a:solidFill>
            <a:srgbClr val="FFFF00"/>
          </a:solidFill>
          <a:ln w="9525" algn="ctr">
            <a:solidFill>
              <a:schemeClr val="tx1"/>
            </a:solidFill>
            <a:round/>
            <a:headEnd/>
            <a:tailEnd/>
          </a:ln>
        </p:spPr>
        <p:txBody>
          <a:bodyPr anchor="ctr"/>
          <a:lstStyle/>
          <a:p>
            <a:pPr algn="ctr">
              <a:spcBef>
                <a:spcPct val="0"/>
              </a:spcBef>
              <a:spcAft>
                <a:spcPct val="0"/>
              </a:spcAft>
              <a:buFontTx/>
              <a:buNone/>
            </a:pPr>
            <a:r>
              <a:rPr lang="es-PE" sz="1200">
                <a:solidFill>
                  <a:srgbClr val="000066"/>
                </a:solidFill>
              </a:rPr>
              <a:t>A</a:t>
            </a:r>
            <a:endParaRPr lang="es-ES" sz="1200">
              <a:solidFill>
                <a:srgbClr val="000066"/>
              </a:solidFill>
            </a:endParaRPr>
          </a:p>
        </p:txBody>
      </p:sp>
      <p:sp>
        <p:nvSpPr>
          <p:cNvPr id="45" name="Oval 93"/>
          <p:cNvSpPr>
            <a:spLocks noChangeArrowheads="1"/>
          </p:cNvSpPr>
          <p:nvPr/>
        </p:nvSpPr>
        <p:spPr bwMode="auto">
          <a:xfrm>
            <a:off x="6238081" y="4906169"/>
            <a:ext cx="215900" cy="287338"/>
          </a:xfrm>
          <a:prstGeom prst="ellipse">
            <a:avLst/>
          </a:prstGeom>
          <a:solidFill>
            <a:srgbClr val="FFFF00"/>
          </a:solidFill>
          <a:ln w="9525" algn="ctr">
            <a:solidFill>
              <a:schemeClr val="tx1"/>
            </a:solidFill>
            <a:round/>
            <a:headEnd/>
            <a:tailEnd/>
          </a:ln>
        </p:spPr>
        <p:txBody>
          <a:bodyPr anchor="ctr"/>
          <a:lstStyle/>
          <a:p>
            <a:pPr algn="ctr">
              <a:spcBef>
                <a:spcPct val="0"/>
              </a:spcBef>
              <a:spcAft>
                <a:spcPct val="0"/>
              </a:spcAft>
              <a:buFontTx/>
              <a:buNone/>
            </a:pPr>
            <a:r>
              <a:rPr lang="es-PE" sz="1200">
                <a:solidFill>
                  <a:srgbClr val="000066"/>
                </a:solidFill>
              </a:rPr>
              <a:t>A</a:t>
            </a:r>
            <a:endParaRPr lang="es-ES" sz="1200">
              <a:solidFill>
                <a:srgbClr val="000066"/>
              </a:solidFill>
            </a:endParaRPr>
          </a:p>
        </p:txBody>
      </p:sp>
      <p:cxnSp>
        <p:nvCxnSpPr>
          <p:cNvPr id="46" name="AutoShape 94"/>
          <p:cNvCxnSpPr>
            <a:cxnSpLocks noChangeShapeType="1"/>
            <a:stCxn id="45" idx="6"/>
            <a:endCxn id="30" idx="1"/>
          </p:cNvCxnSpPr>
          <p:nvPr/>
        </p:nvCxnSpPr>
        <p:spPr bwMode="auto">
          <a:xfrm flipV="1">
            <a:off x="6453981" y="5022057"/>
            <a:ext cx="309563" cy="28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 name="AutoShape 95"/>
          <p:cNvCxnSpPr>
            <a:cxnSpLocks noChangeShapeType="1"/>
            <a:stCxn id="28" idx="0"/>
            <a:endCxn id="18" idx="0"/>
          </p:cNvCxnSpPr>
          <p:nvPr/>
        </p:nvCxnSpPr>
        <p:spPr bwMode="auto">
          <a:xfrm rot="5400000" flipH="1">
            <a:off x="5896769" y="-291306"/>
            <a:ext cx="219075" cy="5870575"/>
          </a:xfrm>
          <a:prstGeom prst="bentConnector3">
            <a:avLst>
              <a:gd name="adj1" fmla="val 2043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8" name="Text Box 96"/>
          <p:cNvSpPr txBox="1">
            <a:spLocks noChangeArrowheads="1"/>
          </p:cNvSpPr>
          <p:nvPr/>
        </p:nvSpPr>
        <p:spPr bwMode="auto">
          <a:xfrm>
            <a:off x="8541544" y="2024857"/>
            <a:ext cx="3540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sz="1000" b="1" dirty="0">
                <a:solidFill>
                  <a:schemeClr val="bg1"/>
                </a:solidFill>
              </a:rPr>
              <a:t>No</a:t>
            </a:r>
            <a:endParaRPr lang="es-ES" sz="1000" b="1" dirty="0">
              <a:solidFill>
                <a:schemeClr val="bg1"/>
              </a:solidFill>
            </a:endParaRPr>
          </a:p>
        </p:txBody>
      </p:sp>
      <p:cxnSp>
        <p:nvCxnSpPr>
          <p:cNvPr id="49" name="AutoShape 99"/>
          <p:cNvCxnSpPr>
            <a:cxnSpLocks noChangeShapeType="1"/>
            <a:stCxn id="56" idx="0"/>
            <a:endCxn id="19" idx="2"/>
          </p:cNvCxnSpPr>
          <p:nvPr/>
        </p:nvCxnSpPr>
        <p:spPr bwMode="auto">
          <a:xfrm rot="16200000">
            <a:off x="2890043" y="4364832"/>
            <a:ext cx="360363" cy="1588"/>
          </a:xfrm>
          <a:prstGeom prst="bentConnector3">
            <a:avLst>
              <a:gd name="adj1" fmla="val 5022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5" name="Rectangle 105"/>
          <p:cNvSpPr>
            <a:spLocks noChangeArrowheads="1"/>
          </p:cNvSpPr>
          <p:nvPr/>
        </p:nvSpPr>
        <p:spPr bwMode="auto">
          <a:xfrm>
            <a:off x="2420144" y="4872974"/>
            <a:ext cx="1296987" cy="860637"/>
          </a:xfrm>
          <a:prstGeom prst="rect">
            <a:avLst/>
          </a:prstGeom>
          <a:solidFill>
            <a:schemeClr val="tx1"/>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Seguimiento</a:t>
            </a:r>
            <a:endParaRPr lang="es-ES" sz="900" b="1" dirty="0">
              <a:solidFill>
                <a:schemeClr val="bg1"/>
              </a:solidFill>
              <a:latin typeface="Arial" pitchFamily="34" charset="0"/>
              <a:cs typeface="Arial" pitchFamily="34" charset="0"/>
            </a:endParaRPr>
          </a:p>
        </p:txBody>
      </p:sp>
      <p:sp>
        <p:nvSpPr>
          <p:cNvPr id="56" name="Rectangle 106"/>
          <p:cNvSpPr>
            <a:spLocks noChangeArrowheads="1"/>
          </p:cNvSpPr>
          <p:nvPr/>
        </p:nvSpPr>
        <p:spPr bwMode="auto">
          <a:xfrm>
            <a:off x="2420144" y="4545807"/>
            <a:ext cx="1296987" cy="331335"/>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smtClean="0">
                <a:solidFill>
                  <a:schemeClr val="bg1"/>
                </a:solidFill>
                <a:latin typeface="Arial" pitchFamily="34" charset="0"/>
                <a:cs typeface="Arial" pitchFamily="34" charset="0"/>
              </a:rPr>
              <a:t>(3) </a:t>
            </a:r>
            <a:r>
              <a:rPr lang="es-PE" sz="900" b="1" dirty="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sp>
        <p:nvSpPr>
          <p:cNvPr id="57" name="Rectangle 107"/>
          <p:cNvSpPr>
            <a:spLocks noChangeArrowheads="1"/>
          </p:cNvSpPr>
          <p:nvPr/>
        </p:nvSpPr>
        <p:spPr bwMode="auto">
          <a:xfrm>
            <a:off x="2420144" y="5733611"/>
            <a:ext cx="1296987" cy="325083"/>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Herramienta Gestión</a:t>
            </a:r>
          </a:p>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QA‑Producto</a:t>
            </a:r>
          </a:p>
        </p:txBody>
      </p:sp>
      <p:cxnSp>
        <p:nvCxnSpPr>
          <p:cNvPr id="63" name="AutoShape 66"/>
          <p:cNvCxnSpPr>
            <a:cxnSpLocks noChangeShapeType="1"/>
          </p:cNvCxnSpPr>
          <p:nvPr/>
        </p:nvCxnSpPr>
        <p:spPr bwMode="auto">
          <a:xfrm>
            <a:off x="2193082" y="3505084"/>
            <a:ext cx="257834"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sp>
        <p:nvSpPr>
          <p:cNvPr id="64" name="Rectangle 61"/>
          <p:cNvSpPr>
            <a:spLocks noChangeArrowheads="1"/>
          </p:cNvSpPr>
          <p:nvPr/>
        </p:nvSpPr>
        <p:spPr bwMode="auto">
          <a:xfrm>
            <a:off x="1242499" y="3773545"/>
            <a:ext cx="12239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Solicitud de Control de Calidad del Producto</a:t>
            </a:r>
            <a:endParaRPr lang="es-ES" sz="900" b="1" dirty="0">
              <a:solidFill>
                <a:schemeClr val="bg1"/>
              </a:solidFill>
              <a:latin typeface="Arial" pitchFamily="34" charset="0"/>
              <a:cs typeface="Arial" pitchFamily="34" charset="0"/>
            </a:endParaRPr>
          </a:p>
        </p:txBody>
      </p:sp>
      <p:sp>
        <p:nvSpPr>
          <p:cNvPr id="65" name="Rectangle 65"/>
          <p:cNvSpPr>
            <a:spLocks noChangeArrowheads="1"/>
          </p:cNvSpPr>
          <p:nvPr/>
        </p:nvSpPr>
        <p:spPr bwMode="auto">
          <a:xfrm>
            <a:off x="1386962" y="2643430"/>
            <a:ext cx="93503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cxnSp>
        <p:nvCxnSpPr>
          <p:cNvPr id="66" name="AutoShape 66"/>
          <p:cNvCxnSpPr>
            <a:cxnSpLocks noChangeShapeType="1"/>
          </p:cNvCxnSpPr>
          <p:nvPr/>
        </p:nvCxnSpPr>
        <p:spPr bwMode="auto">
          <a:xfrm flipH="1">
            <a:off x="1846164" y="2928145"/>
            <a:ext cx="3175" cy="249237"/>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pic>
        <p:nvPicPr>
          <p:cNvPr id="67" name="66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793" y="2009840"/>
            <a:ext cx="789375" cy="692007"/>
          </a:xfrm>
          <a:prstGeom prst="rect">
            <a:avLst/>
          </a:prstGeom>
        </p:spPr>
      </p:pic>
      <p:pic>
        <p:nvPicPr>
          <p:cNvPr id="68" name="67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785" y="3177382"/>
            <a:ext cx="873392" cy="602200"/>
          </a:xfrm>
          <a:prstGeom prst="rect">
            <a:avLst/>
          </a:prstGeom>
        </p:spPr>
      </p:pic>
      <p:pic>
        <p:nvPicPr>
          <p:cNvPr id="69" name="6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0236" y="4531520"/>
            <a:ext cx="873392" cy="602200"/>
          </a:xfrm>
          <a:prstGeom prst="rect">
            <a:avLst/>
          </a:prstGeom>
        </p:spPr>
      </p:pic>
      <p:sp>
        <p:nvSpPr>
          <p:cNvPr id="70" name="Rectangle 4"/>
          <p:cNvSpPr>
            <a:spLocks noChangeArrowheads="1"/>
          </p:cNvSpPr>
          <p:nvPr/>
        </p:nvSpPr>
        <p:spPr bwMode="auto">
          <a:xfrm>
            <a:off x="8371097" y="5149871"/>
            <a:ext cx="107473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Conformidad de Calidad del Producto</a:t>
            </a:r>
            <a:endParaRPr lang="es-ES" sz="900" b="1" dirty="0">
              <a:solidFill>
                <a:schemeClr val="bg1"/>
              </a:solidFill>
              <a:latin typeface="Arial" pitchFamily="34" charset="0"/>
              <a:cs typeface="Arial" pitchFamily="34" charset="0"/>
            </a:endParaRPr>
          </a:p>
        </p:txBody>
      </p:sp>
      <p:cxnSp>
        <p:nvCxnSpPr>
          <p:cNvPr id="71" name="AutoShape 66"/>
          <p:cNvCxnSpPr>
            <a:cxnSpLocks noChangeShapeType="1"/>
          </p:cNvCxnSpPr>
          <p:nvPr/>
        </p:nvCxnSpPr>
        <p:spPr bwMode="auto">
          <a:xfrm>
            <a:off x="8908466" y="5549203"/>
            <a:ext cx="0" cy="313328"/>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pic>
        <p:nvPicPr>
          <p:cNvPr id="72" name="7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2244" y="5838222"/>
            <a:ext cx="789375" cy="692007"/>
          </a:xfrm>
          <a:prstGeom prst="rect">
            <a:avLst/>
          </a:prstGeom>
        </p:spPr>
      </p:pic>
      <p:sp>
        <p:nvSpPr>
          <p:cNvPr id="73" name="Rectangle 65"/>
          <p:cNvSpPr>
            <a:spLocks noChangeArrowheads="1"/>
          </p:cNvSpPr>
          <p:nvPr/>
        </p:nvSpPr>
        <p:spPr bwMode="auto">
          <a:xfrm>
            <a:off x="8458861" y="6511243"/>
            <a:ext cx="89614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08308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680321" y="753228"/>
            <a:ext cx="9613861" cy="1080938"/>
          </a:xfrm>
        </p:spPr>
        <p:txBody>
          <a:bodyPr/>
          <a:lstStyle/>
          <a:p>
            <a:r>
              <a:rPr lang="en-US" dirty="0" err="1" smtClean="0">
                <a:latin typeface="Arial" pitchFamily="34" charset="0"/>
                <a:cs typeface="Arial" pitchFamily="34" charset="0"/>
              </a:rPr>
              <a:t>Tareas</a:t>
            </a:r>
            <a:r>
              <a:rPr lang="en-US" dirty="0" smtClean="0">
                <a:latin typeface="Arial" pitchFamily="34" charset="0"/>
                <a:cs typeface="Arial" pitchFamily="34" charset="0"/>
              </a:rPr>
              <a:t> de la </a:t>
            </a:r>
            <a:r>
              <a:rPr lang="en-US" dirty="0" err="1" smtClean="0">
                <a:latin typeface="Arial" pitchFamily="34" charset="0"/>
                <a:cs typeface="Arial" pitchFamily="34" charset="0"/>
              </a:rPr>
              <a:t>Actividad</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err="1" smtClean="0">
                <a:latin typeface="Arial" pitchFamily="34" charset="0"/>
                <a:cs typeface="Arial" pitchFamily="34" charset="0"/>
              </a:rPr>
              <a:t>Realizar</a:t>
            </a:r>
            <a:r>
              <a:rPr lang="en-US" dirty="0" smtClean="0">
                <a:latin typeface="Arial" pitchFamily="34" charset="0"/>
                <a:cs typeface="Arial" pitchFamily="34" charset="0"/>
              </a:rPr>
              <a:t> </a:t>
            </a:r>
            <a:r>
              <a:rPr lang="en-US" dirty="0" err="1" smtClean="0">
                <a:latin typeface="Arial" pitchFamily="34" charset="0"/>
                <a:cs typeface="Arial" pitchFamily="34" charset="0"/>
              </a:rPr>
              <a:t>las</a:t>
            </a:r>
            <a:r>
              <a:rPr lang="en-US" dirty="0" smtClean="0">
                <a:latin typeface="Arial" pitchFamily="34" charset="0"/>
                <a:cs typeface="Arial" pitchFamily="34" charset="0"/>
              </a:rPr>
              <a:t> </a:t>
            </a:r>
            <a:r>
              <a:rPr lang="en-US" dirty="0" err="1" smtClean="0">
                <a:latin typeface="Arial" pitchFamily="34" charset="0"/>
                <a:cs typeface="Arial" pitchFamily="34" charset="0"/>
              </a:rPr>
              <a:t>Revisiones</a:t>
            </a:r>
            <a:r>
              <a:rPr lang="en-US" dirty="0" smtClean="0">
                <a:latin typeface="Arial" pitchFamily="34" charset="0"/>
                <a:cs typeface="Arial" pitchFamily="34" charset="0"/>
              </a:rPr>
              <a:t> de QA</a:t>
            </a:r>
            <a:endParaRPr lang="en-US" dirty="0">
              <a:latin typeface="Arial" pitchFamily="34" charset="0"/>
              <a:cs typeface="Arial" pitchFamily="34" charset="0"/>
            </a:endParaRPr>
          </a:p>
        </p:txBody>
      </p:sp>
      <p:graphicFrame>
        <p:nvGraphicFramePr>
          <p:cNvPr id="3" name="2 Tabla"/>
          <p:cNvGraphicFramePr>
            <a:graphicFrameLocks noGrp="1"/>
          </p:cNvGraphicFramePr>
          <p:nvPr>
            <p:extLst>
              <p:ext uri="{D42A27DB-BD31-4B8C-83A1-F6EECF244321}">
                <p14:modId xmlns:p14="http://schemas.microsoft.com/office/powerpoint/2010/main" val="1232465087"/>
              </p:ext>
            </p:extLst>
          </p:nvPr>
        </p:nvGraphicFramePr>
        <p:xfrm>
          <a:off x="193628" y="2194386"/>
          <a:ext cx="11724745" cy="2681669"/>
        </p:xfrm>
        <a:graphic>
          <a:graphicData uri="http://schemas.openxmlformats.org/drawingml/2006/table">
            <a:tbl>
              <a:tblPr firstRow="1" bandRow="1">
                <a:tableStyleId>{5C22544A-7EE6-4342-B048-85BDC9FD1C3A}</a:tableStyleId>
              </a:tblPr>
              <a:tblGrid>
                <a:gridCol w="350011"/>
                <a:gridCol w="1368288"/>
                <a:gridCol w="1402773"/>
                <a:gridCol w="5902036"/>
                <a:gridCol w="1340428"/>
                <a:gridCol w="1361209"/>
              </a:tblGrid>
              <a:tr h="370840">
                <a:tc>
                  <a:txBody>
                    <a:bodyPr/>
                    <a:lstStyle/>
                    <a:p>
                      <a:pPr algn="ctr"/>
                      <a:r>
                        <a:rPr lang="es-PE" sz="1400" dirty="0" smtClean="0">
                          <a:latin typeface="Arial" pitchFamily="34" charset="0"/>
                          <a:cs typeface="Arial" pitchFamily="34" charset="0"/>
                        </a:rPr>
                        <a:t>#</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Rol del Responsable</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Nombre de la Actividad</a:t>
                      </a:r>
                      <a:endParaRPr lang="es-PE" sz="1400" dirty="0">
                        <a:latin typeface="Arial" pitchFamily="34" charset="0"/>
                        <a:cs typeface="Arial" pitchFamily="34" charset="0"/>
                      </a:endParaRPr>
                    </a:p>
                  </a:txBody>
                  <a:tcPr anchor="ctr"/>
                </a:tc>
                <a:tc>
                  <a:txBody>
                    <a:bodyPr/>
                    <a:lstStyle/>
                    <a:p>
                      <a:pPr algn="ctr">
                        <a:lnSpc>
                          <a:spcPct val="150000"/>
                        </a:lnSpc>
                      </a:pPr>
                      <a:r>
                        <a:rPr lang="es-PE" sz="1400" dirty="0" smtClean="0">
                          <a:latin typeface="Arial" pitchFamily="34" charset="0"/>
                          <a:cs typeface="Arial" pitchFamily="34" charset="0"/>
                        </a:rPr>
                        <a:t>Descripción de la Actividad</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Herramientas</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Salidas</a:t>
                      </a:r>
                      <a:endParaRPr lang="es-PE" sz="1400" dirty="0">
                        <a:latin typeface="Arial" pitchFamily="34" charset="0"/>
                        <a:cs typeface="Arial" pitchFamily="34" charset="0"/>
                      </a:endParaRPr>
                    </a:p>
                  </a:txBody>
                  <a:tcPr anchor="ctr"/>
                </a:tc>
              </a:tr>
              <a:tr h="370840">
                <a:tc>
                  <a:txBody>
                    <a:bodyPr/>
                    <a:lstStyle/>
                    <a:p>
                      <a:pPr algn="ctr"/>
                      <a:r>
                        <a:rPr lang="es-PE" sz="1100" dirty="0" smtClean="0">
                          <a:latin typeface="Arial" pitchFamily="34" charset="0"/>
                          <a:cs typeface="Arial" pitchFamily="34" charset="0"/>
                        </a:rPr>
                        <a:t>1</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Recepción de Solicitud de Control de QA</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dirty="0" smtClean="0">
                          <a:latin typeface="Arial" pitchFamily="34" charset="0"/>
                          <a:cs typeface="Arial" pitchFamily="34" charset="0"/>
                        </a:rPr>
                        <a:t>El Analista de Calidad</a:t>
                      </a:r>
                      <a:r>
                        <a:rPr lang="es-PE" sz="1100" baseline="0" dirty="0" smtClean="0">
                          <a:latin typeface="Arial" pitchFamily="34" charset="0"/>
                          <a:cs typeface="Arial" pitchFamily="34" charset="0"/>
                        </a:rPr>
                        <a:t> cada vez que recibe por e-mail una solicitud de control de calidad de producto (entregable), toma control de la versión del producto </a:t>
                      </a:r>
                      <a:r>
                        <a:rPr lang="es-PE" sz="1100" baseline="0" dirty="0" smtClean="0">
                          <a:latin typeface="Arial" pitchFamily="34" charset="0"/>
                          <a:cs typeface="Arial" pitchFamily="34" charset="0"/>
                        </a:rPr>
                        <a:t>(</a:t>
                      </a:r>
                      <a:r>
                        <a:rPr lang="es-PE" sz="1100" baseline="0" dirty="0" err="1" smtClean="0">
                          <a:latin typeface="Arial" pitchFamily="34" charset="0"/>
                          <a:cs typeface="Arial" pitchFamily="34" charset="0"/>
                        </a:rPr>
                        <a:t>GitHub</a:t>
                      </a:r>
                      <a:r>
                        <a:rPr lang="es-PE" sz="1100" baseline="0" dirty="0" smtClean="0">
                          <a:latin typeface="Arial" pitchFamily="34" charset="0"/>
                          <a:cs typeface="Arial" pitchFamily="34" charset="0"/>
                        </a:rPr>
                        <a:t> </a:t>
                      </a:r>
                      <a:r>
                        <a:rPr lang="es-PE" sz="1100" baseline="0" dirty="0" smtClean="0">
                          <a:latin typeface="Arial" pitchFamily="34" charset="0"/>
                          <a:cs typeface="Arial" pitchFamily="34" charset="0"/>
                        </a:rPr>
                        <a:t>equivale a hacer un </a:t>
                      </a:r>
                      <a:r>
                        <a:rPr lang="es-PE" sz="1100" baseline="0" dirty="0" err="1" smtClean="0">
                          <a:latin typeface="Arial" pitchFamily="34" charset="0"/>
                          <a:cs typeface="Arial" pitchFamily="34" charset="0"/>
                        </a:rPr>
                        <a:t>check-out</a:t>
                      </a:r>
                      <a:r>
                        <a:rPr lang="es-PE" sz="1100" baseline="0" dirty="0" smtClean="0">
                          <a:latin typeface="Arial" pitchFamily="34" charset="0"/>
                          <a:cs typeface="Arial" pitchFamily="34" charset="0"/>
                        </a:rPr>
                        <a:t> con su usuario)</a:t>
                      </a:r>
                    </a:p>
                  </a:txBody>
                  <a:tcPr anchor="ctr"/>
                </a:tc>
                <a:tc>
                  <a:txBody>
                    <a:bodyPr/>
                    <a:lstStyle/>
                    <a:p>
                      <a:pPr marL="171450" indent="-171450">
                        <a:lnSpc>
                          <a:spcPct val="150000"/>
                        </a:lnSpc>
                        <a:buFont typeface="Arial" pitchFamily="34" charset="0"/>
                        <a:buChar char="•"/>
                      </a:pPr>
                      <a:r>
                        <a:rPr lang="es-PE" sz="1100" dirty="0" err="1" smtClean="0">
                          <a:latin typeface="Arial" pitchFamily="34" charset="0"/>
                          <a:cs typeface="Arial" pitchFamily="34" charset="0"/>
                        </a:rPr>
                        <a:t>GitHub</a:t>
                      </a:r>
                      <a:endParaRPr lang="es-PE" sz="1100" baseline="0" dirty="0" smtClean="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Informe</a:t>
                      </a:r>
                      <a:r>
                        <a:rPr lang="es-PE" sz="1100" baseline="0" dirty="0" smtClean="0">
                          <a:latin typeface="Arial" pitchFamily="34" charset="0"/>
                          <a:cs typeface="Arial" pitchFamily="34" charset="0"/>
                        </a:rPr>
                        <a:t> Gerencial de QA</a:t>
                      </a:r>
                      <a:endParaRPr lang="es-PE" sz="1100" dirty="0" smtClean="0">
                        <a:latin typeface="Arial" pitchFamily="34" charset="0"/>
                        <a:cs typeface="Arial" pitchFamily="34" charset="0"/>
                      </a:endParaRPr>
                    </a:p>
                  </a:txBody>
                  <a:tcPr anchor="ctr"/>
                </a:tc>
              </a:tr>
              <a:tr h="370840">
                <a:tc>
                  <a:txBody>
                    <a:bodyPr/>
                    <a:lstStyle/>
                    <a:p>
                      <a:pPr algn="ctr"/>
                      <a:r>
                        <a:rPr lang="es-PE" sz="1100" dirty="0" smtClean="0">
                          <a:latin typeface="Arial" pitchFamily="34" charset="0"/>
                          <a:cs typeface="Arial" pitchFamily="34" charset="0"/>
                        </a:rPr>
                        <a:t>2</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a:t>
                      </a:r>
                      <a:r>
                        <a:rPr lang="es-PE" sz="1100" baseline="0" dirty="0" smtClean="0">
                          <a:latin typeface="Arial" pitchFamily="34" charset="0"/>
                          <a:cs typeface="Arial" pitchFamily="34" charset="0"/>
                        </a:rPr>
                        <a:t>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Revisión</a:t>
                      </a:r>
                      <a:r>
                        <a:rPr lang="es-PE" sz="1100" baseline="0" dirty="0" smtClean="0">
                          <a:latin typeface="Arial" pitchFamily="34" charset="0"/>
                          <a:cs typeface="Arial" pitchFamily="34" charset="0"/>
                        </a:rPr>
                        <a:t> General</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El Analista de Calidad realizará una Revisión General para verificar si se han entregado todos los componentes del producto (entregable). De haber No Conformidades, se comunica al responsable del producto mediante correo electrónico para que levante las no conformidades</a:t>
                      </a:r>
                      <a:r>
                        <a:rPr lang="es-PE" sz="1100" baseline="0" dirty="0" smtClean="0">
                          <a:latin typeface="Arial" pitchFamily="34" charset="0"/>
                          <a:cs typeface="Arial" pitchFamily="34" charset="0"/>
                        </a:rPr>
                        <a:t>.</a:t>
                      </a:r>
                      <a:endParaRPr lang="es-PE" sz="1100" baseline="0" dirty="0" smtClean="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Manual</a:t>
                      </a:r>
                    </a:p>
                    <a:p>
                      <a:pPr marL="171450" indent="-171450">
                        <a:lnSpc>
                          <a:spcPct val="150000"/>
                        </a:lnSpc>
                        <a:buFont typeface="Arial" pitchFamily="34" charset="0"/>
                        <a:buChar char="•"/>
                      </a:pPr>
                      <a:r>
                        <a:rPr lang="es-PE" sz="1100" baseline="0" dirty="0" smtClean="0">
                          <a:latin typeface="Arial" pitchFamily="34" charset="0"/>
                          <a:cs typeface="Arial" pitchFamily="34" charset="0"/>
                        </a:rPr>
                        <a:t>Herramienta de Gestión </a:t>
                      </a:r>
                      <a:r>
                        <a:rPr lang="es-PE" sz="1100" baseline="0" dirty="0" err="1" smtClean="0">
                          <a:latin typeface="Arial" pitchFamily="34" charset="0"/>
                          <a:cs typeface="Arial" pitchFamily="34" charset="0"/>
                        </a:rPr>
                        <a:t>Qa</a:t>
                      </a:r>
                      <a:r>
                        <a:rPr lang="es-PE" sz="1100" baseline="0" dirty="0" smtClean="0">
                          <a:latin typeface="Arial" pitchFamily="34" charset="0"/>
                          <a:cs typeface="Arial" pitchFamily="34" charset="0"/>
                        </a:rPr>
                        <a:t>-Producto</a:t>
                      </a: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Resultados de</a:t>
                      </a:r>
                      <a:r>
                        <a:rPr lang="es-PE" sz="1100" baseline="0" dirty="0" smtClean="0">
                          <a:latin typeface="Arial" pitchFamily="34" charset="0"/>
                          <a:cs typeface="Arial" pitchFamily="34" charset="0"/>
                        </a:rPr>
                        <a:t> la Revisión General</a:t>
                      </a:r>
                    </a:p>
                    <a:p>
                      <a:pPr marL="171450" indent="-171450">
                        <a:lnSpc>
                          <a:spcPct val="150000"/>
                        </a:lnSpc>
                        <a:buFont typeface="Arial" pitchFamily="34" charset="0"/>
                        <a:buChar char="•"/>
                      </a:pPr>
                      <a:r>
                        <a:rPr lang="es-PE" sz="1100" baseline="0" dirty="0" smtClean="0">
                          <a:latin typeface="Arial" pitchFamily="34" charset="0"/>
                          <a:cs typeface="Arial" pitchFamily="34" charset="0"/>
                        </a:rPr>
                        <a:t>No </a:t>
                      </a:r>
                      <a:r>
                        <a:rPr lang="es-PE" sz="1100" baseline="0" dirty="0" smtClean="0">
                          <a:latin typeface="Arial" pitchFamily="34" charset="0"/>
                          <a:cs typeface="Arial" pitchFamily="34" charset="0"/>
                        </a:rPr>
                        <a:t>Conformidades</a:t>
                      </a:r>
                      <a:endParaRPr lang="es-PE" sz="11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205048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680321" y="753228"/>
            <a:ext cx="9613861" cy="1080938"/>
          </a:xfrm>
        </p:spPr>
        <p:txBody>
          <a:bodyPr/>
          <a:lstStyle/>
          <a:p>
            <a:r>
              <a:rPr lang="en-US" dirty="0" err="1" smtClean="0">
                <a:latin typeface="Arial" pitchFamily="34" charset="0"/>
                <a:cs typeface="Arial" pitchFamily="34" charset="0"/>
              </a:rPr>
              <a:t>Tareas</a:t>
            </a:r>
            <a:r>
              <a:rPr lang="en-US" dirty="0" smtClean="0">
                <a:latin typeface="Arial" pitchFamily="34" charset="0"/>
                <a:cs typeface="Arial" pitchFamily="34" charset="0"/>
              </a:rPr>
              <a:t> de la </a:t>
            </a:r>
            <a:r>
              <a:rPr lang="en-US" dirty="0" err="1" smtClean="0">
                <a:latin typeface="Arial" pitchFamily="34" charset="0"/>
                <a:cs typeface="Arial" pitchFamily="34" charset="0"/>
              </a:rPr>
              <a:t>Actividad</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err="1" smtClean="0">
                <a:latin typeface="Arial" pitchFamily="34" charset="0"/>
                <a:cs typeface="Arial" pitchFamily="34" charset="0"/>
              </a:rPr>
              <a:t>Realizar</a:t>
            </a:r>
            <a:r>
              <a:rPr lang="en-US" dirty="0" smtClean="0">
                <a:latin typeface="Arial" pitchFamily="34" charset="0"/>
                <a:cs typeface="Arial" pitchFamily="34" charset="0"/>
              </a:rPr>
              <a:t> </a:t>
            </a:r>
            <a:r>
              <a:rPr lang="en-US" dirty="0" err="1" smtClean="0">
                <a:latin typeface="Arial" pitchFamily="34" charset="0"/>
                <a:cs typeface="Arial" pitchFamily="34" charset="0"/>
              </a:rPr>
              <a:t>las</a:t>
            </a:r>
            <a:r>
              <a:rPr lang="en-US" dirty="0" smtClean="0">
                <a:latin typeface="Arial" pitchFamily="34" charset="0"/>
                <a:cs typeface="Arial" pitchFamily="34" charset="0"/>
              </a:rPr>
              <a:t> </a:t>
            </a:r>
            <a:r>
              <a:rPr lang="en-US" dirty="0" err="1" smtClean="0">
                <a:latin typeface="Arial" pitchFamily="34" charset="0"/>
                <a:cs typeface="Arial" pitchFamily="34" charset="0"/>
              </a:rPr>
              <a:t>Revisiones</a:t>
            </a:r>
            <a:r>
              <a:rPr lang="en-US" dirty="0" smtClean="0">
                <a:latin typeface="Arial" pitchFamily="34" charset="0"/>
                <a:cs typeface="Arial" pitchFamily="34" charset="0"/>
              </a:rPr>
              <a:t> de QA</a:t>
            </a:r>
            <a:endParaRPr lang="en-US" dirty="0">
              <a:latin typeface="Arial" pitchFamily="34" charset="0"/>
              <a:cs typeface="Arial" pitchFamily="34" charset="0"/>
            </a:endParaRPr>
          </a:p>
        </p:txBody>
      </p:sp>
      <p:graphicFrame>
        <p:nvGraphicFramePr>
          <p:cNvPr id="3" name="2 Tabla"/>
          <p:cNvGraphicFramePr>
            <a:graphicFrameLocks noGrp="1"/>
          </p:cNvGraphicFramePr>
          <p:nvPr>
            <p:extLst>
              <p:ext uri="{D42A27DB-BD31-4B8C-83A1-F6EECF244321}">
                <p14:modId xmlns:p14="http://schemas.microsoft.com/office/powerpoint/2010/main" val="1893511549"/>
              </p:ext>
            </p:extLst>
          </p:nvPr>
        </p:nvGraphicFramePr>
        <p:xfrm>
          <a:off x="193628" y="2194386"/>
          <a:ext cx="11724745" cy="4564380"/>
        </p:xfrm>
        <a:graphic>
          <a:graphicData uri="http://schemas.openxmlformats.org/drawingml/2006/table">
            <a:tbl>
              <a:tblPr firstRow="1" bandRow="1">
                <a:tableStyleId>{5C22544A-7EE6-4342-B048-85BDC9FD1C3A}</a:tableStyleId>
              </a:tblPr>
              <a:tblGrid>
                <a:gridCol w="350011"/>
                <a:gridCol w="1368288"/>
                <a:gridCol w="1402773"/>
                <a:gridCol w="5902036"/>
                <a:gridCol w="1340428"/>
                <a:gridCol w="1361209"/>
              </a:tblGrid>
              <a:tr h="370840">
                <a:tc>
                  <a:txBody>
                    <a:bodyPr/>
                    <a:lstStyle/>
                    <a:p>
                      <a:pPr algn="ctr"/>
                      <a:r>
                        <a:rPr lang="es-PE" sz="1400" dirty="0" smtClean="0">
                          <a:latin typeface="Arial" pitchFamily="34" charset="0"/>
                          <a:cs typeface="Arial" pitchFamily="34" charset="0"/>
                        </a:rPr>
                        <a:t>#</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Rol del Responsable</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Nombre de la Actividad</a:t>
                      </a:r>
                      <a:endParaRPr lang="es-PE" sz="1400" dirty="0">
                        <a:latin typeface="Arial" pitchFamily="34" charset="0"/>
                        <a:cs typeface="Arial" pitchFamily="34" charset="0"/>
                      </a:endParaRPr>
                    </a:p>
                  </a:txBody>
                  <a:tcPr anchor="ctr"/>
                </a:tc>
                <a:tc>
                  <a:txBody>
                    <a:bodyPr/>
                    <a:lstStyle/>
                    <a:p>
                      <a:pPr algn="ctr">
                        <a:lnSpc>
                          <a:spcPct val="150000"/>
                        </a:lnSpc>
                      </a:pPr>
                      <a:r>
                        <a:rPr lang="es-PE" sz="1400" dirty="0" smtClean="0">
                          <a:latin typeface="Arial" pitchFamily="34" charset="0"/>
                          <a:cs typeface="Arial" pitchFamily="34" charset="0"/>
                        </a:rPr>
                        <a:t>Descripción de la Actividad</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Herramientas</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Salidas</a:t>
                      </a:r>
                      <a:endParaRPr lang="es-PE" sz="1400" dirty="0">
                        <a:latin typeface="Arial" pitchFamily="34" charset="0"/>
                        <a:cs typeface="Arial" pitchFamily="34" charset="0"/>
                      </a:endParaRPr>
                    </a:p>
                  </a:txBody>
                  <a:tcPr anchor="ctr"/>
                </a:tc>
              </a:tr>
              <a:tr h="370840">
                <a:tc>
                  <a:txBody>
                    <a:bodyPr/>
                    <a:lstStyle/>
                    <a:p>
                      <a:pPr algn="ctr"/>
                      <a:r>
                        <a:rPr lang="es-PE" sz="1100" dirty="0" smtClean="0">
                          <a:latin typeface="Arial" pitchFamily="34" charset="0"/>
                          <a:cs typeface="Arial" pitchFamily="34" charset="0"/>
                        </a:rPr>
                        <a:t>3</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Seguimiento</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dirty="0" smtClean="0">
                          <a:latin typeface="Arial" pitchFamily="34" charset="0"/>
                          <a:cs typeface="Arial" pitchFamily="34" charset="0"/>
                        </a:rPr>
                        <a:t>El Analista de Calidad</a:t>
                      </a:r>
                      <a:r>
                        <a:rPr lang="es-PE" sz="1100" baseline="0" dirty="0" smtClean="0">
                          <a:latin typeface="Arial" pitchFamily="34" charset="0"/>
                          <a:cs typeface="Arial" pitchFamily="34" charset="0"/>
                        </a:rPr>
                        <a:t> puede optar por convocar reuniones para validar que las No Conformidades que debe resolver el Responsable del Proyecto, hayan sido solucionadas.</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El Analista de Calidad actualizará la hoja de «Seguimiento de NC» con el resultado.</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El Analista de Calidad realiza el seguimiento al levantamiento de las No Conformidades.</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El Analista de Calidad debe tener conocimiento de cuales fueron las No Conformidades que se acordaron no realizar.</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Luego ir al paso 1.</a:t>
                      </a: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Herramienta de Gestión de QA-Producto</a:t>
                      </a:r>
                      <a:endParaRPr lang="es-PE" sz="1100" baseline="0" dirty="0" smtClean="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Seguimiento de No</a:t>
                      </a:r>
                      <a:r>
                        <a:rPr lang="es-PE" sz="1100" baseline="0" dirty="0" smtClean="0">
                          <a:latin typeface="Arial" pitchFamily="34" charset="0"/>
                          <a:cs typeface="Arial" pitchFamily="34" charset="0"/>
                        </a:rPr>
                        <a:t> Conformidades</a:t>
                      </a:r>
                      <a:endParaRPr lang="es-PE" sz="1100" dirty="0" smtClean="0">
                        <a:latin typeface="Arial" pitchFamily="34" charset="0"/>
                        <a:cs typeface="Arial" pitchFamily="34" charset="0"/>
                      </a:endParaRPr>
                    </a:p>
                  </a:txBody>
                  <a:tcPr anchor="ctr"/>
                </a:tc>
              </a:tr>
              <a:tr h="370840">
                <a:tc>
                  <a:txBody>
                    <a:bodyPr/>
                    <a:lstStyle/>
                    <a:p>
                      <a:pPr algn="ctr"/>
                      <a:r>
                        <a:rPr lang="es-PE" sz="1100" dirty="0" smtClean="0">
                          <a:latin typeface="Arial" pitchFamily="34" charset="0"/>
                          <a:cs typeface="Arial" pitchFamily="34" charset="0"/>
                        </a:rPr>
                        <a:t>4</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a:t>
                      </a:r>
                      <a:r>
                        <a:rPr lang="es-PE" sz="1100" baseline="0" dirty="0" smtClean="0">
                          <a:latin typeface="Arial" pitchFamily="34" charset="0"/>
                          <a:cs typeface="Arial" pitchFamily="34" charset="0"/>
                        </a:rPr>
                        <a:t>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Revisar Documentos</a:t>
                      </a:r>
                      <a:r>
                        <a:rPr lang="es-PE" sz="1100" baseline="0" dirty="0" smtClean="0">
                          <a:latin typeface="Arial" pitchFamily="34" charset="0"/>
                          <a:cs typeface="Arial" pitchFamily="34" charset="0"/>
                        </a:rPr>
                        <a:t> vs. </a:t>
                      </a:r>
                      <a:r>
                        <a:rPr lang="es-PE" sz="1100" baseline="0" dirty="0" err="1" smtClean="0">
                          <a:latin typeface="Arial" pitchFamily="34" charset="0"/>
                          <a:cs typeface="Arial" pitchFamily="34" charset="0"/>
                        </a:rPr>
                        <a:t>Checklist</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El Analista de Calidad revisará los documentos utilizando el </a:t>
                      </a:r>
                      <a:r>
                        <a:rPr lang="es-PE" sz="1100" baseline="0" dirty="0" err="1" smtClean="0">
                          <a:latin typeface="Arial" pitchFamily="34" charset="0"/>
                          <a:cs typeface="Arial" pitchFamily="34" charset="0"/>
                        </a:rPr>
                        <a:t>Checklist</a:t>
                      </a:r>
                      <a:r>
                        <a:rPr lang="es-PE" sz="1100" baseline="0" dirty="0" smtClean="0">
                          <a:latin typeface="Arial" pitchFamily="34" charset="0"/>
                          <a:cs typeface="Arial" pitchFamily="34" charset="0"/>
                        </a:rPr>
                        <a:t> de Aseguramiento de Calidad.</a:t>
                      </a:r>
                    </a:p>
                  </a:txBody>
                  <a:tcPr anchor="ctr"/>
                </a:tc>
                <a:tc>
                  <a:txBody>
                    <a:bodyPr/>
                    <a:lstStyle/>
                    <a:p>
                      <a:pPr marL="171450" indent="-171450">
                        <a:lnSpc>
                          <a:spcPct val="150000"/>
                        </a:lnSpc>
                        <a:buFont typeface="Arial" pitchFamily="34" charset="0"/>
                        <a:buChar char="•"/>
                      </a:pPr>
                      <a:r>
                        <a:rPr lang="es-PE" sz="1100" baseline="0" dirty="0" err="1" smtClean="0">
                          <a:latin typeface="Arial" pitchFamily="34" charset="0"/>
                          <a:cs typeface="Arial" pitchFamily="34" charset="0"/>
                        </a:rPr>
                        <a:t>Checklist</a:t>
                      </a:r>
                      <a:r>
                        <a:rPr lang="es-PE" sz="1100" baseline="0" dirty="0" smtClean="0">
                          <a:latin typeface="Arial" pitchFamily="34" charset="0"/>
                          <a:cs typeface="Arial" pitchFamily="34" charset="0"/>
                        </a:rPr>
                        <a:t> de Aseguramiento de Calidad</a:t>
                      </a: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Entregables</a:t>
                      </a:r>
                      <a:r>
                        <a:rPr lang="es-PE" sz="1100" baseline="0" dirty="0" smtClean="0">
                          <a:latin typeface="Arial" pitchFamily="34" charset="0"/>
                          <a:cs typeface="Arial" pitchFamily="34" charset="0"/>
                        </a:rPr>
                        <a:t> revisados</a:t>
                      </a:r>
                    </a:p>
                  </a:txBody>
                  <a:tcPr anchor="ctr"/>
                </a:tc>
              </a:tr>
              <a:tr h="370840">
                <a:tc>
                  <a:txBody>
                    <a:bodyPr/>
                    <a:lstStyle/>
                    <a:p>
                      <a:pPr algn="ctr"/>
                      <a:r>
                        <a:rPr lang="es-PE" sz="1100" dirty="0" smtClean="0">
                          <a:latin typeface="Arial" pitchFamily="34" charset="0"/>
                          <a:cs typeface="Arial" pitchFamily="34" charset="0"/>
                        </a:rPr>
                        <a:t>5</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Poner a disposición</a:t>
                      </a:r>
                      <a:r>
                        <a:rPr lang="es-PE" sz="1100" baseline="0" dirty="0" smtClean="0">
                          <a:latin typeface="Arial" pitchFamily="34" charset="0"/>
                          <a:cs typeface="Arial" pitchFamily="34" charset="0"/>
                        </a:rPr>
                        <a:t> para entrega al cliente</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p>
                  </a:txBody>
                  <a:tcPr anchor="ctr"/>
                </a:tc>
                <a:tc>
                  <a:txBody>
                    <a:bodyPr/>
                    <a:lstStyle/>
                    <a:p>
                      <a:pPr marL="171450" indent="-171450">
                        <a:lnSpc>
                          <a:spcPct val="150000"/>
                        </a:lnSpc>
                        <a:buFont typeface="Arial" pitchFamily="34" charset="0"/>
                        <a:buChar char="•"/>
                      </a:pPr>
                      <a:r>
                        <a:rPr lang="es-PE" sz="1100" baseline="0" dirty="0" err="1" smtClean="0">
                          <a:latin typeface="Arial" pitchFamily="34" charset="0"/>
                          <a:cs typeface="Arial" pitchFamily="34" charset="0"/>
                        </a:rPr>
                        <a:t>GitHub</a:t>
                      </a:r>
                      <a:endParaRPr lang="es-PE" sz="1100" baseline="0" dirty="0" smtClean="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smtClean="0">
                          <a:latin typeface="Arial" pitchFamily="34" charset="0"/>
                          <a:cs typeface="Arial" pitchFamily="34" charset="0"/>
                        </a:rPr>
                        <a:t>Entregables</a:t>
                      </a:r>
                      <a:r>
                        <a:rPr lang="es-PE" sz="1100" baseline="0" smtClean="0">
                          <a:latin typeface="Arial" pitchFamily="34" charset="0"/>
                          <a:cs typeface="Arial" pitchFamily="34" charset="0"/>
                        </a:rPr>
                        <a:t> conformes</a:t>
                      </a:r>
                      <a:endParaRPr lang="es-PE" sz="11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180088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77443"/>
            <a:ext cx="4675909" cy="488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p:nvPr>
        </p:nvSpPr>
        <p:spPr>
          <a:xfrm>
            <a:off x="680321" y="753228"/>
            <a:ext cx="9613861" cy="1080938"/>
          </a:xfrm>
        </p:spPr>
        <p:txBody>
          <a:bodyPr/>
          <a:lstStyle/>
          <a:p>
            <a:r>
              <a:rPr lang="en-US" dirty="0" err="1" smtClean="0">
                <a:latin typeface="Arial" pitchFamily="34" charset="0"/>
                <a:cs typeface="Arial" pitchFamily="34" charset="0"/>
              </a:rPr>
              <a:t>Contenido</a:t>
            </a:r>
            <a:endParaRPr lang="en-US" dirty="0">
              <a:latin typeface="Arial" pitchFamily="34" charset="0"/>
              <a:cs typeface="Arial" pitchFamily="34" charset="0"/>
            </a:endParaRPr>
          </a:p>
        </p:txBody>
      </p:sp>
      <p:sp>
        <p:nvSpPr>
          <p:cNvPr id="17" name="Content Placeholder 2"/>
          <p:cNvSpPr>
            <a:spLocks noGrp="1"/>
          </p:cNvSpPr>
          <p:nvPr>
            <p:ph idx="1"/>
          </p:nvPr>
        </p:nvSpPr>
        <p:spPr>
          <a:xfrm>
            <a:off x="5722290" y="2036618"/>
            <a:ext cx="5167386" cy="4721021"/>
          </a:xfrm>
        </p:spPr>
        <p:txBody>
          <a:bodyPr>
            <a:noAutofit/>
          </a:bodyPr>
          <a:lstStyle/>
          <a:p>
            <a:pPr marL="457200" indent="-457200">
              <a:lnSpc>
                <a:spcPct val="100000"/>
              </a:lnSpc>
              <a:buFont typeface="+mj-lt"/>
              <a:buAutoNum type="arabicPeriod"/>
            </a:pPr>
            <a:r>
              <a:rPr lang="en-US" sz="2200" b="1" i="1" dirty="0" err="1" smtClean="0">
                <a:latin typeface="Arial" pitchFamily="34" charset="0"/>
                <a:cs typeface="Arial" pitchFamily="34" charset="0"/>
              </a:rPr>
              <a:t>Objetivo</a:t>
            </a:r>
            <a:r>
              <a:rPr lang="en-US" sz="2200" b="1" i="1" dirty="0" smtClean="0">
                <a:latin typeface="Arial" pitchFamily="34" charset="0"/>
                <a:cs typeface="Arial" pitchFamily="34" charset="0"/>
              </a:rPr>
              <a:t> y </a:t>
            </a:r>
            <a:r>
              <a:rPr lang="en-US" sz="2200" b="1" i="1" dirty="0" err="1" smtClean="0">
                <a:latin typeface="Arial" pitchFamily="34" charset="0"/>
                <a:cs typeface="Arial" pitchFamily="34" charset="0"/>
              </a:rPr>
              <a:t>alcance</a:t>
            </a:r>
            <a:r>
              <a:rPr lang="en-US" sz="2200" b="1" i="1" dirty="0" smtClean="0">
                <a:latin typeface="Arial" pitchFamily="34" charset="0"/>
                <a:cs typeface="Arial" pitchFamily="34" charset="0"/>
              </a:rPr>
              <a:t> del </a:t>
            </a:r>
            <a:r>
              <a:rPr lang="en-US" sz="2200" b="1" i="1" dirty="0" err="1" smtClean="0">
                <a:latin typeface="Arial" pitchFamily="34" charset="0"/>
                <a:cs typeface="Arial" pitchFamily="34" charset="0"/>
              </a:rPr>
              <a:t>proyecto</a:t>
            </a:r>
            <a:endParaRPr lang="en-US" sz="2200" b="1" i="1" dirty="0" smtClean="0">
              <a:latin typeface="Arial" pitchFamily="34" charset="0"/>
              <a:cs typeface="Arial" pitchFamily="34" charset="0"/>
            </a:endParaRPr>
          </a:p>
          <a:p>
            <a:pPr marL="457200" indent="-457200">
              <a:lnSpc>
                <a:spcPct val="100000"/>
              </a:lnSpc>
              <a:buFont typeface="+mj-lt"/>
              <a:buAutoNum type="arabicPeriod"/>
            </a:pPr>
            <a:r>
              <a:rPr lang="en-US" sz="2200" i="1" dirty="0" err="1" smtClean="0">
                <a:latin typeface="Arial" pitchFamily="34" charset="0"/>
                <a:cs typeface="Arial" pitchFamily="34" charset="0"/>
              </a:rPr>
              <a:t>Términos</a:t>
            </a:r>
            <a:r>
              <a:rPr lang="en-US" sz="2200" i="1" dirty="0" smtClean="0">
                <a:latin typeface="Arial" pitchFamily="34" charset="0"/>
                <a:cs typeface="Arial" pitchFamily="34" charset="0"/>
              </a:rPr>
              <a:t> y </a:t>
            </a:r>
            <a:r>
              <a:rPr lang="en-US" sz="2200" i="1" dirty="0" err="1" smtClean="0">
                <a:latin typeface="Arial" pitchFamily="34" charset="0"/>
                <a:cs typeface="Arial" pitchFamily="34" charset="0"/>
              </a:rPr>
              <a:t>definiciones</a:t>
            </a:r>
            <a:endParaRPr lang="en-US" sz="2200" i="1" dirty="0">
              <a:latin typeface="Arial" pitchFamily="34" charset="0"/>
              <a:cs typeface="Arial" pitchFamily="34" charset="0"/>
            </a:endParaRPr>
          </a:p>
          <a:p>
            <a:pPr marL="457200" indent="-457200">
              <a:lnSpc>
                <a:spcPct val="100000"/>
              </a:lnSpc>
              <a:buFont typeface="+mj-lt"/>
              <a:buAutoNum type="arabicPeriod"/>
            </a:pPr>
            <a:r>
              <a:rPr lang="en-US" sz="2200" i="1" dirty="0" smtClean="0">
                <a:latin typeface="Arial" pitchFamily="34" charset="0"/>
                <a:cs typeface="Arial" pitchFamily="34" charset="0"/>
              </a:rPr>
              <a:t>Roles y </a:t>
            </a:r>
            <a:r>
              <a:rPr lang="en-US" sz="2200" i="1" dirty="0" err="1" smtClean="0">
                <a:latin typeface="Arial" pitchFamily="34" charset="0"/>
                <a:cs typeface="Arial" pitchFamily="34" charset="0"/>
              </a:rPr>
              <a:t>responsabilidades</a:t>
            </a:r>
            <a:endParaRPr lang="en-US" sz="2200" i="1" dirty="0" smtClean="0">
              <a:latin typeface="Arial" pitchFamily="34" charset="0"/>
              <a:cs typeface="Arial" pitchFamily="34" charset="0"/>
            </a:endParaRPr>
          </a:p>
          <a:p>
            <a:pPr marL="457200" indent="-457200">
              <a:lnSpc>
                <a:spcPct val="100000"/>
              </a:lnSpc>
              <a:buFont typeface="+mj-lt"/>
              <a:buAutoNum type="arabicPeriod"/>
            </a:pPr>
            <a:r>
              <a:rPr lang="en-US" sz="2200" i="1" dirty="0" err="1" smtClean="0">
                <a:latin typeface="Arial" pitchFamily="34" charset="0"/>
                <a:cs typeface="Arial" pitchFamily="34" charset="0"/>
              </a:rPr>
              <a:t>Entradas</a:t>
            </a:r>
            <a:r>
              <a:rPr lang="en-US" sz="2200" i="1" dirty="0" smtClean="0">
                <a:latin typeface="Arial" pitchFamily="34" charset="0"/>
                <a:cs typeface="Arial" pitchFamily="34" charset="0"/>
              </a:rPr>
              <a:t> y </a:t>
            </a:r>
            <a:r>
              <a:rPr lang="en-US" sz="2200" i="1" dirty="0" err="1" smtClean="0">
                <a:latin typeface="Arial" pitchFamily="34" charset="0"/>
                <a:cs typeface="Arial" pitchFamily="34" charset="0"/>
              </a:rPr>
              <a:t>salidas</a:t>
            </a:r>
            <a:r>
              <a:rPr lang="en-US" sz="2200" i="1" dirty="0" smtClean="0">
                <a:latin typeface="Arial" pitchFamily="34" charset="0"/>
                <a:cs typeface="Arial" pitchFamily="34" charset="0"/>
              </a:rPr>
              <a:t> del </a:t>
            </a:r>
            <a:r>
              <a:rPr lang="en-US" sz="2200" i="1" dirty="0" err="1" smtClean="0">
                <a:latin typeface="Arial" pitchFamily="34" charset="0"/>
                <a:cs typeface="Arial" pitchFamily="34" charset="0"/>
              </a:rPr>
              <a:t>proceso</a:t>
            </a:r>
            <a:endParaRPr lang="en-US" sz="2200" i="1" dirty="0" smtClean="0">
              <a:latin typeface="Arial" pitchFamily="34" charset="0"/>
              <a:cs typeface="Arial" pitchFamily="34" charset="0"/>
            </a:endParaRPr>
          </a:p>
          <a:p>
            <a:pPr marL="457200" indent="-457200">
              <a:lnSpc>
                <a:spcPct val="100000"/>
              </a:lnSpc>
              <a:buFont typeface="+mj-lt"/>
              <a:buAutoNum type="arabicPeriod"/>
            </a:pPr>
            <a:r>
              <a:rPr lang="en-US" sz="2200" i="1" dirty="0" err="1" smtClean="0">
                <a:latin typeface="Arial" pitchFamily="34" charset="0"/>
                <a:cs typeface="Arial" pitchFamily="34" charset="0"/>
              </a:rPr>
              <a:t>Descripción</a:t>
            </a:r>
            <a:r>
              <a:rPr lang="en-US" sz="2200" i="1" dirty="0" smtClean="0">
                <a:latin typeface="Arial" pitchFamily="34" charset="0"/>
                <a:cs typeface="Arial" pitchFamily="34" charset="0"/>
              </a:rPr>
              <a:t> del </a:t>
            </a:r>
            <a:r>
              <a:rPr lang="en-US" sz="2200" i="1" dirty="0" err="1" smtClean="0">
                <a:latin typeface="Arial" pitchFamily="34" charset="0"/>
                <a:cs typeface="Arial" pitchFamily="34" charset="0"/>
              </a:rPr>
              <a:t>proceso</a:t>
            </a:r>
            <a:endParaRPr lang="en-US" sz="2200" i="1" dirty="0" smtClean="0">
              <a:latin typeface="Arial" pitchFamily="34" charset="0"/>
              <a:cs typeface="Arial" pitchFamily="34" charset="0"/>
            </a:endParaRPr>
          </a:p>
          <a:p>
            <a:pPr lvl="1">
              <a:lnSpc>
                <a:spcPct val="100000"/>
              </a:lnSpc>
            </a:pPr>
            <a:r>
              <a:rPr lang="en-US" sz="1800" i="1" dirty="0" smtClean="0">
                <a:latin typeface="Arial" pitchFamily="34" charset="0"/>
                <a:cs typeface="Arial" pitchFamily="34" charset="0"/>
              </a:rPr>
              <a:t>5.1.	</a:t>
            </a:r>
            <a:r>
              <a:rPr lang="en-US" sz="1800" i="1" dirty="0" err="1" smtClean="0">
                <a:latin typeface="Arial" pitchFamily="34" charset="0"/>
                <a:cs typeface="Arial" pitchFamily="34" charset="0"/>
              </a:rPr>
              <a:t>Subprocesos</a:t>
            </a:r>
            <a:endParaRPr lang="en-US" sz="1800" i="1" dirty="0" smtClean="0">
              <a:latin typeface="Arial" pitchFamily="34" charset="0"/>
              <a:cs typeface="Arial" pitchFamily="34" charset="0"/>
            </a:endParaRPr>
          </a:p>
          <a:p>
            <a:pPr lvl="1">
              <a:lnSpc>
                <a:spcPct val="100000"/>
              </a:lnSpc>
            </a:pPr>
            <a:r>
              <a:rPr lang="en-US" sz="1800" i="1" dirty="0" smtClean="0">
                <a:latin typeface="Arial" pitchFamily="34" charset="0"/>
                <a:cs typeface="Arial" pitchFamily="34" charset="0"/>
              </a:rPr>
              <a:t>5.2. </a:t>
            </a:r>
            <a:r>
              <a:rPr lang="en-US" sz="1800" i="1" dirty="0" err="1" smtClean="0">
                <a:latin typeface="Arial" pitchFamily="34" charset="0"/>
                <a:cs typeface="Arial" pitchFamily="34" charset="0"/>
              </a:rPr>
              <a:t>Actividades</a:t>
            </a:r>
            <a:endParaRPr lang="en-US" sz="1800" i="1" dirty="0" smtClean="0">
              <a:latin typeface="Arial" pitchFamily="34" charset="0"/>
              <a:cs typeface="Arial" pitchFamily="34" charset="0"/>
            </a:endParaRPr>
          </a:p>
          <a:p>
            <a:pPr lvl="1">
              <a:lnSpc>
                <a:spcPct val="100000"/>
              </a:lnSpc>
            </a:pPr>
            <a:r>
              <a:rPr lang="en-US" sz="1800" i="1" dirty="0" smtClean="0">
                <a:latin typeface="Arial" pitchFamily="34" charset="0"/>
                <a:cs typeface="Arial" pitchFamily="34" charset="0"/>
              </a:rPr>
              <a:t>5.3. </a:t>
            </a:r>
            <a:r>
              <a:rPr lang="en-US" sz="1800" i="1" dirty="0" err="1" smtClean="0">
                <a:latin typeface="Arial" pitchFamily="34" charset="0"/>
                <a:cs typeface="Arial" pitchFamily="34" charset="0"/>
              </a:rPr>
              <a:t>Tareas</a:t>
            </a:r>
            <a:endParaRPr lang="en-US" sz="1800" i="1" dirty="0" smtClean="0">
              <a:latin typeface="Arial" pitchFamily="34" charset="0"/>
              <a:cs typeface="Arial" pitchFamily="34" charset="0"/>
            </a:endParaRPr>
          </a:p>
          <a:p>
            <a:pPr marL="457200" indent="-457200">
              <a:lnSpc>
                <a:spcPct val="100000"/>
              </a:lnSpc>
              <a:buFont typeface="+mj-lt"/>
              <a:buAutoNum type="arabicPeriod"/>
            </a:pPr>
            <a:r>
              <a:rPr lang="en-US" sz="2200" i="1" dirty="0" err="1" smtClean="0">
                <a:latin typeface="Arial" pitchFamily="34" charset="0"/>
                <a:cs typeface="Arial" pitchFamily="34" charset="0"/>
              </a:rPr>
              <a:t>Métricas</a:t>
            </a:r>
            <a:r>
              <a:rPr lang="en-US" sz="2200" i="1" dirty="0" smtClean="0">
                <a:latin typeface="Arial" pitchFamily="34" charset="0"/>
                <a:cs typeface="Arial" pitchFamily="34" charset="0"/>
              </a:rPr>
              <a:t> del </a:t>
            </a:r>
            <a:r>
              <a:rPr lang="en-US" sz="2200" i="1" dirty="0" err="1" smtClean="0">
                <a:latin typeface="Arial" pitchFamily="34" charset="0"/>
                <a:cs typeface="Arial" pitchFamily="34" charset="0"/>
              </a:rPr>
              <a:t>proceso</a:t>
            </a:r>
            <a:endParaRPr lang="en-US" sz="2200" i="1" dirty="0" smtClean="0">
              <a:latin typeface="Arial" pitchFamily="34" charset="0"/>
              <a:cs typeface="Arial" pitchFamily="34" charset="0"/>
            </a:endParaRPr>
          </a:p>
          <a:p>
            <a:pPr marL="457200" indent="-457200">
              <a:lnSpc>
                <a:spcPct val="100000"/>
              </a:lnSpc>
              <a:buFont typeface="+mj-lt"/>
              <a:buAutoNum type="arabicPeriod"/>
            </a:pPr>
            <a:r>
              <a:rPr lang="en-US" sz="2200" i="1" dirty="0" err="1" smtClean="0">
                <a:latin typeface="Arial" pitchFamily="34" charset="0"/>
                <a:cs typeface="Arial" pitchFamily="34" charset="0"/>
              </a:rPr>
              <a:t>Artefactos</a:t>
            </a:r>
            <a:r>
              <a:rPr lang="en-US" sz="2200" i="1" dirty="0" smtClean="0">
                <a:latin typeface="Arial" pitchFamily="34" charset="0"/>
                <a:cs typeface="Arial" pitchFamily="34" charset="0"/>
              </a:rPr>
              <a:t> del </a:t>
            </a:r>
            <a:r>
              <a:rPr lang="en-US" sz="2200" i="1" dirty="0" err="1" smtClean="0">
                <a:latin typeface="Arial" pitchFamily="34" charset="0"/>
                <a:cs typeface="Arial" pitchFamily="34" charset="0"/>
              </a:rPr>
              <a:t>proceso</a:t>
            </a:r>
            <a:endParaRPr lang="en-US" sz="2200" i="1" dirty="0" smtClean="0">
              <a:latin typeface="Arial" pitchFamily="34" charset="0"/>
              <a:cs typeface="Arial" pitchFamily="34" charset="0"/>
            </a:endParaRPr>
          </a:p>
          <a:p>
            <a:pPr marL="457200" indent="-457200">
              <a:lnSpc>
                <a:spcPct val="100000"/>
              </a:lnSpc>
              <a:buFont typeface="+mj-lt"/>
              <a:buAutoNum type="arabicPeriod"/>
            </a:pPr>
            <a:r>
              <a:rPr lang="en-US" sz="2200" i="1" dirty="0" err="1" smtClean="0">
                <a:latin typeface="Arial" pitchFamily="34" charset="0"/>
                <a:cs typeface="Arial" pitchFamily="34" charset="0"/>
              </a:rPr>
              <a:t>Historial</a:t>
            </a:r>
            <a:r>
              <a:rPr lang="en-US" sz="2200" i="1" dirty="0" smtClean="0">
                <a:latin typeface="Arial" pitchFamily="34" charset="0"/>
                <a:cs typeface="Arial" pitchFamily="34" charset="0"/>
              </a:rPr>
              <a:t> de </a:t>
            </a:r>
            <a:r>
              <a:rPr lang="en-US" sz="2200" i="1" dirty="0" err="1" smtClean="0">
                <a:latin typeface="Arial" pitchFamily="34" charset="0"/>
                <a:cs typeface="Arial" pitchFamily="34" charset="0"/>
              </a:rPr>
              <a:t>revisiones</a:t>
            </a:r>
            <a:endParaRPr lang="en-US" sz="1800" i="1" dirty="0" smtClean="0">
              <a:latin typeface="Arial" pitchFamily="34" charset="0"/>
              <a:cs typeface="Arial" pitchFamily="34" charset="0"/>
            </a:endParaRPr>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6. </a:t>
            </a:r>
            <a:r>
              <a:rPr lang="en-US" dirty="0" err="1" smtClean="0">
                <a:latin typeface="Arial" pitchFamily="34" charset="0"/>
                <a:cs typeface="Arial" pitchFamily="34" charset="0"/>
              </a:rPr>
              <a:t>Métricas</a:t>
            </a:r>
            <a:r>
              <a:rPr lang="en-US" dirty="0" smtClean="0">
                <a:latin typeface="Arial" pitchFamily="34" charset="0"/>
                <a:cs typeface="Arial" pitchFamily="34" charset="0"/>
              </a:rPr>
              <a:t> del </a:t>
            </a:r>
            <a:r>
              <a:rPr lang="en-US" dirty="0" err="1" smtClean="0">
                <a:latin typeface="Arial" pitchFamily="34" charset="0"/>
                <a:cs typeface="Arial" pitchFamily="34" charset="0"/>
              </a:rPr>
              <a:t>proceso</a:t>
            </a:r>
            <a:endParaRPr lang="en-US" dirty="0">
              <a:latin typeface="Arial" pitchFamily="34" charset="0"/>
              <a:cs typeface="Arial" pitchFamily="34" charset="0"/>
            </a:endParaRPr>
          </a:p>
        </p:txBody>
      </p:sp>
      <p:sp>
        <p:nvSpPr>
          <p:cNvPr id="7" name="6 Rectángulo redondeado"/>
          <p:cNvSpPr/>
          <p:nvPr/>
        </p:nvSpPr>
        <p:spPr>
          <a:xfrm>
            <a:off x="2975610" y="2823210"/>
            <a:ext cx="6240780" cy="3177540"/>
          </a:xfrm>
          <a:prstGeom prst="roundRect">
            <a:avLst/>
          </a:prstGeom>
          <a:solidFill>
            <a:srgbClr val="D6EE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9 Esquina doblada"/>
          <p:cNvSpPr/>
          <p:nvPr/>
        </p:nvSpPr>
        <p:spPr>
          <a:xfrm>
            <a:off x="4019550" y="3783330"/>
            <a:ext cx="4152900" cy="1257300"/>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err="1" smtClean="0">
                <a:solidFill>
                  <a:schemeClr val="bg1"/>
                </a:solidFill>
                <a:latin typeface="Arial" pitchFamily="34" charset="0"/>
                <a:cs typeface="Arial" pitchFamily="34" charset="0"/>
              </a:rPr>
              <a:t>Ficha</a:t>
            </a:r>
            <a:r>
              <a:rPr lang="en-US" sz="1900" b="1" dirty="0" smtClean="0">
                <a:solidFill>
                  <a:schemeClr val="bg1"/>
                </a:solidFill>
                <a:latin typeface="Arial" pitchFamily="34" charset="0"/>
                <a:cs typeface="Arial" pitchFamily="34" charset="0"/>
              </a:rPr>
              <a:t> de </a:t>
            </a:r>
            <a:r>
              <a:rPr lang="en-US" sz="1900" b="1" dirty="0" err="1" smtClean="0">
                <a:solidFill>
                  <a:schemeClr val="bg1"/>
                </a:solidFill>
                <a:latin typeface="Arial" pitchFamily="34" charset="0"/>
                <a:cs typeface="Arial" pitchFamily="34" charset="0"/>
              </a:rPr>
              <a:t>Num</a:t>
            </a:r>
            <a:r>
              <a:rPr lang="en-US" sz="1900" b="1" dirty="0" smtClean="0">
                <a:solidFill>
                  <a:schemeClr val="bg1"/>
                </a:solidFill>
                <a:latin typeface="Arial" pitchFamily="34" charset="0"/>
                <a:cs typeface="Arial" pitchFamily="34" charset="0"/>
              </a:rPr>
              <a:t> de </a:t>
            </a:r>
            <a:r>
              <a:rPr lang="en-US" sz="1900" b="1" dirty="0" err="1" smtClean="0">
                <a:solidFill>
                  <a:schemeClr val="bg1"/>
                </a:solidFill>
                <a:latin typeface="Arial" pitchFamily="34" charset="0"/>
                <a:cs typeface="Arial" pitchFamily="34" charset="0"/>
              </a:rPr>
              <a:t>NConformidades</a:t>
            </a:r>
            <a:r>
              <a:rPr lang="en-US" sz="1900" b="1" dirty="0" smtClean="0">
                <a:solidFill>
                  <a:schemeClr val="bg1"/>
                </a:solidFill>
                <a:latin typeface="Arial" pitchFamily="34" charset="0"/>
                <a:cs typeface="Arial" pitchFamily="34" charset="0"/>
              </a:rPr>
              <a:t> QA del </a:t>
            </a:r>
            <a:r>
              <a:rPr lang="en-US" sz="1900" b="1" dirty="0" err="1" smtClean="0">
                <a:solidFill>
                  <a:schemeClr val="bg1"/>
                </a:solidFill>
                <a:latin typeface="Arial" pitchFamily="34" charset="0"/>
                <a:cs typeface="Arial" pitchFamily="34" charset="0"/>
              </a:rPr>
              <a:t>Producto</a:t>
            </a:r>
            <a:endParaRPr lang="es-PE" sz="19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13201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7. </a:t>
            </a:r>
            <a:r>
              <a:rPr lang="en-US" dirty="0" err="1" smtClean="0">
                <a:latin typeface="Arial" pitchFamily="34" charset="0"/>
                <a:cs typeface="Arial" pitchFamily="34" charset="0"/>
              </a:rPr>
              <a:t>Artefactos</a:t>
            </a:r>
            <a:r>
              <a:rPr lang="en-US" dirty="0" smtClean="0">
                <a:latin typeface="Arial" pitchFamily="34" charset="0"/>
                <a:cs typeface="Arial" pitchFamily="34" charset="0"/>
              </a:rPr>
              <a:t> del </a:t>
            </a:r>
            <a:r>
              <a:rPr lang="en-US" dirty="0" err="1" smtClean="0">
                <a:latin typeface="Arial" pitchFamily="34" charset="0"/>
                <a:cs typeface="Arial" pitchFamily="34" charset="0"/>
              </a:rPr>
              <a:t>proceso</a:t>
            </a:r>
            <a:endParaRPr lang="en-US" dirty="0">
              <a:latin typeface="Arial" pitchFamily="34" charset="0"/>
              <a:cs typeface="Arial"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2781216253"/>
              </p:ext>
            </p:extLst>
          </p:nvPr>
        </p:nvGraphicFramePr>
        <p:xfrm>
          <a:off x="1669030" y="2922576"/>
          <a:ext cx="8612397" cy="3406093"/>
        </p:xfrm>
        <a:graphic>
          <a:graphicData uri="http://schemas.openxmlformats.org/drawingml/2006/table">
            <a:tbl>
              <a:tblPr firstRow="1" bandRow="1">
                <a:tableStyleId>{5C22544A-7EE6-4342-B048-85BDC9FD1C3A}</a:tableStyleId>
              </a:tblPr>
              <a:tblGrid>
                <a:gridCol w="451079"/>
                <a:gridCol w="2117357"/>
                <a:gridCol w="2466861"/>
                <a:gridCol w="1678432"/>
                <a:gridCol w="1898668"/>
              </a:tblGrid>
              <a:tr h="464773">
                <a:tc>
                  <a:txBody>
                    <a:bodyPr/>
                    <a:lstStyle/>
                    <a:p>
                      <a:pPr algn="ctr"/>
                      <a:r>
                        <a:rPr lang="en-US" sz="1400" dirty="0" smtClean="0">
                          <a:latin typeface="Arial" pitchFamily="34" charset="0"/>
                          <a:cs typeface="Arial" pitchFamily="34" charset="0"/>
                        </a:rPr>
                        <a:t>#</a:t>
                      </a:r>
                      <a:endParaRPr lang="es-PE" sz="1400" dirty="0">
                        <a:latin typeface="Arial" pitchFamily="34" charset="0"/>
                        <a:cs typeface="Arial" pitchFamily="34" charset="0"/>
                      </a:endParaRPr>
                    </a:p>
                  </a:txBody>
                  <a:tcPr anchor="ctr"/>
                </a:tc>
                <a:tc>
                  <a:txBody>
                    <a:bodyPr/>
                    <a:lstStyle/>
                    <a:p>
                      <a:pPr algn="ctr"/>
                      <a:r>
                        <a:rPr lang="en-US" sz="1400" dirty="0" err="1" smtClean="0">
                          <a:latin typeface="Arial" pitchFamily="34" charset="0"/>
                          <a:cs typeface="Arial" pitchFamily="34" charset="0"/>
                        </a:rPr>
                        <a:t>Artefacto</a:t>
                      </a:r>
                      <a:endParaRPr lang="es-PE" sz="1400" dirty="0">
                        <a:latin typeface="Arial" pitchFamily="34" charset="0"/>
                        <a:cs typeface="Arial" pitchFamily="34" charset="0"/>
                      </a:endParaRPr>
                    </a:p>
                  </a:txBody>
                  <a:tcPr anchor="ctr"/>
                </a:tc>
                <a:tc>
                  <a:txBody>
                    <a:bodyPr/>
                    <a:lstStyle/>
                    <a:p>
                      <a:pPr algn="ctr"/>
                      <a:r>
                        <a:rPr lang="en-US" sz="1400" dirty="0" err="1" smtClean="0">
                          <a:latin typeface="Arial" pitchFamily="34" charset="0"/>
                          <a:cs typeface="Arial" pitchFamily="34" charset="0"/>
                        </a:rPr>
                        <a:t>Subproceso</a:t>
                      </a:r>
                      <a:endParaRPr lang="es-PE" sz="1400" dirty="0">
                        <a:latin typeface="Arial" pitchFamily="34" charset="0"/>
                        <a:cs typeface="Arial" pitchFamily="34" charset="0"/>
                      </a:endParaRPr>
                    </a:p>
                  </a:txBody>
                  <a:tcPr anchor="ctr"/>
                </a:tc>
                <a:tc>
                  <a:txBody>
                    <a:bodyPr/>
                    <a:lstStyle/>
                    <a:p>
                      <a:pPr algn="ctr"/>
                      <a:r>
                        <a:rPr lang="en-US" sz="1400" dirty="0" err="1" smtClean="0">
                          <a:latin typeface="Arial" pitchFamily="34" charset="0"/>
                          <a:cs typeface="Arial" pitchFamily="34" charset="0"/>
                        </a:rPr>
                        <a:t>Actividad</a:t>
                      </a:r>
                      <a:endParaRPr lang="es-PE" sz="1400" dirty="0">
                        <a:latin typeface="Arial" pitchFamily="34" charset="0"/>
                        <a:cs typeface="Arial" pitchFamily="34" charset="0"/>
                      </a:endParaRPr>
                    </a:p>
                  </a:txBody>
                  <a:tcPr anchor="ctr"/>
                </a:tc>
                <a:tc>
                  <a:txBody>
                    <a:bodyPr/>
                    <a:lstStyle/>
                    <a:p>
                      <a:pPr algn="ctr"/>
                      <a:r>
                        <a:rPr lang="en-US" sz="1400" dirty="0" err="1" smtClean="0">
                          <a:latin typeface="Arial" pitchFamily="34" charset="0"/>
                          <a:cs typeface="Arial" pitchFamily="34" charset="0"/>
                        </a:rPr>
                        <a:t>Tarea</a:t>
                      </a:r>
                      <a:endParaRPr lang="es-PE" sz="1400" dirty="0">
                        <a:latin typeface="Arial" pitchFamily="34" charset="0"/>
                        <a:cs typeface="Arial" pitchFamily="34" charset="0"/>
                      </a:endParaRPr>
                    </a:p>
                  </a:txBody>
                  <a:tcPr anchor="ctr"/>
                </a:tc>
              </a:tr>
              <a:tr h="573007">
                <a:tc>
                  <a:txBody>
                    <a:bodyPr/>
                    <a:lstStyle/>
                    <a:p>
                      <a:pPr algn="ctr"/>
                      <a:r>
                        <a:rPr lang="en-US" sz="1300" dirty="0" smtClean="0">
                          <a:latin typeface="Arial" pitchFamily="34" charset="0"/>
                          <a:cs typeface="Arial" pitchFamily="34" charset="0"/>
                        </a:rPr>
                        <a:t>1</a:t>
                      </a:r>
                      <a:endParaRPr lang="es-PE" sz="1300" dirty="0">
                        <a:latin typeface="Arial" pitchFamily="34" charset="0"/>
                        <a:cs typeface="Arial" pitchFamily="34" charset="0"/>
                      </a:endParaRPr>
                    </a:p>
                  </a:txBody>
                  <a:tcPr anchor="ctr"/>
                </a:tc>
                <a:tc>
                  <a:txBody>
                    <a:bodyPr/>
                    <a:lstStyle/>
                    <a:p>
                      <a:r>
                        <a:rPr lang="en-US" sz="1300" dirty="0" err="1" smtClean="0">
                          <a:latin typeface="Arial" pitchFamily="34" charset="0"/>
                          <a:cs typeface="Arial" pitchFamily="34" charset="0"/>
                        </a:rPr>
                        <a:t>Herramienta</a:t>
                      </a:r>
                      <a:r>
                        <a:rPr lang="en-US" sz="1300" dirty="0" smtClean="0">
                          <a:latin typeface="Arial" pitchFamily="34" charset="0"/>
                          <a:cs typeface="Arial" pitchFamily="34" charset="0"/>
                        </a:rPr>
                        <a:t> de </a:t>
                      </a:r>
                      <a:r>
                        <a:rPr lang="en-US" sz="1300" dirty="0" err="1" smtClean="0">
                          <a:latin typeface="Arial" pitchFamily="34" charset="0"/>
                          <a:cs typeface="Arial" pitchFamily="34" charset="0"/>
                        </a:rPr>
                        <a:t>Gestión</a:t>
                      </a:r>
                      <a:r>
                        <a:rPr lang="en-US" sz="1300" dirty="0" smtClean="0">
                          <a:latin typeface="Arial" pitchFamily="34" charset="0"/>
                          <a:cs typeface="Arial" pitchFamily="34" charset="0"/>
                        </a:rPr>
                        <a:t> QA-</a:t>
                      </a:r>
                      <a:r>
                        <a:rPr lang="en-US" sz="1300" dirty="0" err="1" smtClean="0">
                          <a:latin typeface="Arial" pitchFamily="34" charset="0"/>
                          <a:cs typeface="Arial" pitchFamily="34" charset="0"/>
                        </a:rPr>
                        <a:t>Producto</a:t>
                      </a:r>
                      <a:endParaRPr lang="es-PE" sz="1300" dirty="0">
                        <a:latin typeface="Arial" pitchFamily="34" charset="0"/>
                        <a:cs typeface="Arial" pitchFamily="34" charset="0"/>
                      </a:endParaRPr>
                    </a:p>
                  </a:txBody>
                  <a:tcPr anchor="ctr"/>
                </a:tc>
                <a:tc>
                  <a:txBody>
                    <a:bodyPr/>
                    <a:lstStyle/>
                    <a:p>
                      <a:r>
                        <a:rPr lang="es-PE" sz="1300" dirty="0" smtClean="0">
                          <a:latin typeface="Arial" pitchFamily="34" charset="0"/>
                          <a:cs typeface="Arial" pitchFamily="34" charset="0"/>
                        </a:rPr>
                        <a:t>Planificación</a:t>
                      </a:r>
                      <a:r>
                        <a:rPr lang="es-PE" sz="1300" baseline="0" dirty="0" smtClean="0">
                          <a:latin typeface="Arial" pitchFamily="34" charset="0"/>
                          <a:cs typeface="Arial" pitchFamily="34" charset="0"/>
                        </a:rPr>
                        <a:t> de Actividades de QA</a:t>
                      </a:r>
                      <a:endParaRPr lang="es-PE" sz="1300"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300" dirty="0" smtClean="0">
                          <a:latin typeface="Arial" pitchFamily="34" charset="0"/>
                          <a:cs typeface="Arial" pitchFamily="34" charset="0"/>
                        </a:rPr>
                        <a:t>Todas las</a:t>
                      </a:r>
                      <a:r>
                        <a:rPr lang="es-PE" sz="1300" baseline="0" dirty="0" smtClean="0">
                          <a:latin typeface="Arial" pitchFamily="34" charset="0"/>
                          <a:cs typeface="Arial" pitchFamily="34" charset="0"/>
                        </a:rPr>
                        <a:t> actividades del Subproceso</a:t>
                      </a:r>
                      <a:endParaRPr lang="es-PE" sz="1300" dirty="0" smtClean="0">
                        <a:latin typeface="Arial" pitchFamily="34" charset="0"/>
                        <a:cs typeface="Arial" pitchFamily="34" charset="0"/>
                      </a:endParaRPr>
                    </a:p>
                    <a:p>
                      <a:endParaRPr lang="es-PE" sz="1300" dirty="0">
                        <a:latin typeface="Arial" pitchFamily="34" charset="0"/>
                        <a:cs typeface="Arial" pitchFamily="34" charset="0"/>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PE" sz="1300" dirty="0" smtClean="0">
                          <a:latin typeface="Arial" pitchFamily="34" charset="0"/>
                          <a:cs typeface="Arial" pitchFamily="34" charset="0"/>
                        </a:rPr>
                        <a:t>Seguimiento</a:t>
                      </a:r>
                    </a:p>
                    <a:p>
                      <a:endParaRPr lang="es-PE" sz="1300" dirty="0">
                        <a:latin typeface="Arial" pitchFamily="34" charset="0"/>
                        <a:cs typeface="Arial" pitchFamily="34" charset="0"/>
                      </a:endParaRPr>
                    </a:p>
                  </a:txBody>
                  <a:tcPr anchor="ctr"/>
                </a:tc>
              </a:tr>
              <a:tr h="464773">
                <a:tc rowSpan="2">
                  <a:txBody>
                    <a:bodyPr/>
                    <a:lstStyle/>
                    <a:p>
                      <a:pPr algn="ctr"/>
                      <a:r>
                        <a:rPr lang="en-US" sz="1300" dirty="0" smtClean="0">
                          <a:latin typeface="Arial" pitchFamily="34" charset="0"/>
                          <a:cs typeface="Arial" pitchFamily="34" charset="0"/>
                        </a:rPr>
                        <a:t>2</a:t>
                      </a:r>
                      <a:endParaRPr lang="es-PE" sz="1300" dirty="0">
                        <a:latin typeface="Arial" pitchFamily="34" charset="0"/>
                        <a:cs typeface="Arial" pitchFamily="34" charset="0"/>
                      </a:endParaRPr>
                    </a:p>
                  </a:txBody>
                  <a:tcPr anchor="ctr"/>
                </a:tc>
                <a:tc>
                  <a:txBody>
                    <a:bodyPr/>
                    <a:lstStyle/>
                    <a:p>
                      <a:r>
                        <a:rPr lang="en-US" sz="1300" dirty="0" err="1" smtClean="0">
                          <a:latin typeface="Arial" pitchFamily="34" charset="0"/>
                          <a:cs typeface="Arial" pitchFamily="34" charset="0"/>
                        </a:rPr>
                        <a:t>Herramienta</a:t>
                      </a:r>
                      <a:r>
                        <a:rPr lang="en-US" sz="1300" dirty="0" smtClean="0">
                          <a:latin typeface="Arial" pitchFamily="34" charset="0"/>
                          <a:cs typeface="Arial" pitchFamily="34" charset="0"/>
                        </a:rPr>
                        <a:t> de </a:t>
                      </a:r>
                      <a:r>
                        <a:rPr lang="en-US" sz="1300" dirty="0" err="1" smtClean="0">
                          <a:latin typeface="Arial" pitchFamily="34" charset="0"/>
                          <a:cs typeface="Arial" pitchFamily="34" charset="0"/>
                        </a:rPr>
                        <a:t>Gestión</a:t>
                      </a:r>
                      <a:r>
                        <a:rPr lang="en-US" sz="1300" dirty="0" smtClean="0">
                          <a:latin typeface="Arial" pitchFamily="34" charset="0"/>
                          <a:cs typeface="Arial" pitchFamily="34" charset="0"/>
                        </a:rPr>
                        <a:t> QA-</a:t>
                      </a:r>
                      <a:r>
                        <a:rPr lang="en-US" sz="1300" dirty="0" err="1" smtClean="0">
                          <a:latin typeface="Arial" pitchFamily="34" charset="0"/>
                          <a:cs typeface="Arial" pitchFamily="34" charset="0"/>
                        </a:rPr>
                        <a:t>Producto</a:t>
                      </a:r>
                      <a:endParaRPr lang="es-PE" sz="1300" dirty="0">
                        <a:latin typeface="Arial" pitchFamily="34" charset="0"/>
                        <a:cs typeface="Arial" pitchFamily="34" charset="0"/>
                      </a:endParaRPr>
                    </a:p>
                  </a:txBody>
                  <a:tcPr anchor="ctr"/>
                </a:tc>
                <a:tc rowSpan="2">
                  <a:txBody>
                    <a:bodyPr/>
                    <a:lstStyle/>
                    <a:p>
                      <a:r>
                        <a:rPr lang="es-PE" sz="1300" dirty="0" smtClean="0">
                          <a:latin typeface="Arial" pitchFamily="34" charset="0"/>
                          <a:cs typeface="Arial" pitchFamily="34" charset="0"/>
                        </a:rPr>
                        <a:t>Ejecución de Plan de QA</a:t>
                      </a:r>
                      <a:endParaRPr lang="es-PE" sz="1300" dirty="0">
                        <a:latin typeface="Arial" pitchFamily="34" charset="0"/>
                        <a:cs typeface="Arial" pitchFamily="34" charset="0"/>
                      </a:endParaRPr>
                    </a:p>
                  </a:txBody>
                  <a:tcPr anchor="ctr"/>
                </a:tc>
                <a:tc>
                  <a:txBody>
                    <a:bodyPr/>
                    <a:lstStyle/>
                    <a:p>
                      <a:r>
                        <a:rPr lang="es-PE" sz="1300" dirty="0" smtClean="0">
                          <a:latin typeface="Arial" pitchFamily="34" charset="0"/>
                          <a:cs typeface="Arial" pitchFamily="34" charset="0"/>
                        </a:rPr>
                        <a:t>Todas las</a:t>
                      </a:r>
                      <a:r>
                        <a:rPr lang="es-PE" sz="1300" baseline="0" dirty="0" smtClean="0">
                          <a:latin typeface="Arial" pitchFamily="34" charset="0"/>
                          <a:cs typeface="Arial" pitchFamily="34" charset="0"/>
                        </a:rPr>
                        <a:t> actividades del Subproceso</a:t>
                      </a:r>
                      <a:endParaRPr lang="es-PE" sz="1300" dirty="0">
                        <a:latin typeface="Arial" pitchFamily="34" charset="0"/>
                        <a:cs typeface="Arial" pitchFamily="34" charset="0"/>
                      </a:endParaRPr>
                    </a:p>
                  </a:txBody>
                  <a:tcPr anchor="ctr"/>
                </a:tc>
                <a:tc>
                  <a:txBody>
                    <a:bodyPr/>
                    <a:lstStyle/>
                    <a:p>
                      <a:pPr marL="171450" indent="-171450">
                        <a:buFont typeface="Arial" pitchFamily="34" charset="0"/>
                        <a:buChar char="•"/>
                      </a:pPr>
                      <a:r>
                        <a:rPr lang="es-PE" sz="1300" dirty="0" smtClean="0">
                          <a:latin typeface="Arial" pitchFamily="34" charset="0"/>
                          <a:cs typeface="Arial" pitchFamily="34" charset="0"/>
                        </a:rPr>
                        <a:t>Levantamiento de NC</a:t>
                      </a:r>
                    </a:p>
                    <a:p>
                      <a:pPr marL="171450" indent="-171450">
                        <a:buFont typeface="Arial" pitchFamily="34" charset="0"/>
                        <a:buChar char="•"/>
                      </a:pPr>
                      <a:r>
                        <a:rPr lang="es-PE" sz="1300" dirty="0" smtClean="0">
                          <a:latin typeface="Arial" pitchFamily="34" charset="0"/>
                          <a:cs typeface="Arial" pitchFamily="34" charset="0"/>
                        </a:rPr>
                        <a:t>Seguimiento</a:t>
                      </a:r>
                      <a:endParaRPr lang="es-PE" sz="1300" dirty="0">
                        <a:latin typeface="Arial" pitchFamily="34" charset="0"/>
                        <a:cs typeface="Arial" pitchFamily="34" charset="0"/>
                      </a:endParaRPr>
                    </a:p>
                  </a:txBody>
                  <a:tcPr anchor="ctr"/>
                </a:tc>
              </a:tr>
              <a:tr h="573007">
                <a:tc vMerge="1">
                  <a:txBody>
                    <a:bodyPr/>
                    <a:lstStyle/>
                    <a:p>
                      <a:pPr algn="ctr"/>
                      <a:endParaRPr lang="es-PE" sz="1200" dirty="0">
                        <a:latin typeface="Arial" pitchFamily="34" charset="0"/>
                        <a:cs typeface="Arial" pitchFamily="34" charset="0"/>
                      </a:endParaRPr>
                    </a:p>
                  </a:txBody>
                  <a:tcPr anchor="ctr"/>
                </a:tc>
                <a:tc>
                  <a:txBody>
                    <a:bodyPr/>
                    <a:lstStyle/>
                    <a:p>
                      <a:pPr marL="0" algn="l" defTabSz="914400" rtl="0" eaLnBrk="1" latinLnBrk="0" hangingPunct="1"/>
                      <a:r>
                        <a:rPr lang="en-US" sz="1300" kern="1200" dirty="0" err="1" smtClean="0">
                          <a:solidFill>
                            <a:schemeClr val="dk1"/>
                          </a:solidFill>
                          <a:latin typeface="Arial" pitchFamily="34" charset="0"/>
                          <a:ea typeface="+mn-ea"/>
                          <a:cs typeface="Arial" pitchFamily="34" charset="0"/>
                        </a:rPr>
                        <a:t>CheckList</a:t>
                      </a:r>
                      <a:r>
                        <a:rPr lang="en-US" sz="1300" kern="1200" dirty="0" smtClean="0">
                          <a:solidFill>
                            <a:schemeClr val="dk1"/>
                          </a:solidFill>
                          <a:latin typeface="Arial" pitchFamily="34" charset="0"/>
                          <a:ea typeface="+mn-ea"/>
                          <a:cs typeface="Arial" pitchFamily="34" charset="0"/>
                        </a:rPr>
                        <a:t> de A</a:t>
                      </a:r>
                      <a:r>
                        <a:rPr lang="es-PE" sz="1300" kern="1200" dirty="0" err="1" smtClean="0">
                          <a:solidFill>
                            <a:schemeClr val="dk1"/>
                          </a:solidFill>
                          <a:latin typeface="Arial" pitchFamily="34" charset="0"/>
                          <a:ea typeface="+mn-ea"/>
                          <a:cs typeface="Arial" pitchFamily="34" charset="0"/>
                        </a:rPr>
                        <a:t>seguramiento</a:t>
                      </a:r>
                      <a:r>
                        <a:rPr lang="es-PE" sz="1300" kern="1200" dirty="0" smtClean="0">
                          <a:solidFill>
                            <a:schemeClr val="dk1"/>
                          </a:solidFill>
                          <a:latin typeface="Arial" pitchFamily="34" charset="0"/>
                          <a:ea typeface="+mn-ea"/>
                          <a:cs typeface="Arial" pitchFamily="34" charset="0"/>
                        </a:rPr>
                        <a:t> de Calidad</a:t>
                      </a:r>
                      <a:endParaRPr lang="es-PE" sz="1300" kern="1200" dirty="0">
                        <a:solidFill>
                          <a:schemeClr val="dk1"/>
                        </a:solidFill>
                        <a:latin typeface="Arial" pitchFamily="34" charset="0"/>
                        <a:ea typeface="+mn-ea"/>
                        <a:cs typeface="Arial" pitchFamily="34" charset="0"/>
                      </a:endParaRPr>
                    </a:p>
                  </a:txBody>
                  <a:tcPr anchor="ctr">
                    <a:solidFill>
                      <a:srgbClr val="F1F7E8"/>
                    </a:solidFill>
                  </a:tcPr>
                </a:tc>
                <a:tc vMerge="1">
                  <a:txBody>
                    <a:bodyPr/>
                    <a:lstStyle/>
                    <a:p>
                      <a:endParaRPr lang="es-PE" sz="1200" dirty="0">
                        <a:latin typeface="Arial" pitchFamily="34" charset="0"/>
                        <a:cs typeface="Arial" pitchFamily="34" charset="0"/>
                      </a:endParaRPr>
                    </a:p>
                  </a:txBody>
                  <a:tcPr anchor="ctr"/>
                </a:tc>
                <a:tc>
                  <a:txBody>
                    <a:bodyPr/>
                    <a:lstStyle/>
                    <a:p>
                      <a:endParaRPr lang="es-PE" sz="1300" dirty="0">
                        <a:latin typeface="Arial" pitchFamily="34" charset="0"/>
                        <a:cs typeface="Arial" pitchFamily="34" charset="0"/>
                      </a:endParaRPr>
                    </a:p>
                  </a:txBody>
                  <a:tcPr anchor="ctr">
                    <a:solidFill>
                      <a:srgbClr val="F1F7E8"/>
                    </a:solidFill>
                  </a:tcPr>
                </a:tc>
                <a:tc>
                  <a:txBody>
                    <a:bodyPr/>
                    <a:lstStyle/>
                    <a:p>
                      <a:pPr marL="171450" indent="-171450">
                        <a:buFont typeface="Arial" pitchFamily="34" charset="0"/>
                        <a:buChar char="•"/>
                      </a:pPr>
                      <a:r>
                        <a:rPr lang="es-PE" sz="1300" dirty="0" smtClean="0">
                          <a:latin typeface="Arial" pitchFamily="34" charset="0"/>
                          <a:cs typeface="Arial" pitchFamily="34" charset="0"/>
                        </a:rPr>
                        <a:t>Revisar</a:t>
                      </a:r>
                      <a:r>
                        <a:rPr lang="es-PE" sz="1300" baseline="0" dirty="0" smtClean="0">
                          <a:latin typeface="Arial" pitchFamily="34" charset="0"/>
                          <a:cs typeface="Arial" pitchFamily="34" charset="0"/>
                        </a:rPr>
                        <a:t> Documentos vs. </a:t>
                      </a:r>
                      <a:r>
                        <a:rPr lang="es-PE" sz="1300" baseline="0" dirty="0" err="1" smtClean="0">
                          <a:latin typeface="Arial" pitchFamily="34" charset="0"/>
                          <a:cs typeface="Arial" pitchFamily="34" charset="0"/>
                        </a:rPr>
                        <a:t>Checklist</a:t>
                      </a:r>
                      <a:endParaRPr lang="es-PE" sz="1300" dirty="0">
                        <a:latin typeface="Arial" pitchFamily="34" charset="0"/>
                        <a:cs typeface="Arial" pitchFamily="34" charset="0"/>
                      </a:endParaRPr>
                    </a:p>
                  </a:txBody>
                  <a:tcPr anchor="ctr">
                    <a:solidFill>
                      <a:srgbClr val="F1F7E8"/>
                    </a:solidFill>
                  </a:tcPr>
                </a:tc>
              </a:tr>
              <a:tr h="573007">
                <a:tc>
                  <a:txBody>
                    <a:bodyPr/>
                    <a:lstStyle/>
                    <a:p>
                      <a:pPr algn="ctr"/>
                      <a:r>
                        <a:rPr lang="en-US" sz="1300" dirty="0" smtClean="0">
                          <a:latin typeface="Arial" pitchFamily="34" charset="0"/>
                          <a:cs typeface="Arial" pitchFamily="34" charset="0"/>
                        </a:rPr>
                        <a:t>3</a:t>
                      </a:r>
                      <a:endParaRPr lang="es-PE" sz="1300" dirty="0">
                        <a:latin typeface="Arial" pitchFamily="34" charset="0"/>
                        <a:cs typeface="Arial" pitchFamily="34" charset="0"/>
                      </a:endParaRPr>
                    </a:p>
                  </a:txBody>
                  <a:tcPr anchor="ctr">
                    <a:solidFill>
                      <a:srgbClr val="E1EFCE"/>
                    </a:solidFill>
                  </a:tcPr>
                </a:tc>
                <a:tc>
                  <a:txBody>
                    <a:bodyPr/>
                    <a:lstStyle/>
                    <a:p>
                      <a:r>
                        <a:rPr lang="es-PE" sz="1300" dirty="0" smtClean="0">
                          <a:latin typeface="Arial" pitchFamily="34" charset="0"/>
                          <a:cs typeface="Arial" pitchFamily="34" charset="0"/>
                        </a:rPr>
                        <a:t>Herramienta de Gestión QA-Producto</a:t>
                      </a:r>
                      <a:endParaRPr lang="es-PE" sz="1300" dirty="0">
                        <a:latin typeface="Arial" pitchFamily="34" charset="0"/>
                        <a:cs typeface="Arial" pitchFamily="34" charset="0"/>
                      </a:endParaRPr>
                    </a:p>
                  </a:txBody>
                  <a:tcPr anchor="ctr">
                    <a:solidFill>
                      <a:srgbClr val="E1EFCE"/>
                    </a:solidFill>
                  </a:tcPr>
                </a:tc>
                <a:tc>
                  <a:txBody>
                    <a:bodyPr/>
                    <a:lstStyle/>
                    <a:p>
                      <a:r>
                        <a:rPr lang="es-PE" sz="1300" dirty="0" smtClean="0">
                          <a:latin typeface="Arial" pitchFamily="34" charset="0"/>
                          <a:cs typeface="Arial" pitchFamily="34" charset="0"/>
                        </a:rPr>
                        <a:t>Elaboración de Informe de Resultados QA</a:t>
                      </a:r>
                      <a:endParaRPr lang="es-PE" sz="1300" dirty="0">
                        <a:latin typeface="Arial" pitchFamily="34" charset="0"/>
                        <a:cs typeface="Arial" pitchFamily="34" charset="0"/>
                      </a:endParaRPr>
                    </a:p>
                  </a:txBody>
                  <a:tcPr anchor="ctr">
                    <a:solidFill>
                      <a:srgbClr val="E1EFCE"/>
                    </a:solidFill>
                  </a:tcPr>
                </a:tc>
                <a:tc>
                  <a:txBody>
                    <a:bodyPr/>
                    <a:lstStyle/>
                    <a:p>
                      <a:r>
                        <a:rPr lang="es-PE" sz="1300" dirty="0" smtClean="0">
                          <a:latin typeface="Arial" pitchFamily="34" charset="0"/>
                          <a:cs typeface="Arial" pitchFamily="34" charset="0"/>
                        </a:rPr>
                        <a:t>Todas las actividades del Subproceso</a:t>
                      </a:r>
                      <a:endParaRPr lang="es-PE" sz="1300" dirty="0">
                        <a:latin typeface="Arial" pitchFamily="34" charset="0"/>
                        <a:cs typeface="Arial" pitchFamily="34" charset="0"/>
                      </a:endParaRPr>
                    </a:p>
                  </a:txBody>
                  <a:tcPr anchor="ctr">
                    <a:solidFill>
                      <a:srgbClr val="E1EFCE"/>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PE" sz="1300" dirty="0" smtClean="0">
                          <a:latin typeface="Arial" pitchFamily="34" charset="0"/>
                          <a:cs typeface="Arial" pitchFamily="34" charset="0"/>
                        </a:rPr>
                        <a:t>Seguimiento</a:t>
                      </a:r>
                    </a:p>
                    <a:p>
                      <a:endParaRPr lang="es-PE" sz="1300" dirty="0">
                        <a:latin typeface="Arial" pitchFamily="34" charset="0"/>
                        <a:cs typeface="Arial" pitchFamily="34" charset="0"/>
                      </a:endParaRPr>
                    </a:p>
                  </a:txBody>
                  <a:tcPr anchor="ctr">
                    <a:solidFill>
                      <a:srgbClr val="E1EFCE"/>
                    </a:solidFill>
                  </a:tcPr>
                </a:tc>
              </a:tr>
            </a:tbl>
          </a:graphicData>
        </a:graphic>
      </p:graphicFrame>
    </p:spTree>
    <p:extLst>
      <p:ext uri="{BB962C8B-B14F-4D97-AF65-F5344CB8AC3E}">
        <p14:creationId xmlns:p14="http://schemas.microsoft.com/office/powerpoint/2010/main" val="32270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8. </a:t>
            </a:r>
            <a:r>
              <a:rPr lang="en-US" dirty="0" err="1" smtClean="0">
                <a:latin typeface="Arial" pitchFamily="34" charset="0"/>
                <a:cs typeface="Arial" pitchFamily="34" charset="0"/>
              </a:rPr>
              <a:t>Historial</a:t>
            </a:r>
            <a:r>
              <a:rPr lang="en-US" dirty="0" smtClean="0">
                <a:latin typeface="Arial" pitchFamily="34" charset="0"/>
                <a:cs typeface="Arial" pitchFamily="34" charset="0"/>
              </a:rPr>
              <a:t> de </a:t>
            </a:r>
            <a:r>
              <a:rPr lang="en-US" dirty="0" err="1" smtClean="0">
                <a:latin typeface="Arial" pitchFamily="34" charset="0"/>
                <a:cs typeface="Arial" pitchFamily="34" charset="0"/>
              </a:rPr>
              <a:t>revisiones</a:t>
            </a:r>
            <a:endParaRPr lang="en-US" dirty="0">
              <a:latin typeface="Arial" pitchFamily="34" charset="0"/>
              <a:cs typeface="Arial" pitchFamily="34" charset="0"/>
            </a:endParaRPr>
          </a:p>
        </p:txBody>
      </p:sp>
      <p:graphicFrame>
        <p:nvGraphicFramePr>
          <p:cNvPr id="3" name="2 Tabla"/>
          <p:cNvGraphicFramePr>
            <a:graphicFrameLocks noGrp="1"/>
          </p:cNvGraphicFramePr>
          <p:nvPr>
            <p:extLst>
              <p:ext uri="{D42A27DB-BD31-4B8C-83A1-F6EECF244321}">
                <p14:modId xmlns:p14="http://schemas.microsoft.com/office/powerpoint/2010/main" val="805932733"/>
              </p:ext>
            </p:extLst>
          </p:nvPr>
        </p:nvGraphicFramePr>
        <p:xfrm>
          <a:off x="1349292" y="2787804"/>
          <a:ext cx="9145858" cy="3586480"/>
        </p:xfrm>
        <a:graphic>
          <a:graphicData uri="http://schemas.openxmlformats.org/drawingml/2006/table">
            <a:tbl>
              <a:tblPr firstRow="1" bandRow="1">
                <a:tableStyleId>{5C22544A-7EE6-4342-B048-85BDC9FD1C3A}</a:tableStyleId>
              </a:tblPr>
              <a:tblGrid>
                <a:gridCol w="524107"/>
                <a:gridCol w="869795"/>
                <a:gridCol w="1159727"/>
                <a:gridCol w="1605776"/>
                <a:gridCol w="2103563"/>
                <a:gridCol w="1177265"/>
                <a:gridCol w="1705625"/>
              </a:tblGrid>
              <a:tr h="370840">
                <a:tc>
                  <a:txBody>
                    <a:bodyPr/>
                    <a:lstStyle/>
                    <a:p>
                      <a:pPr algn="ctr"/>
                      <a:r>
                        <a:rPr lang="es-PE" sz="1400" dirty="0" smtClean="0">
                          <a:latin typeface="Arial" pitchFamily="34" charset="0"/>
                          <a:cs typeface="Arial" pitchFamily="34" charset="0"/>
                        </a:rPr>
                        <a:t>#</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Versión</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Fecha</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Autor / Rol</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Descripción</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Estado</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Responsable de revisión y/o aprobación / rol</a:t>
                      </a:r>
                      <a:endParaRPr lang="es-PE" sz="1400" dirty="0">
                        <a:latin typeface="Arial" pitchFamily="34" charset="0"/>
                        <a:cs typeface="Arial" pitchFamily="34" charset="0"/>
                      </a:endParaRPr>
                    </a:p>
                  </a:txBody>
                  <a:tcPr anchor="ctr"/>
                </a:tc>
              </a:tr>
              <a:tr h="370840">
                <a:tc>
                  <a:txBody>
                    <a:bodyPr/>
                    <a:lstStyle/>
                    <a:p>
                      <a:pPr algn="ctr"/>
                      <a:r>
                        <a:rPr lang="es-PE" sz="1200" dirty="0" smtClean="0">
                          <a:latin typeface="Arial" pitchFamily="34" charset="0"/>
                          <a:cs typeface="Arial" pitchFamily="34" charset="0"/>
                        </a:rPr>
                        <a:t>1</a:t>
                      </a:r>
                      <a:endParaRPr lang="es-PE" sz="1200" dirty="0">
                        <a:latin typeface="Arial" pitchFamily="34" charset="0"/>
                        <a:cs typeface="Arial" pitchFamily="34" charset="0"/>
                      </a:endParaRPr>
                    </a:p>
                  </a:txBody>
                  <a:tcPr anchor="ctr"/>
                </a:tc>
                <a:tc>
                  <a:txBody>
                    <a:bodyPr/>
                    <a:lstStyle/>
                    <a:p>
                      <a:pPr algn="ctr"/>
                      <a:r>
                        <a:rPr lang="es-PE" sz="1300" dirty="0" smtClean="0">
                          <a:latin typeface="Arial" pitchFamily="34" charset="0"/>
                          <a:cs typeface="Arial" pitchFamily="34" charset="0"/>
                        </a:rPr>
                        <a:t>0.1</a:t>
                      </a:r>
                      <a:endParaRPr lang="es-PE" sz="1300" dirty="0">
                        <a:latin typeface="Arial" pitchFamily="34" charset="0"/>
                        <a:cs typeface="Arial" pitchFamily="34" charset="0"/>
                      </a:endParaRPr>
                    </a:p>
                  </a:txBody>
                  <a:tcPr anchor="ctr"/>
                </a:tc>
                <a:tc>
                  <a:txBody>
                    <a:bodyPr/>
                    <a:lstStyle/>
                    <a:p>
                      <a:pPr algn="ctr"/>
                      <a:r>
                        <a:rPr lang="es-PE" sz="1300" dirty="0" smtClean="0">
                          <a:latin typeface="Arial" pitchFamily="34" charset="0"/>
                          <a:cs typeface="Arial" pitchFamily="34" charset="0"/>
                        </a:rPr>
                        <a:t>18/06/2015</a:t>
                      </a:r>
                      <a:endParaRPr lang="es-PE" sz="1300" dirty="0">
                        <a:latin typeface="Arial" pitchFamily="34" charset="0"/>
                        <a:cs typeface="Arial" pitchFamily="34" charset="0"/>
                      </a:endParaRPr>
                    </a:p>
                  </a:txBody>
                  <a:tcPr anchor="ctr"/>
                </a:tc>
                <a:tc>
                  <a:txBody>
                    <a:bodyPr/>
                    <a:lstStyle/>
                    <a:p>
                      <a:pPr algn="ctr"/>
                      <a:r>
                        <a:rPr lang="es-PE" sz="1300" dirty="0" smtClean="0">
                          <a:latin typeface="Arial" pitchFamily="34" charset="0"/>
                          <a:cs typeface="Arial" pitchFamily="34" charset="0"/>
                        </a:rPr>
                        <a:t>Christian </a:t>
                      </a:r>
                      <a:r>
                        <a:rPr lang="es-PE" sz="1300" dirty="0" err="1" smtClean="0">
                          <a:latin typeface="Arial" pitchFamily="34" charset="0"/>
                          <a:cs typeface="Arial" pitchFamily="34" charset="0"/>
                        </a:rPr>
                        <a:t>Benites</a:t>
                      </a:r>
                      <a:r>
                        <a:rPr lang="es-PE" sz="1300" dirty="0" smtClean="0">
                          <a:latin typeface="Arial" pitchFamily="34" charset="0"/>
                          <a:cs typeface="Arial" pitchFamily="34" charset="0"/>
                        </a:rPr>
                        <a:t> </a:t>
                      </a:r>
                    </a:p>
                    <a:p>
                      <a:pPr algn="ctr"/>
                      <a:r>
                        <a:rPr lang="es-PE" sz="1300" dirty="0" smtClean="0">
                          <a:latin typeface="Arial" pitchFamily="34" charset="0"/>
                          <a:cs typeface="Arial" pitchFamily="34" charset="0"/>
                        </a:rPr>
                        <a:t>(Líder de Proyecto)</a:t>
                      </a:r>
                      <a:endParaRPr lang="es-PE" sz="1300" dirty="0">
                        <a:latin typeface="Arial" pitchFamily="34" charset="0"/>
                        <a:cs typeface="Arial" pitchFamily="34" charset="0"/>
                      </a:endParaRPr>
                    </a:p>
                  </a:txBody>
                  <a:tcPr anchor="ctr"/>
                </a:tc>
                <a:tc>
                  <a:txBody>
                    <a:bodyPr/>
                    <a:lstStyle/>
                    <a:p>
                      <a:pPr algn="ctr"/>
                      <a:r>
                        <a:rPr lang="es-PE" sz="1300" dirty="0" smtClean="0">
                          <a:latin typeface="Arial" pitchFamily="34" charset="0"/>
                          <a:cs typeface="Arial" pitchFamily="34" charset="0"/>
                        </a:rPr>
                        <a:t>Adecuación de  Fábrica de Software de la Unidad Mantenimiento Evolutivo Front-</a:t>
                      </a:r>
                      <a:r>
                        <a:rPr lang="es-PE" sz="1300" dirty="0" err="1" smtClean="0">
                          <a:latin typeface="Arial" pitchFamily="34" charset="0"/>
                          <a:cs typeface="Arial" pitchFamily="34" charset="0"/>
                        </a:rPr>
                        <a:t>End</a:t>
                      </a:r>
                      <a:endParaRPr lang="es-PE" sz="1300" dirty="0">
                        <a:latin typeface="Arial" pitchFamily="34" charset="0"/>
                        <a:cs typeface="Arial" pitchFamily="34" charset="0"/>
                      </a:endParaRPr>
                    </a:p>
                  </a:txBody>
                  <a:tcPr anchor="ctr"/>
                </a:tc>
                <a:tc>
                  <a:txBody>
                    <a:bodyPr/>
                    <a:lstStyle/>
                    <a:p>
                      <a:pPr algn="ctr"/>
                      <a:r>
                        <a:rPr lang="es-PE" sz="1300" dirty="0" smtClean="0">
                          <a:latin typeface="Arial" pitchFamily="34" charset="0"/>
                          <a:cs typeface="Arial" pitchFamily="34" charset="0"/>
                        </a:rPr>
                        <a:t>Concluido</a:t>
                      </a:r>
                      <a:endParaRPr lang="es-PE" sz="1300" dirty="0">
                        <a:latin typeface="Arial" pitchFamily="34" charset="0"/>
                        <a:cs typeface="Arial" pitchFamily="34" charset="0"/>
                      </a:endParaRPr>
                    </a:p>
                  </a:txBody>
                  <a:tcPr anchor="ctr"/>
                </a:tc>
                <a:tc>
                  <a:txBody>
                    <a:bodyPr/>
                    <a:lstStyle/>
                    <a:p>
                      <a:pPr algn="ctr"/>
                      <a:r>
                        <a:rPr lang="es-PE" sz="1300" dirty="0" smtClean="0">
                          <a:latin typeface="Arial" pitchFamily="34" charset="0"/>
                          <a:cs typeface="Arial" pitchFamily="34" charset="0"/>
                        </a:rPr>
                        <a:t>Manuel </a:t>
                      </a:r>
                      <a:r>
                        <a:rPr lang="es-PE" sz="1300" dirty="0" err="1" smtClean="0">
                          <a:latin typeface="Arial" pitchFamily="34" charset="0"/>
                          <a:cs typeface="Arial" pitchFamily="34" charset="0"/>
                        </a:rPr>
                        <a:t>Saenz</a:t>
                      </a:r>
                      <a:endParaRPr lang="es-PE" sz="1300" dirty="0" smtClean="0">
                        <a:latin typeface="Arial" pitchFamily="34" charset="0"/>
                        <a:cs typeface="Arial" pitchFamily="34" charset="0"/>
                      </a:endParaRPr>
                    </a:p>
                  </a:txBody>
                  <a:tcPr anchor="ctr"/>
                </a:tc>
              </a:tr>
              <a:tr h="370840">
                <a:tc>
                  <a:txBody>
                    <a:bodyPr/>
                    <a:lstStyle/>
                    <a:p>
                      <a:pPr algn="ctr"/>
                      <a:r>
                        <a:rPr lang="es-PE" sz="1200" dirty="0" smtClean="0">
                          <a:latin typeface="Arial" pitchFamily="34" charset="0"/>
                          <a:cs typeface="Arial" pitchFamily="34" charset="0"/>
                        </a:rPr>
                        <a:t>2</a:t>
                      </a:r>
                      <a:endParaRPr lang="es-PE" sz="1200" dirty="0">
                        <a:latin typeface="Arial" pitchFamily="34" charset="0"/>
                        <a:cs typeface="Arial" pitchFamily="34" charset="0"/>
                      </a:endParaRPr>
                    </a:p>
                  </a:txBody>
                  <a:tcPr anchor="ctr"/>
                </a:tc>
                <a:tc>
                  <a:txBody>
                    <a:bodyPr/>
                    <a:lstStyle/>
                    <a:p>
                      <a:pPr algn="ctr"/>
                      <a:r>
                        <a:rPr lang="es-PE" sz="1300" dirty="0" smtClean="0">
                          <a:latin typeface="Arial" pitchFamily="34" charset="0"/>
                          <a:cs typeface="Arial" pitchFamily="34" charset="0"/>
                        </a:rPr>
                        <a:t>0.2</a:t>
                      </a:r>
                      <a:endParaRPr lang="es-PE" sz="1300" dirty="0">
                        <a:latin typeface="Arial" pitchFamily="34" charset="0"/>
                        <a:cs typeface="Arial" pitchFamily="34" charset="0"/>
                      </a:endParaRPr>
                    </a:p>
                  </a:txBody>
                  <a:tcPr anchor="ctr"/>
                </a:tc>
                <a:tc>
                  <a:txBody>
                    <a:bodyPr/>
                    <a:lstStyle/>
                    <a:p>
                      <a:pPr algn="ctr"/>
                      <a:r>
                        <a:rPr lang="es-PE" sz="1300" dirty="0" smtClean="0">
                          <a:latin typeface="Arial" pitchFamily="34" charset="0"/>
                          <a:cs typeface="Arial" pitchFamily="34" charset="0"/>
                        </a:rPr>
                        <a:t>07/07//2015</a:t>
                      </a:r>
                      <a:endParaRPr lang="es-PE" sz="1300" dirty="0">
                        <a:latin typeface="Arial" pitchFamily="34" charset="0"/>
                        <a:cs typeface="Arial" pitchFamily="34" charset="0"/>
                      </a:endParaRPr>
                    </a:p>
                  </a:txBody>
                  <a:tcPr anchor="ctr"/>
                </a:tc>
                <a:tc>
                  <a:txBody>
                    <a:bodyPr/>
                    <a:lstStyle/>
                    <a:p>
                      <a:pPr algn="ctr"/>
                      <a:r>
                        <a:rPr lang="es-PE" sz="1300" dirty="0" smtClean="0">
                          <a:latin typeface="Arial" pitchFamily="34" charset="0"/>
                          <a:cs typeface="Arial" pitchFamily="34" charset="0"/>
                        </a:rPr>
                        <a:t>Christian</a:t>
                      </a:r>
                      <a:r>
                        <a:rPr lang="es-PE" sz="1300" baseline="0" dirty="0" smtClean="0">
                          <a:latin typeface="Arial" pitchFamily="34" charset="0"/>
                          <a:cs typeface="Arial" pitchFamily="34" charset="0"/>
                        </a:rPr>
                        <a:t> Benites</a:t>
                      </a:r>
                    </a:p>
                    <a:p>
                      <a:pPr algn="ctr"/>
                      <a:r>
                        <a:rPr lang="es-PE" sz="1300" baseline="0" dirty="0" smtClean="0">
                          <a:latin typeface="Arial" pitchFamily="34" charset="0"/>
                          <a:cs typeface="Arial" pitchFamily="34" charset="0"/>
                        </a:rPr>
                        <a:t>(</a:t>
                      </a:r>
                      <a:r>
                        <a:rPr lang="es-PE" sz="1300" baseline="0" dirty="0" err="1" smtClean="0">
                          <a:latin typeface="Arial" pitchFamily="34" charset="0"/>
                          <a:cs typeface="Arial" pitchFamily="34" charset="0"/>
                        </a:rPr>
                        <a:t>Lider</a:t>
                      </a:r>
                      <a:r>
                        <a:rPr lang="es-PE" sz="1300" baseline="0" dirty="0" smtClean="0">
                          <a:latin typeface="Arial" pitchFamily="34" charset="0"/>
                          <a:cs typeface="Arial" pitchFamily="34" charset="0"/>
                        </a:rPr>
                        <a:t> de Proyecto)</a:t>
                      </a: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r>
                        <a:rPr lang="es-PE" sz="1300" dirty="0" smtClean="0">
                          <a:latin typeface="Arial" pitchFamily="34" charset="0"/>
                          <a:cs typeface="Arial" pitchFamily="34" charset="0"/>
                        </a:rPr>
                        <a:t>En </a:t>
                      </a:r>
                      <a:r>
                        <a:rPr lang="es-PE" sz="1300" dirty="0" err="1" smtClean="0">
                          <a:latin typeface="Arial" pitchFamily="34" charset="0"/>
                          <a:cs typeface="Arial" pitchFamily="34" charset="0"/>
                        </a:rPr>
                        <a:t>revision</a:t>
                      </a:r>
                      <a:endParaRPr lang="es-PE" sz="1300" dirty="0">
                        <a:latin typeface="Arial" pitchFamily="34" charset="0"/>
                        <a:cs typeface="Arial" pitchFamily="34" charset="0"/>
                      </a:endParaRPr>
                    </a:p>
                  </a:txBody>
                  <a:tcPr anchor="ctr"/>
                </a:tc>
                <a:tc>
                  <a:txBody>
                    <a:bodyPr/>
                    <a:lstStyle/>
                    <a:p>
                      <a:pPr algn="ctr"/>
                      <a:r>
                        <a:rPr lang="es-PE" sz="1300" dirty="0" smtClean="0">
                          <a:latin typeface="Arial" pitchFamily="34" charset="0"/>
                          <a:cs typeface="Arial" pitchFamily="34" charset="0"/>
                        </a:rPr>
                        <a:t>Manuel</a:t>
                      </a:r>
                      <a:r>
                        <a:rPr lang="es-PE" sz="1300" baseline="0" dirty="0" smtClean="0">
                          <a:latin typeface="Arial" pitchFamily="34" charset="0"/>
                          <a:cs typeface="Arial" pitchFamily="34" charset="0"/>
                        </a:rPr>
                        <a:t> </a:t>
                      </a:r>
                      <a:r>
                        <a:rPr lang="es-PE" sz="1300" baseline="0" dirty="0" err="1" smtClean="0">
                          <a:latin typeface="Arial" pitchFamily="34" charset="0"/>
                          <a:cs typeface="Arial" pitchFamily="34" charset="0"/>
                        </a:rPr>
                        <a:t>Saenz</a:t>
                      </a:r>
                      <a:endParaRPr lang="es-PE" sz="1300" dirty="0">
                        <a:latin typeface="Arial" pitchFamily="34" charset="0"/>
                        <a:cs typeface="Arial" pitchFamily="34" charset="0"/>
                      </a:endParaRPr>
                    </a:p>
                  </a:txBody>
                  <a:tcPr anchor="ctr"/>
                </a:tc>
              </a:tr>
              <a:tr h="370840">
                <a:tc>
                  <a:txBody>
                    <a:bodyPr/>
                    <a:lstStyle/>
                    <a:p>
                      <a:pPr algn="ctr"/>
                      <a:r>
                        <a:rPr lang="es-PE" sz="1200" dirty="0" smtClean="0">
                          <a:latin typeface="Arial" pitchFamily="34" charset="0"/>
                          <a:cs typeface="Arial" pitchFamily="34" charset="0"/>
                        </a:rPr>
                        <a:t>3</a:t>
                      </a:r>
                      <a:endParaRPr lang="es-PE" sz="12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a:latin typeface="Arial" pitchFamily="34" charset="0"/>
                        <a:cs typeface="Arial" pitchFamily="34" charset="0"/>
                      </a:endParaRPr>
                    </a:p>
                  </a:txBody>
                  <a:tcPr anchor="ctr"/>
                </a:tc>
                <a:tc>
                  <a:txBody>
                    <a:bodyPr/>
                    <a:lstStyle/>
                    <a:p>
                      <a:pPr algn="ctr"/>
                      <a:endParaRPr lang="es-PE" sz="1300">
                        <a:latin typeface="Arial" pitchFamily="34" charset="0"/>
                        <a:cs typeface="Arial" pitchFamily="34" charset="0"/>
                      </a:endParaRPr>
                    </a:p>
                  </a:txBody>
                  <a:tcPr anchor="ctr"/>
                </a:tc>
              </a:tr>
              <a:tr h="370840">
                <a:tc>
                  <a:txBody>
                    <a:bodyPr/>
                    <a:lstStyle/>
                    <a:p>
                      <a:pPr algn="ctr"/>
                      <a:r>
                        <a:rPr lang="es-PE" sz="1200" dirty="0" smtClean="0">
                          <a:latin typeface="Arial" pitchFamily="34" charset="0"/>
                          <a:cs typeface="Arial" pitchFamily="34" charset="0"/>
                        </a:rPr>
                        <a:t>4</a:t>
                      </a:r>
                      <a:endParaRPr lang="es-PE" sz="12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r>
              <a:tr h="370840">
                <a:tc>
                  <a:txBody>
                    <a:bodyPr/>
                    <a:lstStyle/>
                    <a:p>
                      <a:pPr algn="ctr"/>
                      <a:r>
                        <a:rPr lang="es-PE" sz="1200" dirty="0" smtClean="0">
                          <a:latin typeface="Arial" pitchFamily="34" charset="0"/>
                          <a:cs typeface="Arial" pitchFamily="34" charset="0"/>
                        </a:rPr>
                        <a:t>5</a:t>
                      </a:r>
                      <a:endParaRPr lang="es-PE" sz="12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r>
              <a:tr h="370840">
                <a:tc>
                  <a:txBody>
                    <a:bodyPr/>
                    <a:lstStyle/>
                    <a:p>
                      <a:pPr algn="ctr"/>
                      <a:r>
                        <a:rPr lang="es-PE" sz="1200" dirty="0" smtClean="0">
                          <a:latin typeface="Arial" pitchFamily="34" charset="0"/>
                          <a:cs typeface="Arial" pitchFamily="34" charset="0"/>
                        </a:rPr>
                        <a:t>6</a:t>
                      </a:r>
                      <a:endParaRPr lang="es-PE" sz="12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146773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4662"/>
            <a:ext cx="5965371" cy="4873338"/>
          </a:xfrm>
          <a:prstGeom prst="rect">
            <a:avLst/>
          </a:prstGeom>
        </p:spPr>
      </p:pic>
      <p:sp>
        <p:nvSpPr>
          <p:cNvPr id="2" name="Title 1"/>
          <p:cNvSpPr>
            <a:spLocks noGrp="1"/>
          </p:cNvSpPr>
          <p:nvPr>
            <p:ph type="title"/>
          </p:nvPr>
        </p:nvSpPr>
        <p:spPr/>
        <p:txBody>
          <a:bodyPr/>
          <a:lstStyle/>
          <a:p>
            <a:r>
              <a:rPr lang="en-US" dirty="0" smtClean="0">
                <a:latin typeface="Arial" pitchFamily="34" charset="0"/>
                <a:cs typeface="Arial" pitchFamily="34" charset="0"/>
              </a:rPr>
              <a:t>1. </a:t>
            </a:r>
            <a:r>
              <a:rPr lang="en-US" dirty="0" err="1" smtClean="0">
                <a:latin typeface="Arial" pitchFamily="34" charset="0"/>
                <a:cs typeface="Arial" pitchFamily="34" charset="0"/>
              </a:rPr>
              <a:t>Objetivo</a:t>
            </a:r>
            <a:r>
              <a:rPr lang="en-US" dirty="0" smtClean="0">
                <a:latin typeface="Arial" pitchFamily="34" charset="0"/>
                <a:cs typeface="Arial" pitchFamily="34" charset="0"/>
              </a:rPr>
              <a:t> y </a:t>
            </a:r>
            <a:r>
              <a:rPr lang="en-US" dirty="0" err="1" smtClean="0">
                <a:latin typeface="Arial" pitchFamily="34" charset="0"/>
                <a:cs typeface="Arial" pitchFamily="34" charset="0"/>
              </a:rPr>
              <a:t>Alcance</a:t>
            </a:r>
            <a:r>
              <a:rPr lang="en-US" dirty="0" smtClean="0">
                <a:latin typeface="Arial" pitchFamily="34" charset="0"/>
                <a:cs typeface="Arial" pitchFamily="34" charset="0"/>
              </a:rPr>
              <a:t> del </a:t>
            </a:r>
            <a:r>
              <a:rPr lang="en-US" dirty="0" err="1" smtClean="0">
                <a:latin typeface="Arial" pitchFamily="34" charset="0"/>
                <a:cs typeface="Arial" pitchFamily="34" charset="0"/>
              </a:rPr>
              <a:t>Proceso</a:t>
            </a:r>
            <a:endParaRPr lang="en-US" dirty="0">
              <a:latin typeface="Arial" pitchFamily="34" charset="0"/>
              <a:cs typeface="Arial" pitchFamily="34" charset="0"/>
            </a:endParaRPr>
          </a:p>
        </p:txBody>
      </p:sp>
      <p:sp>
        <p:nvSpPr>
          <p:cNvPr id="3" name="Content Placeholder 2"/>
          <p:cNvSpPr>
            <a:spLocks noGrp="1"/>
          </p:cNvSpPr>
          <p:nvPr>
            <p:ph idx="1"/>
          </p:nvPr>
        </p:nvSpPr>
        <p:spPr>
          <a:xfrm>
            <a:off x="6082151" y="2246654"/>
            <a:ext cx="5846614" cy="4366019"/>
          </a:xfrm>
        </p:spPr>
        <p:txBody>
          <a:bodyPr>
            <a:noAutofit/>
          </a:bodyPr>
          <a:lstStyle/>
          <a:p>
            <a:pPr marL="0" indent="0">
              <a:lnSpc>
                <a:spcPct val="110000"/>
              </a:lnSpc>
              <a:buNone/>
            </a:pPr>
            <a:r>
              <a:rPr lang="en-US" sz="2200" b="1" i="1" dirty="0" err="1" smtClean="0">
                <a:latin typeface="Arial" pitchFamily="34" charset="0"/>
                <a:cs typeface="Arial" pitchFamily="34" charset="0"/>
              </a:rPr>
              <a:t>Objetivo</a:t>
            </a:r>
            <a:endParaRPr lang="en-US" sz="2200" b="1" i="1" dirty="0" smtClean="0">
              <a:latin typeface="Arial" pitchFamily="34" charset="0"/>
              <a:cs typeface="Arial" pitchFamily="34" charset="0"/>
            </a:endParaRPr>
          </a:p>
          <a:p>
            <a:pPr lvl="1">
              <a:lnSpc>
                <a:spcPct val="110000"/>
              </a:lnSpc>
            </a:pPr>
            <a:r>
              <a:rPr lang="en-US" sz="1700" dirty="0" err="1" smtClean="0">
                <a:latin typeface="Arial" pitchFamily="34" charset="0"/>
                <a:cs typeface="Arial" pitchFamily="34" charset="0"/>
              </a:rPr>
              <a:t>Definir</a:t>
            </a:r>
            <a:r>
              <a:rPr lang="en-US" sz="1700" dirty="0" smtClean="0">
                <a:latin typeface="Arial" pitchFamily="34" charset="0"/>
                <a:cs typeface="Arial" pitchFamily="34" charset="0"/>
              </a:rPr>
              <a:t> y </a:t>
            </a:r>
            <a:r>
              <a:rPr lang="en-US" sz="1700" dirty="0" err="1" smtClean="0">
                <a:latin typeface="Arial" pitchFamily="34" charset="0"/>
                <a:cs typeface="Arial" pitchFamily="34" charset="0"/>
              </a:rPr>
              <a:t>establecer</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las</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actividades</a:t>
            </a:r>
            <a:r>
              <a:rPr lang="en-US" sz="1700" dirty="0" smtClean="0">
                <a:latin typeface="Arial" pitchFamily="34" charset="0"/>
                <a:cs typeface="Arial" pitchFamily="34" charset="0"/>
              </a:rPr>
              <a:t> de </a:t>
            </a:r>
            <a:r>
              <a:rPr lang="en-US" sz="1700" dirty="0" err="1" smtClean="0">
                <a:latin typeface="Arial" pitchFamily="34" charset="0"/>
                <a:cs typeface="Arial" pitchFamily="34" charset="0"/>
              </a:rPr>
              <a:t>aseguramiento</a:t>
            </a:r>
            <a:r>
              <a:rPr lang="en-US" sz="1700" dirty="0" smtClean="0">
                <a:latin typeface="Arial" pitchFamily="34" charset="0"/>
                <a:cs typeface="Arial" pitchFamily="34" charset="0"/>
              </a:rPr>
              <a:t> de </a:t>
            </a:r>
            <a:r>
              <a:rPr lang="en-US" sz="1700" dirty="0" err="1" smtClean="0">
                <a:latin typeface="Arial" pitchFamily="34" charset="0"/>
                <a:cs typeface="Arial" pitchFamily="34" charset="0"/>
              </a:rPr>
              <a:t>calidad</a:t>
            </a:r>
            <a:r>
              <a:rPr lang="en-US" sz="1700" dirty="0" smtClean="0">
                <a:latin typeface="Arial" pitchFamily="34" charset="0"/>
                <a:cs typeface="Arial" pitchFamily="34" charset="0"/>
              </a:rPr>
              <a:t> a </a:t>
            </a:r>
            <a:r>
              <a:rPr lang="en-US" sz="1700" dirty="0" err="1" smtClean="0">
                <a:latin typeface="Arial" pitchFamily="34" charset="0"/>
                <a:cs typeface="Arial" pitchFamily="34" charset="0"/>
              </a:rPr>
              <a:t>realizar</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que</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aseguren</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que</a:t>
            </a:r>
            <a:r>
              <a:rPr lang="en-US" sz="1700" dirty="0" smtClean="0">
                <a:latin typeface="Arial" pitchFamily="34" charset="0"/>
                <a:cs typeface="Arial" pitchFamily="34" charset="0"/>
              </a:rPr>
              <a:t> los </a:t>
            </a:r>
            <a:r>
              <a:rPr lang="en-US" sz="1700" dirty="0" err="1" smtClean="0">
                <a:latin typeface="Arial" pitchFamily="34" charset="0"/>
                <a:cs typeface="Arial" pitchFamily="34" charset="0"/>
              </a:rPr>
              <a:t>productos</a:t>
            </a:r>
            <a:r>
              <a:rPr lang="en-US" sz="1700" dirty="0" smtClean="0">
                <a:latin typeface="Arial" pitchFamily="34" charset="0"/>
                <a:cs typeface="Arial" pitchFamily="34" charset="0"/>
              </a:rPr>
              <a:t> de </a:t>
            </a:r>
            <a:r>
              <a:rPr lang="en-US" sz="1700" dirty="0" err="1" smtClean="0">
                <a:latin typeface="Arial" pitchFamily="34" charset="0"/>
                <a:cs typeface="Arial" pitchFamily="34" charset="0"/>
              </a:rPr>
              <a:t>trabajo</a:t>
            </a:r>
            <a:r>
              <a:rPr lang="en-US" sz="1700" dirty="0" smtClean="0">
                <a:latin typeface="Arial" pitchFamily="34" charset="0"/>
                <a:cs typeface="Arial" pitchFamily="34" charset="0"/>
              </a:rPr>
              <a:t> de la </a:t>
            </a:r>
            <a:r>
              <a:rPr lang="en-US" sz="1700" dirty="0" err="1" smtClean="0">
                <a:latin typeface="Arial" pitchFamily="34" charset="0"/>
                <a:cs typeface="Arial" pitchFamily="34" charset="0"/>
              </a:rPr>
              <a:t>Fábrica</a:t>
            </a:r>
            <a:r>
              <a:rPr lang="en-US" sz="1700" dirty="0" smtClean="0">
                <a:latin typeface="Arial" pitchFamily="34" charset="0"/>
                <a:cs typeface="Arial" pitchFamily="34" charset="0"/>
              </a:rPr>
              <a:t> de Software de la </a:t>
            </a:r>
            <a:r>
              <a:rPr lang="en-US" sz="1700" dirty="0" err="1" smtClean="0">
                <a:latin typeface="Arial" pitchFamily="34" charset="0"/>
                <a:cs typeface="Arial" pitchFamily="34" charset="0"/>
              </a:rPr>
              <a:t>Unidad</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Mantenimiento</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Evolutivo</a:t>
            </a:r>
            <a:r>
              <a:rPr lang="en-US" sz="1700" dirty="0" smtClean="0">
                <a:latin typeface="Arial" pitchFamily="34" charset="0"/>
                <a:cs typeface="Arial" pitchFamily="34" charset="0"/>
              </a:rPr>
              <a:t> Front-End </a:t>
            </a:r>
            <a:r>
              <a:rPr lang="en-US" sz="1700" dirty="0" err="1" smtClean="0">
                <a:latin typeface="Arial" pitchFamily="34" charset="0"/>
                <a:cs typeface="Arial" pitchFamily="34" charset="0"/>
              </a:rPr>
              <a:t>cumplan</a:t>
            </a:r>
            <a:r>
              <a:rPr lang="en-US" sz="1700" dirty="0" smtClean="0">
                <a:latin typeface="Arial" pitchFamily="34" charset="0"/>
                <a:cs typeface="Arial" pitchFamily="34" charset="0"/>
              </a:rPr>
              <a:t> con los </a:t>
            </a:r>
            <a:r>
              <a:rPr lang="en-US" sz="1700" dirty="0" err="1" smtClean="0">
                <a:latin typeface="Arial" pitchFamily="34" charset="0"/>
                <a:cs typeface="Arial" pitchFamily="34" charset="0"/>
              </a:rPr>
              <a:t>estándares</a:t>
            </a:r>
            <a:r>
              <a:rPr lang="en-US" sz="1700" dirty="0" smtClean="0">
                <a:latin typeface="Arial" pitchFamily="34" charset="0"/>
                <a:cs typeface="Arial" pitchFamily="34" charset="0"/>
              </a:rPr>
              <a:t> de </a:t>
            </a:r>
            <a:r>
              <a:rPr lang="en-US" sz="1700" dirty="0" err="1" smtClean="0">
                <a:latin typeface="Arial" pitchFamily="34" charset="0"/>
                <a:cs typeface="Arial" pitchFamily="34" charset="0"/>
              </a:rPr>
              <a:t>calidad</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establecidos</a:t>
            </a:r>
            <a:r>
              <a:rPr lang="en-US" sz="1700" dirty="0" smtClean="0">
                <a:latin typeface="Arial" pitchFamily="34" charset="0"/>
                <a:cs typeface="Arial" pitchFamily="34" charset="0"/>
              </a:rPr>
              <a:t>.</a:t>
            </a:r>
          </a:p>
          <a:p>
            <a:pPr marL="0" indent="0">
              <a:lnSpc>
                <a:spcPct val="110000"/>
              </a:lnSpc>
              <a:buNone/>
            </a:pPr>
            <a:endParaRPr lang="en-US" sz="2200" dirty="0" smtClean="0">
              <a:latin typeface="Arial" pitchFamily="34" charset="0"/>
              <a:cs typeface="Arial" pitchFamily="34" charset="0"/>
            </a:endParaRPr>
          </a:p>
          <a:p>
            <a:pPr marL="0" indent="0">
              <a:lnSpc>
                <a:spcPct val="110000"/>
              </a:lnSpc>
              <a:buNone/>
            </a:pPr>
            <a:r>
              <a:rPr lang="en-US" sz="2200" b="1" i="1" dirty="0" err="1" smtClean="0">
                <a:latin typeface="Arial" pitchFamily="34" charset="0"/>
                <a:cs typeface="Arial" pitchFamily="34" charset="0"/>
              </a:rPr>
              <a:t>Alcance</a:t>
            </a:r>
            <a:endParaRPr lang="en-US" sz="2200" b="1" i="1" dirty="0" smtClean="0">
              <a:latin typeface="Arial" pitchFamily="34" charset="0"/>
              <a:cs typeface="Arial" pitchFamily="34" charset="0"/>
            </a:endParaRPr>
          </a:p>
          <a:p>
            <a:pPr lvl="1">
              <a:lnSpc>
                <a:spcPct val="110000"/>
              </a:lnSpc>
            </a:pPr>
            <a:r>
              <a:rPr lang="en-US" sz="1700" dirty="0" smtClean="0">
                <a:latin typeface="Arial" pitchFamily="34" charset="0"/>
                <a:cs typeface="Arial" pitchFamily="34" charset="0"/>
              </a:rPr>
              <a:t>Los </a:t>
            </a:r>
            <a:r>
              <a:rPr lang="en-US" sz="1700" dirty="0" err="1" smtClean="0">
                <a:latin typeface="Arial" pitchFamily="34" charset="0"/>
                <a:cs typeface="Arial" pitchFamily="34" charset="0"/>
              </a:rPr>
              <a:t>entregables</a:t>
            </a:r>
            <a:r>
              <a:rPr lang="en-US" sz="1700" dirty="0" smtClean="0">
                <a:latin typeface="Arial" pitchFamily="34" charset="0"/>
                <a:cs typeface="Arial" pitchFamily="34" charset="0"/>
              </a:rPr>
              <a:t> y </a:t>
            </a:r>
            <a:r>
              <a:rPr lang="en-US" sz="1700" dirty="0" err="1" smtClean="0">
                <a:latin typeface="Arial" pitchFamily="34" charset="0"/>
                <a:cs typeface="Arial" pitchFamily="34" charset="0"/>
              </a:rPr>
              <a:t>productos</a:t>
            </a:r>
            <a:r>
              <a:rPr lang="en-US" sz="1700" dirty="0" smtClean="0">
                <a:latin typeface="Arial" pitchFamily="34" charset="0"/>
                <a:cs typeface="Arial" pitchFamily="34" charset="0"/>
              </a:rPr>
              <a:t> de </a:t>
            </a:r>
            <a:r>
              <a:rPr lang="en-US" sz="1700" dirty="0" err="1" smtClean="0">
                <a:latin typeface="Arial" pitchFamily="34" charset="0"/>
                <a:cs typeface="Arial" pitchFamily="34" charset="0"/>
              </a:rPr>
              <a:t>trabajo</a:t>
            </a:r>
            <a:r>
              <a:rPr lang="en-US" sz="1700" dirty="0" smtClean="0">
                <a:latin typeface="Arial" pitchFamily="34" charset="0"/>
                <a:cs typeface="Arial" pitchFamily="34" charset="0"/>
              </a:rPr>
              <a:t> de la </a:t>
            </a:r>
            <a:r>
              <a:rPr lang="en-US" sz="1700" dirty="0" err="1" smtClean="0">
                <a:latin typeface="Arial" pitchFamily="34" charset="0"/>
                <a:cs typeface="Arial" pitchFamily="34" charset="0"/>
              </a:rPr>
              <a:t>Fábrica</a:t>
            </a:r>
            <a:r>
              <a:rPr lang="en-US" sz="1700" dirty="0" smtClean="0">
                <a:latin typeface="Arial" pitchFamily="34" charset="0"/>
                <a:cs typeface="Arial" pitchFamily="34" charset="0"/>
              </a:rPr>
              <a:t> de Software de la </a:t>
            </a:r>
            <a:r>
              <a:rPr lang="en-US" sz="1700" dirty="0" err="1" smtClean="0">
                <a:latin typeface="Arial" pitchFamily="34" charset="0"/>
                <a:cs typeface="Arial" pitchFamily="34" charset="0"/>
              </a:rPr>
              <a:t>Unidad</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Mantenimiento</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Evolutivo</a:t>
            </a:r>
            <a:r>
              <a:rPr lang="en-US" sz="1700" dirty="0" smtClean="0">
                <a:latin typeface="Arial" pitchFamily="34" charset="0"/>
                <a:cs typeface="Arial" pitchFamily="34" charset="0"/>
              </a:rPr>
              <a:t> Front-End.</a:t>
            </a:r>
            <a:endParaRPr lang="en-US" sz="1700" dirty="0">
              <a:latin typeface="Arial" pitchFamily="34" charset="0"/>
              <a:cs typeface="Arial" pitchFamily="34" charset="0"/>
            </a:endParaRPr>
          </a:p>
        </p:txBody>
      </p:sp>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2. </a:t>
            </a:r>
            <a:r>
              <a:rPr lang="en-US" dirty="0" err="1" smtClean="0">
                <a:latin typeface="Arial" pitchFamily="34" charset="0"/>
                <a:cs typeface="Arial" pitchFamily="34" charset="0"/>
              </a:rPr>
              <a:t>Términos</a:t>
            </a:r>
            <a:r>
              <a:rPr lang="en-US" dirty="0" smtClean="0">
                <a:latin typeface="Arial" pitchFamily="34" charset="0"/>
                <a:cs typeface="Arial" pitchFamily="34" charset="0"/>
              </a:rPr>
              <a:t> y </a:t>
            </a:r>
            <a:r>
              <a:rPr lang="en-US" dirty="0" err="1" smtClean="0">
                <a:latin typeface="Arial" pitchFamily="34" charset="0"/>
                <a:cs typeface="Arial" pitchFamily="34" charset="0"/>
              </a:rPr>
              <a:t>Definiciones</a:t>
            </a:r>
            <a:endParaRPr lang="en-US" dirty="0">
              <a:latin typeface="Arial" pitchFamily="34" charset="0"/>
              <a:cs typeface="Arial" pitchFamily="34" charset="0"/>
            </a:endParaRPr>
          </a:p>
        </p:txBody>
      </p:sp>
      <p:graphicFrame>
        <p:nvGraphicFramePr>
          <p:cNvPr id="8" name="7 Tabla"/>
          <p:cNvGraphicFramePr>
            <a:graphicFrameLocks noGrp="1"/>
          </p:cNvGraphicFramePr>
          <p:nvPr>
            <p:extLst>
              <p:ext uri="{D42A27DB-BD31-4B8C-83A1-F6EECF244321}">
                <p14:modId xmlns:p14="http://schemas.microsoft.com/office/powerpoint/2010/main" val="1580523440"/>
              </p:ext>
            </p:extLst>
          </p:nvPr>
        </p:nvGraphicFramePr>
        <p:xfrm>
          <a:off x="1046353" y="2163340"/>
          <a:ext cx="9905670" cy="4387971"/>
        </p:xfrm>
        <a:graphic>
          <a:graphicData uri="http://schemas.openxmlformats.org/drawingml/2006/table">
            <a:tbl>
              <a:tblPr firstRow="1" bandRow="1">
                <a:tableStyleId>{5C22544A-7EE6-4342-B048-85BDC9FD1C3A}</a:tableStyleId>
              </a:tblPr>
              <a:tblGrid>
                <a:gridCol w="450168"/>
                <a:gridCol w="2763756"/>
                <a:gridCol w="6691746"/>
              </a:tblGrid>
              <a:tr h="586150">
                <a:tc>
                  <a:txBody>
                    <a:bodyPr/>
                    <a:lstStyle/>
                    <a:p>
                      <a:pPr algn="ctr"/>
                      <a:r>
                        <a:rPr lang="es-PE" dirty="0" smtClean="0">
                          <a:latin typeface="Arial" pitchFamily="34" charset="0"/>
                          <a:cs typeface="Arial" pitchFamily="34" charset="0"/>
                        </a:rPr>
                        <a:t>#</a:t>
                      </a:r>
                      <a:endParaRPr lang="es-PE" dirty="0">
                        <a:latin typeface="Arial" pitchFamily="34" charset="0"/>
                        <a:cs typeface="Arial" pitchFamily="34" charset="0"/>
                      </a:endParaRPr>
                    </a:p>
                  </a:txBody>
                  <a:tcPr anchor="ctr"/>
                </a:tc>
                <a:tc>
                  <a:txBody>
                    <a:bodyPr/>
                    <a:lstStyle/>
                    <a:p>
                      <a:pPr algn="ctr"/>
                      <a:r>
                        <a:rPr lang="es-PE" dirty="0" smtClean="0">
                          <a:latin typeface="Arial" pitchFamily="34" charset="0"/>
                          <a:cs typeface="Arial" pitchFamily="34" charset="0"/>
                        </a:rPr>
                        <a:t>Términos</a:t>
                      </a:r>
                      <a:endParaRPr lang="es-PE" dirty="0">
                        <a:latin typeface="Arial" pitchFamily="34" charset="0"/>
                        <a:cs typeface="Arial" pitchFamily="34" charset="0"/>
                      </a:endParaRPr>
                    </a:p>
                  </a:txBody>
                  <a:tcPr anchor="ctr"/>
                </a:tc>
                <a:tc>
                  <a:txBody>
                    <a:bodyPr/>
                    <a:lstStyle/>
                    <a:p>
                      <a:pPr algn="ctr"/>
                      <a:r>
                        <a:rPr lang="es-PE" dirty="0" smtClean="0">
                          <a:latin typeface="Arial" pitchFamily="34" charset="0"/>
                          <a:cs typeface="Arial" pitchFamily="34" charset="0"/>
                        </a:rPr>
                        <a:t>Definiciones</a:t>
                      </a:r>
                      <a:endParaRPr lang="es-PE" dirty="0">
                        <a:latin typeface="Arial" pitchFamily="34" charset="0"/>
                        <a:cs typeface="Arial" pitchFamily="34" charset="0"/>
                      </a:endParaRPr>
                    </a:p>
                  </a:txBody>
                  <a:tcPr anchor="ctr"/>
                </a:tc>
              </a:tr>
              <a:tr h="528969">
                <a:tc>
                  <a:txBody>
                    <a:bodyPr/>
                    <a:lstStyle/>
                    <a:p>
                      <a:pPr algn="ctr"/>
                      <a:r>
                        <a:rPr lang="es-PE" sz="1500" dirty="0" smtClean="0">
                          <a:latin typeface="Arial" pitchFamily="34" charset="0"/>
                          <a:cs typeface="Arial" pitchFamily="34" charset="0"/>
                        </a:rPr>
                        <a:t>1</a:t>
                      </a:r>
                      <a:endParaRPr lang="es-PE" sz="15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Fábrica</a:t>
                      </a:r>
                      <a:endParaRPr lang="es-PE" sz="13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Fábrica</a:t>
                      </a:r>
                      <a:r>
                        <a:rPr lang="es-PE" sz="1300" baseline="0" dirty="0" smtClean="0">
                          <a:latin typeface="Arial" pitchFamily="34" charset="0"/>
                          <a:cs typeface="Arial" pitchFamily="34" charset="0"/>
                        </a:rPr>
                        <a:t> de Software de la Unidad Mantenimiento Evolutivo Front-</a:t>
                      </a:r>
                      <a:r>
                        <a:rPr lang="es-PE" sz="1300" baseline="0" dirty="0" err="1" smtClean="0">
                          <a:latin typeface="Arial" pitchFamily="34" charset="0"/>
                          <a:cs typeface="Arial" pitchFamily="34" charset="0"/>
                        </a:rPr>
                        <a:t>End</a:t>
                      </a:r>
                      <a:endParaRPr lang="es-PE" sz="1300" dirty="0">
                        <a:latin typeface="Arial" pitchFamily="34" charset="0"/>
                        <a:cs typeface="Arial" pitchFamily="34" charset="0"/>
                      </a:endParaRPr>
                    </a:p>
                  </a:txBody>
                  <a:tcPr anchor="ctr"/>
                </a:tc>
              </a:tr>
              <a:tr h="772087">
                <a:tc>
                  <a:txBody>
                    <a:bodyPr/>
                    <a:lstStyle/>
                    <a:p>
                      <a:pPr algn="ctr"/>
                      <a:r>
                        <a:rPr lang="es-PE" sz="1500" dirty="0" smtClean="0">
                          <a:latin typeface="Arial" pitchFamily="34" charset="0"/>
                          <a:cs typeface="Arial" pitchFamily="34" charset="0"/>
                        </a:rPr>
                        <a:t>2</a:t>
                      </a:r>
                      <a:endParaRPr lang="es-PE" sz="15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Proceso</a:t>
                      </a:r>
                      <a:endParaRPr lang="es-PE" sz="13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Conjunto de actividades,</a:t>
                      </a:r>
                      <a:r>
                        <a:rPr lang="es-PE" sz="1300" baseline="0" dirty="0" smtClean="0">
                          <a:latin typeface="Arial" pitchFamily="34" charset="0"/>
                          <a:cs typeface="Arial" pitchFamily="34" charset="0"/>
                        </a:rPr>
                        <a:t> métodos, prácticas y transformaciones que las personas usan con un propósito específico y que a partir de ciertas entradas generan productos o servicios de salida.</a:t>
                      </a:r>
                    </a:p>
                  </a:txBody>
                  <a:tcPr anchor="ctr"/>
                </a:tc>
              </a:tr>
              <a:tr h="992994">
                <a:tc>
                  <a:txBody>
                    <a:bodyPr/>
                    <a:lstStyle/>
                    <a:p>
                      <a:pPr algn="ctr"/>
                      <a:r>
                        <a:rPr lang="es-PE" sz="1500" dirty="0" smtClean="0">
                          <a:latin typeface="Arial" pitchFamily="34" charset="0"/>
                          <a:cs typeface="Arial" pitchFamily="34" charset="0"/>
                        </a:rPr>
                        <a:t>3</a:t>
                      </a:r>
                      <a:endParaRPr lang="es-PE" sz="15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Proyectos</a:t>
                      </a:r>
                      <a:endParaRPr lang="es-PE" sz="13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Unidades de trabajo sujetas a Revisiones de QA,</a:t>
                      </a:r>
                      <a:r>
                        <a:rPr lang="es-PE" sz="1300" baseline="0" dirty="0" smtClean="0">
                          <a:latin typeface="Arial" pitchFamily="34" charset="0"/>
                          <a:cs typeface="Arial" pitchFamily="34" charset="0"/>
                        </a:rPr>
                        <a:t> las cuales son ejecutadas por la fábrica.</a:t>
                      </a:r>
                      <a:endParaRPr lang="es-PE" sz="1300" dirty="0">
                        <a:latin typeface="Arial" pitchFamily="34" charset="0"/>
                        <a:cs typeface="Arial" pitchFamily="34" charset="0"/>
                      </a:endParaRPr>
                    </a:p>
                  </a:txBody>
                  <a:tcPr anchor="ctr"/>
                </a:tc>
              </a:tr>
              <a:tr h="499596">
                <a:tc>
                  <a:txBody>
                    <a:bodyPr/>
                    <a:lstStyle/>
                    <a:p>
                      <a:pPr algn="ctr"/>
                      <a:r>
                        <a:rPr lang="es-PE" sz="1500" dirty="0" smtClean="0">
                          <a:latin typeface="Arial" pitchFamily="34" charset="0"/>
                          <a:cs typeface="Arial" pitchFamily="34" charset="0"/>
                        </a:rPr>
                        <a:t>4</a:t>
                      </a:r>
                      <a:endParaRPr lang="es-PE" sz="15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QA</a:t>
                      </a:r>
                      <a:endParaRPr lang="es-PE" sz="13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Aseguramiento</a:t>
                      </a:r>
                      <a:r>
                        <a:rPr lang="es-PE" sz="1300" baseline="0" dirty="0" smtClean="0">
                          <a:latin typeface="Arial" pitchFamily="34" charset="0"/>
                          <a:cs typeface="Arial" pitchFamily="34" charset="0"/>
                        </a:rPr>
                        <a:t> de Calidad.</a:t>
                      </a:r>
                      <a:endParaRPr lang="es-PE" sz="1300" dirty="0">
                        <a:latin typeface="Arial" pitchFamily="34" charset="0"/>
                        <a:cs typeface="Arial" pitchFamily="34" charset="0"/>
                      </a:endParaRPr>
                    </a:p>
                  </a:txBody>
                  <a:tcPr anchor="ctr"/>
                </a:tc>
              </a:tr>
              <a:tr h="797282">
                <a:tc>
                  <a:txBody>
                    <a:bodyPr/>
                    <a:lstStyle/>
                    <a:p>
                      <a:pPr algn="ctr"/>
                      <a:r>
                        <a:rPr lang="es-PE" sz="1500" dirty="0" smtClean="0">
                          <a:latin typeface="Arial" pitchFamily="34" charset="0"/>
                          <a:cs typeface="Arial" pitchFamily="34" charset="0"/>
                        </a:rPr>
                        <a:t>5</a:t>
                      </a:r>
                      <a:endParaRPr lang="es-PE" sz="15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NC</a:t>
                      </a:r>
                      <a:endParaRPr lang="es-PE" sz="13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No Conformidades encontradas en la Revisión de Calidad de los artefactos y productos de la Fábrica.</a:t>
                      </a:r>
                      <a:endParaRPr lang="es-PE" sz="13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3. Roles y </a:t>
            </a:r>
            <a:r>
              <a:rPr lang="en-US" dirty="0" err="1" smtClean="0">
                <a:latin typeface="Arial" pitchFamily="34" charset="0"/>
                <a:cs typeface="Arial" pitchFamily="34" charset="0"/>
              </a:rPr>
              <a:t>Responsabilidades</a:t>
            </a:r>
            <a:endParaRPr lang="en-US" dirty="0">
              <a:latin typeface="Arial" pitchFamily="34" charset="0"/>
              <a:cs typeface="Arial" pitchFamily="34" charset="0"/>
            </a:endParaRPr>
          </a:p>
        </p:txBody>
      </p:sp>
      <p:sp>
        <p:nvSpPr>
          <p:cNvPr id="7" name="6 Pentágono"/>
          <p:cNvSpPr/>
          <p:nvPr/>
        </p:nvSpPr>
        <p:spPr>
          <a:xfrm>
            <a:off x="434651" y="2355073"/>
            <a:ext cx="1714500" cy="77006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s-PE" sz="1400" b="1" dirty="0" smtClean="0">
                <a:solidFill>
                  <a:schemeClr val="bg1"/>
                </a:solidFill>
                <a:latin typeface="Arial" pitchFamily="34" charset="0"/>
                <a:cs typeface="Arial" pitchFamily="34" charset="0"/>
              </a:rPr>
              <a:t>Analista de Calidad</a:t>
            </a:r>
            <a:endParaRPr lang="es-PE" sz="1400" b="1" dirty="0">
              <a:solidFill>
                <a:schemeClr val="bg1"/>
              </a:solidFill>
              <a:latin typeface="Arial" pitchFamily="34" charset="0"/>
              <a:cs typeface="Arial" pitchFamily="34" charset="0"/>
            </a:endParaRPr>
          </a:p>
        </p:txBody>
      </p:sp>
      <p:sp>
        <p:nvSpPr>
          <p:cNvPr id="9" name="8 Rectángulo redondeado"/>
          <p:cNvSpPr/>
          <p:nvPr/>
        </p:nvSpPr>
        <p:spPr>
          <a:xfrm>
            <a:off x="2374900" y="2302105"/>
            <a:ext cx="9182100" cy="87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Planificar y realizar las Revisiones de QA.</a:t>
            </a:r>
          </a:p>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Elaborar y proporcionar los entregables para el Aseguramiento de Calidad que realiza el Revisor.</a:t>
            </a:r>
          </a:p>
        </p:txBody>
      </p:sp>
      <p:sp>
        <p:nvSpPr>
          <p:cNvPr id="10" name="9 Pentágono"/>
          <p:cNvSpPr/>
          <p:nvPr/>
        </p:nvSpPr>
        <p:spPr>
          <a:xfrm>
            <a:off x="434651" y="3397115"/>
            <a:ext cx="1714500" cy="75394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s-PE" sz="1400" b="1" dirty="0" smtClean="0">
                <a:solidFill>
                  <a:schemeClr val="bg1"/>
                </a:solidFill>
                <a:latin typeface="Arial" pitchFamily="34" charset="0"/>
                <a:cs typeface="Arial" pitchFamily="34" charset="0"/>
              </a:rPr>
              <a:t>Líder de Proyecto</a:t>
            </a:r>
            <a:endParaRPr lang="es-PE" sz="1100" b="1" dirty="0">
              <a:solidFill>
                <a:schemeClr val="bg1"/>
              </a:solidFill>
              <a:latin typeface="Arial" pitchFamily="34" charset="0"/>
              <a:cs typeface="Arial" pitchFamily="34" charset="0"/>
            </a:endParaRPr>
          </a:p>
        </p:txBody>
      </p:sp>
      <p:sp>
        <p:nvSpPr>
          <p:cNvPr id="11" name="10 Rectángulo redondeado"/>
          <p:cNvSpPr/>
          <p:nvPr/>
        </p:nvSpPr>
        <p:spPr>
          <a:xfrm>
            <a:off x="2374900" y="3422207"/>
            <a:ext cx="9182100" cy="703767"/>
          </a:xfrm>
          <a:prstGeom prst="roundRect">
            <a:avLst>
              <a:gd name="adj" fmla="val 81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Aprobar las acciones correctivas.</a:t>
            </a:r>
          </a:p>
        </p:txBody>
      </p:sp>
      <p:sp>
        <p:nvSpPr>
          <p:cNvPr id="8" name="7 Pentágono"/>
          <p:cNvSpPr/>
          <p:nvPr/>
        </p:nvSpPr>
        <p:spPr>
          <a:xfrm>
            <a:off x="434651" y="4662773"/>
            <a:ext cx="1714500" cy="75394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s-PE" sz="1400" b="1" dirty="0" smtClean="0">
                <a:solidFill>
                  <a:schemeClr val="bg1"/>
                </a:solidFill>
                <a:latin typeface="Arial" pitchFamily="34" charset="0"/>
                <a:cs typeface="Arial" pitchFamily="34" charset="0"/>
              </a:rPr>
              <a:t>Responsable de Producto</a:t>
            </a:r>
            <a:endParaRPr lang="es-PE" sz="1100" b="1" dirty="0">
              <a:solidFill>
                <a:schemeClr val="bg1"/>
              </a:solidFill>
              <a:latin typeface="Arial" pitchFamily="34" charset="0"/>
              <a:cs typeface="Arial" pitchFamily="34" charset="0"/>
            </a:endParaRPr>
          </a:p>
        </p:txBody>
      </p:sp>
      <p:sp>
        <p:nvSpPr>
          <p:cNvPr id="12" name="11 Rectángulo redondeado"/>
          <p:cNvSpPr/>
          <p:nvPr/>
        </p:nvSpPr>
        <p:spPr>
          <a:xfrm>
            <a:off x="2374900" y="4358916"/>
            <a:ext cx="9182100" cy="1361665"/>
          </a:xfrm>
          <a:prstGeom prst="roundRect">
            <a:avLst>
              <a:gd name="adj" fmla="val 81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Es el responsable de la elaboración del producto o de su corrección en caso se encuentren no conformidades.</a:t>
            </a:r>
          </a:p>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De acuerdo al producto el responsable del producto (entregable) puede ser el Líder de Proyecto, el Analista de Calidad o el Analista Programador.</a:t>
            </a:r>
          </a:p>
        </p:txBody>
      </p:sp>
      <p:sp>
        <p:nvSpPr>
          <p:cNvPr id="13" name="12 Pentágono"/>
          <p:cNvSpPr/>
          <p:nvPr/>
        </p:nvSpPr>
        <p:spPr>
          <a:xfrm>
            <a:off x="434651" y="5924417"/>
            <a:ext cx="1714500" cy="75394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s-PE" sz="1400" b="1" dirty="0" smtClean="0">
                <a:solidFill>
                  <a:schemeClr val="bg1"/>
                </a:solidFill>
                <a:latin typeface="Arial" pitchFamily="34" charset="0"/>
                <a:cs typeface="Arial" pitchFamily="34" charset="0"/>
              </a:rPr>
              <a:t>Cliente</a:t>
            </a:r>
            <a:endParaRPr lang="es-PE" sz="1100" b="1" dirty="0">
              <a:solidFill>
                <a:schemeClr val="bg1"/>
              </a:solidFill>
              <a:latin typeface="Arial" pitchFamily="34" charset="0"/>
              <a:cs typeface="Arial" pitchFamily="34" charset="0"/>
            </a:endParaRPr>
          </a:p>
        </p:txBody>
      </p:sp>
      <p:sp>
        <p:nvSpPr>
          <p:cNvPr id="14" name="13 Rectángulo redondeado"/>
          <p:cNvSpPr/>
          <p:nvPr/>
        </p:nvSpPr>
        <p:spPr>
          <a:xfrm>
            <a:off x="2374900" y="5949509"/>
            <a:ext cx="9182100" cy="703767"/>
          </a:xfrm>
          <a:prstGeom prst="roundRect">
            <a:avLst>
              <a:gd name="adj" fmla="val 81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Rol autorizado por el cliente para revisar/aprobar el entregable.</a:t>
            </a:r>
          </a:p>
        </p:txBody>
      </p:sp>
    </p:spTree>
    <p:extLst>
      <p:ext uri="{BB962C8B-B14F-4D97-AF65-F5344CB8AC3E}">
        <p14:creationId xmlns:p14="http://schemas.microsoft.com/office/powerpoint/2010/main" val="182949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3. Roles y </a:t>
            </a:r>
            <a:r>
              <a:rPr lang="en-US" dirty="0" err="1" smtClean="0">
                <a:latin typeface="Arial" pitchFamily="34" charset="0"/>
                <a:cs typeface="Arial" pitchFamily="34" charset="0"/>
              </a:rPr>
              <a:t>Responsabilidades</a:t>
            </a:r>
            <a:endParaRPr lang="en-US" dirty="0">
              <a:latin typeface="Arial" pitchFamily="34" charset="0"/>
              <a:cs typeface="Arial" pitchFamily="34" charset="0"/>
            </a:endParaRPr>
          </a:p>
        </p:txBody>
      </p:sp>
      <p:sp>
        <p:nvSpPr>
          <p:cNvPr id="10" name="9 Pentágono"/>
          <p:cNvSpPr/>
          <p:nvPr/>
        </p:nvSpPr>
        <p:spPr>
          <a:xfrm>
            <a:off x="434651" y="3285663"/>
            <a:ext cx="1714500" cy="105248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s-PE" sz="1600" b="1" dirty="0" smtClean="0">
                <a:solidFill>
                  <a:schemeClr val="bg1"/>
                </a:solidFill>
                <a:latin typeface="Arial" pitchFamily="34" charset="0"/>
                <a:cs typeface="Arial" pitchFamily="34" charset="0"/>
              </a:rPr>
              <a:t>Líder de proyecto</a:t>
            </a:r>
            <a:endParaRPr lang="es-PE" sz="1600" b="1" dirty="0">
              <a:solidFill>
                <a:schemeClr val="bg1"/>
              </a:solidFill>
              <a:latin typeface="Arial" pitchFamily="34" charset="0"/>
              <a:cs typeface="Arial" pitchFamily="34" charset="0"/>
            </a:endParaRPr>
          </a:p>
        </p:txBody>
      </p:sp>
      <p:sp>
        <p:nvSpPr>
          <p:cNvPr id="11" name="10 Rectángulo redondeado"/>
          <p:cNvSpPr/>
          <p:nvPr/>
        </p:nvSpPr>
        <p:spPr>
          <a:xfrm>
            <a:off x="2374900" y="2205990"/>
            <a:ext cx="9182100" cy="3211830"/>
          </a:xfrm>
          <a:prstGeom prst="roundRect">
            <a:avLst>
              <a:gd name="adj" fmla="val 81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Identifica los requerimientos de usuario.</a:t>
            </a:r>
          </a:p>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Tipifica los requerimientos  según la Lista Maestra de Requerimientos para Proyectos.</a:t>
            </a:r>
          </a:p>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Expone los requerimientos definidos con la finalidad de obtener la aprobación del Proveedor de Requerimientos.</a:t>
            </a:r>
          </a:p>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Registra y aplica las observaciones que se realicen a los requerimientos en proceso de aprobación.</a:t>
            </a:r>
          </a:p>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Prepara y presenta los requerimientos para autorización formal.</a:t>
            </a:r>
          </a:p>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Es responsable de la evaluación del impacto de un cambio en los requerimientos, indicando qué actividades del cronograma ser verán afectados por el cambio.</a:t>
            </a:r>
          </a:p>
        </p:txBody>
      </p:sp>
      <p:sp>
        <p:nvSpPr>
          <p:cNvPr id="18" name="17 Pentágono"/>
          <p:cNvSpPr/>
          <p:nvPr/>
        </p:nvSpPr>
        <p:spPr>
          <a:xfrm>
            <a:off x="434651" y="5870689"/>
            <a:ext cx="1714500" cy="6477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smtClean="0">
                <a:solidFill>
                  <a:schemeClr val="bg1"/>
                </a:solidFill>
                <a:latin typeface="Arial" pitchFamily="34" charset="0"/>
                <a:cs typeface="Arial" pitchFamily="34" charset="0"/>
              </a:rPr>
              <a:t>Analistas</a:t>
            </a:r>
            <a:endParaRPr lang="es-PE" sz="1600" b="1" dirty="0">
              <a:solidFill>
                <a:schemeClr val="bg1"/>
              </a:solidFill>
              <a:latin typeface="Arial" pitchFamily="34" charset="0"/>
              <a:cs typeface="Arial" pitchFamily="34" charset="0"/>
            </a:endParaRPr>
          </a:p>
        </p:txBody>
      </p:sp>
      <p:sp>
        <p:nvSpPr>
          <p:cNvPr id="19" name="18 Rectángulo redondeado"/>
          <p:cNvSpPr/>
          <p:nvPr/>
        </p:nvSpPr>
        <p:spPr>
          <a:xfrm>
            <a:off x="2374900" y="5749290"/>
            <a:ext cx="9182100" cy="890498"/>
          </a:xfrm>
          <a:prstGeom prst="roundRect">
            <a:avLst>
              <a:gd name="adj" fmla="val 9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Participan en la evaluación del impacto de cambios a requerimientos, indicando qué actividades del cronograma se verán afectados por el cambio.</a:t>
            </a:r>
          </a:p>
        </p:txBody>
      </p:sp>
    </p:spTree>
    <p:extLst>
      <p:ext uri="{BB962C8B-B14F-4D97-AF65-F5344CB8AC3E}">
        <p14:creationId xmlns:p14="http://schemas.microsoft.com/office/powerpoint/2010/main" val="12282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4. </a:t>
            </a:r>
            <a:r>
              <a:rPr lang="en-US" dirty="0" err="1" smtClean="0">
                <a:latin typeface="Arial" pitchFamily="34" charset="0"/>
                <a:cs typeface="Arial" pitchFamily="34" charset="0"/>
              </a:rPr>
              <a:t>Entradas</a:t>
            </a:r>
            <a:r>
              <a:rPr lang="en-US" dirty="0" smtClean="0">
                <a:latin typeface="Arial" pitchFamily="34" charset="0"/>
                <a:cs typeface="Arial" pitchFamily="34" charset="0"/>
              </a:rPr>
              <a:t> y </a:t>
            </a:r>
            <a:r>
              <a:rPr lang="en-US" dirty="0" err="1" smtClean="0">
                <a:latin typeface="Arial" pitchFamily="34" charset="0"/>
                <a:cs typeface="Arial" pitchFamily="34" charset="0"/>
              </a:rPr>
              <a:t>Salidas</a:t>
            </a:r>
            <a:r>
              <a:rPr lang="en-US" dirty="0" smtClean="0">
                <a:latin typeface="Arial" pitchFamily="34" charset="0"/>
                <a:cs typeface="Arial" pitchFamily="34" charset="0"/>
              </a:rPr>
              <a:t> del </a:t>
            </a:r>
            <a:r>
              <a:rPr lang="en-US" dirty="0" err="1" smtClean="0">
                <a:latin typeface="Arial" pitchFamily="34" charset="0"/>
                <a:cs typeface="Arial" pitchFamily="34" charset="0"/>
              </a:rPr>
              <a:t>Proceso</a:t>
            </a:r>
            <a:endParaRPr lang="en-US" dirty="0">
              <a:latin typeface="Arial" pitchFamily="34" charset="0"/>
              <a:cs typeface="Arial" pitchFamily="34" charset="0"/>
            </a:endParaRPr>
          </a:p>
        </p:txBody>
      </p:sp>
      <p:sp>
        <p:nvSpPr>
          <p:cNvPr id="2" name="1 Flecha derecha"/>
          <p:cNvSpPr/>
          <p:nvPr/>
        </p:nvSpPr>
        <p:spPr>
          <a:xfrm>
            <a:off x="870905" y="2320290"/>
            <a:ext cx="3234690" cy="4011930"/>
          </a:xfrm>
          <a:prstGeom prst="rightArrow">
            <a:avLst>
              <a:gd name="adj1" fmla="val 49430"/>
              <a:gd name="adj2" fmla="val 31272"/>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s-PE" sz="1600" b="1" dirty="0" smtClean="0">
                <a:latin typeface="Arial" pitchFamily="34" charset="0"/>
                <a:cs typeface="Arial" pitchFamily="34" charset="0"/>
              </a:rPr>
              <a:t>Entradas:</a:t>
            </a:r>
          </a:p>
          <a:p>
            <a:pPr marL="285750" indent="-285750">
              <a:lnSpc>
                <a:spcPct val="150000"/>
              </a:lnSpc>
              <a:buFont typeface="Arial" pitchFamily="34" charset="0"/>
              <a:buChar char="•"/>
            </a:pPr>
            <a:r>
              <a:rPr lang="es-PE" sz="1600" b="1" dirty="0" smtClean="0">
                <a:latin typeface="Arial" pitchFamily="34" charset="0"/>
                <a:cs typeface="Arial" pitchFamily="34" charset="0"/>
              </a:rPr>
              <a:t>Lista de Actividades de QA de Producto</a:t>
            </a:r>
          </a:p>
        </p:txBody>
      </p:sp>
      <p:sp>
        <p:nvSpPr>
          <p:cNvPr id="17" name="16 Flecha derecha"/>
          <p:cNvSpPr/>
          <p:nvPr/>
        </p:nvSpPr>
        <p:spPr>
          <a:xfrm>
            <a:off x="8046720" y="2320290"/>
            <a:ext cx="3234690" cy="4011930"/>
          </a:xfrm>
          <a:prstGeom prst="rightArrow">
            <a:avLst>
              <a:gd name="adj1" fmla="val 49430"/>
              <a:gd name="adj2" fmla="val 31272"/>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s-PE" sz="1600" b="1" dirty="0" smtClean="0">
                <a:latin typeface="Arial" pitchFamily="34" charset="0"/>
                <a:cs typeface="Arial" pitchFamily="34" charset="0"/>
              </a:rPr>
              <a:t>Salidas:</a:t>
            </a:r>
          </a:p>
          <a:p>
            <a:pPr marL="285750" indent="-285750">
              <a:lnSpc>
                <a:spcPct val="150000"/>
              </a:lnSpc>
              <a:buFont typeface="Arial" pitchFamily="34" charset="0"/>
              <a:buChar char="•"/>
            </a:pPr>
            <a:r>
              <a:rPr lang="es-PE" sz="1600" b="1" dirty="0" err="1" smtClean="0">
                <a:latin typeface="Arial" pitchFamily="34" charset="0"/>
                <a:cs typeface="Arial" pitchFamily="34" charset="0"/>
              </a:rPr>
              <a:t>Revision</a:t>
            </a:r>
            <a:r>
              <a:rPr lang="es-PE" sz="1600" b="1" dirty="0" smtClean="0">
                <a:latin typeface="Arial" pitchFamily="34" charset="0"/>
                <a:cs typeface="Arial" pitchFamily="34" charset="0"/>
              </a:rPr>
              <a:t> de Aseguramiento de la Calidad</a:t>
            </a:r>
            <a:endParaRPr lang="es-PE" sz="1600" b="1" dirty="0">
              <a:latin typeface="Arial" pitchFamily="34" charset="0"/>
              <a:cs typeface="Arial" pitchFamily="34" charset="0"/>
            </a:endParaRPr>
          </a:p>
          <a:p>
            <a:pPr marL="285750" indent="-285750">
              <a:lnSpc>
                <a:spcPct val="150000"/>
              </a:lnSpc>
              <a:buFont typeface="Arial" pitchFamily="34" charset="0"/>
              <a:buChar char="•"/>
            </a:pPr>
            <a:r>
              <a:rPr lang="es-PE" sz="1600" b="1" dirty="0" smtClean="0">
                <a:latin typeface="Arial" pitchFamily="34" charset="0"/>
                <a:cs typeface="Arial" pitchFamily="34" charset="0"/>
              </a:rPr>
              <a:t>Consolidado de No Conformidades</a:t>
            </a:r>
          </a:p>
        </p:txBody>
      </p:sp>
      <p:sp>
        <p:nvSpPr>
          <p:cNvPr id="3" name="2 Rectángulo redondeado"/>
          <p:cNvSpPr/>
          <p:nvPr/>
        </p:nvSpPr>
        <p:spPr>
          <a:xfrm>
            <a:off x="4638675" y="2943225"/>
            <a:ext cx="2914650" cy="2766060"/>
          </a:xfrm>
          <a:prstGeom prst="roundRect">
            <a:avLst/>
          </a:prstGeom>
          <a:solidFill>
            <a:srgbClr val="D6EE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s-PE" sz="2400" b="1" dirty="0" smtClean="0">
                <a:solidFill>
                  <a:schemeClr val="bg1"/>
                </a:solidFill>
                <a:latin typeface="Arial Narrow" pitchFamily="34" charset="0"/>
                <a:cs typeface="Arial" pitchFamily="34" charset="0"/>
              </a:rPr>
              <a:t>Proceso de Aseguramiento de la Calidad</a:t>
            </a:r>
            <a:endParaRPr lang="es-PE" sz="2400" b="1" dirty="0">
              <a:solidFill>
                <a:schemeClr val="bg1"/>
              </a:solidFill>
              <a:latin typeface="Arial Narrow" pitchFamily="34" charset="0"/>
              <a:cs typeface="Arial" pitchFamily="34" charset="0"/>
            </a:endParaRPr>
          </a:p>
        </p:txBody>
      </p:sp>
    </p:spTree>
    <p:extLst>
      <p:ext uri="{BB962C8B-B14F-4D97-AF65-F5344CB8AC3E}">
        <p14:creationId xmlns:p14="http://schemas.microsoft.com/office/powerpoint/2010/main" val="84120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5. </a:t>
            </a:r>
            <a:r>
              <a:rPr lang="en-US" dirty="0" err="1" smtClean="0">
                <a:latin typeface="Arial" pitchFamily="34" charset="0"/>
                <a:cs typeface="Arial" pitchFamily="34" charset="0"/>
              </a:rPr>
              <a:t>Descripción</a:t>
            </a:r>
            <a:r>
              <a:rPr lang="en-US" dirty="0" smtClean="0">
                <a:latin typeface="Arial" pitchFamily="34" charset="0"/>
                <a:cs typeface="Arial" pitchFamily="34" charset="0"/>
              </a:rPr>
              <a:t> del </a:t>
            </a:r>
            <a:r>
              <a:rPr lang="en-US" dirty="0" err="1" smtClean="0">
                <a:latin typeface="Arial" pitchFamily="34" charset="0"/>
                <a:cs typeface="Arial" pitchFamily="34" charset="0"/>
              </a:rPr>
              <a:t>Proceso</a:t>
            </a:r>
            <a:endParaRPr lang="en-US" dirty="0">
              <a:latin typeface="Arial" pitchFamily="34" charset="0"/>
              <a:cs typeface="Arial" pitchFamily="34" charset="0"/>
            </a:endParaRPr>
          </a:p>
        </p:txBody>
      </p:sp>
    </p:spTree>
    <p:extLst>
      <p:ext uri="{BB962C8B-B14F-4D97-AF65-F5344CB8AC3E}">
        <p14:creationId xmlns:p14="http://schemas.microsoft.com/office/powerpoint/2010/main" val="85311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AutoShape 66"/>
          <p:cNvCxnSpPr>
            <a:cxnSpLocks noChangeShapeType="1"/>
          </p:cNvCxnSpPr>
          <p:nvPr/>
        </p:nvCxnSpPr>
        <p:spPr bwMode="auto">
          <a:xfrm>
            <a:off x="6963942" y="4100353"/>
            <a:ext cx="412101"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pic>
        <p:nvPicPr>
          <p:cNvPr id="45" name="4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043" y="3825039"/>
            <a:ext cx="873392" cy="602200"/>
          </a:xfrm>
          <a:prstGeom prst="rect">
            <a:avLst/>
          </a:prstGeom>
        </p:spPr>
      </p:pic>
      <p:cxnSp>
        <p:nvCxnSpPr>
          <p:cNvPr id="63" name="AutoShape 66"/>
          <p:cNvCxnSpPr>
            <a:cxnSpLocks noChangeShapeType="1"/>
          </p:cNvCxnSpPr>
          <p:nvPr/>
        </p:nvCxnSpPr>
        <p:spPr bwMode="auto">
          <a:xfrm>
            <a:off x="5734510" y="4100353"/>
            <a:ext cx="412101"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58" name="AutoShape 66"/>
          <p:cNvCxnSpPr>
            <a:cxnSpLocks noChangeShapeType="1"/>
          </p:cNvCxnSpPr>
          <p:nvPr/>
        </p:nvCxnSpPr>
        <p:spPr bwMode="auto">
          <a:xfrm>
            <a:off x="4624370" y="4103528"/>
            <a:ext cx="257834"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56" name="AutoShape 66"/>
          <p:cNvCxnSpPr>
            <a:cxnSpLocks noChangeShapeType="1"/>
          </p:cNvCxnSpPr>
          <p:nvPr/>
        </p:nvCxnSpPr>
        <p:spPr bwMode="auto">
          <a:xfrm>
            <a:off x="3484561" y="4103528"/>
            <a:ext cx="257834"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sp>
        <p:nvSpPr>
          <p:cNvPr id="18"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5.1.	</a:t>
            </a:r>
            <a:r>
              <a:rPr lang="en-US" dirty="0" err="1" smtClean="0">
                <a:latin typeface="Arial" pitchFamily="34" charset="0"/>
                <a:cs typeface="Arial" pitchFamily="34" charset="0"/>
              </a:rPr>
              <a:t>Subprocesos</a:t>
            </a:r>
            <a:r>
              <a:rPr lang="en-US" dirty="0" smtClean="0">
                <a:latin typeface="Arial" pitchFamily="34" charset="0"/>
                <a:cs typeface="Arial" pitchFamily="34" charset="0"/>
              </a:rPr>
              <a:t> del </a:t>
            </a:r>
            <a:r>
              <a:rPr lang="en-US" dirty="0" err="1" smtClean="0">
                <a:latin typeface="Arial" pitchFamily="34" charset="0"/>
                <a:cs typeface="Arial" pitchFamily="34" charset="0"/>
              </a:rPr>
              <a:t>Proceso</a:t>
            </a:r>
            <a:r>
              <a:rPr lang="en-US" dirty="0" smtClean="0">
                <a:latin typeface="Arial" pitchFamily="34" charset="0"/>
                <a:cs typeface="Arial" pitchFamily="34" charset="0"/>
              </a:rPr>
              <a:t> de 	</a:t>
            </a:r>
            <a:r>
              <a:rPr lang="en-US" dirty="0" err="1" smtClean="0">
                <a:latin typeface="Arial" pitchFamily="34" charset="0"/>
                <a:cs typeface="Arial" pitchFamily="34" charset="0"/>
              </a:rPr>
              <a:t>Aseguramiento</a:t>
            </a:r>
            <a:r>
              <a:rPr lang="en-US" dirty="0" smtClean="0">
                <a:latin typeface="Arial" pitchFamily="34" charset="0"/>
                <a:cs typeface="Arial" pitchFamily="34" charset="0"/>
              </a:rPr>
              <a:t> de la </a:t>
            </a:r>
            <a:r>
              <a:rPr lang="en-US" dirty="0" err="1" smtClean="0">
                <a:latin typeface="Arial" pitchFamily="34" charset="0"/>
                <a:cs typeface="Arial" pitchFamily="34" charset="0"/>
              </a:rPr>
              <a:t>Calidad</a:t>
            </a:r>
            <a:endParaRPr lang="en-US" dirty="0">
              <a:latin typeface="Arial" pitchFamily="34" charset="0"/>
              <a:cs typeface="Arial" pitchFamily="34" charset="0"/>
            </a:endParaRPr>
          </a:p>
        </p:txBody>
      </p:sp>
      <p:sp>
        <p:nvSpPr>
          <p:cNvPr id="8" name="Rectangle 4"/>
          <p:cNvSpPr>
            <a:spLocks noChangeArrowheads="1"/>
          </p:cNvSpPr>
          <p:nvPr/>
        </p:nvSpPr>
        <p:spPr bwMode="auto">
          <a:xfrm>
            <a:off x="7276904" y="4443390"/>
            <a:ext cx="107473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spcBef>
                <a:spcPct val="50000"/>
              </a:spcBef>
            </a:pPr>
            <a:r>
              <a:rPr lang="es-PE" sz="900" b="1" dirty="0" err="1" smtClean="0">
                <a:solidFill>
                  <a:schemeClr val="bg1"/>
                </a:solidFill>
                <a:latin typeface="Arial" pitchFamily="34" charset="0"/>
                <a:cs typeface="Arial" pitchFamily="34" charset="0"/>
              </a:rPr>
              <a:t>Revision</a:t>
            </a:r>
            <a:r>
              <a:rPr lang="es-PE" sz="900" b="1" dirty="0" smtClean="0">
                <a:solidFill>
                  <a:schemeClr val="bg1"/>
                </a:solidFill>
                <a:latin typeface="Arial" pitchFamily="34" charset="0"/>
                <a:cs typeface="Arial" pitchFamily="34" charset="0"/>
              </a:rPr>
              <a:t> de Aseguramiento de la Calidad</a:t>
            </a:r>
            <a:endParaRPr lang="es-ES" sz="900" b="1" dirty="0">
              <a:solidFill>
                <a:schemeClr val="bg1"/>
              </a:solidFill>
              <a:latin typeface="Arial" pitchFamily="34" charset="0"/>
              <a:cs typeface="Arial" pitchFamily="34" charset="0"/>
            </a:endParaRPr>
          </a:p>
        </p:txBody>
      </p:sp>
      <p:sp>
        <p:nvSpPr>
          <p:cNvPr id="14" name="Rectangle 11"/>
          <p:cNvSpPr>
            <a:spLocks noChangeArrowheads="1"/>
          </p:cNvSpPr>
          <p:nvPr/>
        </p:nvSpPr>
        <p:spPr bwMode="auto">
          <a:xfrm>
            <a:off x="6153614" y="3821864"/>
            <a:ext cx="963613" cy="655638"/>
          </a:xfrm>
          <a:prstGeom prst="rect">
            <a:avLst/>
          </a:prstGeom>
          <a:solidFill>
            <a:schemeClr val="tx1"/>
          </a:solidFill>
          <a:ln w="9525" algn="ctr">
            <a:solidFill>
              <a:srgbClr val="FF99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Elaboración de Informes de Resultado de QA</a:t>
            </a:r>
            <a:endParaRPr lang="es-ES" sz="900" b="1" dirty="0">
              <a:solidFill>
                <a:schemeClr val="bg1"/>
              </a:solidFill>
              <a:latin typeface="Arial" pitchFamily="34" charset="0"/>
              <a:cs typeface="Arial" pitchFamily="34" charset="0"/>
            </a:endParaRPr>
          </a:p>
        </p:txBody>
      </p:sp>
      <p:sp>
        <p:nvSpPr>
          <p:cNvPr id="15" name="Rectangle 12"/>
          <p:cNvSpPr>
            <a:spLocks noChangeArrowheads="1"/>
          </p:cNvSpPr>
          <p:nvPr/>
        </p:nvSpPr>
        <p:spPr bwMode="auto">
          <a:xfrm>
            <a:off x="6153614" y="3491394"/>
            <a:ext cx="963613" cy="333645"/>
          </a:xfrm>
          <a:prstGeom prst="rect">
            <a:avLst/>
          </a:prstGeom>
          <a:solidFill>
            <a:srgbClr val="FF9900"/>
          </a:solidFill>
          <a:ln w="9525" algn="ctr">
            <a:solidFill>
              <a:srgbClr val="FF99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(3) Analista de Calidad</a:t>
            </a:r>
            <a:endParaRPr lang="es-ES" sz="900" b="1" dirty="0">
              <a:solidFill>
                <a:schemeClr val="bg1"/>
              </a:solidFill>
              <a:latin typeface="Arial" pitchFamily="34" charset="0"/>
              <a:cs typeface="Arial" pitchFamily="34" charset="0"/>
            </a:endParaRPr>
          </a:p>
        </p:txBody>
      </p:sp>
      <p:sp>
        <p:nvSpPr>
          <p:cNvPr id="16" name="Rectangle 13"/>
          <p:cNvSpPr>
            <a:spLocks noChangeArrowheads="1"/>
          </p:cNvSpPr>
          <p:nvPr/>
        </p:nvSpPr>
        <p:spPr bwMode="auto">
          <a:xfrm>
            <a:off x="6153614" y="4477500"/>
            <a:ext cx="963613" cy="409812"/>
          </a:xfrm>
          <a:prstGeom prst="rect">
            <a:avLst/>
          </a:prstGeom>
          <a:solidFill>
            <a:srgbClr val="FF9900"/>
          </a:solidFill>
          <a:ln w="9525" algn="ctr">
            <a:solidFill>
              <a:srgbClr val="FF99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Herramienta Gestión QA-Producto</a:t>
            </a:r>
          </a:p>
        </p:txBody>
      </p:sp>
      <p:sp>
        <p:nvSpPr>
          <p:cNvPr id="24" name="Rectangle 20"/>
          <p:cNvSpPr>
            <a:spLocks noChangeArrowheads="1"/>
          </p:cNvSpPr>
          <p:nvPr/>
        </p:nvSpPr>
        <p:spPr bwMode="auto">
          <a:xfrm>
            <a:off x="3750418" y="3793289"/>
            <a:ext cx="936625" cy="655638"/>
          </a:xfrm>
          <a:prstGeom prst="rect">
            <a:avLst/>
          </a:prstGeom>
          <a:solidFill>
            <a:schemeClr val="tx1"/>
          </a:solidFill>
          <a:ln w="9525" algn="ctr">
            <a:solidFill>
              <a:srgbClr val="FF99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Planificación de Actividades de QA</a:t>
            </a:r>
            <a:endParaRPr lang="es-ES" sz="900" b="1" dirty="0">
              <a:solidFill>
                <a:schemeClr val="bg1"/>
              </a:solidFill>
              <a:latin typeface="Arial" pitchFamily="34" charset="0"/>
              <a:cs typeface="Arial" pitchFamily="34" charset="0"/>
            </a:endParaRPr>
          </a:p>
        </p:txBody>
      </p:sp>
      <p:sp>
        <p:nvSpPr>
          <p:cNvPr id="25" name="Rectangle 21"/>
          <p:cNvSpPr>
            <a:spLocks noChangeArrowheads="1"/>
          </p:cNvSpPr>
          <p:nvPr/>
        </p:nvSpPr>
        <p:spPr bwMode="auto">
          <a:xfrm>
            <a:off x="3750418" y="3491393"/>
            <a:ext cx="936625" cy="305071"/>
          </a:xfrm>
          <a:prstGeom prst="rect">
            <a:avLst/>
          </a:prstGeom>
          <a:solidFill>
            <a:srgbClr val="FF9900"/>
          </a:solidFill>
          <a:ln w="9525" algn="ctr">
            <a:solidFill>
              <a:srgbClr val="FF99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(1) </a:t>
            </a: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sp>
        <p:nvSpPr>
          <p:cNvPr id="26" name="Rectangle 22"/>
          <p:cNvSpPr>
            <a:spLocks noChangeArrowheads="1"/>
          </p:cNvSpPr>
          <p:nvPr/>
        </p:nvSpPr>
        <p:spPr bwMode="auto">
          <a:xfrm>
            <a:off x="3750418" y="4448925"/>
            <a:ext cx="936625" cy="438387"/>
          </a:xfrm>
          <a:prstGeom prst="rect">
            <a:avLst/>
          </a:prstGeom>
          <a:solidFill>
            <a:srgbClr val="FF9900"/>
          </a:solidFill>
          <a:ln w="9525" algn="ctr">
            <a:solidFill>
              <a:srgbClr val="FF99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Herramienta Gestión QA-Producto</a:t>
            </a:r>
            <a:endParaRPr lang="es-PE" sz="900" b="1" dirty="0">
              <a:solidFill>
                <a:schemeClr val="bg1"/>
              </a:solidFill>
              <a:latin typeface="Arial" pitchFamily="34" charset="0"/>
              <a:cs typeface="Arial" pitchFamily="34" charset="0"/>
            </a:endParaRPr>
          </a:p>
        </p:txBody>
      </p:sp>
      <p:sp>
        <p:nvSpPr>
          <p:cNvPr id="30" name="Rectangle 27"/>
          <p:cNvSpPr>
            <a:spLocks noChangeArrowheads="1"/>
          </p:cNvSpPr>
          <p:nvPr/>
        </p:nvSpPr>
        <p:spPr bwMode="auto">
          <a:xfrm>
            <a:off x="4887068" y="3809164"/>
            <a:ext cx="963613" cy="655638"/>
          </a:xfrm>
          <a:prstGeom prst="rect">
            <a:avLst/>
          </a:prstGeom>
          <a:solidFill>
            <a:schemeClr val="tx1"/>
          </a:solidFill>
          <a:ln w="9525" algn="ctr">
            <a:solidFill>
              <a:srgbClr val="FF99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Ejecución de Plan de QA</a:t>
            </a:r>
            <a:endParaRPr lang="es-ES" sz="900" b="1" dirty="0">
              <a:solidFill>
                <a:schemeClr val="bg1"/>
              </a:solidFill>
              <a:latin typeface="Arial" pitchFamily="34" charset="0"/>
              <a:cs typeface="Arial" pitchFamily="34" charset="0"/>
            </a:endParaRPr>
          </a:p>
        </p:txBody>
      </p:sp>
      <p:sp>
        <p:nvSpPr>
          <p:cNvPr id="31" name="Rectangle 28"/>
          <p:cNvSpPr>
            <a:spLocks noChangeArrowheads="1"/>
          </p:cNvSpPr>
          <p:nvPr/>
        </p:nvSpPr>
        <p:spPr bwMode="auto">
          <a:xfrm>
            <a:off x="4887068" y="3491394"/>
            <a:ext cx="963613" cy="320946"/>
          </a:xfrm>
          <a:prstGeom prst="rect">
            <a:avLst/>
          </a:prstGeom>
          <a:solidFill>
            <a:srgbClr val="FF9900"/>
          </a:solidFill>
          <a:ln w="9525" algn="ctr">
            <a:solidFill>
              <a:srgbClr val="FF99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(2) </a:t>
            </a: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sp>
        <p:nvSpPr>
          <p:cNvPr id="32" name="Rectangle 29"/>
          <p:cNvSpPr>
            <a:spLocks noChangeArrowheads="1"/>
          </p:cNvSpPr>
          <p:nvPr/>
        </p:nvSpPr>
        <p:spPr bwMode="auto">
          <a:xfrm>
            <a:off x="4887068" y="4464800"/>
            <a:ext cx="963613" cy="422512"/>
          </a:xfrm>
          <a:prstGeom prst="rect">
            <a:avLst/>
          </a:prstGeom>
          <a:solidFill>
            <a:srgbClr val="FF9900"/>
          </a:solidFill>
          <a:ln w="9525" algn="ctr">
            <a:solidFill>
              <a:srgbClr val="FF99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Herramienta Gestión QA-Producto</a:t>
            </a:r>
          </a:p>
        </p:txBody>
      </p:sp>
      <p:sp>
        <p:nvSpPr>
          <p:cNvPr id="47" name="Rectangle 61"/>
          <p:cNvSpPr>
            <a:spLocks noChangeArrowheads="1"/>
          </p:cNvSpPr>
          <p:nvPr/>
        </p:nvSpPr>
        <p:spPr bwMode="auto">
          <a:xfrm>
            <a:off x="2533978" y="4371989"/>
            <a:ext cx="1223963" cy="20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Actividades de QA</a:t>
            </a:r>
            <a:endParaRPr lang="es-ES" sz="900" b="1" dirty="0">
              <a:solidFill>
                <a:schemeClr val="bg1"/>
              </a:solidFill>
              <a:latin typeface="Arial" pitchFamily="34" charset="0"/>
              <a:cs typeface="Arial" pitchFamily="34" charset="0"/>
            </a:endParaRPr>
          </a:p>
        </p:txBody>
      </p:sp>
      <p:sp>
        <p:nvSpPr>
          <p:cNvPr id="51" name="Rectangle 65"/>
          <p:cNvSpPr>
            <a:spLocks noChangeArrowheads="1"/>
          </p:cNvSpPr>
          <p:nvPr/>
        </p:nvSpPr>
        <p:spPr bwMode="auto">
          <a:xfrm>
            <a:off x="2678441" y="3241874"/>
            <a:ext cx="93503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cxnSp>
        <p:nvCxnSpPr>
          <p:cNvPr id="52" name="AutoShape 66"/>
          <p:cNvCxnSpPr>
            <a:cxnSpLocks noChangeShapeType="1"/>
          </p:cNvCxnSpPr>
          <p:nvPr/>
        </p:nvCxnSpPr>
        <p:spPr bwMode="auto">
          <a:xfrm flipH="1">
            <a:off x="3137643" y="3526589"/>
            <a:ext cx="3175" cy="249237"/>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96" name="AutoShape 66"/>
          <p:cNvCxnSpPr>
            <a:cxnSpLocks noChangeShapeType="1"/>
          </p:cNvCxnSpPr>
          <p:nvPr/>
        </p:nvCxnSpPr>
        <p:spPr bwMode="auto">
          <a:xfrm>
            <a:off x="7814273" y="4842722"/>
            <a:ext cx="0" cy="313328"/>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pic>
        <p:nvPicPr>
          <p:cNvPr id="5" name="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1272" y="2608284"/>
            <a:ext cx="789375" cy="692007"/>
          </a:xfrm>
          <a:prstGeom prst="rect">
            <a:avLst/>
          </a:prstGeom>
        </p:spPr>
      </p:pic>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9264" y="3775826"/>
            <a:ext cx="873392" cy="602200"/>
          </a:xfrm>
          <a:prstGeom prst="rect">
            <a:avLst/>
          </a:prstGeom>
        </p:spPr>
      </p:pic>
      <p:pic>
        <p:nvPicPr>
          <p:cNvPr id="46" name="45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8051" y="5131741"/>
            <a:ext cx="789375" cy="692007"/>
          </a:xfrm>
          <a:prstGeom prst="rect">
            <a:avLst/>
          </a:prstGeom>
        </p:spPr>
      </p:pic>
      <p:sp>
        <p:nvSpPr>
          <p:cNvPr id="48" name="Rectangle 65"/>
          <p:cNvSpPr>
            <a:spLocks noChangeArrowheads="1"/>
          </p:cNvSpPr>
          <p:nvPr/>
        </p:nvSpPr>
        <p:spPr bwMode="auto">
          <a:xfrm>
            <a:off x="7364668" y="5804762"/>
            <a:ext cx="89614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Líder de Proyecto</a:t>
            </a:r>
            <a:endParaRPr lang="es-ES" sz="9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57958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1152</TotalTime>
  <Words>1925</Words>
  <Application>Microsoft Office PowerPoint</Application>
  <PresentationFormat>Personalizado</PresentationFormat>
  <Paragraphs>341</Paragraphs>
  <Slides>22</Slides>
  <Notes>22</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1_Berlin</vt:lpstr>
      <vt:lpstr>Proceso de Aseguramiento de la Calidad</vt:lpstr>
      <vt:lpstr>Contenido</vt:lpstr>
      <vt:lpstr>1. Objetivo y Alcance del Proceso</vt:lpstr>
      <vt:lpstr>2. Términos y Definiciones</vt:lpstr>
      <vt:lpstr>3. Roles y Responsabilidades</vt:lpstr>
      <vt:lpstr>3. Roles y Responsabilidades</vt:lpstr>
      <vt:lpstr>4. Entradas y Salidas del Proceso</vt:lpstr>
      <vt:lpstr>5. Descripción del Proceso</vt:lpstr>
      <vt:lpstr>5.1. Subprocesos del Proceso de  Aseguramiento de la Calidad</vt:lpstr>
      <vt:lpstr>5.1. Subprocesos del Proceso de  Aseguramiento de la Calidad</vt:lpstr>
      <vt:lpstr>5.2. Actividades</vt:lpstr>
      <vt:lpstr>Actividades del Subproceso de Ejecución de Plan de QA</vt:lpstr>
      <vt:lpstr>Actividades del Subproceso de Ejecución de Plan de QA</vt:lpstr>
      <vt:lpstr>Actividades del Subproceso Elaboración de Informe de Resultados QA</vt:lpstr>
      <vt:lpstr>Actividades del Subproceso Elaboración de Informe de Resultados QA</vt:lpstr>
      <vt:lpstr>5.3 Tareas</vt:lpstr>
      <vt:lpstr>Tareas de la Actividad Realizar las Revisiones de QA</vt:lpstr>
      <vt:lpstr>Tareas de la Actividad Realizar las Revisiones de QA</vt:lpstr>
      <vt:lpstr>Tareas de la Actividad Realizar las Revisiones de QA</vt:lpstr>
      <vt:lpstr>6. Métricas del proceso</vt:lpstr>
      <vt:lpstr>7. Artefactos del proceso</vt:lpstr>
      <vt:lpstr>8. Historial de revisiones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Christian</dc:creator>
  <cp:lastModifiedBy>ELMER</cp:lastModifiedBy>
  <cp:revision>153</cp:revision>
  <dcterms:created xsi:type="dcterms:W3CDTF">2014-04-17T23:07:25Z</dcterms:created>
  <dcterms:modified xsi:type="dcterms:W3CDTF">2015-07-16T06:26:17Z</dcterms:modified>
</cp:coreProperties>
</file>