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65" r:id="rId2"/>
    <p:sldId id="266" r:id="rId3"/>
    <p:sldId id="276" r:id="rId4"/>
    <p:sldId id="267" r:id="rId5"/>
    <p:sldId id="272" r:id="rId6"/>
    <p:sldId id="278" r:id="rId7"/>
    <p:sldId id="273" r:id="rId8"/>
    <p:sldId id="268" r:id="rId9"/>
    <p:sldId id="269" r:id="rId10"/>
    <p:sldId id="270" r:id="rId11"/>
    <p:sldId id="277" r:id="rId12"/>
    <p:sldId id="271" r:id="rId13"/>
    <p:sldId id="274" r:id="rId14"/>
    <p:sldId id="275" r:id="rId1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4320"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3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6179" autoAdjust="0"/>
  </p:normalViewPr>
  <p:slideViewPr>
    <p:cSldViewPr snapToGrid="0" snapToObjects="1">
      <p:cViewPr varScale="1">
        <p:scale>
          <a:sx n="64" d="100"/>
          <a:sy n="64" d="100"/>
        </p:scale>
        <p:origin x="403" y="72"/>
      </p:cViewPr>
      <p:guideLst>
        <p:guide orient="horz" pos="432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0"/>
                <a:cs typeface="ヒラギノ角ゴ Pro W3"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a:extLst>
        </p:spPr>
        <p:txBody>
          <a:bodyPr vert="horz" wrap="square" lIns="91440" tIns="45720" rIns="91440" bIns="45720" numCol="1" anchor="b" anchorCtr="0" compatLnSpc="1">
            <a:prstTxWarp prst="textNoShape">
              <a:avLst/>
            </a:prstTxWarp>
          </a:bodyPr>
          <a:lstStyle>
            <a:lvl1pPr algn="r">
              <a:defRPr sz="1200"/>
            </a:lvl1pPr>
          </a:lstStyle>
          <a:p>
            <a:pPr>
              <a:defRPr/>
            </a:pPr>
            <a:fld id="{F759D423-BE12-4AAD-ACB1-8C8D7EA24A99}" type="slidenum">
              <a:rPr lang="en-US" altLang="en-US"/>
              <a:pPr>
                <a:defRPr/>
              </a:pPr>
              <a:t>‹#›</a:t>
            </a:fld>
            <a:endParaRPr lang="en-US" altLang="en-US"/>
          </a:p>
        </p:txBody>
      </p:sp>
    </p:spTree>
    <p:extLst>
      <p:ext uri="{BB962C8B-B14F-4D97-AF65-F5344CB8AC3E}">
        <p14:creationId xmlns:p14="http://schemas.microsoft.com/office/powerpoint/2010/main" val="3946048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kotl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7" name="Notes Placeholder 2"/>
          <p:cNvSpPr>
            <a:spLocks noGrp="1"/>
          </p:cNvSpPr>
          <p:nvPr>
            <p:ph type="body" idx="1"/>
          </p:nvPr>
        </p:nvSpPr>
        <p:spPr>
          <a:noFill/>
        </p:spPr>
        <p:txBody>
          <a:bodyPr/>
          <a:lstStyle/>
          <a:p>
            <a:pPr eaLnBrk="1" hangingPunct="1"/>
            <a:r>
              <a:rPr lang="en-US" altLang="en-US" smtClean="0">
                <a:latin typeface="Arial" panose="020B0604020202020204" pitchFamily="34" charset="0"/>
                <a:ea typeface="ヒラギノ角ゴ Pro W3" charset="-128"/>
              </a:rPr>
              <a:t>Use this for Pro Audio Segments</a:t>
            </a:r>
          </a:p>
        </p:txBody>
      </p:sp>
      <p:sp>
        <p:nvSpPr>
          <p:cNvPr id="614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52B440A3-E75E-4EE9-B686-A39B44F54CAD}" type="slidenum">
              <a:rPr lang="en-US" altLang="en-US" sz="1200" smtClean="0"/>
              <a:pPr/>
              <a:t>1</a:t>
            </a:fld>
            <a:endParaRPr lang="en-US" altLang="en-US" sz="1200" smtClean="0"/>
          </a:p>
        </p:txBody>
      </p:sp>
    </p:spTree>
    <p:extLst>
      <p:ext uri="{BB962C8B-B14F-4D97-AF65-F5344CB8AC3E}">
        <p14:creationId xmlns:p14="http://schemas.microsoft.com/office/powerpoint/2010/main" val="220024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759D423-BE12-4AAD-ACB1-8C8D7EA24A99}" type="slidenum">
              <a:rPr lang="en-US" altLang="en-US" smtClean="0"/>
              <a:pPr>
                <a:defRPr/>
              </a:pPr>
              <a:t>4</a:t>
            </a:fld>
            <a:endParaRPr lang="en-US" altLang="en-US"/>
          </a:p>
        </p:txBody>
      </p:sp>
    </p:spTree>
    <p:extLst>
      <p:ext uri="{BB962C8B-B14F-4D97-AF65-F5344CB8AC3E}">
        <p14:creationId xmlns:p14="http://schemas.microsoft.com/office/powerpoint/2010/main" val="142399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ヒラギノ角ゴ Pro W3" charset="0"/>
                <a:cs typeface="ヒラギノ角ゴ Pro W3" charset="0"/>
              </a:rPr>
              <a:t>The Android operating system is a multi-user Linux system in which each app is a different user.</a:t>
            </a:r>
          </a:p>
          <a:p>
            <a:r>
              <a:rPr lang="en-US" sz="1200" b="0" i="0" kern="1200" dirty="0" smtClean="0">
                <a:solidFill>
                  <a:schemeClr val="tx1"/>
                </a:solidFill>
                <a:effectLst/>
                <a:latin typeface="Arial" charset="0"/>
                <a:ea typeface="ヒラギノ角ゴ Pro W3" charset="0"/>
                <a:cs typeface="ヒラギノ角ゴ Pro W3" charset="0"/>
              </a:rPr>
              <a:t>By default, the system assigns each app a unique Linux user ID (the ID is used only by the system and is unknown to the app). The system sets permissions for all the files in an app so that only the user ID assigned to that app can access them.</a:t>
            </a:r>
          </a:p>
          <a:p>
            <a:r>
              <a:rPr lang="en-US" sz="1200" b="0" i="0" kern="1200" dirty="0" smtClean="0">
                <a:solidFill>
                  <a:schemeClr val="tx1"/>
                </a:solidFill>
                <a:effectLst/>
                <a:latin typeface="Arial" charset="0"/>
                <a:ea typeface="ヒラギノ角ゴ Pro W3" charset="0"/>
                <a:cs typeface="ヒラギノ角ゴ Pro W3" charset="0"/>
              </a:rPr>
              <a:t>Each process has its own virtual machine (VM), so an app's code runs in isolation from other apps.</a:t>
            </a:r>
          </a:p>
          <a:p>
            <a:r>
              <a:rPr lang="en-US" sz="1200" b="0" i="0" kern="1200" dirty="0" smtClean="0">
                <a:solidFill>
                  <a:schemeClr val="tx1"/>
                </a:solidFill>
                <a:effectLst/>
                <a:latin typeface="Arial" charset="0"/>
                <a:ea typeface="ヒラギノ角ゴ Pro W3" charset="0"/>
                <a:cs typeface="ヒラギノ角ゴ Pro W3" charset="0"/>
              </a:rPr>
              <a:t>By default, every app runs in its own Linux process. The Android system starts the process when any of the app's components need to be executed, and then shuts down the process when it's no longer needed or when the system must recover memory for other apps.</a:t>
            </a:r>
          </a:p>
          <a:p>
            <a:endParaRPr lang="en-US" dirty="0"/>
          </a:p>
        </p:txBody>
      </p:sp>
      <p:sp>
        <p:nvSpPr>
          <p:cNvPr id="4" name="Slide Number Placeholder 3"/>
          <p:cNvSpPr>
            <a:spLocks noGrp="1"/>
          </p:cNvSpPr>
          <p:nvPr>
            <p:ph type="sldNum" sz="quarter" idx="10"/>
          </p:nvPr>
        </p:nvSpPr>
        <p:spPr/>
        <p:txBody>
          <a:bodyPr/>
          <a:lstStyle/>
          <a:p>
            <a:pPr>
              <a:defRPr/>
            </a:pPr>
            <a:fld id="{F759D423-BE12-4AAD-ACB1-8C8D7EA24A99}" type="slidenum">
              <a:rPr lang="en-US" altLang="en-US" smtClean="0"/>
              <a:pPr>
                <a:defRPr/>
              </a:pPr>
              <a:t>8</a:t>
            </a:fld>
            <a:endParaRPr lang="en-US" altLang="en-US"/>
          </a:p>
        </p:txBody>
      </p:sp>
    </p:spTree>
    <p:extLst>
      <p:ext uri="{BB962C8B-B14F-4D97-AF65-F5344CB8AC3E}">
        <p14:creationId xmlns:p14="http://schemas.microsoft.com/office/powerpoint/2010/main" val="27257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a:t>
            </a:r>
            <a:r>
              <a:rPr lang="en-US" baseline="0" dirty="0" smtClean="0"/>
              <a:t> developers chant this in their sleep…</a:t>
            </a:r>
            <a:endParaRPr lang="en-US" dirty="0"/>
          </a:p>
        </p:txBody>
      </p:sp>
      <p:sp>
        <p:nvSpPr>
          <p:cNvPr id="4" name="Slide Number Placeholder 3"/>
          <p:cNvSpPr>
            <a:spLocks noGrp="1"/>
          </p:cNvSpPr>
          <p:nvPr>
            <p:ph type="sldNum" sz="quarter" idx="10"/>
          </p:nvPr>
        </p:nvSpPr>
        <p:spPr/>
        <p:txBody>
          <a:bodyPr/>
          <a:lstStyle/>
          <a:p>
            <a:pPr>
              <a:defRPr/>
            </a:pPr>
            <a:fld id="{F759D423-BE12-4AAD-ACB1-8C8D7EA24A99}" type="slidenum">
              <a:rPr lang="en-US" altLang="en-US" smtClean="0"/>
              <a:pPr>
                <a:defRPr/>
              </a:pPr>
              <a:t>12</a:t>
            </a:fld>
            <a:endParaRPr lang="en-US" altLang="en-US"/>
          </a:p>
        </p:txBody>
      </p:sp>
    </p:spTree>
    <p:extLst>
      <p:ext uri="{BB962C8B-B14F-4D97-AF65-F5344CB8AC3E}">
        <p14:creationId xmlns:p14="http://schemas.microsoft.com/office/powerpoint/2010/main" val="42416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ヒラギノ角ゴ Pro W3" charset="0"/>
                <a:cs typeface="ヒラギノ角ゴ Pro W3" charset="0"/>
              </a:rPr>
              <a:t>Kotlin</a:t>
            </a:r>
            <a:r>
              <a:rPr lang="en-US" sz="1200" b="0" i="0" kern="1200" dirty="0" smtClean="0">
                <a:solidFill>
                  <a:schemeClr val="tx1"/>
                </a:solidFill>
                <a:effectLst/>
                <a:latin typeface="Arial" charset="0"/>
                <a:ea typeface="ヒラギノ角ゴ Pro W3" charset="0"/>
                <a:cs typeface="ヒラギノ角ゴ Pro W3" charset="0"/>
              </a:rPr>
              <a:t> is an Android-compatible language that is concise, expressive, and designed to be type- and null-safe. It works with the Java language seamlessly, so it makes it easy for developers who love the Java language to keep using it but also incrementally add </a:t>
            </a:r>
            <a:r>
              <a:rPr lang="en-US" sz="1200" b="0" i="0" kern="1200" dirty="0" err="1" smtClean="0">
                <a:solidFill>
                  <a:schemeClr val="tx1"/>
                </a:solidFill>
                <a:effectLst/>
                <a:latin typeface="Arial" charset="0"/>
                <a:ea typeface="ヒラギノ角ゴ Pro W3" charset="0"/>
                <a:cs typeface="ヒラギノ角ゴ Pro W3" charset="0"/>
              </a:rPr>
              <a:t>Kotlin</a:t>
            </a:r>
            <a:r>
              <a:rPr lang="en-US" sz="1200" b="0" i="0" kern="1200" dirty="0" smtClean="0">
                <a:solidFill>
                  <a:schemeClr val="tx1"/>
                </a:solidFill>
                <a:effectLst/>
                <a:latin typeface="Arial" charset="0"/>
                <a:ea typeface="ヒラギノ角ゴ Pro W3" charset="0"/>
                <a:cs typeface="ヒラギノ角ゴ Pro W3" charset="0"/>
              </a:rPr>
              <a:t> code and leverage </a:t>
            </a:r>
            <a:r>
              <a:rPr lang="en-US" sz="1200" b="0" i="0" kern="1200" dirty="0" err="1" smtClean="0">
                <a:solidFill>
                  <a:schemeClr val="tx1"/>
                </a:solidFill>
                <a:effectLst/>
                <a:latin typeface="Arial" charset="0"/>
                <a:ea typeface="ヒラギノ角ゴ Pro W3" charset="0"/>
                <a:cs typeface="ヒラギノ角ゴ Pro W3" charset="0"/>
              </a:rPr>
              <a:t>Kotlin</a:t>
            </a:r>
            <a:r>
              <a:rPr lang="en-US" sz="1200" b="0" i="0" kern="1200" dirty="0" smtClean="0">
                <a:solidFill>
                  <a:schemeClr val="tx1"/>
                </a:solidFill>
                <a:effectLst/>
                <a:latin typeface="Arial" charset="0"/>
                <a:ea typeface="ヒラギノ角ゴ Pro W3" charset="0"/>
                <a:cs typeface="ヒラギノ角ゴ Pro W3" charset="0"/>
              </a:rPr>
              <a:t> libraries. Also, many Android developers have already found that </a:t>
            </a:r>
            <a:r>
              <a:rPr lang="en-US" sz="1200" b="0" i="0" kern="1200" dirty="0" err="1" smtClean="0">
                <a:solidFill>
                  <a:schemeClr val="tx1"/>
                </a:solidFill>
                <a:effectLst/>
                <a:latin typeface="Arial" charset="0"/>
                <a:ea typeface="ヒラギノ角ゴ Pro W3" charset="0"/>
                <a:cs typeface="ヒラギノ角ゴ Pro W3" charset="0"/>
              </a:rPr>
              <a:t>Kotlin</a:t>
            </a:r>
            <a:r>
              <a:rPr lang="en-US" sz="1200" b="0" i="0" kern="1200" dirty="0" smtClean="0">
                <a:solidFill>
                  <a:schemeClr val="tx1"/>
                </a:solidFill>
                <a:effectLst/>
                <a:latin typeface="Arial" charset="0"/>
                <a:ea typeface="ヒラギノ角ゴ Pro W3" charset="0"/>
                <a:cs typeface="ヒラギノ角ゴ Pro W3" charset="0"/>
              </a:rPr>
              <a:t> makes development faster and more fun, so we want to better support these </a:t>
            </a:r>
            <a:r>
              <a:rPr lang="en-US" sz="1200" b="0" i="0" kern="1200" dirty="0" err="1" smtClean="0">
                <a:solidFill>
                  <a:schemeClr val="tx1"/>
                </a:solidFill>
                <a:effectLst/>
                <a:latin typeface="Arial" charset="0"/>
                <a:ea typeface="ヒラギノ角ゴ Pro W3" charset="0"/>
                <a:cs typeface="ヒラギノ角ゴ Pro W3" charset="0"/>
              </a:rPr>
              <a:t>Kotlin</a:t>
            </a:r>
            <a:r>
              <a:rPr lang="en-US" sz="1200" b="0" i="0" kern="1200" dirty="0" smtClean="0">
                <a:solidFill>
                  <a:schemeClr val="tx1"/>
                </a:solidFill>
                <a:effectLst/>
                <a:latin typeface="Arial" charset="0"/>
                <a:ea typeface="ヒラギノ角ゴ Pro W3" charset="0"/>
                <a:cs typeface="ヒラギノ角ゴ Pro W3" charset="0"/>
              </a:rPr>
              <a:t> users. You can read more about </a:t>
            </a:r>
            <a:r>
              <a:rPr lang="en-US" sz="1200" b="0" i="0" u="none" strike="noStrike" kern="1200" dirty="0" err="1" smtClean="0">
                <a:solidFill>
                  <a:schemeClr val="tx1"/>
                </a:solidFill>
                <a:effectLst/>
                <a:latin typeface="Arial" charset="0"/>
                <a:ea typeface="ヒラギノ角ゴ Pro W3" charset="0"/>
                <a:cs typeface="ヒラギノ角ゴ Pro W3" charset="0"/>
                <a:hlinkClick r:id="rId3"/>
              </a:rPr>
              <a:t>Kotlin</a:t>
            </a:r>
            <a:r>
              <a:rPr lang="en-US" sz="1200" b="0" i="0" u="none" strike="noStrike" kern="1200" dirty="0" smtClean="0">
                <a:solidFill>
                  <a:schemeClr val="tx1"/>
                </a:solidFill>
                <a:effectLst/>
                <a:latin typeface="Arial" charset="0"/>
                <a:ea typeface="ヒラギノ角ゴ Pro W3" charset="0"/>
                <a:cs typeface="ヒラギノ角ゴ Pro W3" charset="0"/>
                <a:hlinkClick r:id="rId3"/>
              </a:rPr>
              <a:t> and Android here</a:t>
            </a:r>
            <a:r>
              <a:rPr lang="en-US" sz="1200" b="0" i="0" kern="1200" dirty="0" smtClean="0">
                <a:solidFill>
                  <a:schemeClr val="tx1"/>
                </a:solidFill>
                <a:effectLst/>
                <a:latin typeface="Arial" charset="0"/>
                <a:ea typeface="ヒラギノ角ゴ Pro W3" charset="0"/>
                <a:cs typeface="ヒラギノ角ゴ Pro W3" charset="0"/>
              </a:rPr>
              <a:t>.</a:t>
            </a:r>
            <a:endParaRPr lang="en-US" dirty="0"/>
          </a:p>
        </p:txBody>
      </p:sp>
      <p:sp>
        <p:nvSpPr>
          <p:cNvPr id="4" name="Slide Number Placeholder 3"/>
          <p:cNvSpPr>
            <a:spLocks noGrp="1"/>
          </p:cNvSpPr>
          <p:nvPr>
            <p:ph type="sldNum" sz="quarter" idx="10"/>
          </p:nvPr>
        </p:nvSpPr>
        <p:spPr/>
        <p:txBody>
          <a:bodyPr/>
          <a:lstStyle/>
          <a:p>
            <a:pPr>
              <a:defRPr/>
            </a:pPr>
            <a:fld id="{F759D423-BE12-4AAD-ACB1-8C8D7EA24A99}" type="slidenum">
              <a:rPr lang="en-US" altLang="en-US" smtClean="0"/>
              <a:pPr>
                <a:defRPr/>
              </a:pPr>
              <a:t>13</a:t>
            </a:fld>
            <a:endParaRPr lang="en-US" altLang="en-US"/>
          </a:p>
        </p:txBody>
      </p:sp>
    </p:spTree>
    <p:extLst>
      <p:ext uri="{BB962C8B-B14F-4D97-AF65-F5344CB8AC3E}">
        <p14:creationId xmlns:p14="http://schemas.microsoft.com/office/powerpoint/2010/main" val="446750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rk Title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8765" y="1122363"/>
            <a:ext cx="7554190" cy="2387600"/>
          </a:xfrm>
          <a:prstGeom prst="rect">
            <a:avLst/>
          </a:prstGeom>
        </p:spPr>
        <p:txBody>
          <a:bodyPr anchor="b"/>
          <a:lstStyle>
            <a:lvl1pPr algn="ctr">
              <a:defRPr sz="3200">
                <a:solidFill>
                  <a:schemeClr val="bg1"/>
                </a:solidFill>
              </a:defRPr>
            </a:lvl1pPr>
          </a:lstStyle>
          <a:p>
            <a:r>
              <a:rPr lang="en-US" dirty="0" smtClean="0"/>
              <a:t>Click to edit Master title style</a:t>
            </a:r>
            <a:endParaRPr lang="en-US" dirty="0"/>
          </a:p>
        </p:txBody>
      </p:sp>
      <p:sp>
        <p:nvSpPr>
          <p:cNvPr id="14" name="Text Placeholder 13"/>
          <p:cNvSpPr>
            <a:spLocks noGrp="1"/>
          </p:cNvSpPr>
          <p:nvPr>
            <p:ph type="body" sz="quarter" idx="10"/>
          </p:nvPr>
        </p:nvSpPr>
        <p:spPr>
          <a:xfrm>
            <a:off x="498475" y="3584575"/>
            <a:ext cx="7554913" cy="1008063"/>
          </a:xfrm>
          <a:prstGeom prst="rect">
            <a:avLst/>
          </a:prstGeom>
        </p:spPr>
        <p:txBody>
          <a:bodyPr/>
          <a:lstStyle>
            <a:lvl1pPr marL="0" indent="0" algn="ctr">
              <a:buNone/>
              <a:defRPr sz="3200">
                <a:solidFill>
                  <a:schemeClr val="bg1">
                    <a:lumMod val="65000"/>
                  </a:schemeClr>
                </a:solidFill>
              </a:defRPr>
            </a:lvl1pPr>
          </a:lstStyle>
          <a:p>
            <a:pPr lvl="0"/>
            <a:r>
              <a:rPr lang="en-US" altLang="en-US" dirty="0" smtClean="0"/>
              <a:t>Click to edit Master text styles</a:t>
            </a:r>
          </a:p>
        </p:txBody>
      </p:sp>
    </p:spTree>
    <p:extLst>
      <p:ext uri="{BB962C8B-B14F-4D97-AF65-F5344CB8AC3E}">
        <p14:creationId xmlns:p14="http://schemas.microsoft.com/office/powerpoint/2010/main" val="99878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Title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8765" y="1122363"/>
            <a:ext cx="7554190" cy="2387600"/>
          </a:xfrm>
          <a:prstGeom prst="rect">
            <a:avLst/>
          </a:prstGeom>
        </p:spPr>
        <p:txBody>
          <a:bodyPr anchor="b"/>
          <a:lstStyle>
            <a:lvl1pPr algn="ctr">
              <a:defRPr sz="3200">
                <a:solidFill>
                  <a:schemeClr val="tx1"/>
                </a:solidFill>
              </a:defRPr>
            </a:lvl1pPr>
          </a:lstStyle>
          <a:p>
            <a:r>
              <a:rPr lang="en-US" dirty="0" smtClean="0"/>
              <a:t>Click to edit Master title style</a:t>
            </a:r>
            <a:endParaRPr lang="en-US" dirty="0"/>
          </a:p>
        </p:txBody>
      </p:sp>
      <p:sp>
        <p:nvSpPr>
          <p:cNvPr id="14" name="Text Placeholder 13"/>
          <p:cNvSpPr>
            <a:spLocks noGrp="1"/>
          </p:cNvSpPr>
          <p:nvPr>
            <p:ph type="body" sz="quarter" idx="10"/>
          </p:nvPr>
        </p:nvSpPr>
        <p:spPr>
          <a:xfrm>
            <a:off x="498475" y="3584575"/>
            <a:ext cx="7554913" cy="1008063"/>
          </a:xfrm>
          <a:prstGeom prst="rect">
            <a:avLst/>
          </a:prstGeom>
        </p:spPr>
        <p:txBody>
          <a:bodyPr/>
          <a:lstStyle>
            <a:lvl1pPr marL="0" indent="0" algn="ctr">
              <a:buNone/>
              <a:defRPr sz="3200">
                <a:solidFill>
                  <a:schemeClr val="bg1">
                    <a:lumMod val="65000"/>
                  </a:schemeClr>
                </a:solidFill>
              </a:defRPr>
            </a:lvl1pPr>
          </a:lstStyle>
          <a:p>
            <a:pPr lvl="0"/>
            <a:r>
              <a:rPr lang="en-US" altLang="en-US" dirty="0" smtClean="0"/>
              <a:t>Click to edit Master text styles</a:t>
            </a:r>
          </a:p>
        </p:txBody>
      </p:sp>
    </p:spTree>
    <p:extLst>
      <p:ext uri="{BB962C8B-B14F-4D97-AF65-F5344CB8AC3E}">
        <p14:creationId xmlns:p14="http://schemas.microsoft.com/office/powerpoint/2010/main" val="27845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ark Content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548" y="227014"/>
            <a:ext cx="10363200" cy="731837"/>
          </a:xfrm>
          <a:prstGeom prst="rect">
            <a:avLst/>
          </a:prstGeom>
        </p:spPr>
        <p:txBody>
          <a:bodyPr/>
          <a:lstStyle>
            <a:lvl1pPr>
              <a:defRPr sz="24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1548" y="1004888"/>
            <a:ext cx="10363200" cy="3505200"/>
          </a:xfrm>
          <a:prstGeom prst="rect">
            <a:avLst/>
          </a:prstGeom>
        </p:spPr>
        <p:txBody>
          <a:bodyPr/>
          <a:lstStyle>
            <a:lvl1pPr>
              <a:defRPr sz="2400">
                <a:solidFill>
                  <a:schemeClr val="bg1"/>
                </a:solidFill>
              </a:defRPr>
            </a:lvl1pPr>
            <a:lvl2pPr>
              <a:defRPr sz="2000">
                <a:solidFill>
                  <a:schemeClr val="bg1"/>
                </a:solidFill>
              </a:defRPr>
            </a:lvl2pPr>
            <a:lvl3pPr>
              <a:defRPr sz="1600">
                <a:solidFill>
                  <a:schemeClr val="bg1"/>
                </a:solidFill>
              </a:defRPr>
            </a:lvl3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5" name="Rectangle 15"/>
          <p:cNvSpPr>
            <a:spLocks noGrp="1" noChangeArrowheads="1"/>
          </p:cNvSpPr>
          <p:nvPr>
            <p:ph type="sldNum" sz="quarter" idx="10"/>
          </p:nvPr>
        </p:nvSpPr>
        <p:spPr>
          <a:xfrm>
            <a:off x="11329988" y="6491288"/>
            <a:ext cx="635000" cy="261937"/>
          </a:xfrm>
          <a:prstGeom prst="rect">
            <a:avLst/>
          </a:prstGeom>
        </p:spPr>
        <p:txBody>
          <a:bodyPr vert="horz" wrap="square" lIns="91440" tIns="45720" rIns="91440" bIns="45720" numCol="1" anchor="t" anchorCtr="0" compatLnSpc="1">
            <a:prstTxWarp prst="textNoShape">
              <a:avLst/>
            </a:prstTxWarp>
          </a:bodyPr>
          <a:lstStyle>
            <a:lvl1pPr algn="r">
              <a:defRPr sz="800"/>
            </a:lvl1pPr>
          </a:lstStyle>
          <a:p>
            <a:pPr>
              <a:defRPr/>
            </a:pPr>
            <a:fld id="{B18CC265-D06E-4E5A-B4A5-1E50416E7A03}" type="slidenum">
              <a:rPr lang="en-US" altLang="en-US"/>
              <a:pPr>
                <a:defRPr/>
              </a:pPr>
              <a:t>‹#›</a:t>
            </a:fld>
            <a:endParaRPr lang="en-US" altLang="en-US"/>
          </a:p>
        </p:txBody>
      </p:sp>
    </p:spTree>
    <p:extLst>
      <p:ext uri="{BB962C8B-B14F-4D97-AF65-F5344CB8AC3E}">
        <p14:creationId xmlns:p14="http://schemas.microsoft.com/office/powerpoint/2010/main" val="389969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ight Content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548" y="227014"/>
            <a:ext cx="10363200" cy="731837"/>
          </a:xfrm>
          <a:prstGeom prst="rect">
            <a:avLst/>
          </a:prstGeo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451548" y="1004888"/>
            <a:ext cx="10363200" cy="3505200"/>
          </a:xfrm>
          <a:prstGeom prst="rect">
            <a:avLst/>
          </a:prstGeom>
        </p:spPr>
        <p:txBody>
          <a:bodyPr/>
          <a:lstStyle>
            <a:lvl1pPr>
              <a:defRPr sz="2400"/>
            </a:lvl1pPr>
            <a:lvl2pPr>
              <a:defRPr sz="2000"/>
            </a:lvl2pPr>
            <a:lvl3pPr>
              <a:defRPr sz="1600"/>
            </a:lvl3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5" name="Rectangle 15"/>
          <p:cNvSpPr>
            <a:spLocks noGrp="1" noChangeArrowheads="1"/>
          </p:cNvSpPr>
          <p:nvPr>
            <p:ph type="sldNum" sz="quarter" idx="10"/>
          </p:nvPr>
        </p:nvSpPr>
        <p:spPr>
          <a:xfrm>
            <a:off x="11329988" y="6491288"/>
            <a:ext cx="635000" cy="261937"/>
          </a:xfrm>
          <a:prstGeom prst="rect">
            <a:avLst/>
          </a:prstGeom>
        </p:spPr>
        <p:txBody>
          <a:bodyPr vert="horz" wrap="square" lIns="91440" tIns="45720" rIns="91440" bIns="45720" numCol="1" anchor="t" anchorCtr="0" compatLnSpc="1">
            <a:prstTxWarp prst="textNoShape">
              <a:avLst/>
            </a:prstTxWarp>
          </a:bodyPr>
          <a:lstStyle>
            <a:lvl1pPr algn="r">
              <a:defRPr sz="800"/>
            </a:lvl1pPr>
          </a:lstStyle>
          <a:p>
            <a:pPr>
              <a:defRPr/>
            </a:pPr>
            <a:fld id="{BFE0D33E-9CD5-476A-87EC-33E41D96BE64}" type="slidenum">
              <a:rPr lang="en-US" altLang="en-US"/>
              <a:pPr>
                <a:defRPr/>
              </a:pPr>
              <a:t>‹#›</a:t>
            </a:fld>
            <a:endParaRPr lang="en-US" altLang="en-US"/>
          </a:p>
        </p:txBody>
      </p:sp>
    </p:spTree>
    <p:extLst>
      <p:ext uri="{BB962C8B-B14F-4D97-AF65-F5344CB8AC3E}">
        <p14:creationId xmlns:p14="http://schemas.microsoft.com/office/powerpoint/2010/main" val="299693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1991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45"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charset="0"/>
          <a:ea typeface="ヒラギノ角ゴ Pro W3" charset="0"/>
          <a:cs typeface="ヒラギノ角ゴ Pro W3" charset="0"/>
        </a:defRPr>
      </a:lvl2pPr>
      <a:lvl3pPr algn="l" rtl="0" eaLnBrk="0" fontAlgn="base" hangingPunct="0">
        <a:spcBef>
          <a:spcPct val="0"/>
        </a:spcBef>
        <a:spcAft>
          <a:spcPct val="0"/>
        </a:spcAft>
        <a:defRPr sz="3200" b="1">
          <a:solidFill>
            <a:schemeClr val="tx1"/>
          </a:solidFill>
          <a:latin typeface="Verdana" charset="0"/>
          <a:ea typeface="ヒラギノ角ゴ Pro W3" charset="0"/>
          <a:cs typeface="ヒラギノ角ゴ Pro W3" charset="0"/>
        </a:defRPr>
      </a:lvl3pPr>
      <a:lvl4pPr algn="l" rtl="0" eaLnBrk="0" fontAlgn="base" hangingPunct="0">
        <a:spcBef>
          <a:spcPct val="0"/>
        </a:spcBef>
        <a:spcAft>
          <a:spcPct val="0"/>
        </a:spcAft>
        <a:defRPr sz="3200" b="1">
          <a:solidFill>
            <a:schemeClr val="tx1"/>
          </a:solidFill>
          <a:latin typeface="Verdana" charset="0"/>
          <a:ea typeface="ヒラギノ角ゴ Pro W3" charset="0"/>
          <a:cs typeface="ヒラギノ角ゴ Pro W3" charset="0"/>
        </a:defRPr>
      </a:lvl4pPr>
      <a:lvl5pPr algn="l" rtl="0" eaLnBrk="0" fontAlgn="base" hangingPunct="0">
        <a:spcBef>
          <a:spcPct val="0"/>
        </a:spcBef>
        <a:spcAft>
          <a:spcPct val="0"/>
        </a:spcAft>
        <a:defRPr sz="3200" b="1">
          <a:solidFill>
            <a:schemeClr val="tx1"/>
          </a:solidFill>
          <a:latin typeface="Verdana" charset="0"/>
          <a:ea typeface="ヒラギノ角ゴ Pro W3" charset="0"/>
          <a:cs typeface="ヒラギノ角ゴ Pro W3" charset="0"/>
        </a:defRPr>
      </a:lvl5pPr>
      <a:lvl6pPr marL="457200" algn="l" rtl="0" fontAlgn="base">
        <a:spcBef>
          <a:spcPct val="0"/>
        </a:spcBef>
        <a:spcAft>
          <a:spcPct val="0"/>
        </a:spcAft>
        <a:defRPr sz="3200" b="1">
          <a:solidFill>
            <a:schemeClr val="tx1"/>
          </a:solidFill>
          <a:latin typeface="Verdana" charset="0"/>
          <a:ea typeface="ヒラギノ角ゴ Pro W3" charset="0"/>
          <a:cs typeface="ヒラギノ角ゴ Pro W3" charset="0"/>
        </a:defRPr>
      </a:lvl6pPr>
      <a:lvl7pPr marL="914400" algn="l" rtl="0" fontAlgn="base">
        <a:spcBef>
          <a:spcPct val="0"/>
        </a:spcBef>
        <a:spcAft>
          <a:spcPct val="0"/>
        </a:spcAft>
        <a:defRPr sz="3200" b="1">
          <a:solidFill>
            <a:schemeClr val="tx1"/>
          </a:solidFill>
          <a:latin typeface="Verdana" charset="0"/>
          <a:ea typeface="ヒラギノ角ゴ Pro W3" charset="0"/>
          <a:cs typeface="ヒラギノ角ゴ Pro W3" charset="0"/>
        </a:defRPr>
      </a:lvl7pPr>
      <a:lvl8pPr marL="1371600" algn="l" rtl="0" fontAlgn="base">
        <a:spcBef>
          <a:spcPct val="0"/>
        </a:spcBef>
        <a:spcAft>
          <a:spcPct val="0"/>
        </a:spcAft>
        <a:defRPr sz="3200" b="1">
          <a:solidFill>
            <a:schemeClr val="tx1"/>
          </a:solidFill>
          <a:latin typeface="Verdana" charset="0"/>
          <a:ea typeface="ヒラギノ角ゴ Pro W3" charset="0"/>
          <a:cs typeface="ヒラギノ角ゴ Pro W3" charset="0"/>
        </a:defRPr>
      </a:lvl8pPr>
      <a:lvl9pPr marL="1828800" algn="l" rtl="0" fontAlgn="base">
        <a:spcBef>
          <a:spcPct val="0"/>
        </a:spcBef>
        <a:spcAft>
          <a:spcPct val="0"/>
        </a:spcAft>
        <a:defRPr sz="3200" b="1">
          <a:solidFill>
            <a:schemeClr val="tx1"/>
          </a:solidFill>
          <a:latin typeface="Verdana"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a:solidFill>
            <a:schemeClr val="tx1"/>
          </a:solidFill>
          <a:latin typeface="+mn-lt"/>
          <a:ea typeface="+mn-ea"/>
          <a:cs typeface="+mn-cs"/>
        </a:defRPr>
      </a:lvl4pPr>
      <a:lvl5pPr marL="1771650" indent="-228600" algn="l" rtl="0" eaLnBrk="0" fontAlgn="base" hangingPunct="0">
        <a:spcBef>
          <a:spcPct val="20000"/>
        </a:spcBef>
        <a:spcAft>
          <a:spcPct val="0"/>
        </a:spcAft>
        <a:buFont typeface="Times" panose="02020603050405020304" pitchFamily="18" charset="0"/>
        <a:buChar char="•"/>
        <a:defRPr sz="2000">
          <a:solidFill>
            <a:schemeClr val="tx1"/>
          </a:solidFill>
          <a:latin typeface="+mn-lt"/>
          <a:ea typeface="+mn-ea"/>
          <a:cs typeface="+mn-cs"/>
        </a:defRPr>
      </a:lvl5pPr>
      <a:lvl6pPr marL="2228850" indent="-228600" algn="l" rtl="0" fontAlgn="base">
        <a:spcBef>
          <a:spcPct val="20000"/>
        </a:spcBef>
        <a:spcAft>
          <a:spcPct val="0"/>
        </a:spcAft>
        <a:buFont typeface="Times" charset="0"/>
        <a:buChar char="•"/>
        <a:defRPr sz="2000">
          <a:solidFill>
            <a:schemeClr val="tx1"/>
          </a:solidFill>
          <a:latin typeface="+mn-lt"/>
          <a:ea typeface="+mn-ea"/>
          <a:cs typeface="+mn-cs"/>
        </a:defRPr>
      </a:lvl6pPr>
      <a:lvl7pPr marL="2686050" indent="-228600" algn="l" rtl="0" fontAlgn="base">
        <a:spcBef>
          <a:spcPct val="20000"/>
        </a:spcBef>
        <a:spcAft>
          <a:spcPct val="0"/>
        </a:spcAft>
        <a:buFont typeface="Times" charset="0"/>
        <a:buChar char="•"/>
        <a:defRPr sz="2000">
          <a:solidFill>
            <a:schemeClr val="tx1"/>
          </a:solidFill>
          <a:latin typeface="+mn-lt"/>
          <a:ea typeface="+mn-ea"/>
          <a:cs typeface="+mn-cs"/>
        </a:defRPr>
      </a:lvl7pPr>
      <a:lvl8pPr marL="3143250" indent="-228600" algn="l" rtl="0" fontAlgn="base">
        <a:spcBef>
          <a:spcPct val="20000"/>
        </a:spcBef>
        <a:spcAft>
          <a:spcPct val="0"/>
        </a:spcAft>
        <a:buFont typeface="Times" charset="0"/>
        <a:buChar char="•"/>
        <a:defRPr sz="2000">
          <a:solidFill>
            <a:schemeClr val="tx1"/>
          </a:solidFill>
          <a:latin typeface="+mn-lt"/>
          <a:ea typeface="+mn-ea"/>
          <a:cs typeface="+mn-cs"/>
        </a:defRPr>
      </a:lvl8pPr>
      <a:lvl9pPr marL="3600450" indent="-228600" algn="l" rtl="0" fontAlgn="base">
        <a:spcBef>
          <a:spcPct val="20000"/>
        </a:spcBef>
        <a:spcAft>
          <a:spcPct val="0"/>
        </a:spcAft>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Cool Code Consortium</a:t>
            </a:r>
            <a:endParaRPr lang="en-US" dirty="0"/>
          </a:p>
        </p:txBody>
      </p:sp>
      <p:sp>
        <p:nvSpPr>
          <p:cNvPr id="3" name="Text Placeholder 2"/>
          <p:cNvSpPr>
            <a:spLocks noGrp="1"/>
          </p:cNvSpPr>
          <p:nvPr>
            <p:ph type="body" sz="quarter" idx="10"/>
          </p:nvPr>
        </p:nvSpPr>
        <p:spPr/>
        <p:txBody>
          <a:bodyPr/>
          <a:lstStyle/>
          <a:p>
            <a:r>
              <a:rPr lang="en-US" dirty="0" smtClean="0"/>
              <a:t>6-22-2017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app architecture separates concerns</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10</a:t>
            </a:fld>
            <a:endParaRPr lang="en-US" altLang="en-US"/>
          </a:p>
        </p:txBody>
      </p:sp>
      <p:pic>
        <p:nvPicPr>
          <p:cNvPr id="3074" name="Picture 2" descr="https://developer.android.com/topic/libraries/architecture/images/final-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227" y="958851"/>
            <a:ext cx="7604793" cy="5703596"/>
          </a:xfrm>
          <a:prstGeom prst="rect">
            <a:avLst/>
          </a:prstGeom>
          <a:solidFill>
            <a:schemeClr val="bg1">
              <a:lumMod val="65000"/>
            </a:schemeClr>
          </a:solidFill>
        </p:spPr>
      </p:pic>
    </p:spTree>
    <p:extLst>
      <p:ext uri="{BB962C8B-B14F-4D97-AF65-F5344CB8AC3E}">
        <p14:creationId xmlns:p14="http://schemas.microsoft.com/office/powerpoint/2010/main" val="126196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Shure is developing several apps for Android users</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11</a:t>
            </a:fld>
            <a:endParaRPr lang="en-US" altLang="en-US"/>
          </a:p>
        </p:txBody>
      </p:sp>
      <p:pic>
        <p:nvPicPr>
          <p:cNvPr id="4098" name="Picture 2" descr="https://522bb370f5443d4fe5b9-f62de27af599bb6703e11b472beadbcc.ssl.cf2.rackcdn.com/product/list_image/10052/MOTIV-APP_baseball_car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860" y="2191253"/>
            <a:ext cx="2850864" cy="2726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522bb370f5443d4fe5b9-f62de27af599bb6703e11b472beadbcc.ssl.cf2.rackcdn.com/product/list_image/10134/prod_img_shureplus_channels_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372" y="2191252"/>
            <a:ext cx="2850864" cy="27269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522bb370f5443d4fe5b9-f62de27af599bb6703e11b472beadbcc.ssl.cf2.rackcdn.com/product/list_image/10134/prod_img_shureplus_channels_m.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92000"/>
                    </a14:imgEffect>
                  </a14:imgLayer>
                </a14:imgProps>
              </a:ext>
              <a:ext uri="{28A0092B-C50C-407E-A947-70E740481C1C}">
                <a14:useLocalDpi xmlns:a14="http://schemas.microsoft.com/office/drawing/2010/main" val="0"/>
              </a:ext>
            </a:extLst>
          </a:blip>
          <a:srcRect/>
          <a:stretch>
            <a:fillRect/>
          </a:stretch>
        </p:blipFill>
        <p:spPr bwMode="auto">
          <a:xfrm>
            <a:off x="7963884" y="2191253"/>
            <a:ext cx="2850864" cy="27269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51706" y="2240429"/>
            <a:ext cx="2314052" cy="2646878"/>
          </a:xfrm>
          <a:prstGeom prst="rect">
            <a:avLst/>
          </a:prstGeom>
          <a:noFill/>
        </p:spPr>
        <p:txBody>
          <a:bodyPr wrap="square" rtlCol="0">
            <a:spAutoFit/>
          </a:bodyPr>
          <a:lstStyle/>
          <a:p>
            <a:r>
              <a:rPr lang="en-US" sz="16600" dirty="0" smtClean="0">
                <a:solidFill>
                  <a:schemeClr val="bg1"/>
                </a:solidFill>
              </a:rPr>
              <a:t>?</a:t>
            </a:r>
            <a:endParaRPr lang="en-US" sz="16600" dirty="0">
              <a:solidFill>
                <a:schemeClr val="bg1"/>
              </a:solidFill>
            </a:endParaRPr>
          </a:p>
        </p:txBody>
      </p:sp>
    </p:spTree>
    <p:extLst>
      <p:ext uri="{BB962C8B-B14F-4D97-AF65-F5344CB8AC3E}">
        <p14:creationId xmlns:p14="http://schemas.microsoft.com/office/powerpoint/2010/main" val="1385963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1548" y="227014"/>
            <a:ext cx="11207052" cy="731837"/>
          </a:xfrm>
        </p:spPr>
        <p:txBody>
          <a:bodyPr/>
          <a:lstStyle/>
          <a:p>
            <a:r>
              <a:rPr lang="en-US" dirty="0" smtClean="0"/>
              <a:t>SOLID gives us good guidance when making design decisions</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12</a:t>
            </a:fld>
            <a:endParaRPr lang="en-US" altLang="en-US"/>
          </a:p>
        </p:txBody>
      </p:sp>
      <p:grpSp>
        <p:nvGrpSpPr>
          <p:cNvPr id="5" name="Group 4"/>
          <p:cNvGrpSpPr/>
          <p:nvPr/>
        </p:nvGrpSpPr>
        <p:grpSpPr>
          <a:xfrm>
            <a:off x="454435" y="745491"/>
            <a:ext cx="6296884" cy="1467237"/>
            <a:chOff x="0" y="0"/>
            <a:chExt cx="7946695" cy="1851660"/>
          </a:xfrm>
        </p:grpSpPr>
        <p:sp>
          <p:nvSpPr>
            <p:cNvPr id="6" name="Oval 5"/>
            <p:cNvSpPr/>
            <p:nvPr/>
          </p:nvSpPr>
          <p:spPr>
            <a:xfrm>
              <a:off x="0" y="0"/>
              <a:ext cx="1813560" cy="18135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Times New Roman" panose="02020603050405020304" pitchFamily="18" charset="0"/>
                </a:rPr>
                <a:t>S</a:t>
              </a:r>
              <a:endParaRPr lang="en-US" sz="1100" dirty="0">
                <a:effectLst/>
                <a:ea typeface="Calibri" panose="020F0502020204030204" pitchFamily="34" charset="0"/>
                <a:cs typeface="Times New Roman" panose="02020603050405020304" pitchFamily="18" charset="0"/>
              </a:endParaRPr>
            </a:p>
          </p:txBody>
        </p:sp>
        <p:sp>
          <p:nvSpPr>
            <p:cNvPr id="7" name="Text Box 8"/>
            <p:cNvSpPr txBox="1"/>
            <p:nvPr/>
          </p:nvSpPr>
          <p:spPr>
            <a:xfrm>
              <a:off x="1950719" y="0"/>
              <a:ext cx="5995976" cy="1851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Single Responsibility </a:t>
              </a:r>
              <a:r>
                <a:rPr lang="en-US" sz="2600" dirty="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Principle</a:t>
              </a:r>
              <a:endParaRPr lang="en-US" sz="1100" dirty="0">
                <a:solidFill>
                  <a:schemeClr val="bg1"/>
                </a:solidFill>
                <a:effectLst/>
                <a:ea typeface="Calibri" panose="020F0502020204030204" pitchFamily="34" charset="0"/>
                <a:cs typeface="Times New Roman" panose="02020603050405020304" pitchFamily="18" charset="0"/>
              </a:endParaRPr>
            </a:p>
          </p:txBody>
        </p:sp>
      </p:grpSp>
      <p:grpSp>
        <p:nvGrpSpPr>
          <p:cNvPr id="8" name="Group 7"/>
          <p:cNvGrpSpPr/>
          <p:nvPr/>
        </p:nvGrpSpPr>
        <p:grpSpPr>
          <a:xfrm>
            <a:off x="1612902" y="1897454"/>
            <a:ext cx="5261398" cy="1476351"/>
            <a:chOff x="0" y="0"/>
            <a:chExt cx="6598920" cy="1851660"/>
          </a:xfrm>
        </p:grpSpPr>
        <p:sp>
          <p:nvSpPr>
            <p:cNvPr id="9" name="Oval 8"/>
            <p:cNvSpPr/>
            <p:nvPr/>
          </p:nvSpPr>
          <p:spPr>
            <a:xfrm>
              <a:off x="0" y="0"/>
              <a:ext cx="1813560" cy="18135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Times New Roman" panose="02020603050405020304" pitchFamily="18" charset="0"/>
                </a:rPr>
                <a:t>O</a:t>
              </a:r>
              <a:endParaRPr lang="en-US" sz="1100" dirty="0">
                <a:effectLst/>
                <a:ea typeface="Calibri" panose="020F0502020204030204" pitchFamily="34" charset="0"/>
                <a:cs typeface="Times New Roman" panose="02020603050405020304" pitchFamily="18" charset="0"/>
              </a:endParaRPr>
            </a:p>
          </p:txBody>
        </p:sp>
        <p:sp>
          <p:nvSpPr>
            <p:cNvPr id="10" name="Text Box 12"/>
            <p:cNvSpPr txBox="1"/>
            <p:nvPr/>
          </p:nvSpPr>
          <p:spPr>
            <a:xfrm>
              <a:off x="1950720" y="0"/>
              <a:ext cx="4648200" cy="1851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Open-Closed </a:t>
              </a:r>
              <a:r>
                <a:rPr lang="en-US" sz="2600" dirty="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Principle</a:t>
              </a:r>
              <a:endParaRPr lang="en-US" sz="1100" dirty="0">
                <a:solidFill>
                  <a:schemeClr val="bg1"/>
                </a:solidFill>
                <a:effectLst/>
                <a:ea typeface="Calibri" panose="020F0502020204030204" pitchFamily="34" charset="0"/>
                <a:cs typeface="Times New Roman" panose="02020603050405020304" pitchFamily="18" charset="0"/>
              </a:endParaRPr>
            </a:p>
          </p:txBody>
        </p:sp>
      </p:grpSp>
      <p:grpSp>
        <p:nvGrpSpPr>
          <p:cNvPr id="11" name="Group 10"/>
          <p:cNvGrpSpPr/>
          <p:nvPr/>
        </p:nvGrpSpPr>
        <p:grpSpPr>
          <a:xfrm>
            <a:off x="2983162" y="2944565"/>
            <a:ext cx="6023678" cy="1476351"/>
            <a:chOff x="0" y="0"/>
            <a:chExt cx="7554982" cy="1851660"/>
          </a:xfrm>
        </p:grpSpPr>
        <p:sp>
          <p:nvSpPr>
            <p:cNvPr id="12" name="Oval 11"/>
            <p:cNvSpPr/>
            <p:nvPr/>
          </p:nvSpPr>
          <p:spPr>
            <a:xfrm>
              <a:off x="0" y="0"/>
              <a:ext cx="1813560" cy="18135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Times New Roman" panose="02020603050405020304" pitchFamily="18" charset="0"/>
                </a:rPr>
                <a:t>L</a:t>
              </a:r>
              <a:endParaRPr lang="en-US" sz="1100" dirty="0">
                <a:effectLst/>
                <a:ea typeface="Calibri" panose="020F0502020204030204" pitchFamily="34" charset="0"/>
                <a:cs typeface="Times New Roman" panose="02020603050405020304" pitchFamily="18" charset="0"/>
              </a:endParaRPr>
            </a:p>
          </p:txBody>
        </p:sp>
        <p:sp>
          <p:nvSpPr>
            <p:cNvPr id="13" name="Text Box 15"/>
            <p:cNvSpPr txBox="1"/>
            <p:nvPr/>
          </p:nvSpPr>
          <p:spPr>
            <a:xfrm>
              <a:off x="1950719" y="0"/>
              <a:ext cx="5604263" cy="1851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26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Liskov</a:t>
              </a:r>
              <a:r>
                <a:rPr lang="en-US"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Substitution </a:t>
              </a:r>
              <a:r>
                <a:rPr lang="en-US" sz="2600" dirty="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Principle</a:t>
              </a:r>
              <a:endParaRPr lang="en-US" sz="1100" dirty="0">
                <a:solidFill>
                  <a:schemeClr val="bg1"/>
                </a:solidFill>
                <a:effectLst/>
                <a:ea typeface="Calibri" panose="020F0502020204030204" pitchFamily="34" charset="0"/>
                <a:cs typeface="Times New Roman" panose="02020603050405020304" pitchFamily="18" charset="0"/>
              </a:endParaRPr>
            </a:p>
          </p:txBody>
        </p:sp>
      </p:grpSp>
      <p:grpSp>
        <p:nvGrpSpPr>
          <p:cNvPr id="14" name="Group 13"/>
          <p:cNvGrpSpPr/>
          <p:nvPr/>
        </p:nvGrpSpPr>
        <p:grpSpPr>
          <a:xfrm>
            <a:off x="4243601" y="4105642"/>
            <a:ext cx="6927319" cy="1476351"/>
            <a:chOff x="0" y="0"/>
            <a:chExt cx="8688342" cy="1851660"/>
          </a:xfrm>
        </p:grpSpPr>
        <p:sp>
          <p:nvSpPr>
            <p:cNvPr id="15" name="Oval 14"/>
            <p:cNvSpPr/>
            <p:nvPr/>
          </p:nvSpPr>
          <p:spPr>
            <a:xfrm>
              <a:off x="0" y="0"/>
              <a:ext cx="1813560" cy="18135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Times New Roman" panose="02020603050405020304" pitchFamily="18" charset="0"/>
                </a:rPr>
                <a:t>I</a:t>
              </a:r>
              <a:endParaRPr lang="en-US" sz="1100" dirty="0">
                <a:effectLst/>
                <a:ea typeface="Calibri" panose="020F0502020204030204" pitchFamily="34" charset="0"/>
                <a:cs typeface="Times New Roman" panose="02020603050405020304" pitchFamily="18" charset="0"/>
              </a:endParaRPr>
            </a:p>
          </p:txBody>
        </p:sp>
        <p:sp>
          <p:nvSpPr>
            <p:cNvPr id="16" name="Text Box 18"/>
            <p:cNvSpPr txBox="1"/>
            <p:nvPr/>
          </p:nvSpPr>
          <p:spPr>
            <a:xfrm>
              <a:off x="1950718" y="0"/>
              <a:ext cx="6737624" cy="1851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Interface Segregation </a:t>
              </a:r>
              <a:r>
                <a:rPr lang="en-US" sz="2600" dirty="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Principle</a:t>
              </a:r>
              <a:endParaRPr lang="en-US" sz="1100" dirty="0">
                <a:solidFill>
                  <a:schemeClr val="bg1"/>
                </a:solidFill>
                <a:effectLst/>
                <a:ea typeface="Calibri" panose="020F0502020204030204" pitchFamily="34" charset="0"/>
                <a:cs typeface="Times New Roman" panose="02020603050405020304" pitchFamily="18" charset="0"/>
              </a:endParaRPr>
            </a:p>
          </p:txBody>
        </p:sp>
      </p:grpSp>
      <p:grpSp>
        <p:nvGrpSpPr>
          <p:cNvPr id="17" name="Group 16"/>
          <p:cNvGrpSpPr/>
          <p:nvPr/>
        </p:nvGrpSpPr>
        <p:grpSpPr>
          <a:xfrm>
            <a:off x="5625782" y="5152753"/>
            <a:ext cx="6566218" cy="1460374"/>
            <a:chOff x="0" y="0"/>
            <a:chExt cx="8325541" cy="1851660"/>
          </a:xfrm>
        </p:grpSpPr>
        <p:sp>
          <p:nvSpPr>
            <p:cNvPr id="18" name="Oval 17"/>
            <p:cNvSpPr/>
            <p:nvPr/>
          </p:nvSpPr>
          <p:spPr>
            <a:xfrm>
              <a:off x="0" y="0"/>
              <a:ext cx="1813560" cy="18135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Times New Roman" panose="02020603050405020304" pitchFamily="18" charset="0"/>
                </a:rPr>
                <a:t>D</a:t>
              </a:r>
              <a:endParaRPr lang="en-US" sz="1100" dirty="0">
                <a:effectLst/>
                <a:ea typeface="Calibri" panose="020F0502020204030204" pitchFamily="34" charset="0"/>
                <a:cs typeface="Times New Roman" panose="02020603050405020304" pitchFamily="18" charset="0"/>
              </a:endParaRPr>
            </a:p>
          </p:txBody>
        </p:sp>
        <p:sp>
          <p:nvSpPr>
            <p:cNvPr id="19" name="Text Box 21"/>
            <p:cNvSpPr txBox="1"/>
            <p:nvPr/>
          </p:nvSpPr>
          <p:spPr>
            <a:xfrm>
              <a:off x="1950720" y="0"/>
              <a:ext cx="6374821" cy="18516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Dependency Inversion </a:t>
              </a:r>
              <a:r>
                <a:rPr lang="en-US" sz="2600" dirty="0" smtClean="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Principle</a:t>
              </a:r>
              <a:endParaRPr lang="en-US" sz="1100" dirty="0">
                <a:solidFill>
                  <a:schemeClr val="bg1"/>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198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Kotlin</a:t>
            </a:r>
            <a:r>
              <a:rPr lang="en-US" dirty="0"/>
              <a:t> </a:t>
            </a:r>
            <a:r>
              <a:rPr lang="en-US" dirty="0" smtClean="0"/>
              <a:t>is officially supported for Android as of May 2017</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13</a:t>
            </a:fld>
            <a:endParaRPr lang="en-US" altLang="en-US"/>
          </a:p>
        </p:txBody>
      </p:sp>
      <p:pic>
        <p:nvPicPr>
          <p:cNvPr id="3074" name="Picture 2" descr="https://cdn.vox-cdn.com/thumbor/DgH2aezVVFN-QqlP2xxzjSj2W3Y=/0x0:2040x1360/1200x800/filters:focal(857x517:1183x843)/cdn.vox-cdn.com/uploads/chorus_image/image/54828091/slack_imgs.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288" y="794085"/>
            <a:ext cx="8276807" cy="551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8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14</a:t>
            </a:fld>
            <a:endParaRPr lang="en-US" altLang="en-US"/>
          </a:p>
        </p:txBody>
      </p:sp>
    </p:spTree>
    <p:extLst>
      <p:ext uri="{BB962C8B-B14F-4D97-AF65-F5344CB8AC3E}">
        <p14:creationId xmlns:p14="http://schemas.microsoft.com/office/powerpoint/2010/main" val="1355452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a:t>
            </a:r>
            <a:endParaRPr lang="en-US" dirty="0"/>
          </a:p>
        </p:txBody>
      </p:sp>
      <p:sp>
        <p:nvSpPr>
          <p:cNvPr id="3" name="Content Placeholder 2"/>
          <p:cNvSpPr>
            <a:spLocks noGrp="1"/>
          </p:cNvSpPr>
          <p:nvPr>
            <p:ph idx="1"/>
          </p:nvPr>
        </p:nvSpPr>
        <p:spPr/>
        <p:txBody>
          <a:bodyPr/>
          <a:lstStyle/>
          <a:p>
            <a:r>
              <a:rPr lang="en-US" dirty="0" smtClean="0"/>
              <a:t>What </a:t>
            </a:r>
            <a:r>
              <a:rPr lang="en-US" dirty="0" smtClean="0"/>
              <a:t>do we know?</a:t>
            </a:r>
          </a:p>
          <a:p>
            <a:r>
              <a:rPr lang="en-US" dirty="0" smtClean="0"/>
              <a:t>What do we want to know</a:t>
            </a:r>
            <a:r>
              <a:rPr lang="en-US" dirty="0" smtClean="0"/>
              <a:t>?</a:t>
            </a:r>
          </a:p>
          <a:p>
            <a:r>
              <a:rPr lang="en-US" dirty="0" smtClean="0"/>
              <a:t>High Level vs. Low Level</a:t>
            </a:r>
          </a:p>
          <a:p>
            <a:r>
              <a:rPr lang="en-US" dirty="0" smtClean="0"/>
              <a:t>Cool News</a:t>
            </a:r>
            <a:endParaRPr lang="en-US" dirty="0" smtClean="0"/>
          </a:p>
          <a:p>
            <a:r>
              <a:rPr lang="en-US" dirty="0" smtClean="0"/>
              <a:t>Android </a:t>
            </a:r>
            <a:r>
              <a:rPr lang="en-US" dirty="0" smtClean="0"/>
              <a:t>App Development</a:t>
            </a:r>
            <a:endParaRPr lang="en-US" dirty="0" smtClean="0"/>
          </a:p>
          <a:p>
            <a:r>
              <a:rPr lang="en-US" dirty="0" smtClean="0"/>
              <a:t>Next Week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Form</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3</a:t>
            </a:fld>
            <a:endParaRPr lang="en-US" altLang="en-US"/>
          </a:p>
        </p:txBody>
      </p:sp>
    </p:spTree>
    <p:extLst>
      <p:ext uri="{BB962C8B-B14F-4D97-AF65-F5344CB8AC3E}">
        <p14:creationId xmlns:p14="http://schemas.microsoft.com/office/powerpoint/2010/main" val="50527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4</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606" y="0"/>
            <a:ext cx="8433044" cy="6858000"/>
          </a:xfrm>
          <a:prstGeom prst="rect">
            <a:avLst/>
          </a:prstGeom>
        </p:spPr>
      </p:pic>
    </p:spTree>
    <p:extLst>
      <p:ext uri="{BB962C8B-B14F-4D97-AF65-F5344CB8AC3E}">
        <p14:creationId xmlns:p14="http://schemas.microsoft.com/office/powerpoint/2010/main" val="144723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5</a:t>
            </a:fld>
            <a:endParaRPr lang="en-US" altLang="en-US"/>
          </a:p>
        </p:txBody>
      </p:sp>
      <p:pic>
        <p:nvPicPr>
          <p:cNvPr id="1026" name="Picture 2" descr="http://d2vlcm61l7u1fs.cloudfront.net/media%2F63b%2F63b8364b-1ba0-467c-87f2-60b74041b998%2FphpArhS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397" y="0"/>
            <a:ext cx="89900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37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News</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6</a:t>
            </a:fld>
            <a:endParaRPr lang="en-US" altLang="en-US"/>
          </a:p>
        </p:txBody>
      </p:sp>
      <p:sp>
        <p:nvSpPr>
          <p:cNvPr id="8" name="Content Placeholder 7"/>
          <p:cNvSpPr>
            <a:spLocks noGrp="1"/>
          </p:cNvSpPr>
          <p:nvPr>
            <p:ph idx="1"/>
          </p:nvPr>
        </p:nvSpPr>
        <p:spPr/>
        <p:txBody>
          <a:bodyPr/>
          <a:lstStyle/>
          <a:p>
            <a:r>
              <a:rPr lang="fr-FR" dirty="0" smtClean="0"/>
              <a:t>https</a:t>
            </a:r>
            <a:r>
              <a:rPr lang="fr-FR" dirty="0"/>
              <a:t>://hackernoon.com/how-it-feels-to-learn-javascript-in-2016-d3a717dd577f </a:t>
            </a:r>
          </a:p>
          <a:p>
            <a:r>
              <a:rPr lang="fr-FR" dirty="0"/>
              <a:t>http://www.codenewbie.org/blogs/object-oriented-programming-vs-functional-programming</a:t>
            </a:r>
            <a:endParaRPr lang="en-US" dirty="0"/>
          </a:p>
        </p:txBody>
      </p:sp>
    </p:spTree>
    <p:extLst>
      <p:ext uri="{BB962C8B-B14F-4D97-AF65-F5344CB8AC3E}">
        <p14:creationId xmlns:p14="http://schemas.microsoft.com/office/powerpoint/2010/main" val="365984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 Development</a:t>
            </a:r>
            <a:endParaRPr lang="en-US" dirty="0"/>
          </a:p>
        </p:txBody>
      </p:sp>
      <p:sp>
        <p:nvSpPr>
          <p:cNvPr id="3" name="Content Placeholder 2"/>
          <p:cNvSpPr>
            <a:spLocks noGrp="1"/>
          </p:cNvSpPr>
          <p:nvPr>
            <p:ph idx="1"/>
          </p:nvPr>
        </p:nvSpPr>
        <p:spPr>
          <a:xfrm>
            <a:off x="451547" y="1004888"/>
            <a:ext cx="7598759" cy="3505200"/>
          </a:xfrm>
        </p:spPr>
        <p:txBody>
          <a:bodyPr/>
          <a:lstStyle/>
          <a:p>
            <a:r>
              <a:rPr lang="en-US" dirty="0" smtClean="0"/>
              <a:t>What is an app?</a:t>
            </a:r>
          </a:p>
          <a:p>
            <a:r>
              <a:rPr lang="en-US" dirty="0" smtClean="0"/>
              <a:t>How is it designed?</a:t>
            </a:r>
          </a:p>
          <a:p>
            <a:r>
              <a:rPr lang="en-US" dirty="0" smtClean="0"/>
              <a:t>Which apps are being developed by Shure?</a:t>
            </a:r>
          </a:p>
          <a:p>
            <a:r>
              <a:rPr lang="en-US" dirty="0" smtClean="0"/>
              <a:t>What’s new in the Android world?</a:t>
            </a:r>
          </a:p>
          <a:p>
            <a:r>
              <a:rPr lang="en-US" dirty="0" smtClean="0"/>
              <a:t>Hello World demo app</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7</a:t>
            </a:fld>
            <a:endParaRPr lang="en-US" altLang="en-US"/>
          </a:p>
        </p:txBody>
      </p:sp>
      <p:pic>
        <p:nvPicPr>
          <p:cNvPr id="2050" name="Picture 2" descr="http://lowendguru.com/wp-content/uploads/android-smartphon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88" y="2833688"/>
            <a:ext cx="6096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04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 app is a program which runs inside a virtual machine</a:t>
            </a: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B18CC265-D06E-4E5A-B4A5-1E50416E7A03}" type="slidenum">
              <a:rPr lang="en-US" altLang="en-US" smtClean="0"/>
              <a:pPr>
                <a:defRPr/>
              </a:pPr>
              <a:t>8</a:t>
            </a:fld>
            <a:endParaRPr lang="en-US" altLang="en-US"/>
          </a:p>
        </p:txBody>
      </p:sp>
      <p:pic>
        <p:nvPicPr>
          <p:cNvPr id="1026" name="Picture 2" descr="http://3.bp.blogspot.com/-iW26hjuRSrw/UZ2xR5ugMgI/AAAAAAAAABk/nES2TGH0uw0/s1600/androidDiagra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805" y="792955"/>
            <a:ext cx="7543800"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38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are built using the Model-View-Controller pattern</a:t>
            </a:r>
            <a:endParaRPr lang="en-US" dirty="0"/>
          </a:p>
        </p:txBody>
      </p:sp>
      <p:sp>
        <p:nvSpPr>
          <p:cNvPr id="4" name="Slide Number Placeholder 3"/>
          <p:cNvSpPr>
            <a:spLocks noGrp="1"/>
          </p:cNvSpPr>
          <p:nvPr>
            <p:ph type="sldNum" sz="quarter" idx="10"/>
          </p:nvPr>
        </p:nvSpPr>
        <p:spPr/>
        <p:txBody>
          <a:bodyPr/>
          <a:lstStyle/>
          <a:p>
            <a:pPr>
              <a:defRPr/>
            </a:pPr>
            <a:fld id="{B18CC265-D06E-4E5A-B4A5-1E50416E7A03}" type="slidenum">
              <a:rPr lang="en-US" altLang="en-US" smtClean="0"/>
              <a:pPr>
                <a:defRPr/>
              </a:pPr>
              <a:t>9</a:t>
            </a:fld>
            <a:endParaRPr lang="en-US" altLang="en-US"/>
          </a:p>
        </p:txBody>
      </p:sp>
      <p:pic>
        <p:nvPicPr>
          <p:cNvPr id="2050" name="Picture 2" descr="http://www.techyourchance.com/wp-content/uploads/2015/06/MVC_MV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438" y="1564106"/>
            <a:ext cx="9203086" cy="385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98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ヒラギノ角ゴ Pro W3"/>
        <a:cs typeface="ヒラギノ角ゴ Pro W3"/>
      </a:majorFont>
      <a:minorFont>
        <a:latin typeface="Verdana"/>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2939</TotalTime>
  <Words>405</Words>
  <Application>Microsoft Office PowerPoint</Application>
  <PresentationFormat>Widescreen</PresentationFormat>
  <Paragraphs>61</Paragraphs>
  <Slides>14</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vt:lpstr>
      <vt:lpstr>Times New Roman</vt:lpstr>
      <vt:lpstr>Verdana</vt:lpstr>
      <vt:lpstr>ヒラギノ角ゴ Pro W3</vt:lpstr>
      <vt:lpstr>Blank Presentation</vt:lpstr>
      <vt:lpstr>The Cool Code Consortium</vt:lpstr>
      <vt:lpstr>Stuff</vt:lpstr>
      <vt:lpstr>Google Form</vt:lpstr>
      <vt:lpstr>PowerPoint Presentation</vt:lpstr>
      <vt:lpstr>PowerPoint Presentation</vt:lpstr>
      <vt:lpstr>Cool News</vt:lpstr>
      <vt:lpstr>Android App Development</vt:lpstr>
      <vt:lpstr>An app is a program which runs inside a virtual machine</vt:lpstr>
      <vt:lpstr>Apps are built using the Model-View-Controller pattern</vt:lpstr>
      <vt:lpstr>Recommended app architecture separates concerns</vt:lpstr>
      <vt:lpstr>Shure is developing several apps for Android users</vt:lpstr>
      <vt:lpstr>SOLID gives us good guidance when making design decisions</vt:lpstr>
      <vt:lpstr>Kotlin is officially supported for Android as of May 2017</vt:lpstr>
      <vt:lpstr>Demo</vt:lpstr>
    </vt:vector>
  </TitlesOfParts>
  <Company>Gale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Gale</dc:creator>
  <cp:lastModifiedBy>Boyle, Connor</cp:lastModifiedBy>
  <cp:revision>137</cp:revision>
  <cp:lastPrinted>2007-02-20T17:26:54Z</cp:lastPrinted>
  <dcterms:created xsi:type="dcterms:W3CDTF">2007-01-25T22:50:03Z</dcterms:created>
  <dcterms:modified xsi:type="dcterms:W3CDTF">2017-06-22T16:29:28Z</dcterms:modified>
</cp:coreProperties>
</file>