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70" r:id="rId4"/>
    <p:sldId id="267" r:id="rId5"/>
    <p:sldId id="268" r:id="rId6"/>
    <p:sldId id="269" r:id="rId7"/>
    <p:sldId id="271" r:id="rId8"/>
    <p:sldId id="272" r:id="rId9"/>
    <p:sldId id="273" r:id="rId10"/>
    <p:sldId id="275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2" userDrawn="1">
          <p15:clr>
            <a:srgbClr val="A4A3A4"/>
          </p15:clr>
        </p15:guide>
        <p15:guide id="2" pos="2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73" autoAdjust="0"/>
  </p:normalViewPr>
  <p:slideViewPr>
    <p:cSldViewPr snapToGrid="0" snapToObjects="1">
      <p:cViewPr varScale="1">
        <p:scale>
          <a:sx n="85" d="100"/>
          <a:sy n="85" d="100"/>
        </p:scale>
        <p:origin x="53" y="130"/>
      </p:cViewPr>
      <p:guideLst>
        <p:guide orient="horz" pos="4182"/>
        <p:guide pos="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8E63F9-A615-4BE8-BDE6-D8B9AE6F2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ea typeface="ヒラギノ角ゴ Pro W3" charset="-128"/>
              </a:rPr>
              <a:t>Hi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DDFABBA-09DF-44FB-8FA0-D6C9149BA89C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9992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ure_PPT_Template_Black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30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ure_PPT_Template_Whit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14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nd_Pg_2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1" y="227015"/>
            <a:ext cx="77724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1004888"/>
            <a:ext cx="77724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97888" y="6491290"/>
            <a:ext cx="47625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9FB3B970-6223-486C-BE8A-F15E69E9EE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55372" y="6252924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</a:rPr>
              <a:t>Shure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063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5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en.wikipedia.org/wiki/File:AND_ANSI.svg" TargetMode="External"/><Relationship Id="rId7" Type="http://schemas.openxmlformats.org/officeDocument/2006/relationships/hyperlink" Target="https://en.wikipedia.org/wiki/File:XOR_ANSI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File:OR_ANSI.svg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 idx="4294967295"/>
          </p:nvPr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Digital Systems Design &amp; VHDL</a:t>
            </a:r>
          </a:p>
        </p:txBody>
      </p:sp>
      <p:sp>
        <p:nvSpPr>
          <p:cNvPr id="5123" name="Subtitle 3"/>
          <p:cNvSpPr>
            <a:spLocks noGrp="1"/>
          </p:cNvSpPr>
          <p:nvPr>
            <p:ph type="subTitle" idx="4294967295"/>
          </p:nvPr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chemeClr val="bg1"/>
                </a:solidFill>
              </a:rPr>
              <a:t>Daniel Hart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Code: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362" y="958852"/>
            <a:ext cx="6306921" cy="47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400" y="1004887"/>
            <a:ext cx="6737661" cy="49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Digital Design important?</a:t>
            </a:r>
          </a:p>
          <a:p>
            <a:r>
              <a:rPr lang="en-US" dirty="0" smtClean="0"/>
              <a:t>What is a Digital signal?</a:t>
            </a:r>
          </a:p>
          <a:p>
            <a:r>
              <a:rPr lang="en-US" dirty="0" smtClean="0"/>
              <a:t>The Building </a:t>
            </a:r>
            <a:r>
              <a:rPr lang="en-US" dirty="0" smtClean="0"/>
              <a:t>Blocks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Digital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38250"/>
            <a:ext cx="75914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digital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1004887"/>
            <a:ext cx="7772400" cy="4929747"/>
          </a:xfrm>
        </p:spPr>
        <p:txBody>
          <a:bodyPr/>
          <a:lstStyle/>
          <a:p>
            <a:r>
              <a:rPr lang="en-US" dirty="0" smtClean="0"/>
              <a:t>Much like analog, a value that varies over time</a:t>
            </a:r>
          </a:p>
          <a:p>
            <a:r>
              <a:rPr lang="en-US" dirty="0" smtClean="0"/>
              <a:t>Rather than an infinite set of values, it is a discrete (or countable) set (ex. {1,2,3,4})</a:t>
            </a:r>
          </a:p>
          <a:p>
            <a:r>
              <a:rPr lang="en-US" dirty="0" smtClean="0"/>
              <a:t>Binary (also called base 2) is the simplest way to represent a signal</a:t>
            </a:r>
          </a:p>
          <a:p>
            <a:pPr lvl="1"/>
            <a:r>
              <a:rPr lang="en-US" dirty="0" smtClean="0"/>
              <a:t>‘1’ or On</a:t>
            </a:r>
          </a:p>
          <a:p>
            <a:pPr lvl="1"/>
            <a:r>
              <a:rPr lang="en-US" dirty="0" smtClean="0"/>
              <a:t>‘0’ or </a:t>
            </a:r>
            <a:r>
              <a:rPr lang="en-US" dirty="0" smtClean="0"/>
              <a:t>Off</a:t>
            </a:r>
            <a:endParaRPr lang="en-US" dirty="0"/>
          </a:p>
          <a:p>
            <a:r>
              <a:rPr lang="en-US" dirty="0" smtClean="0"/>
              <a:t>Hexadecimal (base 16) is also used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-9, A-F</a:t>
            </a:r>
          </a:p>
          <a:p>
            <a:pPr lvl="1"/>
            <a:r>
              <a:rPr lang="en-US" dirty="0" smtClean="0"/>
              <a:t>Format: 0x[Insert Number here]</a:t>
            </a:r>
            <a:endParaRPr lang="en-US" dirty="0"/>
          </a:p>
          <a:p>
            <a:pPr lvl="1"/>
            <a:r>
              <a:rPr lang="en-US" dirty="0" smtClean="0"/>
              <a:t>Example: 0x17 in hexadecimal is 0001 0111 in binary, which is 23 in 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2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1013853"/>
            <a:ext cx="7772400" cy="5064218"/>
          </a:xfrm>
        </p:spPr>
        <p:txBody>
          <a:bodyPr/>
          <a:lstStyle/>
          <a:p>
            <a:r>
              <a:rPr lang="en-US" dirty="0" smtClean="0"/>
              <a:t>Engineers are familiar with the following model: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9" y="2363236"/>
            <a:ext cx="6929157" cy="306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729" y="2976282"/>
            <a:ext cx="171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Outside 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8802" y="3064167"/>
            <a:ext cx="171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to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manipulate digital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1004888"/>
            <a:ext cx="7772400" cy="4382900"/>
          </a:xfrm>
        </p:spPr>
        <p:txBody>
          <a:bodyPr/>
          <a:lstStyle/>
          <a:p>
            <a:r>
              <a:rPr lang="en-US" dirty="0" smtClean="0"/>
              <a:t>Logic Gates!</a:t>
            </a:r>
          </a:p>
          <a:p>
            <a:pPr lvl="1"/>
            <a:r>
              <a:rPr lang="en-US" dirty="0" smtClean="0"/>
              <a:t>Implements a Boolean (logic) function</a:t>
            </a:r>
          </a:p>
          <a:p>
            <a:pPr lvl="1"/>
            <a:r>
              <a:rPr lang="en-US" dirty="0" smtClean="0"/>
              <a:t>Take multiple signals, produce one output signal</a:t>
            </a:r>
          </a:p>
          <a:p>
            <a:pPr lvl="1"/>
            <a:r>
              <a:rPr lang="en-US" dirty="0" smtClean="0"/>
              <a:t>The fundamental ones are: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NOT</a:t>
            </a:r>
          </a:p>
          <a:p>
            <a:pPr marL="85725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AND</a:t>
            </a:r>
          </a:p>
          <a:p>
            <a:pPr marL="85725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OR</a:t>
            </a:r>
          </a:p>
          <a:p>
            <a:pPr marL="85725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XOR</a:t>
            </a:r>
          </a:p>
          <a:p>
            <a:pPr lvl="1"/>
            <a:endParaRPr lang="en-US" dirty="0"/>
          </a:p>
        </p:txBody>
      </p:sp>
      <p:pic>
        <p:nvPicPr>
          <p:cNvPr id="1026" name="Picture 2" descr="NOT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48" y="2833127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 symbol">
            <a:hlinkClick r:id="rId3" tooltip="AND symbol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48" y="3404487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 symbol">
            <a:hlinkClick r:id="rId5" tooltip="OR symbol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48" y="3975847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OR symbol">
            <a:hlinkClick r:id="rId7" tooltip="XOR symbol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48" y="4578583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t="4117"/>
          <a:stretch/>
        </p:blipFill>
        <p:spPr>
          <a:xfrm>
            <a:off x="4408292" y="2487146"/>
            <a:ext cx="3867150" cy="2091437"/>
          </a:xfrm>
          <a:prstGeom prst="rect">
            <a:avLst/>
          </a:prstGeom>
        </p:spPr>
      </p:pic>
      <p:pic>
        <p:nvPicPr>
          <p:cNvPr id="2050" name="Picture 2" descr="https://upload.wikimedia.org/wikipedia/commons/thumb/d/d9/Half_Adder.svg/220px-Half_Adder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58" y="4825859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manipulate 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1" y="1004888"/>
            <a:ext cx="7772400" cy="5010430"/>
          </a:xfrm>
        </p:spPr>
        <p:txBody>
          <a:bodyPr/>
          <a:lstStyle/>
          <a:p>
            <a:r>
              <a:rPr lang="en-US" dirty="0" smtClean="0"/>
              <a:t>From those building blocks, we make more complex circuits: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Multiplexers (MUX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Counters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41" y="1609164"/>
            <a:ext cx="2233053" cy="1388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120"/>
          <a:stretch/>
        </p:blipFill>
        <p:spPr>
          <a:xfrm>
            <a:off x="5775991" y="2976633"/>
            <a:ext cx="1866248" cy="152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8387" b="5340"/>
          <a:stretch/>
        </p:blipFill>
        <p:spPr>
          <a:xfrm>
            <a:off x="5261441" y="4545106"/>
            <a:ext cx="2586597" cy="17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Descriptive Languages (HDL)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biggest ones: VHDL and Verilog</a:t>
            </a:r>
          </a:p>
          <a:p>
            <a:pPr lvl="1"/>
            <a:r>
              <a:rPr lang="en-US" dirty="0" smtClean="0"/>
              <a:t>V in VHDL is VHSIC or Very High Speed Integrated Circuit</a:t>
            </a:r>
          </a:p>
          <a:p>
            <a:endParaRPr lang="en-US" dirty="0"/>
          </a:p>
          <a:p>
            <a:r>
              <a:rPr lang="en-US" dirty="0" smtClean="0"/>
              <a:t>Different from programming languages</a:t>
            </a:r>
          </a:p>
          <a:p>
            <a:pPr lvl="1"/>
            <a:r>
              <a:rPr lang="en-US" dirty="0" smtClean="0"/>
              <a:t>Operations are performed concurrently rather than sequentially using “process” statements (think of it like multithreading)</a:t>
            </a:r>
          </a:p>
        </p:txBody>
      </p:sp>
    </p:spTree>
    <p:extLst>
      <p:ext uri="{BB962C8B-B14F-4D97-AF65-F5344CB8AC3E}">
        <p14:creationId xmlns:p14="http://schemas.microsoft.com/office/powerpoint/2010/main" val="161800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code: Entity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59" y="958852"/>
            <a:ext cx="6488330" cy="46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18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256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</vt:lpstr>
      <vt:lpstr>Verdana</vt:lpstr>
      <vt:lpstr>ヒラギノ角ゴ Pro W3</vt:lpstr>
      <vt:lpstr>Blank Presentation</vt:lpstr>
      <vt:lpstr>Digital Systems Design &amp; VHDL</vt:lpstr>
      <vt:lpstr>Agenda</vt:lpstr>
      <vt:lpstr>What exactly is Digital System Design</vt:lpstr>
      <vt:lpstr>What is a digital signal?</vt:lpstr>
      <vt:lpstr>System Model</vt:lpstr>
      <vt:lpstr>How do we manipulate digital signals</vt:lpstr>
      <vt:lpstr>How do we manipulate digital signals</vt:lpstr>
      <vt:lpstr>Hardware Descriptive Languages (HDL)</vt:lpstr>
      <vt:lpstr>Structure of code: Entity</vt:lpstr>
      <vt:lpstr>Structure of Code: Architecture</vt:lpstr>
      <vt:lpstr>PowerPoint Presentation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Hart, Dan</cp:lastModifiedBy>
  <cp:revision>170</cp:revision>
  <cp:lastPrinted>2007-02-20T17:26:54Z</cp:lastPrinted>
  <dcterms:created xsi:type="dcterms:W3CDTF">2007-01-25T22:50:03Z</dcterms:created>
  <dcterms:modified xsi:type="dcterms:W3CDTF">2017-06-28T14:40:37Z</dcterms:modified>
</cp:coreProperties>
</file>