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aKho805vCE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ourier 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334211"/>
            <a:ext cx="8124825" cy="468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238499" y="4583907"/>
            <a:ext cx="5514975" cy="15684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Digital Signal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072062" y="5719763"/>
            <a:ext cx="1847850" cy="862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Hunter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arcia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domain vs frequency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16" y="2612127"/>
            <a:ext cx="5081943" cy="3416300"/>
          </a:xfrm>
        </p:spPr>
        <p:txBody>
          <a:bodyPr/>
          <a:lstStyle/>
          <a:p>
            <a:r>
              <a:rPr lang="en-US" dirty="0" smtClean="0"/>
              <a:t>A lot of the time we want to analyze a time signal and find out what frequencies are contained within</a:t>
            </a:r>
          </a:p>
          <a:p>
            <a:r>
              <a:rPr lang="en-US" dirty="0" smtClean="0"/>
              <a:t>Theory: all signals can be represented by a sum of sinusoids of various frequencies (with different phase &amp; magnitude)</a:t>
            </a:r>
          </a:p>
          <a:p>
            <a:pPr lvl="1"/>
            <a:r>
              <a:rPr lang="en-US" dirty="0" smtClean="0"/>
              <a:t>We can use the Fast Fourier Transform to analyze the frequency content</a:t>
            </a:r>
          </a:p>
          <a:p>
            <a:pPr lvl="1"/>
            <a:r>
              <a:rPr lang="en-US" dirty="0" smtClean="0"/>
              <a:t>In MATLAB – </a:t>
            </a:r>
            <a:r>
              <a:rPr lang="en-US" dirty="0" err="1" smtClean="0"/>
              <a:t>fft</a:t>
            </a:r>
            <a:r>
              <a:rPr lang="en-US" dirty="0" smtClean="0"/>
              <a:t>() command takes in a time domain signal and gives is the frequency spectrum</a:t>
            </a:r>
          </a:p>
          <a:p>
            <a:endParaRPr lang="en-US" dirty="0"/>
          </a:p>
        </p:txBody>
      </p:sp>
      <p:pic>
        <p:nvPicPr>
          <p:cNvPr id="6146" name="Picture 2" descr="Image result for f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997" y="3067310"/>
            <a:ext cx="5917421" cy="25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code </a:t>
            </a:r>
            <a:r>
              <a:rPr lang="en-US" dirty="0" smtClean="0"/>
              <a:t>basic DSP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60121"/>
            <a:ext cx="8761412" cy="4339087"/>
          </a:xfrm>
        </p:spPr>
        <p:txBody>
          <a:bodyPr>
            <a:normAutofit/>
          </a:bodyPr>
          <a:lstStyle/>
          <a:p>
            <a:r>
              <a:rPr lang="en-US" dirty="0" smtClean="0"/>
              <a:t>MATLAB and C/C++ are your friends</a:t>
            </a:r>
          </a:p>
          <a:p>
            <a:pPr lvl="1"/>
            <a:r>
              <a:rPr lang="en-US" dirty="0" smtClean="0"/>
              <a:t>MATLAB – Signal Processing Toolbox has many functions built-in to help prototype and test your DSP algorithms for offline use, as well as flexible graphical tools</a:t>
            </a:r>
          </a:p>
          <a:p>
            <a:pPr lvl="1"/>
            <a:r>
              <a:rPr lang="en-US" dirty="0" smtClean="0"/>
              <a:t>C/C++ are relatively fast languages portable for implementation on real-time DSP systems &amp; embedded chips. </a:t>
            </a:r>
          </a:p>
          <a:p>
            <a:pPr lvl="1"/>
            <a:r>
              <a:rPr lang="en-US" dirty="0" smtClean="0"/>
              <a:t>Speed is desirable because you may be running your code over and over again on thousands of samples of audio a second</a:t>
            </a:r>
          </a:p>
          <a:p>
            <a:r>
              <a:rPr lang="en-US" dirty="0" smtClean="0"/>
              <a:t>Common workflow:</a:t>
            </a:r>
          </a:p>
          <a:p>
            <a:pPr lvl="1"/>
            <a:r>
              <a:rPr lang="en-US" dirty="0" smtClean="0"/>
              <a:t>Figure out math/theory behind your algorithm</a:t>
            </a:r>
          </a:p>
          <a:p>
            <a:pPr lvl="1"/>
            <a:r>
              <a:rPr lang="en-US" dirty="0" smtClean="0"/>
              <a:t>Use MATLAB to test/prototype your algorithm</a:t>
            </a:r>
          </a:p>
          <a:p>
            <a:pPr lvl="1"/>
            <a:r>
              <a:rPr lang="en-US" dirty="0" smtClean="0"/>
              <a:t>Convert from MATLAB to C</a:t>
            </a:r>
          </a:p>
          <a:p>
            <a:pPr lvl="1"/>
            <a:r>
              <a:rPr lang="en-US" dirty="0" smtClean="0"/>
              <a:t>Test, evaluate, and optimize!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3731" y="2967335"/>
            <a:ext cx="1824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495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of DSP</a:t>
            </a:r>
          </a:p>
          <a:p>
            <a:r>
              <a:rPr lang="en-US" dirty="0" smtClean="0"/>
              <a:t>Digital vs analog </a:t>
            </a:r>
            <a:r>
              <a:rPr lang="en-US" dirty="0" smtClean="0"/>
              <a:t>signals</a:t>
            </a:r>
          </a:p>
          <a:p>
            <a:r>
              <a:rPr lang="en-US" dirty="0"/>
              <a:t>Digital </a:t>
            </a:r>
            <a:r>
              <a:rPr lang="en-US" dirty="0" smtClean="0"/>
              <a:t>audio</a:t>
            </a:r>
            <a:endParaRPr lang="en-US" dirty="0" smtClean="0"/>
          </a:p>
          <a:p>
            <a:r>
              <a:rPr lang="en-US" dirty="0" smtClean="0"/>
              <a:t>DSP systems</a:t>
            </a:r>
          </a:p>
          <a:p>
            <a:r>
              <a:rPr lang="en-US" dirty="0" smtClean="0"/>
              <a:t>Digital </a:t>
            </a:r>
            <a:r>
              <a:rPr lang="en-US" dirty="0" smtClean="0"/>
              <a:t>filters</a:t>
            </a:r>
          </a:p>
          <a:p>
            <a:r>
              <a:rPr lang="en-US" dirty="0" smtClean="0"/>
              <a:t>Fourier transforms/Frequency domain</a:t>
            </a:r>
          </a:p>
          <a:p>
            <a:r>
              <a:rPr lang="en-US" dirty="0" smtClean="0"/>
              <a:t>MATLAB and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DSP?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DSP is used in….</a:t>
            </a:r>
          </a:p>
          <a:p>
            <a:pPr lvl="1"/>
            <a:r>
              <a:rPr lang="en-US" dirty="0" smtClean="0"/>
              <a:t>Audio/Speech Processing</a:t>
            </a:r>
            <a:endParaRPr lang="en-US" dirty="0"/>
          </a:p>
          <a:p>
            <a:pPr lvl="1"/>
            <a:r>
              <a:rPr lang="en-US" dirty="0"/>
              <a:t>Image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Audio/Video/Image Compression</a:t>
            </a:r>
          </a:p>
          <a:p>
            <a:pPr lvl="1"/>
            <a:r>
              <a:rPr lang="en-US" dirty="0" smtClean="0"/>
              <a:t>Telecommunication</a:t>
            </a:r>
          </a:p>
          <a:p>
            <a:pPr lvl="1"/>
            <a:r>
              <a:rPr lang="en-US" dirty="0" smtClean="0"/>
              <a:t>Biomedical</a:t>
            </a:r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Can be applied in both real-time systems and for “offline”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Basics: digital vs analog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68747"/>
            <a:ext cx="5651287" cy="4304581"/>
          </a:xfrm>
        </p:spPr>
        <p:txBody>
          <a:bodyPr>
            <a:normAutofit/>
          </a:bodyPr>
          <a:lstStyle/>
          <a:p>
            <a:r>
              <a:rPr lang="en-US" dirty="0" smtClean="0"/>
              <a:t>Analog signals – continuous in value and in time</a:t>
            </a:r>
          </a:p>
          <a:p>
            <a:r>
              <a:rPr lang="en-US" dirty="0" smtClean="0"/>
              <a:t>Digital signals – discrete in value (bit depth) and in time (sample rate)</a:t>
            </a:r>
          </a:p>
          <a:p>
            <a:pPr lvl="1"/>
            <a:r>
              <a:rPr lang="en-US" dirty="0" smtClean="0"/>
              <a:t>Bit depth &amp; quantization – how many bits used to represent one sample of data. Most pro-audio uses at least 16 bits</a:t>
            </a:r>
          </a:p>
          <a:p>
            <a:pPr lvl="1"/>
            <a:r>
              <a:rPr lang="en-US" dirty="0" smtClean="0"/>
              <a:t>Sample rate – how many individual samples of data in one second. Determines range of frequencies you can use: the highest frequency you can recreate is ½ the sample rate (Nyquist theorem).</a:t>
            </a:r>
          </a:p>
          <a:p>
            <a:pPr lvl="2"/>
            <a:r>
              <a:rPr lang="en-US" dirty="0" smtClean="0"/>
              <a:t>44.1kHz – CD quality , 8kHz – telephone quality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687" y="2845969"/>
            <a:ext cx="3407135" cy="286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range (bandwidth) of human hearing: 20-20,000 Hz</a:t>
            </a:r>
          </a:p>
          <a:p>
            <a:r>
              <a:rPr lang="en-US" dirty="0" smtClean="0"/>
              <a:t>Therefore, we typically want our sample rate to be greater than 2 x 20,000 according to Nyquist theorem</a:t>
            </a:r>
          </a:p>
          <a:p>
            <a:pPr lvl="1"/>
            <a:r>
              <a:rPr lang="en-US" dirty="0" smtClean="0"/>
              <a:t>Commonly used: 44.1 kHz, 48 kHz, 96 kHz</a:t>
            </a:r>
          </a:p>
          <a:p>
            <a:r>
              <a:rPr lang="en-US" dirty="0" smtClean="0"/>
              <a:t>Dynamic range of audio based on bit depth</a:t>
            </a:r>
          </a:p>
          <a:p>
            <a:pPr lvl="1"/>
            <a:r>
              <a:rPr lang="en-US" dirty="0" smtClean="0"/>
              <a:t>Commonly used: 16 bits – gives us about 96 dB of dynamic range</a:t>
            </a:r>
          </a:p>
          <a:p>
            <a:r>
              <a:rPr lang="en-US" dirty="0" smtClean="0"/>
              <a:t>Trade-off: memory &amp; computation</a:t>
            </a:r>
          </a:p>
          <a:p>
            <a:pPr lvl="1"/>
            <a:r>
              <a:rPr lang="en-US" dirty="0" smtClean="0"/>
              <a:t>Is there really an improvement in audio quality from 48 kHz to 96 kHz?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 representation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194087" cy="3416300"/>
          </a:xfrm>
        </p:spPr>
        <p:txBody>
          <a:bodyPr/>
          <a:lstStyle/>
          <a:p>
            <a:r>
              <a:rPr lang="en-US" dirty="0" smtClean="0"/>
              <a:t>Quantization error</a:t>
            </a:r>
          </a:p>
          <a:p>
            <a:pPr lvl="1"/>
            <a:r>
              <a:rPr lang="en-US" dirty="0" smtClean="0"/>
              <a:t>Low bit depth causes noise in audio</a:t>
            </a:r>
          </a:p>
          <a:p>
            <a:pPr lvl="1"/>
            <a:r>
              <a:rPr lang="en-US" dirty="0" smtClean="0"/>
              <a:t>Surprisingly, you can still hear audio with only 1 quantization bit!!</a:t>
            </a:r>
          </a:p>
          <a:p>
            <a:pPr lvl="1"/>
            <a:endParaRPr lang="en-US" dirty="0"/>
          </a:p>
          <a:p>
            <a:r>
              <a:rPr lang="en-US" dirty="0" smtClean="0"/>
              <a:t>Aliasing</a:t>
            </a:r>
          </a:p>
          <a:p>
            <a:pPr lvl="1"/>
            <a:r>
              <a:rPr lang="en-US" dirty="0" smtClean="0"/>
              <a:t>If your sample rate is too low, high frequencies look like low frequencies</a:t>
            </a:r>
          </a:p>
          <a:p>
            <a:pPr lvl="1"/>
            <a:r>
              <a:rPr lang="en-US" dirty="0" smtClean="0"/>
              <a:t>Quick fix: use a low pass “anti-aliasing” filter to remove high frequencies</a:t>
            </a:r>
          </a:p>
          <a:p>
            <a:pPr lvl="1"/>
            <a:endParaRPr lang="en-US" dirty="0"/>
          </a:p>
        </p:txBody>
      </p:sp>
      <p:sp>
        <p:nvSpPr>
          <p:cNvPr id="4" name="AutoShape 2" descr="Image result for aliasing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aliasing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70" y="2702285"/>
            <a:ext cx="4260196" cy="225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83283" y="5495026"/>
            <a:ext cx="96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DSP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dsp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53" y="3151397"/>
            <a:ext cx="7221411" cy="232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435626" cy="3416300"/>
          </a:xfrm>
        </p:spPr>
        <p:txBody>
          <a:bodyPr/>
          <a:lstStyle/>
          <a:p>
            <a:r>
              <a:rPr lang="en-US" dirty="0" smtClean="0"/>
              <a:t>What if we want to modify the frequency content of the audio?</a:t>
            </a:r>
          </a:p>
          <a:p>
            <a:r>
              <a:rPr lang="en-US" dirty="0" smtClean="0"/>
              <a:t>We can use simple math (multiplies, adds and delay blocks) to implement all sorts of filters</a:t>
            </a:r>
          </a:p>
          <a:p>
            <a:pPr lvl="1"/>
            <a:r>
              <a:rPr lang="en-US" dirty="0" smtClean="0"/>
              <a:t>High pass, Low pass, Band pass, Band stop</a:t>
            </a:r>
          </a:p>
          <a:p>
            <a:pPr lvl="1"/>
            <a:r>
              <a:rPr lang="en-US" dirty="0" smtClean="0"/>
              <a:t>This is why DSP chips are specially suited for these kinds of operations</a:t>
            </a:r>
          </a:p>
          <a:p>
            <a:r>
              <a:rPr lang="en-US" dirty="0" smtClean="0"/>
              <a:t>Where do they come from??</a:t>
            </a:r>
            <a:endParaRPr lang="en-US" dirty="0"/>
          </a:p>
        </p:txBody>
      </p:sp>
      <p:pic>
        <p:nvPicPr>
          <p:cNvPr id="5122" name="Picture 2" descr="Image result for digital filter direct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31" y="3321049"/>
            <a:ext cx="3810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Filter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805898" cy="3416300"/>
          </a:xfrm>
        </p:spPr>
        <p:txBody>
          <a:bodyPr/>
          <a:lstStyle/>
          <a:p>
            <a:r>
              <a:rPr lang="en-US" dirty="0" smtClean="0"/>
              <a:t>Many methods to design, realize and implement a digital filter</a:t>
            </a:r>
          </a:p>
          <a:p>
            <a:r>
              <a:rPr lang="en-US" dirty="0" smtClean="0"/>
              <a:t>MATLAB – </a:t>
            </a:r>
            <a:r>
              <a:rPr lang="en-US" dirty="0" err="1" smtClean="0"/>
              <a:t>fdatool</a:t>
            </a:r>
            <a:endParaRPr lang="en-US" dirty="0" smtClean="0"/>
          </a:p>
          <a:p>
            <a:pPr lvl="1"/>
            <a:r>
              <a:rPr lang="en-US" dirty="0" smtClean="0"/>
              <a:t>Can help with the steps involved in the design &amp; realization of the filter</a:t>
            </a:r>
          </a:p>
          <a:p>
            <a:r>
              <a:rPr lang="en-US" dirty="0" smtClean="0"/>
              <a:t>Pole-zero plots, transfer functions,       Z-Transform</a:t>
            </a:r>
          </a:p>
          <a:p>
            <a:pPr lvl="1"/>
            <a:r>
              <a:rPr lang="en-US" dirty="0" smtClean="0"/>
              <a:t>Complex math, its… complicated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986" y="1810028"/>
            <a:ext cx="5535154" cy="4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14645</TotalTime>
  <Words>597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Digital Signal Processing</vt:lpstr>
      <vt:lpstr>What we will cover</vt:lpstr>
      <vt:lpstr>Why DSP?</vt:lpstr>
      <vt:lpstr>DSP Basics: digital vs analog signals</vt:lpstr>
      <vt:lpstr>Digital Audio</vt:lpstr>
      <vt:lpstr>Digital signal representation errors</vt:lpstr>
      <vt:lpstr>Typical DSP system</vt:lpstr>
      <vt:lpstr>Digital Filters</vt:lpstr>
      <vt:lpstr>Digital Filter Design</vt:lpstr>
      <vt:lpstr>Time domain vs frequency domain</vt:lpstr>
      <vt:lpstr>How to code basic DSP?</vt:lpstr>
      <vt:lpstr>PowerPoint Presentation</vt:lpstr>
    </vt:vector>
  </TitlesOfParts>
  <Company>Shure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Garcia, Hunter</dc:creator>
  <cp:lastModifiedBy>Garcia, Hunter</cp:lastModifiedBy>
  <cp:revision>29</cp:revision>
  <dcterms:created xsi:type="dcterms:W3CDTF">2017-07-05T16:16:23Z</dcterms:created>
  <dcterms:modified xsi:type="dcterms:W3CDTF">2017-07-20T14:16:21Z</dcterms:modified>
</cp:coreProperties>
</file>