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6"/>
  </p:sldMasterIdLst>
  <p:sldIdLst>
    <p:sldId id="256" r:id="rId7"/>
    <p:sldId id="259" r:id="rId8"/>
    <p:sldId id="260" r:id="rId9"/>
    <p:sldId id="268" r:id="rId10"/>
    <p:sldId id="267" r:id="rId11"/>
    <p:sldId id="261" r:id="rId12"/>
    <p:sldId id="264" r:id="rId13"/>
    <p:sldId id="265" r:id="rId14"/>
    <p:sldId id="262" r:id="rId15"/>
    <p:sldId id="263" r:id="rId16"/>
    <p:sldId id="269" r:id="rId17"/>
    <p:sldId id="270" r:id="rId18"/>
    <p:sldId id="271" r:id="rId19"/>
    <p:sldId id="281" r:id="rId20"/>
    <p:sldId id="272" r:id="rId21"/>
    <p:sldId id="273" r:id="rId22"/>
    <p:sldId id="276" r:id="rId23"/>
    <p:sldId id="275" r:id="rId24"/>
    <p:sldId id="280" r:id="rId25"/>
    <p:sldId id="27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9">
          <p15:clr>
            <a:srgbClr val="A4A3A4"/>
          </p15:clr>
        </p15:guide>
        <p15:guide id="2" pos="2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Objects="1">
      <p:cViewPr varScale="1">
        <p:scale>
          <a:sx n="102" d="100"/>
          <a:sy n="102" d="100"/>
        </p:scale>
        <p:origin x="82" y="629"/>
      </p:cViewPr>
      <p:guideLst>
        <p:guide orient="horz" pos="3089"/>
        <p:guide pos="2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ure_PPT_Template_16_9_BlackCove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ure_PPT_Template_16_9_WhiteCove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ure_PPT_Template_16_9_SecondP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BC-nXj3Ng4" TargetMode="External"/><Relationship Id="rId7" Type="http://schemas.openxmlformats.org/officeDocument/2006/relationships/hyperlink" Target="https://www.wired.com/2017/02/malware-sends-stolen-data-drone-just-pcs-blinking-led/" TargetMode="External"/><Relationship Id="rId2" Type="http://schemas.openxmlformats.org/officeDocument/2006/relationships/hyperlink" Target="http://simonsingh.net/books/the-code-book/the-book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ired.com/2016/06/clever-attack-uses-sound-computers-fan-steal-data/" TargetMode="External"/><Relationship Id="rId5" Type="http://schemas.openxmlformats.org/officeDocument/2006/relationships/hyperlink" Target="https://www.wired.com/2015/07/researchers-hack-air-gapped-computer-simple-cell-phone/" TargetMode="External"/><Relationship Id="rId4" Type="http://schemas.openxmlformats.org/officeDocument/2006/relationships/hyperlink" Target="https://www.wired.com/2015/03/stealing-data-computers-using-hea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/>
        </p:nvSpPr>
        <p:spPr bwMode="auto">
          <a:xfrm>
            <a:off x="312738" y="2390419"/>
            <a:ext cx="6629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Verdana" charset="0"/>
              </a:rPr>
              <a:t>Cryptography</a:t>
            </a:r>
          </a:p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Verdana" charset="0"/>
              </a:rPr>
              <a:t>A Brief Overview</a:t>
            </a:r>
            <a:endParaRPr lang="en-US" sz="3600" b="1" dirty="0">
              <a:solidFill>
                <a:schemeClr val="bg1"/>
              </a:solidFill>
              <a:latin typeface="Verdana" charset="0"/>
            </a:endParaRPr>
          </a:p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Verdana" charset="0"/>
              </a:rPr>
              <a:t>Alex Ying</a:t>
            </a:r>
            <a:endParaRPr lang="en-US" sz="1600" dirty="0">
              <a:solidFill>
                <a:schemeClr val="bg1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Attacks on Classical Systems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Substitution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Known-Plaintext and higher: relatively easily broken</a:t>
            </a:r>
          </a:p>
          <a:p>
            <a:pPr marL="563563" lvl="1" indent="-163513"/>
            <a:r>
              <a:rPr lang="en-US" sz="2000" dirty="0" err="1" smtClean="0">
                <a:latin typeface="Verdana" charset="0"/>
                <a:ea typeface="ヒラギノ角ゴ Pro W3" charset="0"/>
                <a:cs typeface="ヒラギノ角ゴ Pro W3" charset="0"/>
              </a:rPr>
              <a:t>Ciphertext</a:t>
            </a:r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-Only: frequency analysis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Transposition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Anagramming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Keys similar to the correct key produce large </a:t>
            </a:r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amounts </a:t>
            </a:r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of legible text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10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394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Modern Cryptography (Post-1976)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>
                <a:latin typeface="Verdana" charset="0"/>
                <a:ea typeface="ヒラギノ角ゴ Pro W3" charset="0"/>
                <a:cs typeface="ヒラギノ角ゴ Pro W3" charset="0"/>
              </a:rPr>
              <a:t>Operations on bits instead of 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alphabets</a:t>
            </a:r>
            <a:endParaRPr lang="en-US" sz="2400" dirty="0" smtClean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New 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Directions in Cryptography - </a:t>
            </a:r>
            <a:r>
              <a:rPr lang="en-US" sz="2400" dirty="0" err="1" smtClean="0">
                <a:latin typeface="Verdana" charset="0"/>
                <a:ea typeface="ヒラギノ角ゴ Pro W3" charset="0"/>
                <a:cs typeface="ヒラギノ角ゴ Pro W3" charset="0"/>
              </a:rPr>
              <a:t>Diffie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/Hellman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Asymmetric 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cryptosystems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Public key cryptography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Built on one-way functions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Can create </a:t>
            </a:r>
            <a:r>
              <a:rPr lang="en-US" sz="2000" dirty="0">
                <a:latin typeface="Verdana" charset="0"/>
                <a:ea typeface="ヒラギノ角ゴ Pro W3" charset="0"/>
                <a:cs typeface="ヒラギノ角ゴ Pro W3" charset="0"/>
              </a:rPr>
              <a:t>s</a:t>
            </a:r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hared secrets for symmetric ciphers or can be used directly for encryption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11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642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 smtClean="0">
                <a:latin typeface="Verdana" charset="0"/>
                <a:ea typeface="ヒラギノ角ゴ Pro W3" charset="0"/>
                <a:cs typeface="ヒラギノ角ゴ Pro W3" charset="0"/>
              </a:rPr>
              <a:t>Diffie</a:t>
            </a:r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-Hellman Key Exchange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491966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Creates a shared secret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Based on the Discrete Logarithm Problem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Exponential-time for brute-force solution</a:t>
            </a:r>
          </a:p>
          <a:p>
            <a:pPr marL="163513" indent="-163513"/>
            <a:endParaRPr lang="en-US" sz="2400" dirty="0" smtClean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12</a:t>
            </a:fld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99826"/>
            <a:ext cx="2627438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Public Key Encryption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Users have both a private and public key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Systems depends on operations that are easy with the private key, but difficult without it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RSA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Based on integer factorization</a:t>
            </a:r>
          </a:p>
          <a:p>
            <a:pPr marL="563563" lvl="1" indent="-163513"/>
            <a:r>
              <a:rPr lang="en-US" sz="2000" dirty="0">
                <a:latin typeface="Verdana" charset="0"/>
                <a:ea typeface="ヒラギノ角ゴ Pro W3" charset="0"/>
                <a:cs typeface="ヒラギノ角ゴ Pro W3" charset="0"/>
              </a:rPr>
              <a:t>E</a:t>
            </a:r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xponential or sub-exponential complexity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Elliptic Curve Cryptography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Discrete logarithm problem on elliptic curves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Exponential complexity, smaller keys than RSA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13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997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Modern Symmetric Encryption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One-time Pad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Perfect secrecy provided a </a:t>
            </a:r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sufficiently </a:t>
            </a:r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random key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Key length must match message length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AES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Current NIST standard, block </a:t>
            </a:r>
            <a:r>
              <a:rPr lang="en-US" sz="2000" dirty="0">
                <a:latin typeface="Verdana" charset="0"/>
                <a:ea typeface="ヒラギノ角ゴ Pro W3" charset="0"/>
                <a:cs typeface="ヒラギノ角ゴ Pro W3" charset="0"/>
              </a:rPr>
              <a:t>c</a:t>
            </a:r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ipher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128, 192, and 256 bit keys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Multiple rounds of substitution and permutation</a:t>
            </a:r>
          </a:p>
          <a:p>
            <a:pPr marL="163513" indent="-163513"/>
            <a:endParaRPr lang="en-US" sz="2400" dirty="0" smtClean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14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631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Hashing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Generates a deterministic “digest” of a message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Should be one-way (collisions are hard to find)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Small changes to input produce larges changes in output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Used in password verification and proof-of-work systems (block chains and cryptocurrency)</a:t>
            </a:r>
          </a:p>
          <a:p>
            <a:pPr marL="163513" indent="-163513"/>
            <a:endParaRPr lang="en-US" sz="2400" dirty="0" smtClean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15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299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Password Verification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16</a:t>
            </a:fld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58850"/>
            <a:ext cx="7315200" cy="3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Password Verification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17</a:t>
            </a:fld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2" y="1428750"/>
            <a:ext cx="3262866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97" y="1195389"/>
            <a:ext cx="48661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Modern Attacks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Theoretical cryptanalysis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Man-in-the-Middle (MITM) Attacks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Side-Channel Attacks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Timing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Power/Resource Monitoring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Shared cache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Modern computer security depends on more than just cryptographic methods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18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56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The Future of Cryptography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Increasing computing power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Quantum computing and quantum resistant cryptosystems</a:t>
            </a:r>
          </a:p>
          <a:p>
            <a:pPr marL="163513" indent="-163513"/>
            <a:endParaRPr lang="en-US" sz="2400" dirty="0" smtClean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19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43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What is Cryptography?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Study techniques for secure communication</a:t>
            </a:r>
            <a:endParaRPr lang="en-US" sz="2400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2</a:t>
            </a:fld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081859"/>
            <a:ext cx="4286250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30" y="2081859"/>
            <a:ext cx="3376740" cy="2365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1657350"/>
            <a:ext cx="228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Across Space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1657350"/>
            <a:ext cx="228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Across Time</a:t>
            </a:r>
          </a:p>
        </p:txBody>
      </p:sp>
    </p:spTree>
    <p:extLst>
      <p:ext uri="{BB962C8B-B14F-4D97-AF65-F5344CB8AC3E}">
        <p14:creationId xmlns:p14="http://schemas.microsoft.com/office/powerpoint/2010/main" val="13071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More Information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General: 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  <a:hlinkClick r:id="rId2"/>
              </a:rPr>
              <a:t>The Code Book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 (Simon Singh)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Cryptocurrency: 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  <a:hlinkClick r:id="rId3"/>
              </a:rPr>
              <a:t>3Blue1Brown Video</a:t>
            </a:r>
            <a:endParaRPr lang="en-US" sz="2400" dirty="0" smtClean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Side-Channel Attacks: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  <a:hlinkClick r:id="rId4"/>
              </a:rPr>
              <a:t>Stealing Data From Computers Using Heat</a:t>
            </a:r>
            <a:endParaRPr lang="en-US" sz="2000" dirty="0" smtClean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  <a:hlinkClick r:id="rId5"/>
              </a:rPr>
              <a:t>Researchers Hack Air-Gapped Computer With Simple Cell Phone</a:t>
            </a:r>
            <a:endParaRPr lang="en-US" sz="2000" dirty="0" smtClean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  <a:hlinkClick r:id="rId6"/>
              </a:rPr>
              <a:t>Using the Sound of a Computer’s Fan to Steal Data</a:t>
            </a:r>
            <a:endParaRPr lang="en-US" sz="2000" dirty="0" smtClean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  <a:hlinkClick r:id="rId7"/>
              </a:rPr>
              <a:t>Malware Lets a Drone Steal Data by Watching a Computer’s Blinking LED</a:t>
            </a:r>
            <a:endParaRPr lang="en-US" sz="2000" dirty="0" smtClean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20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035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Where is Cryptography Used?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Secure Communication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Authentication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Digital Signatures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Random Number / Bit Generation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Cryptocurrency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42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Cryptographic Fundamentals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Plaintext – unencrypted information</a:t>
            </a:r>
          </a:p>
          <a:p>
            <a:pPr marL="163513" indent="-163513"/>
            <a:r>
              <a:rPr lang="en-US" sz="2400" dirty="0" err="1" smtClean="0">
                <a:latin typeface="Verdana" charset="0"/>
                <a:ea typeface="ヒラギノ角ゴ Pro W3" charset="0"/>
                <a:cs typeface="ヒラギノ角ゴ Pro W3" charset="0"/>
              </a:rPr>
              <a:t>Ciphertext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 – encrypted information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Encryption/Decryption – Conversion from plain to cipher text and vice versa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Cipher/Cryptosystem </a:t>
            </a:r>
            <a:r>
              <a:rPr lang="en-US" sz="2400" dirty="0">
                <a:latin typeface="Verdana" charset="0"/>
                <a:ea typeface="ヒラギノ角ゴ Pro W3" charset="0"/>
                <a:cs typeface="ヒラギノ角ゴ Pro W3" charset="0"/>
              </a:rPr>
              <a:t>– an algorithm for 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encryption/decryption</a:t>
            </a:r>
            <a:endParaRPr lang="en-US" sz="24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Key – Secret information that secures the cryptosystem</a:t>
            </a:r>
            <a:endParaRPr lang="en-US" sz="2400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740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Cryptographic Fundamentals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“the enemy knows the system” – Shannon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A cryptosystem should be secure even if everything about it is known (excluding the key) - </a:t>
            </a:r>
            <a:r>
              <a:rPr lang="en-US" sz="2000" dirty="0" err="1" smtClean="0">
                <a:latin typeface="Verdana" charset="0"/>
                <a:ea typeface="ヒラギノ角ゴ Pro W3" charset="0"/>
                <a:cs typeface="ヒラギノ角ゴ Pro W3" charset="0"/>
              </a:rPr>
              <a:t>Kerckhoff</a:t>
            </a:r>
            <a:endParaRPr lang="en-US" sz="2000" dirty="0" smtClean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Theory vs Practice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Implementation can introduce weaknesses</a:t>
            </a:r>
          </a:p>
          <a:p>
            <a:pPr marL="563563" lvl="1" indent="-163513"/>
            <a:r>
              <a:rPr lang="en-US" sz="2000" dirty="0" smtClean="0">
                <a:latin typeface="Verdana" charset="0"/>
                <a:ea typeface="ヒラギノ角ゴ Pro W3" charset="0"/>
                <a:cs typeface="ヒラギノ角ゴ Pro W3" charset="0"/>
              </a:rPr>
              <a:t>Side-channel attacks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5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958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Classical Cryptography (Pre-1976)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Symmetric schemes only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Operating on linguistic alphabets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6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8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Classical Cryptography (Pre-1976)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Substitution Ciphers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7</a:t>
            </a:fld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30524" y="1444263"/>
            <a:ext cx="228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1428750"/>
            <a:ext cx="228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Enigma Machine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428750"/>
            <a:ext cx="228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Vigenere</a:t>
            </a:r>
            <a:r>
              <a:rPr lang="en-US" dirty="0" smtClean="0"/>
              <a:t> Cipher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7" y="2343150"/>
            <a:ext cx="2709333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91" y="1885950"/>
            <a:ext cx="2443218" cy="2443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65" y="1901463"/>
            <a:ext cx="2500470" cy="2727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3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Classical Cryptography (Pre-1976)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Transposition Ciphers</a:t>
            </a:r>
          </a:p>
          <a:p>
            <a:pPr marL="0" indent="0">
              <a:buNone/>
            </a:pPr>
            <a:endParaRPr lang="en-US" sz="2400" dirty="0" smtClean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8</a:t>
            </a:fld>
            <a:endParaRPr lang="en-US" sz="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1688"/>
            <a:ext cx="3252652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36" y="2115956"/>
            <a:ext cx="327616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338138" y="227013"/>
            <a:ext cx="7772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Verdana" charset="0"/>
                <a:ea typeface="ヒラギノ角ゴ Pro W3" charset="0"/>
                <a:cs typeface="ヒラギノ角ゴ Pro W3" charset="0"/>
              </a:rPr>
              <a:t>Cryptographic Attacks</a:t>
            </a:r>
            <a:endParaRPr lang="en-US" sz="2400" b="1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8138" y="1004888"/>
            <a:ext cx="7772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3513" indent="-163513"/>
            <a:r>
              <a:rPr lang="en-US" sz="2400" dirty="0" err="1" smtClean="0">
                <a:latin typeface="Verdana" charset="0"/>
                <a:ea typeface="ヒラギノ角ゴ Pro W3" charset="0"/>
                <a:cs typeface="ヒラギノ角ゴ Pro W3" charset="0"/>
              </a:rPr>
              <a:t>Ciphertext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-Only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Known-Plaintext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Chosen-plain[or cipher]text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Adaptive </a:t>
            </a:r>
            <a:r>
              <a:rPr lang="en-US" sz="2400" dirty="0">
                <a:latin typeface="Verdana" charset="0"/>
                <a:ea typeface="ヒラギノ角ゴ Pro W3" charset="0"/>
                <a:cs typeface="ヒラギノ角ゴ Pro W3" charset="0"/>
              </a:rPr>
              <a:t>Chosen-plain[or </a:t>
            </a:r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cipher]text</a:t>
            </a:r>
          </a:p>
          <a:p>
            <a:pPr marL="163513" indent="-163513"/>
            <a:r>
              <a:rPr lang="en-US" sz="2400" dirty="0" smtClean="0">
                <a:latin typeface="Verdana" charset="0"/>
                <a:ea typeface="ヒラギノ角ゴ Pro W3" charset="0"/>
                <a:cs typeface="ヒラギノ角ゴ Pro W3" charset="0"/>
              </a:rPr>
              <a:t>Related-Key</a:t>
            </a:r>
            <a:endParaRPr lang="en-US" sz="2000" dirty="0">
              <a:latin typeface="Verdan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756358" y="4757406"/>
            <a:ext cx="303650" cy="2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7D191C2-E193-D143-85B3-70AB1B4DDFD4}" type="slidenum">
              <a:rPr lang="en-US" sz="800" smtClean="0"/>
              <a:pPr/>
              <a:t>9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27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REQUENCYInfoTypeTaxHTField0 xmlns="677ba85d-4173-4e1b-9fe7-24187c5e03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65bca7da-25a6-499f-bb6e-3a715d49f90f</TermId>
        </TermInfo>
      </Terms>
    </FREQUENCYInfoTypeTaxHTField0>
    <FREQUENCYTOLTaxHTField0 xmlns="677ba85d-4173-4e1b-9fe7-24187c5e03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ae38907e-11ce-4d2b-963b-e6344935c590</TermId>
        </TermInfo>
      </Terms>
    </FREQUENCYTOLTaxHTField0>
    <FREQUENCYDivOwner xmlns="677ba85d-4173-4e1b-9fe7-24187c5e03e0">-1;#Administration|a46d39e0-f9c5-4a64-a84a-d8827d15c4b1</FREQUENCYDivOwner>
    <TaxKeywordTaxHTField xmlns="db8f919b-2e72-4303-a045-abef5c266b9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presentation</TermName>
          <TermId xmlns="http://schemas.microsoft.com/office/infopath/2007/PartnerControls">585143b8-0be4-4e14-b353-09d5ea01ed81</TermId>
        </TermInfo>
        <TermInfo xmlns="http://schemas.microsoft.com/office/infopath/2007/PartnerControls">
          <TermName xmlns="http://schemas.microsoft.com/office/infopath/2007/PartnerControls">widescreen</TermName>
          <TermId xmlns="http://schemas.microsoft.com/office/infopath/2007/PartnerControls">d1908c7a-7c51-42b9-be2a-74445741177e</TermId>
        </TermInfo>
        <TermInfo xmlns="http://schemas.microsoft.com/office/infopath/2007/PartnerControls">
          <TermName xmlns="http://schemas.microsoft.com/office/infopath/2007/PartnerControls">widescreen PowerPoint template</TermName>
          <TermId xmlns="http://schemas.microsoft.com/office/infopath/2007/PartnerControls">3fde3fbd-4cdf-47e9-8d78-2b003af4b141</TermId>
        </TermInfo>
        <TermInfo xmlns="http://schemas.microsoft.com/office/infopath/2007/PartnerControls">
          <TermName xmlns="http://schemas.microsoft.com/office/infopath/2007/PartnerControls">widescreen template</TermName>
          <TermId xmlns="http://schemas.microsoft.com/office/infopath/2007/PartnerControls">1cf742e3-742a-4924-9696-641a63838c51</TermId>
        </TermInfo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585939c6-7a50-4990-8bf1-f0c9e7b28782</TermId>
        </TermInfo>
      </Terms>
    </TaxKeywordTaxHTField>
    <FREQUENCYFiscalYearTaxHTField0 xmlns="677ba85d-4173-4e1b-9fe7-24187c5e03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FY14</TermName>
          <TermId xmlns="http://schemas.microsoft.com/office/infopath/2007/PartnerControls">a7a08949-2d90-42fd-80ce-32d1dfd949d8</TermId>
        </TermInfo>
      </Terms>
    </FREQUENCYFiscalYearTaxHTField0>
    <FREQUENCYFunctionalArea xmlns="677ba85d-4173-4e1b-9fe7-24187c5e03e0">-1;#Communications|e8bb35a3-6777-422a-acdb-3770f408beec</FREQUENCYFunctionalArea>
    <_dlc_DocId xmlns="db8f919b-2e72-4303-a045-abef5c266b94">SHURE-648-70</_dlc_DocId>
    <_dlc_DocIdUrl xmlns="db8f919b-2e72-4303-a045-abef5c266b94">
      <Url>http://home.shure.com/sites/divisions/Administration/_layouts/DocIdRedir.aspx?ID=SHURE-648-70</Url>
      <Description>SHURE-648-70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requency Document" ma:contentTypeID="0x0101005F8C450B7A4444F0AA0DF33CE3F02F1F00038BA005BBF13745AC6D1D6F318F0764" ma:contentTypeVersion="21" ma:contentTypeDescription="Frequency Document Content Type" ma:contentTypeScope="" ma:versionID="4a760ae7189e57b6492f86782c6dd528">
  <xsd:schema xmlns:xsd="http://www.w3.org/2001/XMLSchema" xmlns:xs="http://www.w3.org/2001/XMLSchema" xmlns:p="http://schemas.microsoft.com/office/2006/metadata/properties" xmlns:ns2="677ba85d-4173-4e1b-9fe7-24187c5e03e0" xmlns:ns3="db8f919b-2e72-4303-a045-abef5c266b94" targetNamespace="http://schemas.microsoft.com/office/2006/metadata/properties" ma:root="true" ma:fieldsID="d524de345e512c640722c07a4d72b442" ns2:_="" ns3:_="">
    <xsd:import namespace="677ba85d-4173-4e1b-9fe7-24187c5e03e0"/>
    <xsd:import namespace="db8f919b-2e72-4303-a045-abef5c266b94"/>
    <xsd:element name="properties">
      <xsd:complexType>
        <xsd:sequence>
          <xsd:element name="documentManagement">
            <xsd:complexType>
              <xsd:all>
                <xsd:element ref="ns2:FREQUENCYInfoTypeTaxHTField0" minOccurs="0"/>
                <xsd:element ref="ns2:FREQUENCYTOLTaxHTField0" minOccurs="0"/>
                <xsd:element ref="ns2:FREQUENCYDivOwner" minOccurs="0"/>
                <xsd:element ref="ns2:FREQUENCYFunctionalArea"/>
                <xsd:element ref="ns2:FREQUENCYFiscalYearTaxHTField0" minOccurs="0"/>
                <xsd:element ref="ns3:_dlc_DocId" minOccurs="0"/>
                <xsd:element ref="ns3:_dlc_DocIdUrl" minOccurs="0"/>
                <xsd:element ref="ns3:_dlc_DocIdPersistId" minOccurs="0"/>
                <xsd:element ref="ns3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ba85d-4173-4e1b-9fe7-24187c5e03e0" elementFormDefault="qualified">
    <xsd:import namespace="http://schemas.microsoft.com/office/2006/documentManagement/types"/>
    <xsd:import namespace="http://schemas.microsoft.com/office/infopath/2007/PartnerControls"/>
    <xsd:element name="FREQUENCYInfoTypeTaxHTField0" ma:index="9" ma:taxonomy="true" ma:internalName="FREQUENCYInfoTypeTaxHTField0" ma:taxonomyFieldName="FREQUENCYInfoType" ma:displayName="Information Type" ma:fieldId="{527b217c-5cfb-4c9a-a41d-dec95222e200}" ma:sspId="83a3151b-91a3-45fd-9279-11b4627ca0cf" ma:termSetId="ee77fd13-a328-4df7-8f85-19c2ea3725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REQUENCYTOLTaxHTField0" ma:index="11" ma:taxonomy="true" ma:internalName="FREQUENCYTOLTaxHTField0" ma:taxonomyFieldName="FREQUENCYTargetOfficeLoc" ma:displayName="Audience" ma:default="11;#All|ae38907e-11ce-4d2b-963b-e6344935c590" ma:fieldId="{f16fb432-562d-4ad9-83fc-3e7486a85467}" ma:taxonomyMulti="true" ma:sspId="83a3151b-91a3-45fd-9279-11b4627ca0cf" ma:termSetId="ed027853-bbe0-4790-953a-ca3346fc7b4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REQUENCYDivOwner" ma:index="12" nillable="true" ma:displayName="Division Owner" ma:default="-1;#Administration|a46d39e0-f9c5-4a64-a84a-d8827d15c4b1" ma:internalName="FREQUENCYDivOwner">
      <xsd:simpleType>
        <xsd:restriction base="dms:Unknown"/>
      </xsd:simpleType>
    </xsd:element>
    <xsd:element name="FREQUENCYFunctionalArea" ma:index="13" ma:displayName="Functional Area" ma:description="Multiple values allowed" ma:internalName="FREQUENCYFunctionalArea">
      <xsd:simpleType>
        <xsd:restriction base="dms:Unknown"/>
      </xsd:simpleType>
    </xsd:element>
    <xsd:element name="FREQUENCYFiscalYearTaxHTField0" ma:index="15" nillable="true" ma:taxonomy="true" ma:internalName="FREQUENCYFiscalYearTaxHTField0" ma:taxonomyFieldName="FREQUENCYFiscalYear" ma:displayName="Fiscal Year" ma:fieldId="{dab0bc2b-2cfd-42fb-a0fa-e6a934c2cc51}" ma:taxonomyMulti="true" ma:sspId="83a3151b-91a3-45fd-9279-11b4627ca0cf" ma:termSetId="07f1f309-cf55-462b-8b18-283636b7070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f919b-2e72-4303-a045-abef5c266b94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9" nillable="true" ma:taxonomy="true" ma:internalName="TaxKeywordTaxHTField" ma:taxonomyFieldName="TaxKeyword" ma:displayName="Enterprise Keywords" ma:fieldId="{23f27201-bee3-471e-b2e7-b64fd8b7ca38}" ma:taxonomyMulti="true" ma:sspId="83a3151b-91a3-45fd-9279-11b4627ca0c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83a3151b-91a3-45fd-9279-11b4627ca0cf" ContentTypeId="0x0101005F8C450B7A4444F0AA0DF33CE3F02F1F" PreviousValue="false"/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677ba85d-4173-4e1b-9fe7-24187c5e03e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db8f919b-2e72-4303-a045-abef5c266b94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9B44A9-F6E9-4E0C-9448-8DCAEEAE2F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ba85d-4173-4e1b-9fe7-24187c5e03e0"/>
    <ds:schemaRef ds:uri="db8f919b-2e72-4303-a045-abef5c266b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FEF20F8-BE3F-42D3-864D-4E6B986E618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7838D1F3-5F17-494A-859F-96E80B8E41B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widescreen template</Template>
  <TotalTime>202</TotalTime>
  <Words>487</Words>
  <Application>Microsoft Office PowerPoint</Application>
  <PresentationFormat>On-screen Show (16:9)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ヒラギノ角ゴ Pro W3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Shure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Ying, Alex</dc:creator>
  <cp:keywords>widescreen; widescreen PowerPoint template; PowerPoint; widescreen template; Corporate presentation</cp:keywords>
  <cp:lastModifiedBy>Ying, Alex</cp:lastModifiedBy>
  <cp:revision>27</cp:revision>
  <dcterms:created xsi:type="dcterms:W3CDTF">2017-08-01T13:44:37Z</dcterms:created>
  <dcterms:modified xsi:type="dcterms:W3CDTF">2017-08-01T20:35:32Z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0x0101005F8C450B7A4444F0AA0DF33CE3F02F1F00038BA005BBF13745AC6D1D6F318F0764</vt:lpwstr>
  </property>
  <property fmtid="{D5CDD505-2E9C-101B-9397-08002B2CF9AE}" pid="3" name="TaxCatchAll">
    <vt:lpwstr>1793;#widescreen|d1908c7a-7c51-42b9-be2a-74445741177e;#1792;#Corporate presentation|585143b8-0be4-4e14-b353-09d5ea01ed81;#429;#FY14|a7a08949-2d90-42fd-80ce-32d1dfd949d8;#11;#All|ae38907e-11ce-4d2b-963b-e6344935c590;#284;#PowerPoint|585939c6-7a50-4990-8bf1</vt:lpwstr>
  </property>
  <property fmtid="{D5CDD505-2E9C-101B-9397-08002B2CF9AE}" pid="4" name="_dlc_DocIdItemGuid">
    <vt:lpwstr>395d916a-1533-4b6b-a07f-abef9966084d</vt:lpwstr>
  </property>
  <property fmtid="{D5CDD505-2E9C-101B-9397-08002B2CF9AE}" pid="5" name="TaxKeyword">
    <vt:lpwstr>1792;#Corporate presentation|585143b8-0be4-4e14-b353-09d5ea01ed81;#1793;#widescreen|d1908c7a-7c51-42b9-be2a-74445741177e;#1794;#widescreen PowerPoint template|3fde3fbd-4cdf-47e9-8d78-2b003af4b141;#1795;#widescreen template|1cf742e3-742a-4924-9696-641a6383</vt:lpwstr>
  </property>
  <property fmtid="{D5CDD505-2E9C-101B-9397-08002B2CF9AE}" pid="6" name="FREQUENCYFiscalYear">
    <vt:lpwstr>429;#FY14|a7a08949-2d90-42fd-80ce-32d1dfd949d8</vt:lpwstr>
  </property>
  <property fmtid="{D5CDD505-2E9C-101B-9397-08002B2CF9AE}" pid="7" name="FREQUENCYInfoType">
    <vt:lpwstr>27;#Template|65bca7da-25a6-499f-bb6e-3a715d49f90f</vt:lpwstr>
  </property>
  <property fmtid="{D5CDD505-2E9C-101B-9397-08002B2CF9AE}" pid="8" name="FREQUENCYTargetOfficeLoc">
    <vt:lpwstr>11;#All|ae38907e-11ce-4d2b-963b-e6344935c590</vt:lpwstr>
  </property>
</Properties>
</file>