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1" r:id="rId2"/>
    <p:sldId id="257" r:id="rId3"/>
    <p:sldId id="258" r:id="rId4"/>
    <p:sldId id="263" r:id="rId5"/>
    <p:sldId id="264" r:id="rId6"/>
    <p:sldId id="267" r:id="rId7"/>
    <p:sldId id="268" r:id="rId8"/>
    <p:sldId id="265" r:id="rId9"/>
    <p:sldId id="266" r:id="rId10"/>
    <p:sldId id="259" r:id="rId11"/>
    <p:sldId id="262" r:id="rId12"/>
    <p:sldId id="26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81235" autoAdjust="0"/>
  </p:normalViewPr>
  <p:slideViewPr>
    <p:cSldViewPr snapToGrid="0" snapToObjects="1">
      <p:cViewPr varScale="1">
        <p:scale>
          <a:sx n="132" d="100"/>
          <a:sy n="132" d="100"/>
        </p:scale>
        <p:origin x="87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61857-5B20-4246-9392-3A0B504BCA43}" type="datetimeFigureOut">
              <a:rPr lang="en-US" smtClean="0"/>
              <a:t>6/24/2018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64C32-29DD-49D4-B092-FA11592ECDEE}" type="slidenum">
              <a:rPr lang="en-US" smtClean="0"/>
              <a:t>‹#›</a:t>
            </a:fld>
            <a:endParaRPr lang="en-US"/>
          </a:p>
        </p:txBody>
      </p:sp>
    </p:spTree>
    <p:extLst>
      <p:ext uri="{BB962C8B-B14F-4D97-AF65-F5344CB8AC3E}">
        <p14:creationId xmlns:p14="http://schemas.microsoft.com/office/powerpoint/2010/main" val="193365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Pretend we are building an application, weeks 1 and 2 are things we can use to get our application setup on a cloud server somewhere and have it communicating. </a:t>
            </a:r>
          </a:p>
          <a:p>
            <a:r>
              <a:rPr lang="en-US" dirty="0"/>
              <a:t>Another thing we might need is data. How do we store our data? What’s the best way to store the data? Most people are familiar with SQL databases and might jump towards a SQL solution right away.</a:t>
            </a:r>
          </a:p>
          <a:p>
            <a:r>
              <a:rPr lang="en-US" dirty="0"/>
              <a:t>But consider, </a:t>
            </a:r>
          </a:p>
        </p:txBody>
      </p:sp>
      <p:sp>
        <p:nvSpPr>
          <p:cNvPr id="4" name="Slide Number Placeholder 3"/>
          <p:cNvSpPr>
            <a:spLocks noGrp="1"/>
          </p:cNvSpPr>
          <p:nvPr>
            <p:ph type="sldNum" sz="quarter" idx="10"/>
          </p:nvPr>
        </p:nvSpPr>
        <p:spPr/>
        <p:txBody>
          <a:bodyPr/>
          <a:lstStyle/>
          <a:p>
            <a:fld id="{D3B64C32-29DD-49D4-B092-FA11592ECDEE}" type="slidenum">
              <a:rPr lang="en-US" smtClean="0"/>
              <a:t>2</a:t>
            </a:fld>
            <a:endParaRPr lang="en-US"/>
          </a:p>
        </p:txBody>
      </p:sp>
    </p:spTree>
    <p:extLst>
      <p:ext uri="{BB962C8B-B14F-4D97-AF65-F5344CB8AC3E}">
        <p14:creationId xmlns:p14="http://schemas.microsoft.com/office/powerpoint/2010/main" val="340792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Cypher you can specify a path in the graph to match and return things about it.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3B64C32-29DD-49D4-B092-FA11592ECDEE}" type="slidenum">
              <a:rPr lang="en-US" smtClean="0"/>
              <a:t>11</a:t>
            </a:fld>
            <a:endParaRPr lang="en-US"/>
          </a:p>
        </p:txBody>
      </p:sp>
    </p:spTree>
    <p:extLst>
      <p:ext uri="{BB962C8B-B14F-4D97-AF65-F5344CB8AC3E}">
        <p14:creationId xmlns:p14="http://schemas.microsoft.com/office/powerpoint/2010/main" val="282808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High availability: a characteristic of a system which aims to ensure a level of operational performance for a higher than normal period – basically, the system tends to have a higher uptime than its SQL counterparts</a:t>
            </a:r>
          </a:p>
          <a:p>
            <a:pPr marL="171450" indent="-171450">
              <a:buFontTx/>
              <a:buChar char="-"/>
            </a:pPr>
            <a:r>
              <a:rPr lang="en-US" dirty="0"/>
              <a:t>Eventual consistency: the database will eventually return the newest records in the system. A SQL system is strongly consistent, that is, if you write data everyone who reads it after will receive the same data you wrote. NoSQL databases may not offer that same guarantee</a:t>
            </a:r>
          </a:p>
          <a:p>
            <a:pPr marL="171450" indent="-171450">
              <a:buFontTx/>
              <a:buChar char="-"/>
            </a:pPr>
            <a:r>
              <a:rPr lang="en-US" dirty="0"/>
              <a:t>NoSQL solutions are generally designed with scalability in mind and tend to optimize a particular set of operations</a:t>
            </a:r>
          </a:p>
        </p:txBody>
      </p:sp>
      <p:sp>
        <p:nvSpPr>
          <p:cNvPr id="4" name="Slide Number Placeholder 3"/>
          <p:cNvSpPr>
            <a:spLocks noGrp="1"/>
          </p:cNvSpPr>
          <p:nvPr>
            <p:ph type="sldNum" sz="quarter" idx="10"/>
          </p:nvPr>
        </p:nvSpPr>
        <p:spPr/>
        <p:txBody>
          <a:bodyPr/>
          <a:lstStyle/>
          <a:p>
            <a:fld id="{D3B64C32-29DD-49D4-B092-FA11592ECDEE}" type="slidenum">
              <a:rPr lang="en-US" smtClean="0"/>
              <a:t>3</a:t>
            </a:fld>
            <a:endParaRPr lang="en-US"/>
          </a:p>
        </p:txBody>
      </p:sp>
    </p:spTree>
    <p:extLst>
      <p:ext uri="{BB962C8B-B14F-4D97-AF65-F5344CB8AC3E}">
        <p14:creationId xmlns:p14="http://schemas.microsoft.com/office/powerpoint/2010/main" val="24762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64C32-29DD-49D4-B092-FA11592ECDEE}" type="slidenum">
              <a:rPr lang="en-US" smtClean="0"/>
              <a:t>4</a:t>
            </a:fld>
            <a:endParaRPr lang="en-US"/>
          </a:p>
        </p:txBody>
      </p:sp>
    </p:spTree>
    <p:extLst>
      <p:ext uri="{BB962C8B-B14F-4D97-AF65-F5344CB8AC3E}">
        <p14:creationId xmlns:p14="http://schemas.microsoft.com/office/powerpoint/2010/main" val="592508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3B64C32-29DD-49D4-B092-FA11592ECDEE}" type="slidenum">
              <a:rPr lang="en-US" smtClean="0"/>
              <a:t>5</a:t>
            </a:fld>
            <a:endParaRPr lang="en-US"/>
          </a:p>
        </p:txBody>
      </p:sp>
    </p:spTree>
    <p:extLst>
      <p:ext uri="{BB962C8B-B14F-4D97-AF65-F5344CB8AC3E}">
        <p14:creationId xmlns:p14="http://schemas.microsoft.com/office/powerpoint/2010/main" val="212170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64C32-29DD-49D4-B092-FA11592ECDEE}" type="slidenum">
              <a:rPr lang="en-US" smtClean="0"/>
              <a:t>6</a:t>
            </a:fld>
            <a:endParaRPr lang="en-US"/>
          </a:p>
        </p:txBody>
      </p:sp>
    </p:spTree>
    <p:extLst>
      <p:ext uri="{BB962C8B-B14F-4D97-AF65-F5344CB8AC3E}">
        <p14:creationId xmlns:p14="http://schemas.microsoft.com/office/powerpoint/2010/main" val="1170054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3B64C32-29DD-49D4-B092-FA11592ECDEE}" type="slidenum">
              <a:rPr lang="en-US" smtClean="0"/>
              <a:t>7</a:t>
            </a:fld>
            <a:endParaRPr lang="en-US"/>
          </a:p>
        </p:txBody>
      </p:sp>
    </p:spTree>
    <p:extLst>
      <p:ext uri="{BB962C8B-B14F-4D97-AF65-F5344CB8AC3E}">
        <p14:creationId xmlns:p14="http://schemas.microsoft.com/office/powerpoint/2010/main" val="74848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64C32-29DD-49D4-B092-FA11592ECDEE}" type="slidenum">
              <a:rPr lang="en-US" smtClean="0"/>
              <a:t>8</a:t>
            </a:fld>
            <a:endParaRPr lang="en-US"/>
          </a:p>
        </p:txBody>
      </p:sp>
    </p:spTree>
    <p:extLst>
      <p:ext uri="{BB962C8B-B14F-4D97-AF65-F5344CB8AC3E}">
        <p14:creationId xmlns:p14="http://schemas.microsoft.com/office/powerpoint/2010/main" val="122679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Column Families</a:t>
            </a:r>
          </a:p>
        </p:txBody>
      </p:sp>
      <p:sp>
        <p:nvSpPr>
          <p:cNvPr id="4" name="Slide Number Placeholder 3"/>
          <p:cNvSpPr>
            <a:spLocks noGrp="1"/>
          </p:cNvSpPr>
          <p:nvPr>
            <p:ph type="sldNum" sz="quarter" idx="10"/>
          </p:nvPr>
        </p:nvSpPr>
        <p:spPr/>
        <p:txBody>
          <a:bodyPr/>
          <a:lstStyle/>
          <a:p>
            <a:fld id="{D3B64C32-29DD-49D4-B092-FA11592ECDEE}" type="slidenum">
              <a:rPr lang="en-US" smtClean="0"/>
              <a:t>9</a:t>
            </a:fld>
            <a:endParaRPr lang="en-US"/>
          </a:p>
        </p:txBody>
      </p:sp>
    </p:spTree>
    <p:extLst>
      <p:ext uri="{BB962C8B-B14F-4D97-AF65-F5344CB8AC3E}">
        <p14:creationId xmlns:p14="http://schemas.microsoft.com/office/powerpoint/2010/main" val="243607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People often try to shove their data into a SQL database and then pull it out and build a graph before querying it. Why bother when you can store your data in its natural state, a graph. </a:t>
            </a:r>
          </a:p>
        </p:txBody>
      </p:sp>
      <p:sp>
        <p:nvSpPr>
          <p:cNvPr id="4" name="Slide Number Placeholder 3"/>
          <p:cNvSpPr>
            <a:spLocks noGrp="1"/>
          </p:cNvSpPr>
          <p:nvPr>
            <p:ph type="sldNum" sz="quarter" idx="10"/>
          </p:nvPr>
        </p:nvSpPr>
        <p:spPr/>
        <p:txBody>
          <a:bodyPr/>
          <a:lstStyle/>
          <a:p>
            <a:fld id="{D3B64C32-29DD-49D4-B092-FA11592ECDEE}" type="slidenum">
              <a:rPr lang="en-US" smtClean="0"/>
              <a:t>10</a:t>
            </a:fld>
            <a:endParaRPr lang="en-US"/>
          </a:p>
        </p:txBody>
      </p:sp>
    </p:spTree>
    <p:extLst>
      <p:ext uri="{BB962C8B-B14F-4D97-AF65-F5344CB8AC3E}">
        <p14:creationId xmlns:p14="http://schemas.microsoft.com/office/powerpoint/2010/main" val="2893226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BC5C-56A5-014A-9B4A-4AA1F4CC1863}"/>
              </a:ext>
            </a:extLst>
          </p:cNvPr>
          <p:cNvSpPr>
            <a:spLocks noGrp="1"/>
          </p:cNvSpPr>
          <p:nvPr>
            <p:ph type="ctrTitle"/>
          </p:nvPr>
        </p:nvSpPr>
        <p:spPr>
          <a:xfrm>
            <a:off x="228598" y="1929183"/>
            <a:ext cx="8382001" cy="2387600"/>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E8FF83EC-CA45-7D44-8B07-E5E2A4CB91CF}"/>
              </a:ext>
            </a:extLst>
          </p:cNvPr>
          <p:cNvSpPr>
            <a:spLocks noGrp="1"/>
          </p:cNvSpPr>
          <p:nvPr>
            <p:ph type="subTitle" idx="1"/>
          </p:nvPr>
        </p:nvSpPr>
        <p:spPr>
          <a:xfrm>
            <a:off x="228598" y="4359647"/>
            <a:ext cx="8382001" cy="1655762"/>
          </a:xfrm>
        </p:spPr>
        <p:txBody>
          <a:bodyPr/>
          <a:lstStyle>
            <a:lvl1pPr marL="0" indent="0" algn="l">
              <a:buNone/>
              <a:defRPr sz="240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D4E617F-DF52-6540-8F31-6D3C47221F35}"/>
              </a:ext>
            </a:extLst>
          </p:cNvPr>
          <p:cNvSpPr>
            <a:spLocks noGrp="1"/>
          </p:cNvSpPr>
          <p:nvPr>
            <p:ph type="dt" sz="half" idx="10"/>
          </p:nvPr>
        </p:nvSpPr>
        <p:spPr/>
        <p:txBody>
          <a:bodyPr/>
          <a:lstStyle/>
          <a:p>
            <a:fld id="{B3AAE3D8-5270-574F-9B64-053E8D97236A}" type="datetimeFigureOut">
              <a:rPr lang="en-US" smtClean="0"/>
              <a:t>6/24/2018</a:t>
            </a:fld>
            <a:endParaRPr lang="en-US"/>
          </a:p>
        </p:txBody>
      </p:sp>
      <p:sp>
        <p:nvSpPr>
          <p:cNvPr id="5" name="Footer Placeholder 4">
            <a:extLst>
              <a:ext uri="{FF2B5EF4-FFF2-40B4-BE49-F238E27FC236}">
                <a16:creationId xmlns:a16="http://schemas.microsoft.com/office/drawing/2014/main" id="{3DBE85CB-9054-F744-9E6F-AC555DCA3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9940A-9145-F34F-AA9F-199F4EEFF950}"/>
              </a:ext>
            </a:extLst>
          </p:cNvPr>
          <p:cNvSpPr>
            <a:spLocks noGrp="1"/>
          </p:cNvSpPr>
          <p:nvPr>
            <p:ph type="sldNum" sz="quarter" idx="12"/>
          </p:nvPr>
        </p:nvSpPr>
        <p:spPr/>
        <p:txBody>
          <a:bodyPr/>
          <a:lstStyle/>
          <a:p>
            <a:fld id="{993687AA-15FF-A041-A855-44794A828B0E}" type="slidenum">
              <a:rPr lang="en-US" smtClean="0"/>
              <a:t>‹#›</a:t>
            </a:fld>
            <a:endParaRPr lang="en-US"/>
          </a:p>
        </p:txBody>
      </p:sp>
    </p:spTree>
    <p:extLst>
      <p:ext uri="{BB962C8B-B14F-4D97-AF65-F5344CB8AC3E}">
        <p14:creationId xmlns:p14="http://schemas.microsoft.com/office/powerpoint/2010/main" val="158216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BC5C-56A5-014A-9B4A-4AA1F4CC1863}"/>
              </a:ext>
            </a:extLst>
          </p:cNvPr>
          <p:cNvSpPr>
            <a:spLocks noGrp="1"/>
          </p:cNvSpPr>
          <p:nvPr>
            <p:ph type="ctrTitle"/>
          </p:nvPr>
        </p:nvSpPr>
        <p:spPr>
          <a:xfrm>
            <a:off x="228598" y="1929183"/>
            <a:ext cx="8382001" cy="2387600"/>
          </a:xfrm>
        </p:spPr>
        <p:txBody>
          <a:bodyPr anchor="b">
            <a:normAutofit/>
          </a:bodyPr>
          <a:lstStyle>
            <a:lvl1pPr algn="l">
              <a:defRPr sz="5400">
                <a:solidFill>
                  <a:schemeClr val="tx1">
                    <a:lumMod val="85000"/>
                    <a:lumOff val="15000"/>
                  </a:schemeClr>
                </a:solidFill>
              </a:defRPr>
            </a:lvl1pPr>
          </a:lstStyle>
          <a:p>
            <a:r>
              <a:rPr lang="en-US" dirty="0"/>
              <a:t>Click to edit Master title style</a:t>
            </a:r>
          </a:p>
        </p:txBody>
      </p:sp>
      <p:sp>
        <p:nvSpPr>
          <p:cNvPr id="3" name="Subtitle 2">
            <a:extLst>
              <a:ext uri="{FF2B5EF4-FFF2-40B4-BE49-F238E27FC236}">
                <a16:creationId xmlns:a16="http://schemas.microsoft.com/office/drawing/2014/main" id="{E8FF83EC-CA45-7D44-8B07-E5E2A4CB91CF}"/>
              </a:ext>
            </a:extLst>
          </p:cNvPr>
          <p:cNvSpPr>
            <a:spLocks noGrp="1"/>
          </p:cNvSpPr>
          <p:nvPr>
            <p:ph type="subTitle" idx="1"/>
          </p:nvPr>
        </p:nvSpPr>
        <p:spPr>
          <a:xfrm>
            <a:off x="228598" y="4359647"/>
            <a:ext cx="8382001" cy="1655762"/>
          </a:xfrm>
        </p:spPr>
        <p:txBody>
          <a:bodyP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D4E617F-DF52-6540-8F31-6D3C47221F35}"/>
              </a:ext>
            </a:extLst>
          </p:cNvPr>
          <p:cNvSpPr>
            <a:spLocks noGrp="1"/>
          </p:cNvSpPr>
          <p:nvPr>
            <p:ph type="dt" sz="half" idx="10"/>
          </p:nvPr>
        </p:nvSpPr>
        <p:spPr/>
        <p:txBody>
          <a:bodyPr/>
          <a:lstStyle>
            <a:lvl1pPr>
              <a:defRPr>
                <a:solidFill>
                  <a:schemeClr val="tx1">
                    <a:lumMod val="85000"/>
                    <a:lumOff val="15000"/>
                  </a:schemeClr>
                </a:solidFill>
              </a:defRPr>
            </a:lvl1pPr>
          </a:lstStyle>
          <a:p>
            <a:fld id="{B3AAE3D8-5270-574F-9B64-053E8D97236A}" type="datetimeFigureOut">
              <a:rPr lang="en-US" smtClean="0"/>
              <a:pPr/>
              <a:t>6/24/2018</a:t>
            </a:fld>
            <a:endParaRPr lang="en-US"/>
          </a:p>
        </p:txBody>
      </p:sp>
      <p:sp>
        <p:nvSpPr>
          <p:cNvPr id="5" name="Footer Placeholder 4">
            <a:extLst>
              <a:ext uri="{FF2B5EF4-FFF2-40B4-BE49-F238E27FC236}">
                <a16:creationId xmlns:a16="http://schemas.microsoft.com/office/drawing/2014/main" id="{3DBE85CB-9054-F744-9E6F-AC555DCA3406}"/>
              </a:ext>
            </a:extLst>
          </p:cNvPr>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a:extLst>
              <a:ext uri="{FF2B5EF4-FFF2-40B4-BE49-F238E27FC236}">
                <a16:creationId xmlns:a16="http://schemas.microsoft.com/office/drawing/2014/main" id="{3339940A-9145-F34F-AA9F-199F4EEFF950}"/>
              </a:ext>
            </a:extLst>
          </p:cNvPr>
          <p:cNvSpPr>
            <a:spLocks noGrp="1"/>
          </p:cNvSpPr>
          <p:nvPr>
            <p:ph type="sldNum" sz="quarter" idx="12"/>
          </p:nvPr>
        </p:nvSpPr>
        <p:spPr/>
        <p:txBody>
          <a:bodyPr/>
          <a:lstStyle>
            <a:lvl1pPr>
              <a:defRPr>
                <a:solidFill>
                  <a:schemeClr val="tx1">
                    <a:lumMod val="85000"/>
                    <a:lumOff val="15000"/>
                  </a:schemeClr>
                </a:solidFill>
              </a:defRPr>
            </a:lvl1pPr>
          </a:lstStyle>
          <a:p>
            <a:fld id="{993687AA-15FF-A041-A855-44794A828B0E}" type="slidenum">
              <a:rPr lang="en-US" smtClean="0"/>
              <a:pPr/>
              <a:t>‹#›</a:t>
            </a:fld>
            <a:endParaRPr lang="en-US"/>
          </a:p>
        </p:txBody>
      </p:sp>
    </p:spTree>
    <p:extLst>
      <p:ext uri="{BB962C8B-B14F-4D97-AF65-F5344CB8AC3E}">
        <p14:creationId xmlns:p14="http://schemas.microsoft.com/office/powerpoint/2010/main" val="83147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1BCC-5215-1A43-8D2A-E2E62EEBB3BE}"/>
              </a:ext>
            </a:extLst>
          </p:cNvPr>
          <p:cNvSpPr>
            <a:spLocks noGrp="1"/>
          </p:cNvSpPr>
          <p:nvPr>
            <p:ph type="title"/>
          </p:nvPr>
        </p:nvSpPr>
        <p:spPr>
          <a:xfrm>
            <a:off x="217954" y="61357"/>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DCFA493-1B90-1544-B6DE-A2EE24064B2D}"/>
              </a:ext>
            </a:extLst>
          </p:cNvPr>
          <p:cNvSpPr>
            <a:spLocks noGrp="1"/>
          </p:cNvSpPr>
          <p:nvPr>
            <p:ph idx="1"/>
          </p:nvPr>
        </p:nvSpPr>
        <p:spPr>
          <a:xfrm>
            <a:off x="417979" y="1482725"/>
            <a:ext cx="10515600" cy="4351338"/>
          </a:xfrm>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140EC93-1C8C-D444-BE35-F28052F6E0C3}"/>
              </a:ext>
            </a:extLst>
          </p:cNvPr>
          <p:cNvSpPr>
            <a:spLocks noGrp="1"/>
          </p:cNvSpPr>
          <p:nvPr>
            <p:ph type="dt" sz="half" idx="10"/>
          </p:nvPr>
        </p:nvSpPr>
        <p:spPr/>
        <p:txBody>
          <a:bodyPr/>
          <a:lstStyle/>
          <a:p>
            <a:fld id="{B3AAE3D8-5270-574F-9B64-053E8D97236A}" type="datetimeFigureOut">
              <a:rPr lang="en-US" smtClean="0"/>
              <a:t>6/24/2018</a:t>
            </a:fld>
            <a:endParaRPr lang="en-US"/>
          </a:p>
        </p:txBody>
      </p:sp>
      <p:sp>
        <p:nvSpPr>
          <p:cNvPr id="5" name="Footer Placeholder 4">
            <a:extLst>
              <a:ext uri="{FF2B5EF4-FFF2-40B4-BE49-F238E27FC236}">
                <a16:creationId xmlns:a16="http://schemas.microsoft.com/office/drawing/2014/main" id="{244CD692-1F21-9B47-A04C-295FA44F0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F1C6C-45B4-0D47-93AA-8B67C16E23DB}"/>
              </a:ext>
            </a:extLst>
          </p:cNvPr>
          <p:cNvSpPr>
            <a:spLocks noGrp="1"/>
          </p:cNvSpPr>
          <p:nvPr>
            <p:ph type="sldNum" sz="quarter" idx="12"/>
          </p:nvPr>
        </p:nvSpPr>
        <p:spPr/>
        <p:txBody>
          <a:bodyPr/>
          <a:lstStyle/>
          <a:p>
            <a:fld id="{993687AA-15FF-A041-A855-44794A828B0E}" type="slidenum">
              <a:rPr lang="en-US" smtClean="0"/>
              <a:t>‹#›</a:t>
            </a:fld>
            <a:endParaRPr lang="en-US"/>
          </a:p>
        </p:txBody>
      </p:sp>
    </p:spTree>
    <p:extLst>
      <p:ext uri="{BB962C8B-B14F-4D97-AF65-F5344CB8AC3E}">
        <p14:creationId xmlns:p14="http://schemas.microsoft.com/office/powerpoint/2010/main" val="278885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1BCC-5215-1A43-8D2A-E2E62EEBB3BE}"/>
              </a:ext>
            </a:extLst>
          </p:cNvPr>
          <p:cNvSpPr>
            <a:spLocks noGrp="1"/>
          </p:cNvSpPr>
          <p:nvPr>
            <p:ph type="title"/>
          </p:nvPr>
        </p:nvSpPr>
        <p:spPr>
          <a:xfrm>
            <a:off x="217954" y="128592"/>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DCFA493-1B90-1544-B6DE-A2EE24064B2D}"/>
              </a:ext>
            </a:extLst>
          </p:cNvPr>
          <p:cNvSpPr>
            <a:spLocks noGrp="1"/>
          </p:cNvSpPr>
          <p:nvPr>
            <p:ph idx="1"/>
          </p:nvPr>
        </p:nvSpPr>
        <p:spPr>
          <a:xfrm>
            <a:off x="417979" y="1482725"/>
            <a:ext cx="10515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140EC93-1C8C-D444-BE35-F28052F6E0C3}"/>
              </a:ext>
            </a:extLst>
          </p:cNvPr>
          <p:cNvSpPr>
            <a:spLocks noGrp="1"/>
          </p:cNvSpPr>
          <p:nvPr>
            <p:ph type="dt" sz="half" idx="10"/>
          </p:nvPr>
        </p:nvSpPr>
        <p:spPr/>
        <p:txBody>
          <a:bodyPr/>
          <a:lstStyle>
            <a:lvl1pPr>
              <a:defRPr>
                <a:solidFill>
                  <a:schemeClr val="tx1">
                    <a:lumMod val="85000"/>
                    <a:lumOff val="15000"/>
                  </a:schemeClr>
                </a:solidFill>
              </a:defRPr>
            </a:lvl1pPr>
          </a:lstStyle>
          <a:p>
            <a:fld id="{B3AAE3D8-5270-574F-9B64-053E8D97236A}" type="datetimeFigureOut">
              <a:rPr lang="en-US" smtClean="0"/>
              <a:pPr/>
              <a:t>6/24/2018</a:t>
            </a:fld>
            <a:endParaRPr lang="en-US"/>
          </a:p>
        </p:txBody>
      </p:sp>
      <p:sp>
        <p:nvSpPr>
          <p:cNvPr id="5" name="Footer Placeholder 4">
            <a:extLst>
              <a:ext uri="{FF2B5EF4-FFF2-40B4-BE49-F238E27FC236}">
                <a16:creationId xmlns:a16="http://schemas.microsoft.com/office/drawing/2014/main" id="{244CD692-1F21-9B47-A04C-295FA44F05E5}"/>
              </a:ext>
            </a:extLst>
          </p:cNvPr>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a:extLst>
              <a:ext uri="{FF2B5EF4-FFF2-40B4-BE49-F238E27FC236}">
                <a16:creationId xmlns:a16="http://schemas.microsoft.com/office/drawing/2014/main" id="{982F1C6C-45B4-0D47-93AA-8B67C16E23DB}"/>
              </a:ext>
            </a:extLst>
          </p:cNvPr>
          <p:cNvSpPr>
            <a:spLocks noGrp="1"/>
          </p:cNvSpPr>
          <p:nvPr>
            <p:ph type="sldNum" sz="quarter" idx="12"/>
          </p:nvPr>
        </p:nvSpPr>
        <p:spPr/>
        <p:txBody>
          <a:bodyPr/>
          <a:lstStyle>
            <a:lvl1pPr>
              <a:defRPr>
                <a:solidFill>
                  <a:schemeClr val="tx1">
                    <a:lumMod val="85000"/>
                    <a:lumOff val="15000"/>
                  </a:schemeClr>
                </a:solidFill>
              </a:defRPr>
            </a:lvl1pPr>
          </a:lstStyle>
          <a:p>
            <a:fld id="{993687AA-15FF-A041-A855-44794A828B0E}" type="slidenum">
              <a:rPr lang="en-US" smtClean="0"/>
              <a:pPr/>
              <a:t>‹#›</a:t>
            </a:fld>
            <a:endParaRPr lang="en-US"/>
          </a:p>
        </p:txBody>
      </p:sp>
    </p:spTree>
    <p:extLst>
      <p:ext uri="{BB962C8B-B14F-4D97-AF65-F5344CB8AC3E}">
        <p14:creationId xmlns:p14="http://schemas.microsoft.com/office/powerpoint/2010/main" val="174961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mportan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BC5C-56A5-014A-9B4A-4AA1F4CC1863}"/>
              </a:ext>
            </a:extLst>
          </p:cNvPr>
          <p:cNvSpPr>
            <a:spLocks noGrp="1"/>
          </p:cNvSpPr>
          <p:nvPr>
            <p:ph type="ctrTitle"/>
          </p:nvPr>
        </p:nvSpPr>
        <p:spPr>
          <a:xfrm>
            <a:off x="2007674" y="1236663"/>
            <a:ext cx="8176653" cy="2387600"/>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E8FF83EC-CA45-7D44-8B07-E5E2A4CB91CF}"/>
              </a:ext>
            </a:extLst>
          </p:cNvPr>
          <p:cNvSpPr>
            <a:spLocks noGrp="1"/>
          </p:cNvSpPr>
          <p:nvPr>
            <p:ph type="subTitle" idx="1"/>
          </p:nvPr>
        </p:nvSpPr>
        <p:spPr>
          <a:xfrm>
            <a:off x="2007674" y="3667127"/>
            <a:ext cx="8176653" cy="1655762"/>
          </a:xfrm>
        </p:spPr>
        <p:txBody>
          <a:bodyPr/>
          <a:lstStyle>
            <a:lvl1pPr marL="0" indent="0" algn="ctr">
              <a:buNone/>
              <a:defRPr sz="240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D4E617F-DF52-6540-8F31-6D3C47221F35}"/>
              </a:ext>
            </a:extLst>
          </p:cNvPr>
          <p:cNvSpPr>
            <a:spLocks noGrp="1"/>
          </p:cNvSpPr>
          <p:nvPr>
            <p:ph type="dt" sz="half" idx="10"/>
          </p:nvPr>
        </p:nvSpPr>
        <p:spPr/>
        <p:txBody>
          <a:bodyPr/>
          <a:lstStyle/>
          <a:p>
            <a:fld id="{B3AAE3D8-5270-574F-9B64-053E8D97236A}" type="datetimeFigureOut">
              <a:rPr lang="en-US" smtClean="0"/>
              <a:t>6/24/2018</a:t>
            </a:fld>
            <a:endParaRPr lang="en-US"/>
          </a:p>
        </p:txBody>
      </p:sp>
      <p:sp>
        <p:nvSpPr>
          <p:cNvPr id="5" name="Footer Placeholder 4">
            <a:extLst>
              <a:ext uri="{FF2B5EF4-FFF2-40B4-BE49-F238E27FC236}">
                <a16:creationId xmlns:a16="http://schemas.microsoft.com/office/drawing/2014/main" id="{3DBE85CB-9054-F744-9E6F-AC555DCA3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9940A-9145-F34F-AA9F-199F4EEFF950}"/>
              </a:ext>
            </a:extLst>
          </p:cNvPr>
          <p:cNvSpPr>
            <a:spLocks noGrp="1"/>
          </p:cNvSpPr>
          <p:nvPr>
            <p:ph type="sldNum" sz="quarter" idx="12"/>
          </p:nvPr>
        </p:nvSpPr>
        <p:spPr/>
        <p:txBody>
          <a:bodyPr/>
          <a:lstStyle/>
          <a:p>
            <a:fld id="{993687AA-15FF-A041-A855-44794A828B0E}" type="slidenum">
              <a:rPr lang="en-US" smtClean="0"/>
              <a:t>‹#›</a:t>
            </a:fld>
            <a:endParaRPr lang="en-US"/>
          </a:p>
        </p:txBody>
      </p:sp>
    </p:spTree>
    <p:extLst>
      <p:ext uri="{BB962C8B-B14F-4D97-AF65-F5344CB8AC3E}">
        <p14:creationId xmlns:p14="http://schemas.microsoft.com/office/powerpoint/2010/main" val="383456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Important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BC5C-56A5-014A-9B4A-4AA1F4CC1863}"/>
              </a:ext>
            </a:extLst>
          </p:cNvPr>
          <p:cNvSpPr>
            <a:spLocks noGrp="1"/>
          </p:cNvSpPr>
          <p:nvPr>
            <p:ph type="ctrTitle"/>
          </p:nvPr>
        </p:nvSpPr>
        <p:spPr>
          <a:xfrm>
            <a:off x="2007674" y="1236663"/>
            <a:ext cx="8176653" cy="2387600"/>
          </a:xfrm>
        </p:spPr>
        <p:txBody>
          <a:bodyPr anchor="b">
            <a:normAutofit/>
          </a:bodyPr>
          <a:lstStyle>
            <a:lvl1pPr algn="ctr">
              <a:defRPr sz="5400">
                <a:solidFill>
                  <a:schemeClr val="tx1">
                    <a:lumMod val="85000"/>
                    <a:lumOff val="15000"/>
                  </a:schemeClr>
                </a:solidFill>
              </a:defRPr>
            </a:lvl1pPr>
          </a:lstStyle>
          <a:p>
            <a:r>
              <a:rPr lang="en-US" dirty="0"/>
              <a:t>Click to edit Master title style</a:t>
            </a:r>
          </a:p>
        </p:txBody>
      </p:sp>
      <p:sp>
        <p:nvSpPr>
          <p:cNvPr id="3" name="Subtitle 2">
            <a:extLst>
              <a:ext uri="{FF2B5EF4-FFF2-40B4-BE49-F238E27FC236}">
                <a16:creationId xmlns:a16="http://schemas.microsoft.com/office/drawing/2014/main" id="{E8FF83EC-CA45-7D44-8B07-E5E2A4CB91CF}"/>
              </a:ext>
            </a:extLst>
          </p:cNvPr>
          <p:cNvSpPr>
            <a:spLocks noGrp="1"/>
          </p:cNvSpPr>
          <p:nvPr>
            <p:ph type="subTitle" idx="1"/>
          </p:nvPr>
        </p:nvSpPr>
        <p:spPr>
          <a:xfrm>
            <a:off x="2007674" y="3667127"/>
            <a:ext cx="8176653" cy="1655762"/>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D4E617F-DF52-6540-8F31-6D3C47221F35}"/>
              </a:ext>
            </a:extLst>
          </p:cNvPr>
          <p:cNvSpPr>
            <a:spLocks noGrp="1"/>
          </p:cNvSpPr>
          <p:nvPr>
            <p:ph type="dt" sz="half" idx="10"/>
          </p:nvPr>
        </p:nvSpPr>
        <p:spPr/>
        <p:txBody>
          <a:bodyPr/>
          <a:lstStyle>
            <a:lvl1pPr>
              <a:defRPr>
                <a:solidFill>
                  <a:schemeClr val="tx1">
                    <a:lumMod val="85000"/>
                    <a:lumOff val="15000"/>
                  </a:schemeClr>
                </a:solidFill>
              </a:defRPr>
            </a:lvl1pPr>
          </a:lstStyle>
          <a:p>
            <a:fld id="{B3AAE3D8-5270-574F-9B64-053E8D97236A}" type="datetimeFigureOut">
              <a:rPr lang="en-US" smtClean="0"/>
              <a:pPr/>
              <a:t>6/24/2018</a:t>
            </a:fld>
            <a:endParaRPr lang="en-US"/>
          </a:p>
        </p:txBody>
      </p:sp>
      <p:sp>
        <p:nvSpPr>
          <p:cNvPr id="5" name="Footer Placeholder 4">
            <a:extLst>
              <a:ext uri="{FF2B5EF4-FFF2-40B4-BE49-F238E27FC236}">
                <a16:creationId xmlns:a16="http://schemas.microsoft.com/office/drawing/2014/main" id="{3DBE85CB-9054-F744-9E6F-AC555DCA3406}"/>
              </a:ext>
            </a:extLst>
          </p:cNvPr>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a:extLst>
              <a:ext uri="{FF2B5EF4-FFF2-40B4-BE49-F238E27FC236}">
                <a16:creationId xmlns:a16="http://schemas.microsoft.com/office/drawing/2014/main" id="{3339940A-9145-F34F-AA9F-199F4EEFF950}"/>
              </a:ext>
            </a:extLst>
          </p:cNvPr>
          <p:cNvSpPr>
            <a:spLocks noGrp="1"/>
          </p:cNvSpPr>
          <p:nvPr>
            <p:ph type="sldNum" sz="quarter" idx="12"/>
          </p:nvPr>
        </p:nvSpPr>
        <p:spPr/>
        <p:txBody>
          <a:bodyPr/>
          <a:lstStyle>
            <a:lvl1pPr>
              <a:defRPr>
                <a:solidFill>
                  <a:schemeClr val="tx1">
                    <a:lumMod val="85000"/>
                    <a:lumOff val="15000"/>
                  </a:schemeClr>
                </a:solidFill>
              </a:defRPr>
            </a:lvl1pPr>
          </a:lstStyle>
          <a:p>
            <a:fld id="{993687AA-15FF-A041-A855-44794A828B0E}" type="slidenum">
              <a:rPr lang="en-US" smtClean="0"/>
              <a:pPr/>
              <a:t>‹#›</a:t>
            </a:fld>
            <a:endParaRPr lang="en-US"/>
          </a:p>
        </p:txBody>
      </p:sp>
    </p:spTree>
    <p:extLst>
      <p:ext uri="{BB962C8B-B14F-4D97-AF65-F5344CB8AC3E}">
        <p14:creationId xmlns:p14="http://schemas.microsoft.com/office/powerpoint/2010/main" val="274581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E6BE9-ACD5-1C40-BD43-934CF37EF698}"/>
              </a:ext>
            </a:extLst>
          </p:cNvPr>
          <p:cNvSpPr>
            <a:spLocks noGrp="1"/>
          </p:cNvSpPr>
          <p:nvPr>
            <p:ph type="title"/>
          </p:nvPr>
        </p:nvSpPr>
        <p:spPr>
          <a:xfrm>
            <a:off x="123825" y="128592"/>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F1EEC29-CACF-D646-A33D-9D597CACD13C}"/>
              </a:ext>
            </a:extLst>
          </p:cNvPr>
          <p:cNvSpPr>
            <a:spLocks noGrp="1"/>
          </p:cNvSpPr>
          <p:nvPr>
            <p:ph type="body" idx="1"/>
          </p:nvPr>
        </p:nvSpPr>
        <p:spPr>
          <a:xfrm>
            <a:off x="323850" y="14827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DA17380-B4ED-A844-825F-33C053F6B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Roboto" panose="02000000000000000000" pitchFamily="2" charset="0"/>
                <a:ea typeface="Roboto" panose="02000000000000000000" pitchFamily="2" charset="0"/>
              </a:defRPr>
            </a:lvl1pPr>
          </a:lstStyle>
          <a:p>
            <a:fld id="{B3AAE3D8-5270-574F-9B64-053E8D97236A}" type="datetimeFigureOut">
              <a:rPr lang="en-US" smtClean="0"/>
              <a:pPr/>
              <a:t>6/24/2018</a:t>
            </a:fld>
            <a:endParaRPr lang="en-US"/>
          </a:p>
        </p:txBody>
      </p:sp>
      <p:sp>
        <p:nvSpPr>
          <p:cNvPr id="5" name="Footer Placeholder 4">
            <a:extLst>
              <a:ext uri="{FF2B5EF4-FFF2-40B4-BE49-F238E27FC236}">
                <a16:creationId xmlns:a16="http://schemas.microsoft.com/office/drawing/2014/main" id="{6AC3557A-B387-4D4E-84EB-A264F3F10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Roboto" panose="02000000000000000000" pitchFamily="2" charset="0"/>
                <a:ea typeface="Roboto" panose="02000000000000000000" pitchFamily="2" charset="0"/>
              </a:defRPr>
            </a:lvl1pPr>
          </a:lstStyle>
          <a:p>
            <a:endParaRPr lang="en-US"/>
          </a:p>
        </p:txBody>
      </p:sp>
      <p:sp>
        <p:nvSpPr>
          <p:cNvPr id="6" name="Slide Number Placeholder 5">
            <a:extLst>
              <a:ext uri="{FF2B5EF4-FFF2-40B4-BE49-F238E27FC236}">
                <a16:creationId xmlns:a16="http://schemas.microsoft.com/office/drawing/2014/main" id="{2488C0A4-764A-B74D-8B11-8EA514D62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Roboto" panose="02000000000000000000" pitchFamily="2" charset="0"/>
                <a:ea typeface="Roboto" panose="02000000000000000000" pitchFamily="2" charset="0"/>
              </a:defRPr>
            </a:lvl1pPr>
          </a:lstStyle>
          <a:p>
            <a:fld id="{993687AA-15FF-A041-A855-44794A828B0E}" type="slidenum">
              <a:rPr lang="en-US" smtClean="0"/>
              <a:pPr/>
              <a:t>‹#›</a:t>
            </a:fld>
            <a:endParaRPr lang="en-US"/>
          </a:p>
        </p:txBody>
      </p:sp>
    </p:spTree>
    <p:extLst>
      <p:ext uri="{BB962C8B-B14F-4D97-AF65-F5344CB8AC3E}">
        <p14:creationId xmlns:p14="http://schemas.microsoft.com/office/powerpoint/2010/main" val="428060981"/>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6" r:id="rId6"/>
  </p:sldLayoutIdLst>
  <p:txStyles>
    <p:titleStyle>
      <a:lvl1pPr algn="l" defTabSz="914400" rtl="0" eaLnBrk="1" latinLnBrk="0" hangingPunct="1">
        <a:lnSpc>
          <a:spcPct val="90000"/>
        </a:lnSpc>
        <a:spcBef>
          <a:spcPct val="0"/>
        </a:spcBef>
        <a:buNone/>
        <a:defRPr sz="4400" b="0" i="0" kern="1200">
          <a:solidFill>
            <a:schemeClr val="bg1"/>
          </a:solidFill>
          <a:latin typeface="Product Sans" panose="020B0403030502040203" pitchFamily="34" charset="0"/>
          <a:ea typeface="Helvetica Neue Medium" panose="02000503000000020004" pitchFamily="2" charset="0"/>
          <a:cs typeface="Helvetica Neue Medium"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b="0" i="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0" i="0" kern="1200">
          <a:solidFill>
            <a:schemeClr val="bg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neo4j.com/"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hyperlink" Target="https://www.google.com/search?q=database+memes&amp;source=lnms&amp;tbm=isch&amp;sa=X&amp;ved=0ahUKEwiq_62Fru3bAhVD4oMKHWl3AJ0Q_AUICigB&amp;biw=1920&amp;bih=974#imgrc=_"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mongodb.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cassandra.apache.or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634C-6438-D945-A031-D5B050B8687D}"/>
              </a:ext>
            </a:extLst>
          </p:cNvPr>
          <p:cNvSpPr>
            <a:spLocks noGrp="1"/>
          </p:cNvSpPr>
          <p:nvPr>
            <p:ph type="ctrTitle"/>
          </p:nvPr>
        </p:nvSpPr>
        <p:spPr/>
        <p:txBody>
          <a:bodyPr/>
          <a:lstStyle/>
          <a:p>
            <a:r>
              <a:rPr lang="en-US" dirty="0"/>
              <a:t>Advanced/Scalable Databases</a:t>
            </a:r>
          </a:p>
        </p:txBody>
      </p:sp>
      <p:sp>
        <p:nvSpPr>
          <p:cNvPr id="4" name="Subtitle 3">
            <a:extLst>
              <a:ext uri="{FF2B5EF4-FFF2-40B4-BE49-F238E27FC236}">
                <a16:creationId xmlns:a16="http://schemas.microsoft.com/office/drawing/2014/main" id="{62D4943E-4FF0-A94D-9BB7-F71330D2D3B7}"/>
              </a:ext>
            </a:extLst>
          </p:cNvPr>
          <p:cNvSpPr>
            <a:spLocks noGrp="1"/>
          </p:cNvSpPr>
          <p:nvPr>
            <p:ph type="subTitle" idx="1"/>
          </p:nvPr>
        </p:nvSpPr>
        <p:spPr/>
        <p:txBody>
          <a:bodyPr/>
          <a:lstStyle/>
          <a:p>
            <a:r>
              <a:rPr lang="en-US" dirty="0"/>
              <a:t>How can I store my data?</a:t>
            </a:r>
          </a:p>
        </p:txBody>
      </p:sp>
    </p:spTree>
    <p:extLst>
      <p:ext uri="{BB962C8B-B14F-4D97-AF65-F5344CB8AC3E}">
        <p14:creationId xmlns:p14="http://schemas.microsoft.com/office/powerpoint/2010/main" val="215356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BD97DA-881B-EB4A-BC8D-472A5133A10E}"/>
              </a:ext>
            </a:extLst>
          </p:cNvPr>
          <p:cNvSpPr>
            <a:spLocks noGrp="1"/>
          </p:cNvSpPr>
          <p:nvPr>
            <p:ph type="ctrTitle"/>
          </p:nvPr>
        </p:nvSpPr>
        <p:spPr>
          <a:xfrm>
            <a:off x="-1515291" y="78377"/>
            <a:ext cx="5272693" cy="894126"/>
          </a:xfrm>
        </p:spPr>
        <p:txBody>
          <a:bodyPr/>
          <a:lstStyle/>
          <a:p>
            <a:r>
              <a:rPr lang="en-US" dirty="0"/>
              <a:t>Graphs</a:t>
            </a:r>
          </a:p>
        </p:txBody>
      </p:sp>
      <p:sp>
        <p:nvSpPr>
          <p:cNvPr id="5" name="Subtitle 4">
            <a:extLst>
              <a:ext uri="{FF2B5EF4-FFF2-40B4-BE49-F238E27FC236}">
                <a16:creationId xmlns:a16="http://schemas.microsoft.com/office/drawing/2014/main" id="{930B4468-37F8-F348-ABEF-B382DB0E4B33}"/>
              </a:ext>
            </a:extLst>
          </p:cNvPr>
          <p:cNvSpPr>
            <a:spLocks noGrp="1"/>
          </p:cNvSpPr>
          <p:nvPr>
            <p:ph type="subTitle" idx="1"/>
          </p:nvPr>
        </p:nvSpPr>
        <p:spPr>
          <a:xfrm>
            <a:off x="0" y="1103924"/>
            <a:ext cx="6779624" cy="3990590"/>
          </a:xfrm>
        </p:spPr>
        <p:txBody>
          <a:bodyPr>
            <a:normAutofit fontScale="92500" lnSpcReduction="20000"/>
          </a:bodyPr>
          <a:lstStyle/>
          <a:p>
            <a:pPr marL="342900" indent="-342900" algn="l">
              <a:buFont typeface="Arial" panose="020B0604020202020204" pitchFamily="34" charset="0"/>
              <a:buChar char="•"/>
            </a:pPr>
            <a:r>
              <a:rPr lang="en-US" dirty="0"/>
              <a:t>Nodes represent entities</a:t>
            </a:r>
          </a:p>
          <a:p>
            <a:pPr marL="342900" indent="-342900" algn="l">
              <a:buFont typeface="Arial" panose="020B0604020202020204" pitchFamily="34" charset="0"/>
              <a:buChar char="•"/>
            </a:pPr>
            <a:r>
              <a:rPr lang="en-US" dirty="0"/>
              <a:t>Edges are relationships</a:t>
            </a:r>
          </a:p>
          <a:p>
            <a:pPr marL="342900" indent="-342900" algn="l">
              <a:buFont typeface="Arial" panose="020B0604020202020204" pitchFamily="34" charset="0"/>
              <a:buChar char="•"/>
            </a:pPr>
            <a:r>
              <a:rPr lang="en-US" dirty="0"/>
              <a:t>Benefits</a:t>
            </a:r>
          </a:p>
          <a:p>
            <a:pPr marL="800100" lvl="1" indent="-342900" algn="l">
              <a:buFont typeface="Arial" panose="020B0604020202020204" pitchFamily="34" charset="0"/>
              <a:buChar char="•"/>
            </a:pPr>
            <a:r>
              <a:rPr lang="en-US" dirty="0"/>
              <a:t>Graph algorithms already implemented</a:t>
            </a:r>
          </a:p>
          <a:p>
            <a:pPr marL="800100" lvl="1" indent="-342900" algn="l">
              <a:buFont typeface="Arial" panose="020B0604020202020204" pitchFamily="34" charset="0"/>
              <a:buChar char="•"/>
            </a:pPr>
            <a:r>
              <a:rPr lang="en-US" dirty="0"/>
              <a:t>Usually handle directed relationships</a:t>
            </a:r>
          </a:p>
          <a:p>
            <a:pPr marL="342900" indent="-342900" algn="l">
              <a:buFont typeface="Arial" panose="020B0604020202020204" pitchFamily="34" charset="0"/>
              <a:buChar char="•"/>
            </a:pPr>
            <a:r>
              <a:rPr lang="en-US" dirty="0"/>
              <a:t>Problems</a:t>
            </a:r>
          </a:p>
          <a:p>
            <a:pPr marL="800100" lvl="1" indent="-342900" algn="l">
              <a:buFont typeface="Arial" panose="020B0604020202020204" pitchFamily="34" charset="0"/>
              <a:buChar char="•"/>
            </a:pPr>
            <a:r>
              <a:rPr lang="en-US" dirty="0"/>
              <a:t>Some standard queries are harder</a:t>
            </a:r>
          </a:p>
          <a:p>
            <a:pPr marL="800100" lvl="1" indent="-342900" algn="l">
              <a:buFont typeface="Arial" panose="020B0604020202020204" pitchFamily="34" charset="0"/>
              <a:buChar char="•"/>
            </a:pPr>
            <a:r>
              <a:rPr lang="en-US" dirty="0"/>
              <a:t>Performance can be bad when the paths no limits are placed on the size</a:t>
            </a:r>
          </a:p>
          <a:p>
            <a:pPr marL="342900" indent="-342900" algn="l">
              <a:buFont typeface="Arial" panose="020B0604020202020204" pitchFamily="34" charset="0"/>
              <a:buChar char="•"/>
            </a:pPr>
            <a:r>
              <a:rPr lang="en-US" dirty="0"/>
              <a:t>Good use cases?</a:t>
            </a:r>
          </a:p>
          <a:p>
            <a:pPr marL="800100" lvl="1" indent="-342900" algn="l">
              <a:buFont typeface="Arial" panose="020B0604020202020204" pitchFamily="34" charset="0"/>
              <a:buChar char="•"/>
            </a:pPr>
            <a:r>
              <a:rPr lang="en-US" dirty="0"/>
              <a:t>Recommendation engines</a:t>
            </a:r>
          </a:p>
          <a:p>
            <a:pPr marL="800100" lvl="1" indent="-342900" algn="l">
              <a:buFont typeface="Arial" panose="020B0604020202020204" pitchFamily="34" charset="0"/>
              <a:buChar char="•"/>
            </a:pPr>
            <a:r>
              <a:rPr lang="en-US" dirty="0"/>
              <a:t>Networks (Friends on a social network)</a:t>
            </a:r>
          </a:p>
          <a:p>
            <a:pPr marL="800100" lvl="1" indent="-342900" algn="l">
              <a:buFont typeface="Arial" panose="020B0604020202020204" pitchFamily="34" charset="0"/>
              <a:buChar char="•"/>
            </a:pPr>
            <a:r>
              <a:rPr lang="en-US" dirty="0"/>
              <a:t>Any time your data looks graphical</a:t>
            </a:r>
          </a:p>
        </p:txBody>
      </p:sp>
      <p:pic>
        <p:nvPicPr>
          <p:cNvPr id="1030" name="Picture 6" descr="Image result for graph node">
            <a:extLst>
              <a:ext uri="{FF2B5EF4-FFF2-40B4-BE49-F238E27FC236}">
                <a16:creationId xmlns:a16="http://schemas.microsoft.com/office/drawing/2014/main" id="{849C6838-08B3-4851-8FDE-B2F6CEBC0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623" y="130629"/>
            <a:ext cx="5412377" cy="4786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31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F60EC9-BFDA-6C47-A968-82F4C0CDC1D7}"/>
              </a:ext>
            </a:extLst>
          </p:cNvPr>
          <p:cNvSpPr>
            <a:spLocks noGrp="1"/>
          </p:cNvSpPr>
          <p:nvPr>
            <p:ph type="title"/>
          </p:nvPr>
        </p:nvSpPr>
        <p:spPr/>
        <p:txBody>
          <a:bodyPr/>
          <a:lstStyle/>
          <a:p>
            <a:r>
              <a:rPr lang="en-US" dirty="0"/>
              <a:t>Neo4J</a:t>
            </a:r>
          </a:p>
        </p:txBody>
      </p:sp>
      <p:sp>
        <p:nvSpPr>
          <p:cNvPr id="5" name="Content Placeholder 4">
            <a:extLst>
              <a:ext uri="{FF2B5EF4-FFF2-40B4-BE49-F238E27FC236}">
                <a16:creationId xmlns:a16="http://schemas.microsoft.com/office/drawing/2014/main" id="{0D2AD175-F6BE-CB4B-AD97-FAA88B17D57F}"/>
              </a:ext>
            </a:extLst>
          </p:cNvPr>
          <p:cNvSpPr>
            <a:spLocks noGrp="1"/>
          </p:cNvSpPr>
          <p:nvPr>
            <p:ph idx="1"/>
          </p:nvPr>
        </p:nvSpPr>
        <p:spPr/>
        <p:txBody>
          <a:bodyPr/>
          <a:lstStyle/>
          <a:p>
            <a:r>
              <a:rPr lang="en-US" dirty="0"/>
              <a:t>Probably the most well known graph database</a:t>
            </a:r>
          </a:p>
          <a:p>
            <a:r>
              <a:rPr lang="en-US" dirty="0"/>
              <a:t>Only scalable with the Enterprise version not the free version</a:t>
            </a:r>
          </a:p>
          <a:p>
            <a:r>
              <a:rPr lang="en-US" dirty="0"/>
              <a:t>Query Language – Cypher</a:t>
            </a:r>
          </a:p>
          <a:p>
            <a:pPr lvl="1"/>
            <a:r>
              <a:rPr lang="en-US" dirty="0"/>
              <a:t>Pattern Matching Language</a:t>
            </a:r>
          </a:p>
          <a:p>
            <a:r>
              <a:rPr lang="en-US" sz="1500" dirty="0">
                <a:hlinkClick r:id="rId3"/>
              </a:rPr>
              <a:t>https://neo4j.com/</a:t>
            </a:r>
            <a:r>
              <a:rPr lang="en-US" sz="1500" dirty="0"/>
              <a:t> </a:t>
            </a:r>
          </a:p>
          <a:p>
            <a:pPr lvl="1"/>
            <a:endParaRPr lang="en-US" dirty="0"/>
          </a:p>
        </p:txBody>
      </p:sp>
      <p:pic>
        <p:nvPicPr>
          <p:cNvPr id="2050" name="Picture 2" descr="Image result for cypher query example">
            <a:extLst>
              <a:ext uri="{FF2B5EF4-FFF2-40B4-BE49-F238E27FC236}">
                <a16:creationId xmlns:a16="http://schemas.microsoft.com/office/drawing/2014/main" id="{C8714669-109B-461D-AD90-DAEE26946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542" y="4361543"/>
            <a:ext cx="8516589" cy="207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27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E4801-4B4A-4299-BFBF-6254ED4A7111}"/>
              </a:ext>
            </a:extLst>
          </p:cNvPr>
          <p:cNvSpPr>
            <a:spLocks noGrp="1"/>
          </p:cNvSpPr>
          <p:nvPr>
            <p:ph type="title"/>
          </p:nvPr>
        </p:nvSpPr>
        <p:spPr/>
        <p:txBody>
          <a:bodyPr/>
          <a:lstStyle/>
          <a:p>
            <a:r>
              <a:rPr lang="en-US" dirty="0"/>
              <a:t>Concluding Notes</a:t>
            </a:r>
          </a:p>
        </p:txBody>
      </p:sp>
      <p:sp>
        <p:nvSpPr>
          <p:cNvPr id="5" name="Content Placeholder 4">
            <a:extLst>
              <a:ext uri="{FF2B5EF4-FFF2-40B4-BE49-F238E27FC236}">
                <a16:creationId xmlns:a16="http://schemas.microsoft.com/office/drawing/2014/main" id="{62A3789B-9D2E-4F3B-9440-4CFB4F0921A1}"/>
              </a:ext>
            </a:extLst>
          </p:cNvPr>
          <p:cNvSpPr>
            <a:spLocks noGrp="1"/>
          </p:cNvSpPr>
          <p:nvPr>
            <p:ph idx="1"/>
          </p:nvPr>
        </p:nvSpPr>
        <p:spPr>
          <a:xfrm>
            <a:off x="417979" y="1482724"/>
            <a:ext cx="10515600" cy="5172075"/>
          </a:xfrm>
        </p:spPr>
        <p:txBody>
          <a:bodyPr/>
          <a:lstStyle/>
          <a:p>
            <a:r>
              <a:rPr lang="en-US" dirty="0"/>
              <a:t>The type of information should drive which database solution you pick</a:t>
            </a:r>
          </a:p>
          <a:p>
            <a:r>
              <a:rPr lang="en-US" dirty="0"/>
              <a:t>Each database within a category will offer different benefits</a:t>
            </a:r>
          </a:p>
          <a:p>
            <a:r>
              <a:rPr lang="en-US" dirty="0"/>
              <a:t>There are 4 main types</a:t>
            </a:r>
          </a:p>
          <a:p>
            <a:pPr lvl="1"/>
            <a:r>
              <a:rPr lang="en-US" dirty="0"/>
              <a:t>Graph</a:t>
            </a:r>
          </a:p>
          <a:p>
            <a:pPr lvl="1"/>
            <a:r>
              <a:rPr lang="en-US" dirty="0"/>
              <a:t>Key-Value</a:t>
            </a:r>
          </a:p>
          <a:p>
            <a:pPr lvl="1"/>
            <a:r>
              <a:rPr lang="en-US" dirty="0"/>
              <a:t>Document</a:t>
            </a:r>
          </a:p>
          <a:p>
            <a:pPr lvl="1"/>
            <a:r>
              <a:rPr lang="en-US" dirty="0"/>
              <a:t>Columnar</a:t>
            </a:r>
          </a:p>
          <a:p>
            <a:r>
              <a:rPr lang="en-US" dirty="0">
                <a:hlinkClick r:id="rId2"/>
              </a:rPr>
              <a:t>There are so few good database memes</a:t>
            </a:r>
            <a:endParaRPr lang="en-US" dirty="0"/>
          </a:p>
        </p:txBody>
      </p:sp>
    </p:spTree>
    <p:extLst>
      <p:ext uri="{BB962C8B-B14F-4D97-AF65-F5344CB8AC3E}">
        <p14:creationId xmlns:p14="http://schemas.microsoft.com/office/powerpoint/2010/main" val="760134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BD97DA-881B-EB4A-BC8D-472A5133A10E}"/>
              </a:ext>
            </a:extLst>
          </p:cNvPr>
          <p:cNvSpPr>
            <a:spLocks noGrp="1"/>
          </p:cNvSpPr>
          <p:nvPr>
            <p:ph type="ctrTitle"/>
          </p:nvPr>
        </p:nvSpPr>
        <p:spPr>
          <a:xfrm>
            <a:off x="2102017" y="2722108"/>
            <a:ext cx="8176653" cy="721406"/>
          </a:xfrm>
        </p:spPr>
        <p:txBody>
          <a:bodyPr>
            <a:normAutofit fontScale="90000"/>
          </a:bodyPr>
          <a:lstStyle/>
          <a:p>
            <a:r>
              <a:rPr lang="en-US" dirty="0"/>
              <a:t>Questions?</a:t>
            </a:r>
          </a:p>
        </p:txBody>
      </p:sp>
    </p:spTree>
    <p:extLst>
      <p:ext uri="{BB962C8B-B14F-4D97-AF65-F5344CB8AC3E}">
        <p14:creationId xmlns:p14="http://schemas.microsoft.com/office/powerpoint/2010/main" val="344817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465C7F-BB16-1F4A-854B-645461D5120E}"/>
              </a:ext>
            </a:extLst>
          </p:cNvPr>
          <p:cNvSpPr>
            <a:spLocks noGrp="1"/>
          </p:cNvSpPr>
          <p:nvPr>
            <p:ph type="title"/>
          </p:nvPr>
        </p:nvSpPr>
        <p:spPr/>
        <p:txBody>
          <a:bodyPr/>
          <a:lstStyle/>
          <a:p>
            <a:r>
              <a:rPr lang="en-US" dirty="0"/>
              <a:t>Today in perspective</a:t>
            </a:r>
          </a:p>
        </p:txBody>
      </p:sp>
      <p:sp>
        <p:nvSpPr>
          <p:cNvPr id="5" name="Content Placeholder 4">
            <a:extLst>
              <a:ext uri="{FF2B5EF4-FFF2-40B4-BE49-F238E27FC236}">
                <a16:creationId xmlns:a16="http://schemas.microsoft.com/office/drawing/2014/main" id="{0DBB1EA8-1C2E-D349-85F3-EF39C90317CC}"/>
              </a:ext>
            </a:extLst>
          </p:cNvPr>
          <p:cNvSpPr>
            <a:spLocks noGrp="1"/>
          </p:cNvSpPr>
          <p:nvPr>
            <p:ph idx="1"/>
          </p:nvPr>
        </p:nvSpPr>
        <p:spPr/>
        <p:txBody>
          <a:bodyPr/>
          <a:lstStyle/>
          <a:p>
            <a:r>
              <a:rPr lang="en-US" dirty="0"/>
              <a:t>Week 1 – Cloud Native Computing</a:t>
            </a:r>
          </a:p>
          <a:p>
            <a:r>
              <a:rPr lang="en-US" dirty="0"/>
              <a:t>Week 2 – Web Communications</a:t>
            </a:r>
          </a:p>
          <a:p>
            <a:r>
              <a:rPr lang="en-US" dirty="0"/>
              <a:t>Week 3 - Data</a:t>
            </a:r>
          </a:p>
        </p:txBody>
      </p:sp>
    </p:spTree>
    <p:extLst>
      <p:ext uri="{BB962C8B-B14F-4D97-AF65-F5344CB8AC3E}">
        <p14:creationId xmlns:p14="http://schemas.microsoft.com/office/powerpoint/2010/main" val="57987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F60EC9-BFDA-6C47-A968-82F4C0CDC1D7}"/>
              </a:ext>
            </a:extLst>
          </p:cNvPr>
          <p:cNvSpPr>
            <a:spLocks noGrp="1"/>
          </p:cNvSpPr>
          <p:nvPr>
            <p:ph type="title"/>
          </p:nvPr>
        </p:nvSpPr>
        <p:spPr/>
        <p:txBody>
          <a:bodyPr/>
          <a:lstStyle/>
          <a:p>
            <a:r>
              <a:rPr lang="en-US" dirty="0" err="1"/>
              <a:t>SQL</a:t>
            </a:r>
            <a:r>
              <a:rPr lang="en-US" i="1" dirty="0" err="1"/>
              <a:t>n’t</a:t>
            </a:r>
            <a:r>
              <a:rPr lang="en-US" dirty="0"/>
              <a:t> Solutions</a:t>
            </a:r>
            <a:endParaRPr lang="en-US" i="1" dirty="0"/>
          </a:p>
        </p:txBody>
      </p:sp>
      <p:sp>
        <p:nvSpPr>
          <p:cNvPr id="5" name="Content Placeholder 4">
            <a:extLst>
              <a:ext uri="{FF2B5EF4-FFF2-40B4-BE49-F238E27FC236}">
                <a16:creationId xmlns:a16="http://schemas.microsoft.com/office/drawing/2014/main" id="{0D2AD175-F6BE-CB4B-AD97-FAA88B17D57F}"/>
              </a:ext>
            </a:extLst>
          </p:cNvPr>
          <p:cNvSpPr>
            <a:spLocks noGrp="1"/>
          </p:cNvSpPr>
          <p:nvPr>
            <p:ph idx="1"/>
          </p:nvPr>
        </p:nvSpPr>
        <p:spPr/>
        <p:txBody>
          <a:bodyPr/>
          <a:lstStyle/>
          <a:p>
            <a:r>
              <a:rPr lang="en-US" dirty="0"/>
              <a:t>Benefits depend on which NoSQL database you use</a:t>
            </a:r>
          </a:p>
          <a:p>
            <a:r>
              <a:rPr lang="en-US" dirty="0"/>
              <a:t>Generally have more high availability with less down time</a:t>
            </a:r>
          </a:p>
          <a:p>
            <a:r>
              <a:rPr lang="en-US" dirty="0"/>
              <a:t>Generally can have performance improvements because of eventual consistency promises</a:t>
            </a:r>
          </a:p>
          <a:p>
            <a:r>
              <a:rPr lang="en-US" dirty="0"/>
              <a:t>Each NoSQL database is different even within a category</a:t>
            </a:r>
          </a:p>
        </p:txBody>
      </p:sp>
    </p:spTree>
    <p:extLst>
      <p:ext uri="{BB962C8B-B14F-4D97-AF65-F5344CB8AC3E}">
        <p14:creationId xmlns:p14="http://schemas.microsoft.com/office/powerpoint/2010/main" val="298137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BD97DA-881B-EB4A-BC8D-472A5133A10E}"/>
              </a:ext>
            </a:extLst>
          </p:cNvPr>
          <p:cNvSpPr>
            <a:spLocks noGrp="1"/>
          </p:cNvSpPr>
          <p:nvPr>
            <p:ph type="ctrTitle"/>
          </p:nvPr>
        </p:nvSpPr>
        <p:spPr>
          <a:xfrm>
            <a:off x="88538" y="78377"/>
            <a:ext cx="5272693" cy="894126"/>
          </a:xfrm>
        </p:spPr>
        <p:txBody>
          <a:bodyPr/>
          <a:lstStyle/>
          <a:p>
            <a:pPr algn="l"/>
            <a:r>
              <a:rPr lang="en-US" dirty="0"/>
              <a:t>Document</a:t>
            </a:r>
          </a:p>
        </p:txBody>
      </p:sp>
      <p:sp>
        <p:nvSpPr>
          <p:cNvPr id="5" name="Subtitle 4">
            <a:extLst>
              <a:ext uri="{FF2B5EF4-FFF2-40B4-BE49-F238E27FC236}">
                <a16:creationId xmlns:a16="http://schemas.microsoft.com/office/drawing/2014/main" id="{930B4468-37F8-F348-ABEF-B382DB0E4B33}"/>
              </a:ext>
            </a:extLst>
          </p:cNvPr>
          <p:cNvSpPr>
            <a:spLocks noGrp="1"/>
          </p:cNvSpPr>
          <p:nvPr>
            <p:ph type="subTitle" idx="1"/>
          </p:nvPr>
        </p:nvSpPr>
        <p:spPr>
          <a:xfrm>
            <a:off x="-1" y="1103923"/>
            <a:ext cx="6045201" cy="5304133"/>
          </a:xfrm>
        </p:spPr>
        <p:txBody>
          <a:bodyPr>
            <a:normAutofit fontScale="92500" lnSpcReduction="10000"/>
          </a:bodyPr>
          <a:lstStyle/>
          <a:p>
            <a:pPr marL="342900" indent="-342900" algn="l">
              <a:buFont typeface="Arial" panose="020B0604020202020204" pitchFamily="34" charset="0"/>
              <a:buChar char="•"/>
            </a:pPr>
            <a:r>
              <a:rPr lang="en-US" dirty="0"/>
              <a:t>Can store structured or semi-structured</a:t>
            </a:r>
            <a:br>
              <a:rPr lang="en-US" dirty="0"/>
            </a:br>
            <a:r>
              <a:rPr lang="en-US" dirty="0"/>
              <a:t>data</a:t>
            </a:r>
          </a:p>
          <a:p>
            <a:pPr marL="342900" indent="-342900" algn="l">
              <a:buFont typeface="Arial" panose="020B0604020202020204" pitchFamily="34" charset="0"/>
              <a:buChar char="•"/>
            </a:pPr>
            <a:r>
              <a:rPr lang="en-US" dirty="0"/>
              <a:t>Benefits</a:t>
            </a:r>
          </a:p>
          <a:p>
            <a:pPr marL="800100" lvl="1" indent="-342900" algn="l">
              <a:buFont typeface="Arial" panose="020B0604020202020204" pitchFamily="34" charset="0"/>
              <a:buChar char="•"/>
            </a:pPr>
            <a:r>
              <a:rPr lang="en-US" dirty="0"/>
              <a:t>The semi-structured nature allows missing fields</a:t>
            </a:r>
          </a:p>
          <a:p>
            <a:pPr marL="800100" lvl="1" indent="-342900" algn="l">
              <a:buFont typeface="Arial" panose="020B0604020202020204" pitchFamily="34" charset="0"/>
              <a:buChar char="•"/>
            </a:pPr>
            <a:r>
              <a:rPr lang="en-US" dirty="0"/>
              <a:t>Can restructure the documents easily</a:t>
            </a:r>
          </a:p>
          <a:p>
            <a:pPr marL="800100" lvl="1" indent="-342900" algn="l">
              <a:buFont typeface="Arial" panose="020B0604020202020204" pitchFamily="34" charset="0"/>
              <a:buChar char="•"/>
            </a:pPr>
            <a:r>
              <a:rPr lang="en-US" dirty="0"/>
              <a:t>Sub documents</a:t>
            </a:r>
          </a:p>
          <a:p>
            <a:pPr marL="342900" indent="-342900" algn="l">
              <a:buFont typeface="Arial" panose="020B0604020202020204" pitchFamily="34" charset="0"/>
              <a:buChar char="•"/>
            </a:pPr>
            <a:r>
              <a:rPr lang="en-US" dirty="0"/>
              <a:t>Problems</a:t>
            </a:r>
          </a:p>
          <a:p>
            <a:pPr marL="800100" lvl="1" indent="-342900" algn="l">
              <a:buFont typeface="Arial" panose="020B0604020202020204" pitchFamily="34" charset="0"/>
              <a:buChar char="•"/>
            </a:pPr>
            <a:r>
              <a:rPr lang="en-US" dirty="0"/>
              <a:t>Unstructured data can be misleading</a:t>
            </a:r>
          </a:p>
          <a:p>
            <a:pPr marL="800100" lvl="1" indent="-342900" algn="l">
              <a:buFont typeface="Arial" panose="020B0604020202020204" pitchFamily="34" charset="0"/>
              <a:buChar char="•"/>
            </a:pPr>
            <a:r>
              <a:rPr lang="en-US" dirty="0"/>
              <a:t>No verification of what gets put in a document field</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Good use cases?</a:t>
            </a:r>
          </a:p>
          <a:p>
            <a:pPr marL="800100" lvl="1" indent="-342900" algn="l">
              <a:buFont typeface="Arial" panose="020B0604020202020204" pitchFamily="34" charset="0"/>
              <a:buChar char="•"/>
            </a:pPr>
            <a:r>
              <a:rPr lang="en-US" dirty="0"/>
              <a:t>Good for general storage</a:t>
            </a:r>
          </a:p>
          <a:p>
            <a:pPr marL="800100" lvl="1" indent="-342900" algn="l">
              <a:buFont typeface="Arial" panose="020B0604020202020204" pitchFamily="34" charset="0"/>
              <a:buChar char="•"/>
            </a:pPr>
            <a:r>
              <a:rPr lang="en-US" dirty="0"/>
              <a:t>Can store binary blobs (arbitrary files)</a:t>
            </a:r>
          </a:p>
          <a:p>
            <a:pPr marL="800100" lvl="1" indent="-342900" algn="l">
              <a:buFont typeface="Arial" panose="020B0604020202020204" pitchFamily="34" charset="0"/>
              <a:buChar char="•"/>
            </a:pPr>
            <a:r>
              <a:rPr lang="en-US" dirty="0"/>
              <a:t>You want to work with something like json or xml</a:t>
            </a:r>
          </a:p>
        </p:txBody>
      </p:sp>
      <p:pic>
        <p:nvPicPr>
          <p:cNvPr id="4098" name="Picture 2" descr="Image result for document store">
            <a:extLst>
              <a:ext uri="{FF2B5EF4-FFF2-40B4-BE49-F238E27FC236}">
                <a16:creationId xmlns:a16="http://schemas.microsoft.com/office/drawing/2014/main" id="{2FBF98CC-773B-4730-89F0-8440576A7015}"/>
              </a:ext>
            </a:extLst>
          </p:cNvPr>
          <p:cNvPicPr>
            <a:picLocks noChangeAspect="1" noChangeArrowheads="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colorTemperature colorTemp="6900"/>
                    </a14:imgEffect>
                  </a14:imgLayer>
                </a14:imgProps>
              </a:ext>
              <a:ext uri="{28A0092B-C50C-407E-A947-70E740481C1C}">
                <a14:useLocalDpi xmlns:a14="http://schemas.microsoft.com/office/drawing/2010/main" val="0"/>
              </a:ext>
            </a:extLst>
          </a:blip>
          <a:srcRect/>
          <a:stretch>
            <a:fillRect/>
          </a:stretch>
        </p:blipFill>
        <p:spPr bwMode="auto">
          <a:xfrm>
            <a:off x="5704113" y="-108859"/>
            <a:ext cx="6647543" cy="4158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38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mongodb">
            <a:extLst>
              <a:ext uri="{FF2B5EF4-FFF2-40B4-BE49-F238E27FC236}">
                <a16:creationId xmlns:a16="http://schemas.microsoft.com/office/drawing/2014/main" id="{E299DBCD-CBB4-4DF8-A7C6-54066CBEE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7883"/>
            <a:ext cx="12192000" cy="33115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22F60EC9-BFDA-6C47-A968-82F4C0CDC1D7}"/>
              </a:ext>
            </a:extLst>
          </p:cNvPr>
          <p:cNvSpPr>
            <a:spLocks noGrp="1"/>
          </p:cNvSpPr>
          <p:nvPr>
            <p:ph type="title"/>
          </p:nvPr>
        </p:nvSpPr>
        <p:spPr/>
        <p:txBody>
          <a:bodyPr/>
          <a:lstStyle/>
          <a:p>
            <a:r>
              <a:rPr lang="en-US" dirty="0"/>
              <a:t>MongoDB</a:t>
            </a:r>
          </a:p>
        </p:txBody>
      </p:sp>
      <p:sp>
        <p:nvSpPr>
          <p:cNvPr id="5" name="Content Placeholder 4">
            <a:extLst>
              <a:ext uri="{FF2B5EF4-FFF2-40B4-BE49-F238E27FC236}">
                <a16:creationId xmlns:a16="http://schemas.microsoft.com/office/drawing/2014/main" id="{0D2AD175-F6BE-CB4B-AD97-FAA88B17D57F}"/>
              </a:ext>
            </a:extLst>
          </p:cNvPr>
          <p:cNvSpPr>
            <a:spLocks noGrp="1"/>
          </p:cNvSpPr>
          <p:nvPr>
            <p:ph idx="1"/>
          </p:nvPr>
        </p:nvSpPr>
        <p:spPr>
          <a:xfrm>
            <a:off x="417979" y="1482725"/>
            <a:ext cx="10515600" cy="4351338"/>
          </a:xfrm>
        </p:spPr>
        <p:txBody>
          <a:bodyPr/>
          <a:lstStyle/>
          <a:p>
            <a:r>
              <a:rPr lang="en-US" dirty="0"/>
              <a:t>Probably the most well known document store</a:t>
            </a:r>
          </a:p>
          <a:p>
            <a:r>
              <a:rPr lang="en-US" dirty="0"/>
              <a:t>Easily configured scalability</a:t>
            </a:r>
          </a:p>
          <a:p>
            <a:r>
              <a:rPr lang="en-US" dirty="0"/>
              <a:t>Mongo Shell &amp; other drivers</a:t>
            </a:r>
          </a:p>
          <a:p>
            <a:pPr lvl="1"/>
            <a:r>
              <a:rPr lang="en-US" dirty="0"/>
              <a:t>Supports sorting</a:t>
            </a:r>
          </a:p>
          <a:p>
            <a:pPr lvl="1"/>
            <a:r>
              <a:rPr lang="en-US" dirty="0"/>
              <a:t>Find one / find all</a:t>
            </a:r>
          </a:p>
          <a:p>
            <a:pPr lvl="1"/>
            <a:r>
              <a:rPr lang="en-US" dirty="0"/>
              <a:t>Lets you use JavaScript in queries</a:t>
            </a:r>
          </a:p>
          <a:p>
            <a:r>
              <a:rPr lang="en-US" sz="1500" dirty="0">
                <a:hlinkClick r:id="rId4"/>
              </a:rPr>
              <a:t>https://www.mongodb.com/</a:t>
            </a:r>
            <a:r>
              <a:rPr lang="en-US" sz="1500" dirty="0"/>
              <a:t> </a:t>
            </a:r>
          </a:p>
          <a:p>
            <a:pPr lvl="1"/>
            <a:endParaRPr lang="en-US" dirty="0"/>
          </a:p>
        </p:txBody>
      </p:sp>
    </p:spTree>
    <p:extLst>
      <p:ext uri="{BB962C8B-B14F-4D97-AF65-F5344CB8AC3E}">
        <p14:creationId xmlns:p14="http://schemas.microsoft.com/office/powerpoint/2010/main" val="114037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BD97DA-881B-EB4A-BC8D-472A5133A10E}"/>
              </a:ext>
            </a:extLst>
          </p:cNvPr>
          <p:cNvSpPr>
            <a:spLocks noGrp="1"/>
          </p:cNvSpPr>
          <p:nvPr>
            <p:ph type="ctrTitle"/>
          </p:nvPr>
        </p:nvSpPr>
        <p:spPr>
          <a:xfrm>
            <a:off x="88538" y="78377"/>
            <a:ext cx="5272693" cy="894126"/>
          </a:xfrm>
        </p:spPr>
        <p:txBody>
          <a:bodyPr/>
          <a:lstStyle/>
          <a:p>
            <a:pPr algn="l"/>
            <a:r>
              <a:rPr lang="en-US" dirty="0"/>
              <a:t>Key - Value</a:t>
            </a:r>
          </a:p>
        </p:txBody>
      </p:sp>
      <p:sp>
        <p:nvSpPr>
          <p:cNvPr id="5" name="Subtitle 4">
            <a:extLst>
              <a:ext uri="{FF2B5EF4-FFF2-40B4-BE49-F238E27FC236}">
                <a16:creationId xmlns:a16="http://schemas.microsoft.com/office/drawing/2014/main" id="{930B4468-37F8-F348-ABEF-B382DB0E4B33}"/>
              </a:ext>
            </a:extLst>
          </p:cNvPr>
          <p:cNvSpPr>
            <a:spLocks noGrp="1"/>
          </p:cNvSpPr>
          <p:nvPr>
            <p:ph type="subTitle" idx="1"/>
          </p:nvPr>
        </p:nvSpPr>
        <p:spPr>
          <a:xfrm>
            <a:off x="-1" y="1103923"/>
            <a:ext cx="6045201" cy="5304133"/>
          </a:xfrm>
        </p:spPr>
        <p:txBody>
          <a:bodyPr>
            <a:normAutofit/>
          </a:bodyPr>
          <a:lstStyle/>
          <a:p>
            <a:pPr marL="342900" indent="-342900" algn="l">
              <a:buFont typeface="Arial" panose="020B0604020202020204" pitchFamily="34" charset="0"/>
              <a:buChar char="•"/>
            </a:pPr>
            <a:r>
              <a:rPr lang="en-US" dirty="0"/>
              <a:t>Essentially a giant hash map</a:t>
            </a:r>
          </a:p>
          <a:p>
            <a:pPr marL="342900" indent="-342900" algn="l">
              <a:buFont typeface="Arial" panose="020B0604020202020204" pitchFamily="34" charset="0"/>
              <a:buChar char="•"/>
            </a:pPr>
            <a:r>
              <a:rPr lang="en-US" dirty="0"/>
              <a:t>Benefits</a:t>
            </a:r>
          </a:p>
          <a:p>
            <a:pPr marL="800100" lvl="1" indent="-342900" algn="l">
              <a:buFont typeface="Arial" panose="020B0604020202020204" pitchFamily="34" charset="0"/>
              <a:buChar char="•"/>
            </a:pPr>
            <a:r>
              <a:rPr lang="en-US" dirty="0"/>
              <a:t>Generally fast (again, it’s a hash map)</a:t>
            </a:r>
          </a:p>
          <a:p>
            <a:pPr marL="800100" lvl="1" indent="-342900" algn="l">
              <a:buFont typeface="Arial" panose="020B0604020202020204" pitchFamily="34" charset="0"/>
              <a:buChar char="•"/>
            </a:pPr>
            <a:r>
              <a:rPr lang="en-US" dirty="0"/>
              <a:t>Low complexity implementations</a:t>
            </a:r>
          </a:p>
          <a:p>
            <a:pPr marL="800100" lvl="1" indent="-342900" algn="l">
              <a:buFont typeface="Arial" panose="020B0604020202020204" pitchFamily="34" charset="0"/>
              <a:buChar char="•"/>
            </a:pPr>
            <a:r>
              <a:rPr lang="en-US" dirty="0"/>
              <a:t>Support basic datatypes usually</a:t>
            </a:r>
          </a:p>
          <a:p>
            <a:pPr marL="342900" indent="-342900" algn="l">
              <a:buFont typeface="Arial" panose="020B0604020202020204" pitchFamily="34" charset="0"/>
              <a:buChar char="•"/>
            </a:pPr>
            <a:r>
              <a:rPr lang="en-US" dirty="0"/>
              <a:t>Problems</a:t>
            </a:r>
          </a:p>
          <a:p>
            <a:pPr marL="800100" lvl="1" indent="-342900" algn="l">
              <a:buFont typeface="Arial" panose="020B0604020202020204" pitchFamily="34" charset="0"/>
              <a:buChar char="•"/>
            </a:pPr>
            <a:r>
              <a:rPr lang="en-US" dirty="0"/>
              <a:t>Major pain for storing complex data</a:t>
            </a:r>
          </a:p>
          <a:p>
            <a:pPr marL="800100" lvl="1" indent="-342900" algn="l">
              <a:buFont typeface="Arial" panose="020B0604020202020204" pitchFamily="34" charset="0"/>
              <a:buChar char="•"/>
            </a:pPr>
            <a:r>
              <a:rPr lang="en-US" dirty="0"/>
              <a:t>Consistency can be difficult (each client tries to access the same key)</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Good use cases?</a:t>
            </a:r>
          </a:p>
          <a:p>
            <a:pPr marL="800100" lvl="1" indent="-342900" algn="l">
              <a:buFont typeface="Arial" panose="020B0604020202020204" pitchFamily="34" charset="0"/>
              <a:buChar char="•"/>
            </a:pPr>
            <a:r>
              <a:rPr lang="en-US" dirty="0"/>
              <a:t>Simple data storage </a:t>
            </a:r>
          </a:p>
          <a:p>
            <a:pPr marL="800100" lvl="1" indent="-342900" algn="l">
              <a:buFont typeface="Arial" panose="020B0604020202020204" pitchFamily="34" charset="0"/>
              <a:buChar char="•"/>
            </a:pPr>
            <a:r>
              <a:rPr lang="en-US" dirty="0"/>
              <a:t>Need high throughput (very fast)</a:t>
            </a:r>
          </a:p>
          <a:p>
            <a:pPr marL="800100" lvl="1" indent="-342900" algn="l">
              <a:buFont typeface="Arial" panose="020B0604020202020204" pitchFamily="34" charset="0"/>
              <a:buChar char="•"/>
            </a:pPr>
            <a:r>
              <a:rPr lang="en-US" dirty="0"/>
              <a:t>Data caching</a:t>
            </a:r>
          </a:p>
        </p:txBody>
      </p:sp>
      <p:sp>
        <p:nvSpPr>
          <p:cNvPr id="2" name="AutoShape 2" descr="Image result for key value store">
            <a:extLst>
              <a:ext uri="{FF2B5EF4-FFF2-40B4-BE49-F238E27FC236}">
                <a16:creationId xmlns:a16="http://schemas.microsoft.com/office/drawing/2014/main" id="{18F38F9B-186E-4DBD-919F-4BB21023F2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6" name="Picture 4" descr="Image result for hash map meme">
            <a:extLst>
              <a:ext uri="{FF2B5EF4-FFF2-40B4-BE49-F238E27FC236}">
                <a16:creationId xmlns:a16="http://schemas.microsoft.com/office/drawing/2014/main" id="{64A6794C-01A8-45A9-B816-F07FAA3C1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771" y="66675"/>
            <a:ext cx="5276850" cy="351472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Image result for hash map">
            <a:extLst>
              <a:ext uri="{FF2B5EF4-FFF2-40B4-BE49-F238E27FC236}">
                <a16:creationId xmlns:a16="http://schemas.microsoft.com/office/drawing/2014/main" id="{F8541FF5-4013-4587-902E-4C2063108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008" y="3951968"/>
            <a:ext cx="300037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F60EC9-BFDA-6C47-A968-82F4C0CDC1D7}"/>
              </a:ext>
            </a:extLst>
          </p:cNvPr>
          <p:cNvSpPr>
            <a:spLocks noGrp="1"/>
          </p:cNvSpPr>
          <p:nvPr>
            <p:ph type="title"/>
          </p:nvPr>
        </p:nvSpPr>
        <p:spPr/>
        <p:txBody>
          <a:bodyPr/>
          <a:lstStyle/>
          <a:p>
            <a:r>
              <a:rPr lang="en-US" dirty="0"/>
              <a:t>Redis</a:t>
            </a:r>
          </a:p>
        </p:txBody>
      </p:sp>
      <p:sp>
        <p:nvSpPr>
          <p:cNvPr id="5" name="Content Placeholder 4">
            <a:extLst>
              <a:ext uri="{FF2B5EF4-FFF2-40B4-BE49-F238E27FC236}">
                <a16:creationId xmlns:a16="http://schemas.microsoft.com/office/drawing/2014/main" id="{0D2AD175-F6BE-CB4B-AD97-FAA88B17D57F}"/>
              </a:ext>
            </a:extLst>
          </p:cNvPr>
          <p:cNvSpPr>
            <a:spLocks noGrp="1"/>
          </p:cNvSpPr>
          <p:nvPr>
            <p:ph idx="1"/>
          </p:nvPr>
        </p:nvSpPr>
        <p:spPr>
          <a:xfrm>
            <a:off x="417979" y="1482725"/>
            <a:ext cx="10515600" cy="4351338"/>
          </a:xfrm>
        </p:spPr>
        <p:txBody>
          <a:bodyPr/>
          <a:lstStyle/>
          <a:p>
            <a:r>
              <a:rPr lang="en-US" dirty="0"/>
              <a:t>Main memory store with minimal persistent options</a:t>
            </a:r>
          </a:p>
          <a:p>
            <a:r>
              <a:rPr lang="en-US" dirty="0"/>
              <a:t>Fast. Faster than that.</a:t>
            </a:r>
          </a:p>
          <a:p>
            <a:pPr lvl="1"/>
            <a:r>
              <a:rPr lang="en-US" dirty="0"/>
              <a:t>High-End machines can do ~700k operations per second</a:t>
            </a:r>
          </a:p>
          <a:p>
            <a:pPr lvl="1"/>
            <a:r>
              <a:rPr lang="en-US" dirty="0"/>
              <a:t>Some people report higher numbers than that</a:t>
            </a:r>
          </a:p>
          <a:p>
            <a:r>
              <a:rPr lang="en-US" dirty="0"/>
              <a:t>Commonly used for </a:t>
            </a:r>
          </a:p>
          <a:p>
            <a:pPr lvl="1"/>
            <a:r>
              <a:rPr lang="en-US" dirty="0"/>
              <a:t>Caching</a:t>
            </a:r>
          </a:p>
          <a:p>
            <a:pPr lvl="1"/>
            <a:r>
              <a:rPr lang="en-US" dirty="0"/>
              <a:t>Queuing</a:t>
            </a:r>
          </a:p>
          <a:p>
            <a:pPr lvl="1"/>
            <a:r>
              <a:rPr lang="en-US" dirty="0"/>
              <a:t>Pub/Sub</a:t>
            </a:r>
          </a:p>
          <a:p>
            <a:r>
              <a:rPr lang="en-US" sz="1500" dirty="0">
                <a:hlinkClick r:id="rId3"/>
              </a:rPr>
              <a:t>https://www.mongodb.com/</a:t>
            </a:r>
            <a:r>
              <a:rPr lang="en-US" sz="1500" dirty="0"/>
              <a:t> </a:t>
            </a:r>
          </a:p>
          <a:p>
            <a:pPr lvl="1"/>
            <a:endParaRPr lang="en-US" dirty="0"/>
          </a:p>
        </p:txBody>
      </p:sp>
      <p:pic>
        <p:nvPicPr>
          <p:cNvPr id="7170" name="Picture 2" descr="Image result for redis">
            <a:extLst>
              <a:ext uri="{FF2B5EF4-FFF2-40B4-BE49-F238E27FC236}">
                <a16:creationId xmlns:a16="http://schemas.microsoft.com/office/drawing/2014/main" id="{91289159-F216-4E57-96B0-5E9B83C8C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4" y="4005702"/>
            <a:ext cx="7906656" cy="264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18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BD97DA-881B-EB4A-BC8D-472A5133A10E}"/>
              </a:ext>
            </a:extLst>
          </p:cNvPr>
          <p:cNvSpPr>
            <a:spLocks noGrp="1"/>
          </p:cNvSpPr>
          <p:nvPr>
            <p:ph type="ctrTitle"/>
          </p:nvPr>
        </p:nvSpPr>
        <p:spPr>
          <a:xfrm>
            <a:off x="88538" y="78377"/>
            <a:ext cx="5272693" cy="894126"/>
          </a:xfrm>
        </p:spPr>
        <p:txBody>
          <a:bodyPr/>
          <a:lstStyle/>
          <a:p>
            <a:pPr algn="l"/>
            <a:r>
              <a:rPr lang="en-US" dirty="0"/>
              <a:t>Columnar Store</a:t>
            </a:r>
          </a:p>
        </p:txBody>
      </p:sp>
      <p:sp>
        <p:nvSpPr>
          <p:cNvPr id="5" name="Subtitle 4">
            <a:extLst>
              <a:ext uri="{FF2B5EF4-FFF2-40B4-BE49-F238E27FC236}">
                <a16:creationId xmlns:a16="http://schemas.microsoft.com/office/drawing/2014/main" id="{930B4468-37F8-F348-ABEF-B382DB0E4B33}"/>
              </a:ext>
            </a:extLst>
          </p:cNvPr>
          <p:cNvSpPr>
            <a:spLocks noGrp="1"/>
          </p:cNvSpPr>
          <p:nvPr>
            <p:ph type="subTitle" idx="1"/>
          </p:nvPr>
        </p:nvSpPr>
        <p:spPr>
          <a:xfrm>
            <a:off x="-1" y="1103923"/>
            <a:ext cx="6045201" cy="5304133"/>
          </a:xfrm>
        </p:spPr>
        <p:txBody>
          <a:bodyPr>
            <a:normAutofit/>
          </a:bodyPr>
          <a:lstStyle/>
          <a:p>
            <a:pPr marL="342900" indent="-342900" algn="l">
              <a:buFont typeface="Arial" panose="020B0604020202020204" pitchFamily="34" charset="0"/>
              <a:buChar char="•"/>
            </a:pPr>
            <a:r>
              <a:rPr lang="en-US" dirty="0"/>
              <a:t>Columns instead of Rows</a:t>
            </a:r>
          </a:p>
          <a:p>
            <a:pPr marL="342900" indent="-342900" algn="l">
              <a:buFont typeface="Arial" panose="020B0604020202020204" pitchFamily="34" charset="0"/>
              <a:buChar char="•"/>
            </a:pPr>
            <a:r>
              <a:rPr lang="en-US" dirty="0"/>
              <a:t>Benefits</a:t>
            </a:r>
          </a:p>
          <a:p>
            <a:pPr marL="800100" lvl="1" indent="-342900" algn="l">
              <a:buFont typeface="Arial" panose="020B0604020202020204" pitchFamily="34" charset="0"/>
              <a:buChar char="•"/>
            </a:pPr>
            <a:r>
              <a:rPr lang="en-US" dirty="0"/>
              <a:t>Some highly optimized queries</a:t>
            </a:r>
          </a:p>
          <a:p>
            <a:pPr marL="1257300" lvl="2" indent="-342900" algn="l">
              <a:buFont typeface="Arial" panose="020B0604020202020204" pitchFamily="34" charset="0"/>
              <a:buChar char="•"/>
            </a:pPr>
            <a:r>
              <a:rPr lang="en-US" dirty="0"/>
              <a:t>Aggregation for example</a:t>
            </a:r>
          </a:p>
          <a:p>
            <a:pPr marL="342900" indent="-342900" algn="l">
              <a:buFont typeface="Arial" panose="020B0604020202020204" pitchFamily="34" charset="0"/>
              <a:buChar char="•"/>
            </a:pPr>
            <a:r>
              <a:rPr lang="en-US" dirty="0"/>
              <a:t>Problems</a:t>
            </a:r>
          </a:p>
          <a:p>
            <a:pPr marL="800100" lvl="1" indent="-342900" algn="l">
              <a:buFont typeface="Arial" panose="020B0604020202020204" pitchFamily="34" charset="0"/>
              <a:buChar char="•"/>
            </a:pPr>
            <a:r>
              <a:rPr lang="en-US" dirty="0"/>
              <a:t>Writes might be slower since each column is written to</a:t>
            </a:r>
          </a:p>
          <a:p>
            <a:pPr marL="800100" lvl="1" indent="-342900" algn="l">
              <a:buFont typeface="Arial" panose="020B0604020202020204" pitchFamily="34" charset="0"/>
              <a:buChar char="•"/>
            </a:pPr>
            <a:r>
              <a:rPr lang="en-US" dirty="0"/>
              <a:t>Have to design columns to the queries run on it </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Good use cases?</a:t>
            </a:r>
          </a:p>
          <a:p>
            <a:pPr marL="800100" lvl="1" indent="-342900" algn="l">
              <a:buFont typeface="Arial" panose="020B0604020202020204" pitchFamily="34" charset="0"/>
              <a:buChar char="•"/>
            </a:pPr>
            <a:r>
              <a:rPr lang="en-US" dirty="0"/>
              <a:t>Good for optimizing certain types of queries</a:t>
            </a:r>
          </a:p>
          <a:p>
            <a:pPr marL="800100" lvl="1" indent="-342900" algn="l">
              <a:buFont typeface="Arial" panose="020B0604020202020204" pitchFamily="34" charset="0"/>
              <a:buChar char="•"/>
            </a:pPr>
            <a:r>
              <a:rPr lang="en-US" dirty="0"/>
              <a:t>Data warehouses (big data analysis) </a:t>
            </a:r>
          </a:p>
          <a:p>
            <a:pPr marL="800100" lvl="1" indent="-342900" algn="l">
              <a:buFont typeface="Arial" panose="020B0604020202020204" pitchFamily="34" charset="0"/>
              <a:buChar char="•"/>
            </a:pPr>
            <a:r>
              <a:rPr lang="en-US" dirty="0"/>
              <a:t>Sequential data storage (e.g. by time)</a:t>
            </a:r>
          </a:p>
        </p:txBody>
      </p:sp>
      <p:pic>
        <p:nvPicPr>
          <p:cNvPr id="6146" name="Picture 2" descr="Image result for columnar store database benefits">
            <a:extLst>
              <a:ext uri="{FF2B5EF4-FFF2-40B4-BE49-F238E27FC236}">
                <a16:creationId xmlns:a16="http://schemas.microsoft.com/office/drawing/2014/main" id="{11BD157B-F62A-4CAB-BC0C-5B08E41A9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312" y="78377"/>
            <a:ext cx="577215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06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F60EC9-BFDA-6C47-A968-82F4C0CDC1D7}"/>
              </a:ext>
            </a:extLst>
          </p:cNvPr>
          <p:cNvSpPr>
            <a:spLocks noGrp="1"/>
          </p:cNvSpPr>
          <p:nvPr>
            <p:ph type="title"/>
          </p:nvPr>
        </p:nvSpPr>
        <p:spPr/>
        <p:txBody>
          <a:bodyPr/>
          <a:lstStyle/>
          <a:p>
            <a:r>
              <a:rPr lang="en-US" dirty="0"/>
              <a:t>Cassandra</a:t>
            </a:r>
          </a:p>
        </p:txBody>
      </p:sp>
      <p:sp>
        <p:nvSpPr>
          <p:cNvPr id="5" name="Content Placeholder 4">
            <a:extLst>
              <a:ext uri="{FF2B5EF4-FFF2-40B4-BE49-F238E27FC236}">
                <a16:creationId xmlns:a16="http://schemas.microsoft.com/office/drawing/2014/main" id="{0D2AD175-F6BE-CB4B-AD97-FAA88B17D57F}"/>
              </a:ext>
            </a:extLst>
          </p:cNvPr>
          <p:cNvSpPr>
            <a:spLocks noGrp="1"/>
          </p:cNvSpPr>
          <p:nvPr>
            <p:ph idx="1"/>
          </p:nvPr>
        </p:nvSpPr>
        <p:spPr>
          <a:xfrm>
            <a:off x="417979" y="1482725"/>
            <a:ext cx="10515600" cy="4351338"/>
          </a:xfrm>
        </p:spPr>
        <p:txBody>
          <a:bodyPr/>
          <a:lstStyle/>
          <a:p>
            <a:r>
              <a:rPr lang="en-US" dirty="0"/>
              <a:t>Easy scalability</a:t>
            </a:r>
          </a:p>
          <a:p>
            <a:pPr lvl="1"/>
            <a:r>
              <a:rPr lang="en-US" dirty="0"/>
              <a:t>offers horizontal and vertical scaling types</a:t>
            </a:r>
          </a:p>
          <a:p>
            <a:r>
              <a:rPr lang="en-US" dirty="0"/>
              <a:t>Incredible High Availability </a:t>
            </a:r>
          </a:p>
          <a:p>
            <a:r>
              <a:rPr lang="en-US" dirty="0"/>
              <a:t>CQL (Cassandra Query Language)</a:t>
            </a:r>
          </a:p>
          <a:p>
            <a:pPr lvl="1"/>
            <a:r>
              <a:rPr lang="en-US" dirty="0"/>
              <a:t>Pretty similar to SQL</a:t>
            </a:r>
          </a:p>
          <a:p>
            <a:pPr lvl="1"/>
            <a:endParaRPr lang="en-US" dirty="0"/>
          </a:p>
          <a:p>
            <a:r>
              <a:rPr lang="en-US" sz="1500" dirty="0">
                <a:hlinkClick r:id="rId3"/>
              </a:rPr>
              <a:t>http://cassandra.apache.org/</a:t>
            </a:r>
            <a:r>
              <a:rPr lang="en-US" sz="1500" dirty="0"/>
              <a:t> </a:t>
            </a:r>
          </a:p>
        </p:txBody>
      </p:sp>
      <p:pic>
        <p:nvPicPr>
          <p:cNvPr id="5124" name="Picture 4" descr="Image result for apache cassandra">
            <a:extLst>
              <a:ext uri="{FF2B5EF4-FFF2-40B4-BE49-F238E27FC236}">
                <a16:creationId xmlns:a16="http://schemas.microsoft.com/office/drawing/2014/main" id="{636A91A5-4BE9-464F-9ABB-55999A287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9886" y="3192266"/>
            <a:ext cx="4942114" cy="353714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apache cassandra">
            <a:extLst>
              <a:ext uri="{FF2B5EF4-FFF2-40B4-BE49-F238E27FC236}">
                <a16:creationId xmlns:a16="http://schemas.microsoft.com/office/drawing/2014/main" id="{8A1C56FA-75B1-4ED3-86EA-8A4C918DCD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26" y="4784494"/>
            <a:ext cx="2900713" cy="194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412325"/>
      </p:ext>
    </p:extLst>
  </p:cSld>
  <p:clrMapOvr>
    <a:masterClrMapping/>
  </p:clrMapOvr>
</p:sld>
</file>

<file path=ppt/theme/theme1.xml><?xml version="1.0" encoding="utf-8"?>
<a:theme xmlns:a="http://schemas.openxmlformats.org/drawingml/2006/main" name="Cool Code Consortiu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olCodeConsortiumMaster" id="{FE729946-1F62-424D-8430-4E1335A561E9}" vid="{4DA10623-9616-B941-A31E-C217EAFC7C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692</Words>
  <Application>Microsoft Office PowerPoint</Application>
  <PresentationFormat>Widescreen</PresentationFormat>
  <Paragraphs>126</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 Neue Medium</vt:lpstr>
      <vt:lpstr>Product Sans</vt:lpstr>
      <vt:lpstr>Roboto</vt:lpstr>
      <vt:lpstr>Cool Code Consortium</vt:lpstr>
      <vt:lpstr>Advanced/Scalable Databases</vt:lpstr>
      <vt:lpstr>Today in perspective</vt:lpstr>
      <vt:lpstr>SQLn’t Solutions</vt:lpstr>
      <vt:lpstr>Document</vt:lpstr>
      <vt:lpstr>MongoDB</vt:lpstr>
      <vt:lpstr>Key - Value</vt:lpstr>
      <vt:lpstr>Redis</vt:lpstr>
      <vt:lpstr>Columnar Store</vt:lpstr>
      <vt:lpstr>Cassandra</vt:lpstr>
      <vt:lpstr>Graphs</vt:lpstr>
      <vt:lpstr>Neo4J</vt:lpstr>
      <vt:lpstr>Concluding Notes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Boyle, Connor James</dc:creator>
  <cp:lastModifiedBy>Keinsley, Christopher</cp:lastModifiedBy>
  <cp:revision>18</cp:revision>
  <cp:lastPrinted>2018-06-07T01:52:09Z</cp:lastPrinted>
  <dcterms:created xsi:type="dcterms:W3CDTF">2018-06-06T23:16:59Z</dcterms:created>
  <dcterms:modified xsi:type="dcterms:W3CDTF">2018-06-24T22:39:55Z</dcterms:modified>
</cp:coreProperties>
</file>