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1760" y="1768680"/>
            <a:ext cx="5495400" cy="4384440"/>
          </a:xfrm>
          <a:prstGeom prst="rect">
            <a:avLst/>
          </a:prstGeom>
          <a:ln>
            <a:noFill/>
          </a:ln>
        </p:spPr>
      </p:pic>
      <p:pic>
        <p:nvPicPr>
          <p:cNvPr id="38" name="" descr=""/>
          <p:cNvPicPr/>
          <p:nvPr/>
        </p:nvPicPr>
        <p:blipFill>
          <a:blip r:embed="rId3"/>
          <a:stretch>
            <a:fillRect/>
          </a:stretch>
        </p:blipFill>
        <p:spPr>
          <a:xfrm>
            <a:off x="2291760" y="1768680"/>
            <a:ext cx="549540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4B7B2E8-0FD5-4026-B325-C06A9EF15F90}"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endParaRPr/>
          </a:p>
        </p:txBody>
      </p:sp>
      <p:sp>
        <p:nvSpPr>
          <p:cNvPr id="40" name="TextShape 2"/>
          <p:cNvSpPr txBox="1"/>
          <p:nvPr/>
        </p:nvSpPr>
        <p:spPr>
          <a:xfrm>
            <a:off x="504000" y="1769040"/>
            <a:ext cx="9071640" cy="4384440"/>
          </a:xfrm>
          <a:prstGeom prst="rect">
            <a:avLst/>
          </a:prstGeom>
        </p:spPr>
        <p:txBody>
          <a:bodyPr lIns="0" rIns="0" tIns="0" bIns="0" anchor="ctr"/>
          <a:p>
            <a:pPr algn="ctr"/>
            <a:r>
              <a:rPr lang="en-US">
                <a:solidFill>
                  <a:srgbClr val="000000"/>
                </a:solidFill>
                <a:latin typeface="Arial"/>
                <a:ea typeface="Arial Unicode MS"/>
              </a:rPr>
              <a:t>Mr. Fogg heard this narrative coldly, without a word; and then furnished his man with funds necessary to obtain clothing more in harmony with his position.  Within an hour the Frenchman had cut off his nose and parted with his wings, and retained nothing about him which recalled the sectary of the god Tingou</a:t>
            </a:r>
            <a:endParaRPr/>
          </a:p>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lIns="0" rIns="0" tIns="0" bIns="0" anchor="ctr"/>
          <a:p>
            <a:pPr algn="ctr"/>
            <a:endParaRPr/>
          </a:p>
        </p:txBody>
      </p:sp>
      <p:sp>
        <p:nvSpPr>
          <p:cNvPr id="42" name="TextShape 2"/>
          <p:cNvSpPr txBox="1"/>
          <p:nvPr/>
        </p:nvSpPr>
        <p:spPr>
          <a:xfrm>
            <a:off x="504000" y="1769040"/>
            <a:ext cx="9071640" cy="4384440"/>
          </a:xfrm>
          <a:prstGeom prst="rect">
            <a:avLst/>
          </a:prstGeom>
        </p:spPr>
        <p:txBody>
          <a:bodyPr lIns="0" rIns="0" tIns="0" bIns="0"/>
          <a:p>
            <a:r>
              <a:rPr lang="en-US">
                <a:solidFill>
                  <a:srgbClr val="000000"/>
                </a:solidFill>
                <a:latin typeface="Arial"/>
                <a:ea typeface="Arial Unicode MS"/>
              </a:rPr>
              <a:t>There was a full complement of passengers on board, among them English, many Americans, a large number of coolies on their way to California, and several East Indian officers, who were spending their vacation in making the tour of the world.  Nothing of moment happened on the voyage; the steamer, sustained on its large paddles, rolled but little, and the Pacific almost justified its name.  Mr. Fogg was as calm and taciturn as ever.  His young companion felt herself more and more attached to him by other ties than gratitude; his silent but generous nature impressed her more than she thought; and it was almost unconsciously that she yielded to emotions which did not seem to have the least effect upon her protector.  Aouda took the keenest interest in his plans, and became impatient at any incident which seemed likely to retard his journey.&lt;/p&gt;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rIns="0" tIns="0" bIns="0" anchor="ctr"/>
          <a:p>
            <a:pPr algn="ctr"/>
            <a:endParaRPr/>
          </a:p>
        </p:txBody>
      </p:sp>
      <p:sp>
        <p:nvSpPr>
          <p:cNvPr id="44" name="TextShape 2"/>
          <p:cNvSpPr txBox="1"/>
          <p:nvPr/>
        </p:nvSpPr>
        <p:spPr>
          <a:xfrm>
            <a:off x="457200" y="1737360"/>
            <a:ext cx="9071640" cy="4384440"/>
          </a:xfrm>
          <a:prstGeom prst="rect">
            <a:avLst/>
          </a:prstGeom>
        </p:spPr>
        <p:txBody>
          <a:bodyPr lIns="0" rIns="0" tIns="0" bIns="0"/>
          <a:p>
            <a:r>
              <a:rPr lang="en-US">
                <a:solidFill>
                  <a:srgbClr val="000000"/>
                </a:solidFill>
                <a:latin typeface="Arial"/>
                <a:ea typeface="Arial Unicode MS"/>
              </a:rPr>
              <a:t>She often chatted with Passepartout, who did not fail to perceive the state of the lady's heart; and, being the most faithful of domestics, he never exhausted his eulogies of Phileas Fogg's honesty, generosity, and devotion.  He took pains to calm Aouda's doubts of a successful termination of the journey, telling her that the most difficult part of it had passed, that now they were beyond the fantastic countries of Japan and China, and were fairly on their way to civilised places again.  A railway train from San Francisco to New York, and a transatlantic steamer from New York to Liverpool, would doubtless bring them to the end of this impossible journey round the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p:spPr>
        <p:txBody>
          <a:bodyPr lIns="0" rIns="0" tIns="0" bIns="0" anchor="ctr"/>
          <a:p>
            <a:pPr algn="ctr"/>
            <a:endParaRPr/>
          </a:p>
        </p:txBody>
      </p:sp>
      <p:sp>
        <p:nvSpPr>
          <p:cNvPr id="46" name="TextShape 2"/>
          <p:cNvSpPr txBox="1"/>
          <p:nvPr/>
        </p:nvSpPr>
        <p:spPr>
          <a:xfrm>
            <a:off x="504000" y="1769040"/>
            <a:ext cx="9071640" cy="4384440"/>
          </a:xfrm>
          <a:prstGeom prst="rect">
            <a:avLst/>
          </a:prstGeom>
        </p:spPr>
        <p:txBody>
          <a:bodyPr lIns="0" rIns="0" tIns="0" bIns="0"/>
          <a:p>
            <a:r>
              <a:rPr lang="en-US">
                <a:solidFill>
                  <a:srgbClr val="000000"/>
                </a:solidFill>
                <a:latin typeface="Arial"/>
                <a:ea typeface="Arial Unicode MS"/>
              </a:rPr>
              <a:t>The steamer which was about to depart from Yokohama to San Francisco belonged to the Pacific Mail Steamship Company, and was named the General Grant.  She was a large paddle-wheel steamer of two thousand five hundred tons; well equipped and very fast.  The massive walking-beam rose and fell above the deck; at one end a piston-rod worked up and down; and at the other was a connecting-rod which, in changing the rectilinear motion to a circular one, was directly connected with the shaft of the paddles.  The General Grant was rigged with three masts, giving a large capacity for sails, and thus materially aiding the steam power.  By making twelve miles an hour, she would cross the ocean in twenty-one days.  Phileas Fogg was therefore justified in hoping that he would reach San Francisco by the 2nd f December, New York by the 11th, and London on the 20th&amp;mdash;thus gaining several hours on the fatal date of the 21st of December</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