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Noto Sans"/>
      <p:regular r:id="rId19"/>
      <p:bold r:id="rId20"/>
      <p:italic r:id="rId21"/>
      <p:boldItalic r:id="rId22"/>
    </p:embeddedFont>
    <p:embeddedFont>
      <p:font typeface="PT Serif"/>
      <p:regular r:id="rId23"/>
      <p:bold r:id="rId24"/>
      <p:italic r:id="rId25"/>
      <p:boldItalic r:id="rId26"/>
    </p:embeddedFont>
    <p:embeddedFont>
      <p:font typeface="Noto Sans Symbols"/>
      <p:regular r:id="rId27"/>
      <p:bold r:id="rId28"/>
    </p:embeddedFont>
    <p:embeddedFont>
      <p:font typeface="Archivo Black"/>
      <p:regular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B25FA-D8A7-459E-80DA-C96E9ACB9B0D}">
  <a:tblStyle styleId="{893B25FA-D8A7-459E-80DA-C96E9ACB9B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.fntdata"/><Relationship Id="rId22" Type="http://schemas.openxmlformats.org/officeDocument/2006/relationships/font" Target="fonts/NotoSans-boldItalic.fntdata"/><Relationship Id="rId21" Type="http://schemas.openxmlformats.org/officeDocument/2006/relationships/font" Target="fonts/NotoSans-italic.fntdata"/><Relationship Id="rId24" Type="http://schemas.openxmlformats.org/officeDocument/2006/relationships/font" Target="fonts/PTSerif-bold.fntdata"/><Relationship Id="rId23" Type="http://schemas.openxmlformats.org/officeDocument/2006/relationships/font" Target="fonts/PTSerif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erif-boldItalic.fntdata"/><Relationship Id="rId25" Type="http://schemas.openxmlformats.org/officeDocument/2006/relationships/font" Target="fonts/PTSerif-italic.fntdata"/><Relationship Id="rId28" Type="http://schemas.openxmlformats.org/officeDocument/2006/relationships/font" Target="fonts/NotoSansSymbols-bold.fntdata"/><Relationship Id="rId27" Type="http://schemas.openxmlformats.org/officeDocument/2006/relationships/font" Target="fonts/NotoSansSymbol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oto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d88b909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d88b90938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de77091d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bde77091de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e77091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bde77091d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de77091d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bde77091de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d88b909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bd88b9093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e77091de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e77091de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d88b909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bd88b90938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88b9093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bd88b90938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d88b909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bd88b90938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de77091de_7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de77091de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de77091de_7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de77091de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803100" y="604300"/>
            <a:ext cx="16681800" cy="8953200"/>
          </a:xfrm>
          <a:prstGeom prst="rect">
            <a:avLst/>
          </a:prstGeom>
          <a:solidFill>
            <a:srgbClr val="E7FF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025" y="9544154"/>
            <a:ext cx="2759826" cy="66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590675" y="27241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2990050" y="1254175"/>
            <a:ext cx="11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329400" y="3336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2973825" y="1254175"/>
            <a:ext cx="11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88813" y="5908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2973825" y="1254175"/>
            <a:ext cx="11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777407" y="1028700"/>
            <a:ext cx="16725409" cy="8230956"/>
          </a:xfrm>
          <a:custGeom>
            <a:rect b="b" l="l" r="r" t="t"/>
            <a:pathLst>
              <a:path extrusionOk="0" h="2167467" w="4404321">
                <a:moveTo>
                  <a:pt x="0" y="0"/>
                </a:moveTo>
                <a:lnTo>
                  <a:pt x="4404321" y="0"/>
                </a:lnTo>
                <a:lnTo>
                  <a:pt x="4404321" y="2167467"/>
                </a:lnTo>
                <a:lnTo>
                  <a:pt x="0" y="21674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sq" cmpd="sng" w="38100">
            <a:solidFill>
              <a:srgbClr val="71CBE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497775" y="34338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8688775" y="34338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ctrTitle"/>
          </p:nvPr>
        </p:nvSpPr>
        <p:spPr>
          <a:xfrm>
            <a:off x="2973825" y="1254175"/>
            <a:ext cx="11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2973825" y="1254175"/>
            <a:ext cx="11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8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0" name="Google Shape;30;p8"/>
            <p:cNvSpPr/>
            <p:nvPr/>
          </p:nvSpPr>
          <p:spPr>
            <a:xfrm rot="5400000">
              <a:off x="8503696" y="-8503696"/>
              <a:ext cx="7376608" cy="24384000"/>
            </a:xfrm>
            <a:custGeom>
              <a:rect b="b" l="l" r="r" t="t"/>
              <a:pathLst>
                <a:path extrusionOk="0" h="24384000" w="7376608">
                  <a:moveTo>
                    <a:pt x="0" y="0"/>
                  </a:moveTo>
                  <a:lnTo>
                    <a:pt x="7376608" y="0"/>
                  </a:lnTo>
                  <a:lnTo>
                    <a:pt x="7376608" y="24384000"/>
                  </a:lnTo>
                  <a:lnTo>
                    <a:pt x="0" y="24384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-25547" r="-204997" t="0"/>
              </a:stretch>
            </a:blip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 flipH="1" rot="5400000">
              <a:off x="9022304" y="-1645696"/>
              <a:ext cx="6339392" cy="24384000"/>
            </a:xfrm>
            <a:custGeom>
              <a:rect b="b" l="l" r="r" t="t"/>
              <a:pathLst>
                <a:path extrusionOk="0" h="24384000" w="6339392">
                  <a:moveTo>
                    <a:pt x="0" y="24384000"/>
                  </a:moveTo>
                  <a:lnTo>
                    <a:pt x="6339392" y="24384000"/>
                  </a:lnTo>
                  <a:lnTo>
                    <a:pt x="6339392" y="0"/>
                  </a:lnTo>
                  <a:lnTo>
                    <a:pt x="0" y="0"/>
                  </a:lnTo>
                  <a:lnTo>
                    <a:pt x="0" y="2438400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-29726" r="-254888" t="0"/>
              </a:stretch>
            </a:blipFill>
            <a:ln>
              <a:noFill/>
            </a:ln>
          </p:spPr>
        </p:sp>
      </p:grpSp>
      <p:sp>
        <p:nvSpPr>
          <p:cNvPr id="32" name="Google Shape;32;p8"/>
          <p:cNvSpPr/>
          <p:nvPr/>
        </p:nvSpPr>
        <p:spPr>
          <a:xfrm>
            <a:off x="770278" y="978858"/>
            <a:ext cx="16771192" cy="8593239"/>
          </a:xfrm>
          <a:custGeom>
            <a:rect b="b" l="l" r="r" t="t"/>
            <a:pathLst>
              <a:path extrusionOk="0" h="2263225" w="4417075">
                <a:moveTo>
                  <a:pt x="0" y="0"/>
                </a:moveTo>
                <a:lnTo>
                  <a:pt x="4417075" y="0"/>
                </a:lnTo>
                <a:lnTo>
                  <a:pt x="4417075" y="2263225"/>
                </a:lnTo>
                <a:lnTo>
                  <a:pt x="0" y="2263225"/>
                </a:lnTo>
                <a:close/>
              </a:path>
            </a:pathLst>
          </a:custGeom>
          <a:solidFill>
            <a:srgbClr val="0F1A38"/>
          </a:solidFill>
          <a:ln>
            <a:noFill/>
          </a:ln>
        </p:spPr>
      </p:sp>
      <p:sp>
        <p:nvSpPr>
          <p:cNvPr id="33" name="Google Shape;33;p8"/>
          <p:cNvSpPr/>
          <p:nvPr/>
        </p:nvSpPr>
        <p:spPr>
          <a:xfrm>
            <a:off x="1293927" y="1470225"/>
            <a:ext cx="15657436" cy="7608616"/>
          </a:xfrm>
          <a:custGeom>
            <a:rect b="b" l="l" r="r" t="t"/>
            <a:pathLst>
              <a:path extrusionOk="0" h="2003902" w="4123742">
                <a:moveTo>
                  <a:pt x="0" y="0"/>
                </a:moveTo>
                <a:lnTo>
                  <a:pt x="4123742" y="0"/>
                </a:lnTo>
                <a:lnTo>
                  <a:pt x="4123742" y="2003902"/>
                </a:lnTo>
                <a:lnTo>
                  <a:pt x="0" y="20039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sq" cmpd="sng" w="38100">
            <a:solidFill>
              <a:srgbClr val="71CBE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013175" y="371910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9384350" y="371910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8"/>
          <p:cNvSpPr txBox="1"/>
          <p:nvPr>
            <p:ph type="ctrTitle"/>
          </p:nvPr>
        </p:nvSpPr>
        <p:spPr>
          <a:xfrm>
            <a:off x="2876450" y="1778550"/>
            <a:ext cx="11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467738" y="2707275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/>
          <p:nvPr>
            <p:ph idx="2" type="pic"/>
          </p:nvPr>
        </p:nvSpPr>
        <p:spPr>
          <a:xfrm>
            <a:off x="10976863" y="23490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662463" y="400401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69750" y="1313200"/>
            <a:ext cx="11561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chivo Black"/>
              <a:buNone/>
              <a:defRPr i="0" sz="44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329400" y="3336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"/>
              <a:buChar char="•"/>
              <a:defRPr i="0" sz="32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"/>
              <a:buChar char="–"/>
              <a:defRPr i="0" sz="2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Char char="•"/>
              <a:defRPr i="0" sz="24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"/>
              <a:buChar char="–"/>
              <a:defRPr i="0" sz="2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"/>
              <a:buChar char="»"/>
              <a:defRPr i="0" sz="2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"/>
              <a:buChar char="•"/>
              <a:defRPr i="0" sz="2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"/>
              <a:buChar char="•"/>
              <a:defRPr i="0" sz="2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"/>
              <a:buChar char="•"/>
              <a:defRPr i="0" sz="2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"/>
              <a:buChar char="•"/>
              <a:defRPr i="0" sz="2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://food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www.kaggle.com/datasets/irkaal/foodcom-recipes-and-reviews" TargetMode="External"/><Relationship Id="rId5" Type="http://schemas.openxmlformats.org/officeDocument/2006/relationships/hyperlink" Target="https://www.cdss.ca.gov/agedblinddisabled/res/VPTC2/9%20Food%20Nutrition%20and%20Preparation/Types_of_Therapeutic_Diets.pdf" TargetMode="External"/><Relationship Id="rId6" Type="http://schemas.openxmlformats.org/officeDocument/2006/relationships/hyperlink" Target="https://www.food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/>
        </p:nvSpPr>
        <p:spPr>
          <a:xfrm>
            <a:off x="693200" y="4296075"/>
            <a:ext cx="55455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11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348"/>
              <a:buFont typeface="PT Serif"/>
              <a:buChar char="❏"/>
            </a:pPr>
            <a:r>
              <a:rPr lang="en-US" sz="3348">
                <a:solidFill>
                  <a:srgbClr val="0C343D"/>
                </a:solidFill>
                <a:latin typeface="PT Serif"/>
                <a:ea typeface="PT Serif"/>
                <a:cs typeface="PT Serif"/>
                <a:sym typeface="PT Serif"/>
              </a:rPr>
              <a:t>Athanasios Chryssis</a:t>
            </a:r>
            <a:r>
              <a:rPr b="0" i="0" lang="en-US" sz="3348" u="none" cap="none" strike="noStrike">
                <a:solidFill>
                  <a:srgbClr val="0C343D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>
              <a:solidFill>
                <a:srgbClr val="0C343D"/>
              </a:solidFill>
            </a:endParaRPr>
          </a:p>
          <a:p>
            <a:pPr indent="-4411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348"/>
              <a:buFont typeface="PT Serif"/>
              <a:buChar char="❏"/>
            </a:pPr>
            <a:r>
              <a:rPr lang="en-US" sz="3348">
                <a:solidFill>
                  <a:srgbClr val="0C343D"/>
                </a:solidFill>
                <a:latin typeface="PT Serif"/>
                <a:ea typeface="PT Serif"/>
                <a:cs typeface="PT Serif"/>
                <a:sym typeface="PT Serif"/>
              </a:rPr>
              <a:t>Yee Wai Haung (Vivian)</a:t>
            </a:r>
            <a:endParaRPr sz="3348">
              <a:solidFill>
                <a:srgbClr val="0C343D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4411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348"/>
              <a:buFont typeface="PT Serif"/>
              <a:buChar char="❏"/>
            </a:pPr>
            <a:r>
              <a:rPr lang="en-US" sz="3348">
                <a:solidFill>
                  <a:srgbClr val="0C343D"/>
                </a:solidFill>
                <a:latin typeface="PT Serif"/>
                <a:ea typeface="PT Serif"/>
                <a:cs typeface="PT Serif"/>
                <a:sym typeface="PT Serif"/>
              </a:rPr>
              <a:t>Jovane Cano</a:t>
            </a:r>
            <a:endParaRPr sz="3348">
              <a:solidFill>
                <a:srgbClr val="0C343D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4411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348"/>
              <a:buFont typeface="PT Serif"/>
              <a:buChar char="❏"/>
            </a:pPr>
            <a:r>
              <a:rPr lang="en-US" sz="3348">
                <a:solidFill>
                  <a:srgbClr val="0C343D"/>
                </a:solidFill>
                <a:latin typeface="PT Serif"/>
                <a:ea typeface="PT Serif"/>
                <a:cs typeface="PT Serif"/>
                <a:sym typeface="PT Serif"/>
              </a:rPr>
              <a:t>Cody Cheatham</a:t>
            </a:r>
            <a:endParaRPr sz="3348">
              <a:solidFill>
                <a:srgbClr val="0C343D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4411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348"/>
              <a:buFont typeface="PT Serif"/>
              <a:buChar char="❏"/>
            </a:pPr>
            <a:r>
              <a:rPr lang="en-US" sz="3348">
                <a:solidFill>
                  <a:srgbClr val="0C343D"/>
                </a:solidFill>
                <a:latin typeface="PT Serif"/>
                <a:ea typeface="PT Serif"/>
                <a:cs typeface="PT Serif"/>
                <a:sym typeface="PT Serif"/>
              </a:rPr>
              <a:t>Theint Zin Tun (Sophia)</a:t>
            </a:r>
            <a:endParaRPr sz="3348">
              <a:solidFill>
                <a:srgbClr val="0C343D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485250" y="2609300"/>
            <a:ext cx="9746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5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ArtisanAl Recipe Generator</a:t>
            </a:r>
            <a:endParaRPr b="1" sz="6919">
              <a:solidFill>
                <a:srgbClr val="0C343D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925" y="0"/>
            <a:ext cx="757877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20432" t="0"/>
          <a:stretch/>
        </p:blipFill>
        <p:spPr>
          <a:xfrm>
            <a:off x="9234175" y="1194950"/>
            <a:ext cx="8019525" cy="6927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8" name="Google Shape;128;p19"/>
          <p:cNvSpPr txBox="1"/>
          <p:nvPr/>
        </p:nvSpPr>
        <p:spPr>
          <a:xfrm>
            <a:off x="1760175" y="1250174"/>
            <a:ext cx="10265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Recipe Generator Process</a:t>
            </a:r>
            <a:endParaRPr b="1"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12575" y="2198400"/>
            <a:ext cx="11246400" cy="6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1: Data Acquisition</a:t>
            </a:r>
            <a:endParaRPr b="1"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used a recipes and reviews dataset that can be publicly accessed on Kaggle.</a:t>
            </a: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u="sng">
                <a:solidFill>
                  <a:srgbClr val="FB4A1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Food.com - Recipes and Reviews</a:t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2: Data Cleaning</a:t>
            </a:r>
            <a:endParaRPr b="1"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Preprocessed the dataset to remove duplicates, handle missing values, and standardize formats using Pandas other data analysis libraries in Python.</a:t>
            </a:r>
            <a:endParaRPr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3: Function Creation</a:t>
            </a:r>
            <a:endParaRPr b="1"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Wrote Python functions to implement the core functionality of the recipe generators.</a:t>
            </a:r>
            <a:endParaRPr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4: Website Integration</a:t>
            </a:r>
            <a:endParaRPr b="1"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Converted Python functions to Javascript for HTML integration then developed a website interface to interact with the recipe generators.</a:t>
            </a:r>
            <a:endParaRPr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809500" y="1959000"/>
            <a:ext cx="40302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453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Presenting…</a:t>
            </a:r>
            <a:endParaRPr sz="453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453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20432" t="0"/>
          <a:stretch/>
        </p:blipFill>
        <p:spPr>
          <a:xfrm>
            <a:off x="9234175" y="1194950"/>
            <a:ext cx="8019525" cy="6927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6" name="Google Shape;136;p20"/>
          <p:cNvSpPr txBox="1"/>
          <p:nvPr/>
        </p:nvSpPr>
        <p:spPr>
          <a:xfrm>
            <a:off x="2762475" y="4069194"/>
            <a:ext cx="101421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ArtisanAl Recipe Generator</a:t>
            </a:r>
            <a:endParaRPr sz="6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20432" t="0"/>
          <a:stretch/>
        </p:blipFill>
        <p:spPr>
          <a:xfrm>
            <a:off x="9234175" y="1194950"/>
            <a:ext cx="8019525" cy="6927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2" name="Google Shape;142;p21"/>
          <p:cNvSpPr txBox="1"/>
          <p:nvPr/>
        </p:nvSpPr>
        <p:spPr>
          <a:xfrm>
            <a:off x="1833556" y="1460298"/>
            <a:ext cx="10231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Direction</a:t>
            </a:r>
            <a:endParaRPr b="1" sz="41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885875" y="2406725"/>
            <a:ext cx="10788000" cy="6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Noto Sans Symbols"/>
              <a:buAutoNum type="arabicParenR"/>
            </a:pPr>
            <a:r>
              <a:rPr b="1" lang="en-US" sz="25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Expand our data</a:t>
            </a:r>
            <a:r>
              <a:rPr lang="en-US" sz="25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Increasing the number of recipes available within our database could help ensure all users find what they’re looking for within our website. </a:t>
            </a:r>
            <a:endParaRPr sz="25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Noto Sans Symbols"/>
              <a:buAutoNum type="arabicParenR"/>
            </a:pPr>
            <a:r>
              <a:rPr b="1" lang="en-US" sz="25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additional functionality to our website</a:t>
            </a:r>
            <a:r>
              <a:rPr lang="en-US" sz="25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Due to time constraints, we were not able to include all features we would have liked. Some additional functionalities we had in mind, include:</a:t>
            </a:r>
            <a:endParaRPr sz="25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Noto Sans Symbols"/>
              <a:buAutoNum type="alphaLcParenR"/>
            </a:pPr>
            <a:r>
              <a:rPr lang="en-US" sz="2500" u="sng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Advanced Search Filters</a:t>
            </a:r>
            <a:r>
              <a:rPr lang="en-US" sz="25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This would allow users to thoroughly describe what they are searching for and receive an appropriate recipe</a:t>
            </a:r>
            <a:endParaRPr sz="25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Noto Sans Symbols"/>
              <a:buAutoNum type="alphaLcParenR"/>
            </a:pPr>
            <a:r>
              <a:rPr lang="en-US" sz="2500" u="sng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Recipe Rating System</a:t>
            </a:r>
            <a:r>
              <a:rPr lang="en-US" sz="25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Allow users to rate the recipes and then have our website display another tab for our users’ favorite recipes.</a:t>
            </a:r>
            <a:endParaRPr sz="25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835725" y="1826849"/>
            <a:ext cx="8911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Reference:</a:t>
            </a:r>
            <a:endParaRPr b="1" sz="39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20432" t="0"/>
          <a:stretch/>
        </p:blipFill>
        <p:spPr>
          <a:xfrm>
            <a:off x="9234175" y="1194950"/>
            <a:ext cx="8019525" cy="6927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0" name="Google Shape;150;p22"/>
          <p:cNvSpPr txBox="1"/>
          <p:nvPr/>
        </p:nvSpPr>
        <p:spPr>
          <a:xfrm>
            <a:off x="1835725" y="3371100"/>
            <a:ext cx="107985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2800"/>
              <a:buFont typeface="Century Gothic"/>
              <a:buChar char="🠶"/>
            </a:pPr>
            <a:r>
              <a:rPr lang="en-US" sz="2800" u="sng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https://www.kaggle.com/datasets/irkaal/foodcom-recipes-and-reviews</a:t>
            </a:r>
            <a:endParaRPr sz="2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2800"/>
              <a:buFont typeface="Century Gothic"/>
              <a:buChar char="🠶"/>
            </a:pPr>
            <a:r>
              <a:rPr lang="en-US" sz="2800" u="sng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https://www.cdss.ca.gov/agedblinddisabled/res/VPTC2/9%20Food%20Nutrition%20and%20Preparation/Types_of_Therapeutic_Diets.pdf</a:t>
            </a:r>
            <a:endParaRPr sz="2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2800"/>
              <a:buFont typeface="Century Gothic"/>
              <a:buChar char="🠶"/>
            </a:pPr>
            <a:r>
              <a:rPr lang="en-US" sz="2800" u="sng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https://www.food.com</a:t>
            </a:r>
            <a:endParaRPr sz="2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4448700" y="1962425"/>
            <a:ext cx="9390600" cy="6695100"/>
          </a:xfrm>
          <a:prstGeom prst="rect">
            <a:avLst/>
          </a:prstGeom>
          <a:solidFill>
            <a:srgbClr val="E7FF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5271750" y="3542700"/>
            <a:ext cx="7744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Struggling to decide what to cook? Our goal is to assist indecisive cooks like you with our recipe generator! whatever you </a:t>
            </a:r>
            <a:r>
              <a:rPr lang="en-US" sz="28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</a:t>
            </a:r>
            <a:r>
              <a:rPr lang="en-US" sz="28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you’re sure to find a nutritious and delicious recipe to satisfy your cravings and fuel your body. Now, let's dive into how we crafted this culinary marvel!</a:t>
            </a:r>
            <a:endParaRPr sz="4200">
              <a:solidFill>
                <a:srgbClr val="0C343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5040" l="0" r="0" t="-5040"/>
          <a:stretch/>
        </p:blipFill>
        <p:spPr>
          <a:xfrm>
            <a:off x="9427275" y="1231150"/>
            <a:ext cx="7523500" cy="50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700" y="1259925"/>
            <a:ext cx="7916150" cy="52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/>
        </p:nvSpPr>
        <p:spPr>
          <a:xfrm>
            <a:off x="3735400" y="7388675"/>
            <a:ext cx="105537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Recipes containing health-related keywords in their search descriptions receive 5.5% more reviews.</a:t>
            </a:r>
            <a:endParaRPr sz="23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802125" y="1266525"/>
            <a:ext cx="37290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Dietary</a:t>
            </a:r>
            <a:r>
              <a:rPr b="1" lang="en-US" sz="43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Analysis</a:t>
            </a:r>
            <a:endParaRPr b="1" sz="43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820250" y="2689400"/>
            <a:ext cx="62559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151B"/>
                </a:solidFill>
              </a:rPr>
              <a:t>🥬 </a:t>
            </a:r>
            <a:r>
              <a:rPr lang="en-US" sz="2500">
                <a:solidFill>
                  <a:srgbClr val="1B151B"/>
                </a:solidFill>
              </a:rPr>
              <a:t>	</a:t>
            </a: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Findings:</a:t>
            </a:r>
            <a:endParaRPr sz="1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average calories and fat content, the category “No Shell Fish” had the highest value.</a:t>
            </a:r>
            <a:endParaRPr sz="23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96449" y="5347550"/>
            <a:ext cx="61818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151B"/>
                </a:solidFill>
              </a:rPr>
              <a:t>🥦 </a:t>
            </a:r>
            <a:r>
              <a:rPr lang="en-US" sz="2500">
                <a:solidFill>
                  <a:srgbClr val="1B151B"/>
                </a:solidFill>
              </a:rPr>
              <a:t>	</a:t>
            </a: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Findings:</a:t>
            </a:r>
            <a:endParaRPr sz="1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15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average sugar content, the category “Low Protein” had the highest value.</a:t>
            </a:r>
            <a:endParaRPr sz="23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21215" l="0" r="10088" t="21210"/>
          <a:stretch/>
        </p:blipFill>
        <p:spPr>
          <a:xfrm>
            <a:off x="8617775" y="616100"/>
            <a:ext cx="8816851" cy="3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4">
            <a:alphaModFix/>
          </a:blip>
          <a:srcRect b="27156" l="0" r="3864" t="13106"/>
          <a:stretch/>
        </p:blipFill>
        <p:spPr>
          <a:xfrm>
            <a:off x="8502000" y="3853175"/>
            <a:ext cx="8816851" cy="2945205"/>
          </a:xfrm>
          <a:prstGeom prst="rect">
            <a:avLst/>
          </a:prstGeom>
          <a:solidFill>
            <a:srgbClr val="E7FFCE"/>
          </a:solidFill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5">
            <a:alphaModFix/>
          </a:blip>
          <a:srcRect b="21334" l="0" r="9346" t="24420"/>
          <a:stretch/>
        </p:blipFill>
        <p:spPr>
          <a:xfrm>
            <a:off x="8502025" y="6798375"/>
            <a:ext cx="8932599" cy="2715800"/>
          </a:xfrm>
          <a:prstGeom prst="rect">
            <a:avLst/>
          </a:prstGeom>
          <a:solidFill>
            <a:srgbClr val="E7FFCE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76" y="1014663"/>
            <a:ext cx="5174100" cy="8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856500" y="1081303"/>
            <a:ext cx="5370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Strategy</a:t>
            </a:r>
            <a:endParaRPr b="1" sz="3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030725" y="2020600"/>
            <a:ext cx="8197200" cy="7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Category Thresholds: </a:t>
            </a:r>
            <a:endParaRPr sz="18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4337" lvl="1" marL="8572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Protein</a:t>
            </a:r>
            <a:r>
              <a:rPr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Low-protein diet restricts intake to          0.6 to 0.8 grams of protein per kilogram of body weight daily.</a:t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Cholesterol</a:t>
            </a:r>
            <a:r>
              <a:rPr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Cholesterol intake to under 200 milligrams per day, achieved by reducing fatty meats, full-fat dairy, and processed foods.</a:t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Protein</a:t>
            </a:r>
            <a:r>
              <a:rPr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Protein intake, recommends 1.2 to 2.2 grams per kilogram of body weight daily.</a:t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Sodium</a:t>
            </a:r>
            <a:r>
              <a:rPr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"low-sodium" or "reduced-sodium" typically containing 140 milligrams or less of sodium per serving.</a:t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Carbs</a:t>
            </a:r>
            <a:r>
              <a:rPr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Carbohydrate intake on a low-carb diet are restricted to 20 to 150 grams per day.</a:t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Fiber</a:t>
            </a:r>
            <a:r>
              <a:rPr lang="en-US" sz="7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High-fiber diet aiming for 25 to 30 grams of fiber daily.</a:t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56500" y="2816325"/>
            <a:ext cx="5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B151B"/>
                </a:solidFill>
              </a:rPr>
              <a:t>🧇</a:t>
            </a:r>
            <a:endParaRPr sz="43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863700" y="4040800"/>
            <a:ext cx="58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B151B"/>
                </a:solidFill>
              </a:rPr>
              <a:t>🍆</a:t>
            </a:r>
            <a:endParaRPr sz="43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891450" y="5234675"/>
            <a:ext cx="53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B151B"/>
                </a:solidFill>
              </a:rPr>
              <a:t>🥩</a:t>
            </a:r>
            <a:endParaRPr sz="30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906300" y="6136625"/>
            <a:ext cx="5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B151B"/>
                </a:solidFill>
              </a:rPr>
              <a:t>🍇</a:t>
            </a:r>
            <a:endParaRPr sz="38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863700" y="7263175"/>
            <a:ext cx="58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B151B"/>
                </a:solidFill>
              </a:rPr>
              <a:t>🥑</a:t>
            </a:r>
            <a:endParaRPr sz="4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863700" y="8095200"/>
            <a:ext cx="58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B151B"/>
                </a:solidFill>
              </a:rPr>
              <a:t>🥝</a:t>
            </a:r>
            <a:endParaRPr sz="40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1854225" y="2663600"/>
            <a:ext cx="7105200" cy="5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000"/>
              <a:buFont typeface="Noto Sans Symbols"/>
              <a:buChar char="🠶"/>
            </a:pPr>
            <a:r>
              <a:rPr b="1" lang="en-US" sz="3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 model training</a:t>
            </a:r>
            <a:endParaRPr b="1" sz="30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small sample dataset with predefined category thresholds for model training, utilizing GridSearchCV with Random Forest Classifier to identify the optimal model configuration</a:t>
            </a:r>
            <a:endParaRPr sz="22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3000"/>
              <a:buFont typeface="Noto Sans Symbols"/>
              <a:buChar char="🠶"/>
            </a:pPr>
            <a:r>
              <a:rPr b="1" lang="en-US" sz="3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model to dataset </a:t>
            </a:r>
            <a:endParaRPr b="1" sz="30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ML generated best model on complete dataset to integrate relevant health-related keywords into the Keywords field.</a:t>
            </a:r>
            <a:endParaRPr sz="22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78158" y="1190510"/>
            <a:ext cx="93570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 training from Category Thresholds</a:t>
            </a:r>
            <a:r>
              <a:rPr lang="en-US" sz="4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250" y="1048350"/>
            <a:ext cx="5387175" cy="40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275" y="5220050"/>
            <a:ext cx="7592800" cy="43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1775" y="1267325"/>
            <a:ext cx="5633375" cy="79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943100" y="2548325"/>
            <a:ext cx="7353900" cy="5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2430" lvl="0" marL="3429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000"/>
              <a:buFont typeface="Noto Sans Symbols"/>
              <a:buChar char="🠶"/>
            </a:pPr>
            <a:r>
              <a:rPr b="1" lang="en-US" sz="3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search interface: </a:t>
            </a:r>
            <a:endParaRPr b="1" sz="30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 user-friendly front-end interface featuring a dropdown menu for user searches, facilitating the exploration of delectable and nourishing recipes tailored to individual dietary preferences and wellness objectives.</a:t>
            </a:r>
            <a:endParaRPr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2430" lvl="0" marL="342900" rtl="0" algn="l">
              <a:spcBef>
                <a:spcPts val="1000"/>
              </a:spcBef>
              <a:spcAft>
                <a:spcPts val="0"/>
              </a:spcAft>
              <a:buClr>
                <a:srgbClr val="0C343D"/>
              </a:buClr>
              <a:buSzPts val="3000"/>
              <a:buFont typeface="Noto Sans Symbols"/>
              <a:buChar char="🠶"/>
            </a:pPr>
            <a:r>
              <a:rPr b="1" lang="en-US" sz="3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backend: </a:t>
            </a:r>
            <a:endParaRPr b="1" sz="30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Utilize JavaScript to process user selections, triggering the identification of matching recipes and presenting the top five suggestions based on the chosen criteria.</a:t>
            </a:r>
            <a:endParaRPr sz="24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803809" y="1267335"/>
            <a:ext cx="53700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 end design</a:t>
            </a:r>
            <a:endParaRPr b="1" sz="40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1747425" y="2103625"/>
            <a:ext cx="7972500" cy="7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 lnSpcReduction="10000"/>
          </a:bodyPr>
          <a:lstStyle/>
          <a:p>
            <a:pPr indent="-36576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●"/>
            </a:pPr>
            <a:r>
              <a:rPr b="1"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Dataset: </a:t>
            </a: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includes recipe ingredients, instructions, nutritional facts and recipe ratings on over 500k recipes </a:t>
            </a:r>
            <a:endParaRPr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●"/>
            </a:pPr>
            <a:r>
              <a:rPr b="1"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Create Dummy table on all ingredients: </a:t>
            </a: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Matching ingredients and creating a large dummy dataset with over 3k columns</a:t>
            </a:r>
            <a:endParaRPr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●"/>
            </a:pPr>
            <a:r>
              <a:rPr b="1"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Row selection based on user input : </a:t>
            </a: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reduce dataset based on dietary restrictions, cook time, cuisine and occasion</a:t>
            </a:r>
            <a:endParaRPr sz="5400">
              <a:solidFill>
                <a:srgbClr val="0D0D0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●"/>
            </a:pPr>
            <a:r>
              <a:rPr b="1"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Regression: </a:t>
            </a: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Fitting a model fitting every ingredient on the recipe rating. Features are binary but target is a continuous metric</a:t>
            </a:r>
            <a:endParaRPr sz="5400">
              <a:solidFill>
                <a:srgbClr val="0D0D0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●"/>
            </a:pPr>
            <a:r>
              <a:rPr b="1"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Results: </a:t>
            </a: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Model is able to produce the top ingredients that mostly impact the popularity of the food and use that as a guide for recipe improvement and pairing</a:t>
            </a:r>
            <a:endParaRPr sz="5400">
              <a:solidFill>
                <a:srgbClr val="0D0D0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●"/>
            </a:pPr>
            <a:r>
              <a:rPr b="1"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Future Work: </a:t>
            </a:r>
            <a:endParaRPr sz="5400">
              <a:solidFill>
                <a:srgbClr val="0D0D0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■"/>
            </a:pP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Extend user input, (eg. available ingredients)</a:t>
            </a:r>
            <a:endParaRPr sz="5400">
              <a:solidFill>
                <a:srgbClr val="0D0D0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657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■"/>
            </a:pPr>
            <a:r>
              <a:rPr lang="en-US" sz="5400">
                <a:solidFill>
                  <a:srgbClr val="0D0D0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Extend database for pairing selection (wine, desserts)</a:t>
            </a:r>
            <a:endParaRPr sz="5400">
              <a:solidFill>
                <a:srgbClr val="0D0D0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D0D0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823625" y="1270825"/>
            <a:ext cx="94839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description</a:t>
            </a:r>
            <a:endParaRPr b="1"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075" y="557750"/>
            <a:ext cx="7084801" cy="874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46092" y="1042317"/>
            <a:ext cx="11443968" cy="8233716"/>
            <a:chOff x="2479333" y="1270914"/>
            <a:chExt cx="8810507" cy="6090027"/>
          </a:xfrm>
        </p:grpSpPr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4852" l="0" r="0" t="0"/>
            <a:stretch/>
          </p:blipFill>
          <p:spPr>
            <a:xfrm>
              <a:off x="7062313" y="1270914"/>
              <a:ext cx="4227491" cy="2854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 b="0" l="0" r="0" t="5784"/>
            <a:stretch/>
          </p:blipFill>
          <p:spPr>
            <a:xfrm>
              <a:off x="7062313" y="4531870"/>
              <a:ext cx="4227527" cy="2826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79333" y="4346346"/>
              <a:ext cx="4227498" cy="30145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8"/>
          <p:cNvSpPr txBox="1"/>
          <p:nvPr/>
        </p:nvSpPr>
        <p:spPr>
          <a:xfrm>
            <a:off x="10030250" y="1279450"/>
            <a:ext cx="8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Indian</a:t>
            </a:r>
            <a:endParaRPr b="1" i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0063250" y="5455625"/>
            <a:ext cx="75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Greek</a:t>
            </a:r>
            <a:endParaRPr b="1" i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062900" y="5455625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Globally</a:t>
            </a:r>
            <a:endParaRPr b="1" i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5089581" y="544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{893B25FA-D8A7-459E-80DA-C96E9ACB9B0D}</a:tableStyleId>
              </a:tblPr>
              <a:tblGrid>
                <a:gridCol w="1494275"/>
                <a:gridCol w="713150"/>
              </a:tblGrid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000000"/>
                          </a:solidFill>
                        </a:rPr>
                        <a:t>Top Ingredients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Impact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brown</a:t>
                      </a:r>
                      <a:r>
                        <a:rPr b="1" lang="en-US" sz="700"/>
                        <a:t> sugar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0.468557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baking powder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0.411140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celery ribs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0.352051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long-grain rice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0.306511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white wine vinegar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0.283554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mint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0.257141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green bell pepper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0.250061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cheese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0.244141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thyme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0.236816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lean ground lamb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0.211304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8"/>
          <p:cNvGraphicFramePr/>
          <p:nvPr/>
        </p:nvGraphicFramePr>
        <p:xfrm>
          <a:off x="15089575" y="127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{893B25FA-D8A7-459E-80DA-C96E9ACB9B0D}</a:tableStyleId>
              </a:tblPr>
              <a:tblGrid>
                <a:gridCol w="1429050"/>
                <a:gridCol w="682025"/>
              </a:tblGrid>
              <a:tr h="33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000000"/>
                          </a:solidFill>
                        </a:rPr>
                        <a:t>Top Ingredients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Impact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tamarind paste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0.572754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black cardamom 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0.470215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fresh lime juice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0.467926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rose water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0.448242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carrot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0.396484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dried fenugreek leaves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0.350845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heavy cream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0.333008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channa dal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0.308105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fresh green chile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0.301758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coriander leaves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0.301758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8"/>
          <p:cNvGraphicFramePr/>
          <p:nvPr/>
        </p:nvGraphicFramePr>
        <p:xfrm>
          <a:off x="1435025" y="51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{893B25FA-D8A7-459E-80DA-C96E9ACB9B0D}</a:tableStyleId>
              </a:tblPr>
              <a:tblGrid>
                <a:gridCol w="1289300"/>
                <a:gridCol w="821775"/>
              </a:tblGrid>
              <a:tr h="36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Top Ingredients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Impact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chocolate</a:t>
                      </a:r>
                      <a:r>
                        <a:rPr b="1" lang="en-US" sz="700"/>
                        <a:t> ice cream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</a:t>
                      </a:r>
                      <a:r>
                        <a:rPr lang="en-US" sz="700"/>
                        <a:t>210091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amarula</a:t>
                      </a:r>
                      <a:r>
                        <a:rPr b="1" lang="en-US" sz="700"/>
                        <a:t> cream 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0.178007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black</a:t>
                      </a:r>
                      <a:r>
                        <a:rPr b="1" lang="en-US" sz="700"/>
                        <a:t> tea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</a:t>
                      </a:r>
                      <a:r>
                        <a:rPr lang="en-US" sz="700"/>
                        <a:t>.163687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real butter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0.152184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creole</a:t>
                      </a:r>
                      <a:r>
                        <a:rPr b="1" lang="en-US" sz="700"/>
                        <a:t> mustard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</a:t>
                      </a:r>
                      <a:r>
                        <a:rPr lang="en-US" sz="700"/>
                        <a:t>141259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cranberry juice 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0.135535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lean</a:t>
                      </a:r>
                      <a:r>
                        <a:rPr b="1" lang="en-US" sz="700"/>
                        <a:t> bacon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0.132211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raw sugar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0.127359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berries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0.124390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ham bone</a:t>
                      </a:r>
                      <a:endParaRPr b="1"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0.123473</a:t>
                      </a:r>
                      <a:endParaRPr sz="700"/>
                    </a:p>
                  </a:txBody>
                  <a:tcPr marT="61925" marB="61925" marR="61925" marL="619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1570025" y="1959750"/>
            <a:ext cx="79269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1142" lvl="1" marL="55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C343D"/>
              </a:buClr>
              <a:buSzPts val="1955"/>
              <a:buFont typeface="Noto Sans Symbols"/>
              <a:buChar char="▪"/>
            </a:pPr>
            <a:r>
              <a:rPr b="1" lang="en-US" sz="1954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case:</a:t>
            </a:r>
            <a:r>
              <a:rPr lang="en-US" sz="1954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 calculated the top ingredients used in different cuisines around the world</a:t>
            </a:r>
            <a:endParaRPr b="1" sz="1954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142" lvl="1" marL="55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C343D"/>
              </a:buClr>
              <a:buSzPts val="1955"/>
              <a:buFont typeface="Noto Sans Symbols"/>
              <a:buChar char="▪"/>
            </a:pPr>
            <a:r>
              <a:rPr b="1" lang="en-US" sz="1954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Conclusions:</a:t>
            </a:r>
            <a:r>
              <a:rPr lang="en-US" sz="1954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algorithm predicts very well the dish popularity based on ingredients, especially when targeting certain food groups with similar pallet (eg. Countries)</a:t>
            </a:r>
            <a:endParaRPr sz="1954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142" lvl="1" marL="55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C343D"/>
              </a:buClr>
              <a:buSzPts val="1955"/>
              <a:buFont typeface="Noto Sans Symbols"/>
              <a:buChar char="▪"/>
            </a:pPr>
            <a:r>
              <a:rPr b="1" lang="en-US" sz="1954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Performance:</a:t>
            </a:r>
            <a:r>
              <a:rPr lang="en-US" sz="1954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When looking at the complete dataset the correlation is not as good, but the ingredient prediction is meaningful.</a:t>
            </a:r>
            <a:endParaRPr sz="1954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5592" lvl="1" marL="647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455"/>
              <a:buChar char="▪"/>
            </a:pPr>
            <a:r>
              <a:t/>
            </a:r>
            <a:endParaRPr sz="455">
              <a:solidFill>
                <a:srgbClr val="595959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869450" y="1098475"/>
            <a:ext cx="94839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results</a:t>
            </a:r>
            <a:endParaRPr b="1" sz="3600">
              <a:solidFill>
                <a:srgbClr val="0C34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-Futuristic AI Technology Thesis Defense">
  <a:themeElements>
    <a:clrScheme name="Office">
      <a:dk1>
        <a:srgbClr val="0F1A38"/>
      </a:dk1>
      <a:lt1>
        <a:srgbClr val="FFFFFF"/>
      </a:lt1>
      <a:dk2>
        <a:srgbClr val="2D5B8F"/>
      </a:dk2>
      <a:lt2>
        <a:srgbClr val="71CBEF"/>
      </a:lt2>
      <a:accent1>
        <a:srgbClr val="0F1A38"/>
      </a:accent1>
      <a:accent2>
        <a:srgbClr val="2D5B8F"/>
      </a:accent2>
      <a:accent3>
        <a:srgbClr val="71CBEF"/>
      </a:accent3>
      <a:accent4>
        <a:srgbClr val="888888"/>
      </a:accent4>
      <a:accent5>
        <a:srgbClr val="FFFFFF"/>
      </a:accent5>
      <a:accent6>
        <a:srgbClr val="2D5B8F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