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1119">
          <p15:clr>
            <a:srgbClr val="A4A3A4"/>
          </p15:clr>
        </p15:guide>
        <p15:guide id="3" orient="horz" pos="4162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602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113">
          <p15:clr>
            <a:srgbClr val="A4A3A4"/>
          </p15:clr>
        </p15:guide>
        <p15:guide id="8" pos="141">
          <p15:clr>
            <a:srgbClr val="A4A3A4"/>
          </p15:clr>
        </p15:guide>
        <p15:guide id="9" pos="5615">
          <p15:clr>
            <a:srgbClr val="A4A3A4"/>
          </p15:clr>
        </p15:guide>
        <p15:guide id="10" pos="49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CCCED0"/>
    <a:srgbClr val="FDEDCA"/>
    <a:srgbClr val="C4CFDA"/>
    <a:srgbClr val="88A0B5"/>
    <a:srgbClr val="F3C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0" autoAdjust="0"/>
    <p:restoredTop sz="80404" autoAdjust="0"/>
  </p:normalViewPr>
  <p:slideViewPr>
    <p:cSldViewPr showGuides="1">
      <p:cViewPr varScale="1">
        <p:scale>
          <a:sx n="63" d="100"/>
          <a:sy n="63" d="100"/>
        </p:scale>
        <p:origin x="1500" y="56"/>
      </p:cViewPr>
      <p:guideLst>
        <p:guide orient="horz" pos="164"/>
        <p:guide orient="horz" pos="1119"/>
        <p:guide orient="horz" pos="4162"/>
        <p:guide orient="horz" pos="4065"/>
        <p:guide orient="horz" pos="602"/>
        <p:guide orient="horz" pos="799"/>
        <p:guide orient="horz" pos="3113"/>
        <p:guide pos="141"/>
        <p:guide pos="5615"/>
        <p:guide pos="4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cji\Desktop\5990%20Project\resourc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4-43B9-AA0F-60937DA37B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4-43B9-AA0F-60937DA37B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54-43B9-AA0F-60937DA37B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54-43B9-AA0F-60937DA37B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754-43B9-AA0F-60937DA37BF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754-43B9-AA0F-60937DA37B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754-43B9-AA0F-60937DA37BF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754-43B9-AA0F-60937DA37BFD}"/>
              </c:ext>
            </c:extLst>
          </c:dPt>
          <c:dLbls>
            <c:dLbl>
              <c:idx val="0"/>
              <c:layout>
                <c:manualLayout>
                  <c:x val="4.2377962024905805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404944084755732"/>
                      <c:h val="0.143922204213938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754-43B9-AA0F-60937DA37BFD}"/>
                </c:ext>
              </c:extLst>
            </c:dLbl>
            <c:dLbl>
              <c:idx val="1"/>
              <c:layout>
                <c:manualLayout>
                  <c:x val="6.1111111111111109E-2"/>
                  <c:y val="4.629629629629629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54-43B9-AA0F-60937DA37BFD}"/>
                </c:ext>
              </c:extLst>
            </c:dLbl>
            <c:dLbl>
              <c:idx val="3"/>
              <c:layout>
                <c:manualLayout>
                  <c:x val="3.3333333333333333E-2"/>
                  <c:y val="-6.481481481481489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54-43B9-AA0F-60937DA37BFD}"/>
                </c:ext>
              </c:extLst>
            </c:dLbl>
            <c:dLbl>
              <c:idx val="6"/>
              <c:layout>
                <c:manualLayout>
                  <c:x val="-1.1111111111111136E-2"/>
                  <c:y val="-5.09259259259259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754-43B9-AA0F-60937DA37B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Sheet4!$B$1:$B$8</c:f>
              <c:strCache>
                <c:ptCount val="8"/>
                <c:pt idx="0">
                  <c:v>Project Management</c:v>
                </c:pt>
                <c:pt idx="1">
                  <c:v>Hardware</c:v>
                </c:pt>
                <c:pt idx="2">
                  <c:v>Software</c:v>
                </c:pt>
                <c:pt idx="3">
                  <c:v>Research &amp; Development</c:v>
                </c:pt>
                <c:pt idx="4">
                  <c:v>Test</c:v>
                </c:pt>
                <c:pt idx="5">
                  <c:v>Training and Support</c:v>
                </c:pt>
                <c:pt idx="6">
                  <c:v>Commercial</c:v>
                </c:pt>
                <c:pt idx="7">
                  <c:v>Reserves</c:v>
                </c:pt>
              </c:strCache>
            </c:strRef>
          </c:cat>
          <c:val>
            <c:numRef>
              <c:f>Sheet4!$D$1:$D$8</c:f>
              <c:numCache>
                <c:formatCode>0.00%</c:formatCode>
                <c:ptCount val="8"/>
                <c:pt idx="0">
                  <c:v>3.6076315822296104E-2</c:v>
                </c:pt>
                <c:pt idx="1">
                  <c:v>0.14585969731047321</c:v>
                </c:pt>
                <c:pt idx="2">
                  <c:v>1.6063986869196439E-2</c:v>
                </c:pt>
                <c:pt idx="3">
                  <c:v>0.36899999999999999</c:v>
                </c:pt>
                <c:pt idx="4">
                  <c:v>0.12000000000000001</c:v>
                </c:pt>
                <c:pt idx="5">
                  <c:v>0.03</c:v>
                </c:pt>
                <c:pt idx="6">
                  <c:v>8.3000000000000004E-2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754-43B9-AA0F-60937DA37B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t>10/7/2016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Heading | Use Line Dividers To Separate Headings (Shift \)</a:t>
            </a:r>
            <a:endParaRPr lang="en-AU" dirty="0"/>
          </a:p>
        </p:txBody>
      </p:sp>
      <p:sp>
        <p:nvSpPr>
          <p:cNvPr id="11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UNIT OR PROGRAM NAME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2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/>
              <a:t>AUTHOR’S NAME | TITLE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/>
              <a:t>Insert      Partner Logo </a:t>
            </a:r>
            <a:br>
              <a:rPr lang="en-AU" dirty="0"/>
            </a:br>
            <a:r>
              <a:rPr lang="en-AU" dirty="0"/>
              <a:t>- Delete if not required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AU" dirty="0"/>
              <a:t>PLACE TABLE HERE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lvl1pPr>
          </a:lstStyle>
          <a:p>
            <a:r>
              <a:rPr lang="en-AU" dirty="0"/>
              <a:t>PLACE CHART HERE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lvl1pPr>
          </a:lstStyle>
          <a:p>
            <a:r>
              <a:rPr lang="en-AU" dirty="0"/>
              <a:t>PLACE IMAGE HERE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UNIT OR PROGRAM NAME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/>
              <a:t>AUTHOR’S NAME | TITLE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/>
              <a:t>Insert      Partner Logo </a:t>
            </a:r>
            <a:br>
              <a:rPr lang="en-AU" dirty="0"/>
            </a:br>
            <a:r>
              <a:rPr lang="en-AU" dirty="0"/>
              <a:t>- Delete if not required</a:t>
            </a: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4408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UNIT OR PROGRAM NAME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/>
              <a:t>AUTHOR’S NAME | TITLE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/>
              <a:t>Insert Partner Logo </a:t>
            </a:r>
            <a:br>
              <a:rPr lang="en-AU" dirty="0"/>
            </a:br>
            <a:r>
              <a:rPr lang="en-AU" dirty="0"/>
              <a:t>- Delete if not required</a:t>
            </a: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UNIT OR PROGRAM NAME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/>
              <a:t>AUTHOR’S NAME | TITLE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/>
              <a:t>Insert Partner Logo </a:t>
            </a:r>
            <a:br>
              <a:rPr lang="en-AU" dirty="0"/>
            </a:br>
            <a:r>
              <a:rPr lang="en-AU" dirty="0"/>
              <a:t>- Delete if not required</a:t>
            </a: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UNIT OR PROGRAM NAME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/>
              <a:t>AUTHOR’S NAME | TITLE </a:t>
            </a:r>
            <a:r>
              <a:rPr lang="en-AU" dirty="0"/>
              <a:t>(Use Line Dividers)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/>
              <a:t>Insert Partner Logo </a:t>
            </a:r>
            <a:br>
              <a:rPr lang="en-AU" dirty="0"/>
            </a:br>
            <a:r>
              <a:rPr lang="en-AU" dirty="0"/>
              <a:t>- Delete if not required</a:t>
            </a:r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 userDrawn="1"/>
        </p:nvSpPr>
        <p:spPr bwMode="ltGray">
          <a:xfrm>
            <a:off x="855345" y="5248275"/>
            <a:ext cx="1359535" cy="13595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section number</a:t>
            </a:r>
            <a:endParaRPr lang="en-AU" dirty="0"/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855345" y="5248275"/>
            <a:ext cx="1359535" cy="13595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5055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/>
              <a:t>PLACE IMAGE HERE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AU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Shape 146"/>
          <p:cNvPicPr preferRelativeResize="0"/>
          <p:nvPr userDrawn="1"/>
        </p:nvPicPr>
        <p:blipFill rotWithShape="1">
          <a:blip r:embed="rId17"/>
          <a:srcRect/>
          <a:stretch>
            <a:fillRect/>
          </a:stretch>
        </p:blipFill>
        <p:spPr>
          <a:xfrm>
            <a:off x="250825" y="219456"/>
            <a:ext cx="1606531" cy="10486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5055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1</a:t>
            </a:fld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3968" y="1926750"/>
            <a:ext cx="81507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</a:rPr>
              <a:t>Cost Estimating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Estimate each individual task based on market price and relational documents 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305464" y="3318121"/>
            <a:ext cx="433804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</a:rPr>
              <a:t>2. Cost Budgeting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cost baseline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968" y="4439378"/>
            <a:ext cx="536557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</a:rPr>
              <a:t>3. Cost Controlling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cost control baseline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2</a:t>
            </a:fld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</a:rPr>
              <a:t>Cost Estimating</a:t>
            </a:r>
            <a:endParaRPr lang="zh-CN" altLang="en-US" sz="3000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24421"/>
              </p:ext>
            </p:extLst>
          </p:nvPr>
        </p:nvGraphicFramePr>
        <p:xfrm>
          <a:off x="1233946" y="1875823"/>
          <a:ext cx="6696744" cy="467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42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3</a:t>
            </a:fld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</a:rPr>
              <a:t>Cost Budgeting</a:t>
            </a:r>
            <a:endParaRPr lang="zh-CN" altLang="en-US" sz="3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16749"/>
              </p:ext>
            </p:extLst>
          </p:nvPr>
        </p:nvGraphicFramePr>
        <p:xfrm>
          <a:off x="332808" y="2564904"/>
          <a:ext cx="8499019" cy="3232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310">
                  <a:extLst>
                    <a:ext uri="{9D8B030D-6E8A-4147-A177-3AD203B41FA5}">
                      <a16:colId xmlns:a16="http://schemas.microsoft.com/office/drawing/2014/main" val="696297907"/>
                    </a:ext>
                  </a:extLst>
                </a:gridCol>
                <a:gridCol w="874549">
                  <a:extLst>
                    <a:ext uri="{9D8B030D-6E8A-4147-A177-3AD203B41FA5}">
                      <a16:colId xmlns:a16="http://schemas.microsoft.com/office/drawing/2014/main" val="3632409741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4205311815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76319690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1617585105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1422522167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669207518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1936264674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1787244779"/>
                    </a:ext>
                  </a:extLst>
                </a:gridCol>
                <a:gridCol w="818895">
                  <a:extLst>
                    <a:ext uri="{9D8B030D-6E8A-4147-A177-3AD203B41FA5}">
                      <a16:colId xmlns:a16="http://schemas.microsoft.com/office/drawing/2014/main" val="2685539857"/>
                    </a:ext>
                  </a:extLst>
                </a:gridCol>
              </a:tblGrid>
              <a:tr h="369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Year/Resource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3937921338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282691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22615.28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252254750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418630.6657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362650.6657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29012.05326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2098150829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175103.7534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123011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9840.88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2556180330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Development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11532291.17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1764899.907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141191.9925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3790515099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1302318.835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1302318.835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1953478.253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1085265.696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1085265.696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1085265.696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1977398854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Support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241767.1105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19341.36884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2372375689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5404623.166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1269075156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1611780.737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3903137226"/>
                  </a:ext>
                </a:extLst>
              </a:tr>
              <a:tr h="292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14262264.44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5689119.255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5689119.255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6340278.672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5472066.115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5472066.115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5472066.115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9791423.586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1833782.311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89" marR="3689" marT="3689" marB="0" anchor="ctr"/>
                </a:tc>
                <a:extLst>
                  <a:ext uri="{0D108BD9-81ED-4DB2-BD59-A6C34878D82A}">
                    <a16:rowId xmlns:a16="http://schemas.microsoft.com/office/drawing/2014/main" val="285576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t>4</a:t>
            </a:fld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50825" y="1396787"/>
            <a:ext cx="8662988" cy="485791"/>
          </a:xfrm>
        </p:spPr>
        <p:txBody>
          <a:bodyPr/>
          <a:lstStyle/>
          <a:p>
            <a:pPr algn="ctr"/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Controlling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826107"/>
            <a:ext cx="36724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</a:rPr>
              <a:t>Tracked Monthly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</a:rPr>
              <a:t>Actual Cost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</a:rPr>
              <a:t>Schedule of each task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356992"/>
            <a:ext cx="40298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</a:rPr>
              <a:t>Calculated Monthly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Earned Value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Planned Value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Budget at Completion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Estimate at Completion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Times New Roman" panose="02020603050405020304" pitchFamily="18" charset="0"/>
              </a:rPr>
              <a:t>Earned Value Chart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5076056" y="2876044"/>
            <a:ext cx="358854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</a:rPr>
              <a:t>Decision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Times New Roman" panose="02020603050405020304" pitchFamily="18" charset="0"/>
              </a:rPr>
              <a:t>Budget Changing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</a:rPr>
              <a:t>Cost Estimating Update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</a:rPr>
              <a:t>Cost Baseline Update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2931185"/>
      </p:ext>
    </p:extLst>
  </p:cSld>
  <p:clrMapOvr>
    <a:masterClrMapping/>
  </p:clrMapOvr>
</p:sld>
</file>

<file path=ppt/theme/theme1.xml><?xml version="1.0" encoding="utf-8"?>
<a:theme xmlns:a="http://schemas.openxmlformats.org/drawingml/2006/main" name="UNIS Master">
  <a:themeElements>
    <a:clrScheme name="UNIS Master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CE1126"/>
      </a:accent1>
      <a:accent2>
        <a:srgbClr val="12416C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</Words>
  <Application>Microsoft Office PowerPoint</Application>
  <PresentationFormat>全屏显示(4:3)</PresentationFormat>
  <Paragraphs>134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Times New Roman</vt:lpstr>
      <vt:lpstr>Wingdings</vt:lpstr>
      <vt:lpstr>UNIS Master</vt:lpstr>
      <vt:lpstr>Budget</vt:lpstr>
      <vt:lpstr>Budget</vt:lpstr>
      <vt:lpstr>Budget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Yuming JIANG</cp:lastModifiedBy>
  <cp:revision>131</cp:revision>
  <dcterms:created xsi:type="dcterms:W3CDTF">2010-01-29T23:28:00Z</dcterms:created>
  <dcterms:modified xsi:type="dcterms:W3CDTF">2016-10-07T05:23:41Z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  <property fmtid="{D5CDD505-2E9C-101B-9397-08002B2CF9AE}" pid="3" name="_MarkAsFinal">
    <vt:bool>true</vt:bool>
  </property>
</Properties>
</file>