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9"/>
  </p:notesMasterIdLst>
  <p:handoutMasterIdLst>
    <p:handoutMasterId r:id="rId40"/>
  </p:handoutMasterIdLst>
  <p:sldIdLst>
    <p:sldId id="408" r:id="rId2"/>
    <p:sldId id="592" r:id="rId3"/>
    <p:sldId id="590" r:id="rId4"/>
    <p:sldId id="591" r:id="rId5"/>
    <p:sldId id="469" r:id="rId6"/>
    <p:sldId id="509" r:id="rId7"/>
    <p:sldId id="542" r:id="rId8"/>
    <p:sldId id="558" r:id="rId9"/>
    <p:sldId id="570" r:id="rId10"/>
    <p:sldId id="556" r:id="rId11"/>
    <p:sldId id="557" r:id="rId12"/>
    <p:sldId id="539" r:id="rId13"/>
    <p:sldId id="545" r:id="rId14"/>
    <p:sldId id="555" r:id="rId15"/>
    <p:sldId id="540" r:id="rId16"/>
    <p:sldId id="553" r:id="rId17"/>
    <p:sldId id="546" r:id="rId18"/>
    <p:sldId id="547" r:id="rId19"/>
    <p:sldId id="576" r:id="rId20"/>
    <p:sldId id="577" r:id="rId21"/>
    <p:sldId id="578" r:id="rId22"/>
    <p:sldId id="567" r:id="rId23"/>
    <p:sldId id="559" r:id="rId24"/>
    <p:sldId id="561" r:id="rId25"/>
    <p:sldId id="563" r:id="rId26"/>
    <p:sldId id="562" r:id="rId27"/>
    <p:sldId id="533" r:id="rId28"/>
    <p:sldId id="551" r:id="rId29"/>
    <p:sldId id="564" r:id="rId30"/>
    <p:sldId id="552" r:id="rId31"/>
    <p:sldId id="566" r:id="rId32"/>
    <p:sldId id="568" r:id="rId33"/>
    <p:sldId id="532" r:id="rId34"/>
    <p:sldId id="472" r:id="rId35"/>
    <p:sldId id="473" r:id="rId36"/>
    <p:sldId id="589" r:id="rId37"/>
    <p:sldId id="571" r:id="rId38"/>
  </p:sldIdLst>
  <p:sldSz cx="9144000" cy="6858000" type="screen4x3"/>
  <p:notesSz cx="6985000" cy="9271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Times New Roman" pitchFamily="18" charset="0"/>
        <a:ea typeface="+mn-ea"/>
        <a:cs typeface="+mn-cs"/>
      </a:defRPr>
    </a:lvl6pPr>
    <a:lvl7pPr marL="2743200" algn="l" defTabSz="914400" rtl="0" eaLnBrk="1" latinLnBrk="0" hangingPunct="1">
      <a:defRPr sz="1200" kern="1200">
        <a:solidFill>
          <a:schemeClr val="tx1"/>
        </a:solidFill>
        <a:latin typeface="Times New Roman" pitchFamily="18" charset="0"/>
        <a:ea typeface="+mn-ea"/>
        <a:cs typeface="+mn-cs"/>
      </a:defRPr>
    </a:lvl7pPr>
    <a:lvl8pPr marL="3200400" algn="l" defTabSz="914400" rtl="0" eaLnBrk="1" latinLnBrk="0" hangingPunct="1">
      <a:defRPr sz="1200" kern="1200">
        <a:solidFill>
          <a:schemeClr val="tx1"/>
        </a:solidFill>
        <a:latin typeface="Times New Roman" pitchFamily="18" charset="0"/>
        <a:ea typeface="+mn-ea"/>
        <a:cs typeface="+mn-cs"/>
      </a:defRPr>
    </a:lvl8pPr>
    <a:lvl9pPr marL="3657600" algn="l" defTabSz="914400" rtl="0" eaLnBrk="1" latinLnBrk="0" hangingPunct="1">
      <a:defRPr sz="1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a:srgbClr val="FFCCCC"/>
    <a:srgbClr val="B2B2B2"/>
    <a:srgbClr val="FFFF00"/>
    <a:srgbClr val="CC00CC"/>
    <a:srgbClr val="FFFFFF"/>
    <a:srgbClr val="DDDDE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76" autoAdjust="0"/>
    <p:restoredTop sz="94660" autoAdjust="0"/>
  </p:normalViewPr>
  <p:slideViewPr>
    <p:cSldViewPr>
      <p:cViewPr varScale="1">
        <p:scale>
          <a:sx n="116" d="100"/>
          <a:sy n="116" d="100"/>
        </p:scale>
        <p:origin x="1746" y="96"/>
      </p:cViewPr>
      <p:guideLst>
        <p:guide orient="horz" pos="2160"/>
        <p:guide pos="2880"/>
      </p:guideLst>
    </p:cSldViewPr>
  </p:slideViewPr>
  <p:outlineViewPr>
    <p:cViewPr>
      <p:scale>
        <a:sx n="33" d="100"/>
        <a:sy n="33" d="100"/>
      </p:scale>
      <p:origin x="0" y="199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54" y="-108"/>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1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idx="2"/>
          </p:nvPr>
        </p:nvSpPr>
        <p:spPr bwMode="auto">
          <a:xfrm>
            <a:off x="1325563" y="808038"/>
            <a:ext cx="4332287" cy="3249612"/>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31863" y="4406900"/>
            <a:ext cx="5121275" cy="39036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Tree>
    <p:extLst>
      <p:ext uri="{BB962C8B-B14F-4D97-AF65-F5344CB8AC3E}">
        <p14:creationId xmlns:p14="http://schemas.microsoft.com/office/powerpoint/2010/main" val="2892463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dirty="0"/>
              <a:t>Who is affected?</a:t>
            </a:r>
          </a:p>
          <a:p>
            <a:r>
              <a:rPr lang="en-US" dirty="0"/>
              <a:t>Am I treating other human beings with equal respect?</a:t>
            </a:r>
          </a:p>
          <a:p>
            <a:r>
              <a:rPr lang="en-US" dirty="0"/>
              <a:t>Would this bear public scrutiny?</a:t>
            </a:r>
          </a:p>
          <a:p>
            <a:r>
              <a:rPr lang="en-US" dirty="0"/>
              <a:t>What will be the impact on the least empowered?</a:t>
            </a:r>
          </a:p>
          <a:p>
            <a:endParaRPr lang="en-US" dirty="0"/>
          </a:p>
          <a:p>
            <a:r>
              <a:rPr lang="en-US" dirty="0"/>
              <a:t>How do I distinguish between personal  and professionally loyalty – </a:t>
            </a:r>
            <a:r>
              <a:rPr lang="en-US" dirty="0" err="1"/>
              <a:t>eg</a:t>
            </a:r>
            <a:r>
              <a:rPr lang="en-US"/>
              <a:t> the whistleblower.</a:t>
            </a:r>
          </a:p>
          <a:p>
            <a:r>
              <a:rPr lang="en-US"/>
              <a:t>Do I privilege my children over my neighbours?</a:t>
            </a:r>
          </a:p>
          <a:p>
            <a:endParaRPr lang="en-AU"/>
          </a:p>
        </p:txBody>
      </p:sp>
    </p:spTree>
    <p:extLst>
      <p:ext uri="{BB962C8B-B14F-4D97-AF65-F5344CB8AC3E}">
        <p14:creationId xmlns:p14="http://schemas.microsoft.com/office/powerpoint/2010/main" val="124656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a:t>If something is morally wrong we cannot do it and shift blame</a:t>
            </a:r>
            <a:endParaRPr lang="en-AU"/>
          </a:p>
        </p:txBody>
      </p:sp>
    </p:spTree>
    <p:extLst>
      <p:ext uri="{BB962C8B-B14F-4D97-AF65-F5344CB8AC3E}">
        <p14:creationId xmlns:p14="http://schemas.microsoft.com/office/powerpoint/2010/main" val="227646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a:t>If something is morally wrong we cannot do it and shift blame</a:t>
            </a:r>
            <a:endParaRPr lang="en-AU"/>
          </a:p>
        </p:txBody>
      </p:sp>
    </p:spTree>
    <p:extLst>
      <p:ext uri="{BB962C8B-B14F-4D97-AF65-F5344CB8AC3E}">
        <p14:creationId xmlns:p14="http://schemas.microsoft.com/office/powerpoint/2010/main" val="160709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a:t>If something is morally wrong we cannot do it and shift blame</a:t>
            </a:r>
            <a:endParaRPr lang="en-AU"/>
          </a:p>
        </p:txBody>
      </p:sp>
    </p:spTree>
    <p:extLst>
      <p:ext uri="{BB962C8B-B14F-4D97-AF65-F5344CB8AC3E}">
        <p14:creationId xmlns:p14="http://schemas.microsoft.com/office/powerpoint/2010/main" val="2918095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a:t>Who is affected?</a:t>
            </a:r>
          </a:p>
          <a:p>
            <a:r>
              <a:rPr lang="en-US"/>
              <a:t>Am I treating other human beings with equal respect?</a:t>
            </a:r>
          </a:p>
          <a:p>
            <a:r>
              <a:rPr lang="en-US"/>
              <a:t>Would this bear public scrutiny?</a:t>
            </a:r>
          </a:p>
          <a:p>
            <a:r>
              <a:rPr lang="en-US"/>
              <a:t>What will be the impact on the least empowered?</a:t>
            </a:r>
          </a:p>
          <a:p>
            <a:endParaRPr lang="en-US"/>
          </a:p>
          <a:p>
            <a:r>
              <a:rPr lang="en-US"/>
              <a:t>How do I distinguish between personal  and professionally loyalty – eg the whistleblower.</a:t>
            </a:r>
          </a:p>
          <a:p>
            <a:r>
              <a:rPr lang="en-US"/>
              <a:t>Do I privilege my children over my neighbours?</a:t>
            </a:r>
          </a:p>
          <a:p>
            <a:endParaRPr lang="en-AU"/>
          </a:p>
        </p:txBody>
      </p:sp>
    </p:spTree>
    <p:extLst>
      <p:ext uri="{BB962C8B-B14F-4D97-AF65-F5344CB8AC3E}">
        <p14:creationId xmlns:p14="http://schemas.microsoft.com/office/powerpoint/2010/main" val="238447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990600" y="1676400"/>
            <a:ext cx="7772400" cy="4114800"/>
          </a:xfrm>
        </p:spPr>
        <p:txBody>
          <a:bodyPr/>
          <a:lstStyle/>
          <a:p>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685800" y="609600"/>
            <a:ext cx="7772400" cy="1143000"/>
          </a:xfrm>
          <a:prstGeom prst="rect">
            <a:avLst/>
          </a:prstGeom>
          <a:noFill/>
          <a:ln w="12700">
            <a:noFill/>
            <a:miter lim="800000"/>
            <a:headEnd/>
            <a:tailEnd/>
          </a:ln>
          <a:effectLst>
            <a:outerShdw dist="17961"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3540" name="Rectangle 4"/>
          <p:cNvSpPr>
            <a:spLocks noChangeArrowheads="1"/>
          </p:cNvSpPr>
          <p:nvPr/>
        </p:nvSpPr>
        <p:spPr bwMode="auto">
          <a:xfrm>
            <a:off x="120650" y="6599238"/>
            <a:ext cx="2579688" cy="274637"/>
          </a:xfrm>
          <a:prstGeom prst="rect">
            <a:avLst/>
          </a:prstGeom>
          <a:noFill/>
          <a:ln w="12700">
            <a:noFill/>
            <a:miter lim="800000"/>
            <a:headEnd/>
            <a:tailEnd/>
          </a:ln>
          <a:effectLst/>
        </p:spPr>
        <p:txBody>
          <a:bodyPr lIns="90488" tIns="44450" rIns="90488" bIns="44450">
            <a:spAutoFit/>
          </a:bodyPr>
          <a:lstStyle/>
          <a:p>
            <a:pPr>
              <a:spcBef>
                <a:spcPct val="50000"/>
              </a:spcBef>
              <a:defRPr/>
            </a:pPr>
            <a:r>
              <a:rPr lang="en-US" dirty="0"/>
              <a:t>INFO5990  Lecture </a:t>
            </a:r>
            <a:r>
              <a:rPr lang="en-US" dirty="0" smtClean="0"/>
              <a:t>10A </a:t>
            </a:r>
            <a:r>
              <a:rPr lang="en-US" dirty="0"/>
              <a:t>- </a:t>
            </a:r>
            <a:fld id="{382E579C-8DDA-48AE-B8A7-28ABB023B190}" type="slidenum">
              <a:rPr lang="en-US"/>
              <a:pPr>
                <a:spcBef>
                  <a:spcPct val="50000"/>
                </a:spcBef>
                <a:defRPr/>
              </a:pPr>
              <a:t>‹#›</a:t>
            </a:fld>
            <a:endParaRPr lang="en-US" dirty="0"/>
          </a:p>
        </p:txBody>
      </p:sp>
      <p:sp>
        <p:nvSpPr>
          <p:cNvPr id="193542" name="Rectangle 6"/>
          <p:cNvSpPr>
            <a:spLocks noChangeArrowheads="1"/>
          </p:cNvSpPr>
          <p:nvPr userDrawn="1"/>
        </p:nvSpPr>
        <p:spPr bwMode="auto">
          <a:xfrm>
            <a:off x="152400" y="152400"/>
            <a:ext cx="8839200" cy="6477000"/>
          </a:xfrm>
          <a:prstGeom prst="rect">
            <a:avLst/>
          </a:prstGeom>
          <a:noFill/>
          <a:ln w="19050">
            <a:solidFill>
              <a:schemeClr val="folHlink"/>
            </a:solidFill>
            <a:miter lim="800000"/>
            <a:headEnd/>
            <a:tailEnd/>
          </a:ln>
          <a:effectLst/>
        </p:spPr>
        <p:txBody>
          <a:bodyPr wrap="none" anchor="ctr"/>
          <a:lstStyle/>
          <a:p>
            <a:pPr>
              <a:defRPr/>
            </a:pPr>
            <a:endParaRPr lang="en-AU"/>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timing>
    <p:tnLst>
      <p:par>
        <p:cTn id="1" dur="indefinite" restart="never" nodeType="tmRoot"/>
      </p:par>
    </p:tnLst>
  </p:timing>
  <p:hf sldNum="0" hdr="0" dt="0"/>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Arial" charset="0"/>
        </a:defRPr>
      </a:lvl2pPr>
      <a:lvl3pPr algn="ctr" rtl="0" eaLnBrk="0" fontAlgn="base" hangingPunct="0">
        <a:spcBef>
          <a:spcPct val="0"/>
        </a:spcBef>
        <a:spcAft>
          <a:spcPct val="0"/>
        </a:spcAft>
        <a:defRPr sz="4000">
          <a:solidFill>
            <a:schemeClr val="tx1"/>
          </a:solidFill>
          <a:latin typeface="Arial" charset="0"/>
        </a:defRPr>
      </a:lvl3pPr>
      <a:lvl4pPr algn="ctr" rtl="0" eaLnBrk="0" fontAlgn="base" hangingPunct="0">
        <a:spcBef>
          <a:spcPct val="0"/>
        </a:spcBef>
        <a:spcAft>
          <a:spcPct val="0"/>
        </a:spcAft>
        <a:defRPr sz="4000">
          <a:solidFill>
            <a:schemeClr val="tx1"/>
          </a:solidFill>
          <a:latin typeface="Arial" charset="0"/>
        </a:defRPr>
      </a:lvl4pPr>
      <a:lvl5pPr algn="ctr" rtl="0" eaLnBrk="0" fontAlgn="base" hangingPunct="0">
        <a:spcBef>
          <a:spcPct val="0"/>
        </a:spcBef>
        <a:spcAft>
          <a:spcPct val="0"/>
        </a:spcAft>
        <a:defRPr sz="4000">
          <a:solidFill>
            <a:schemeClr val="tx1"/>
          </a:solidFill>
          <a:latin typeface="Arial" charset="0"/>
        </a:defRPr>
      </a:lvl5pPr>
      <a:lvl6pPr marL="457200" algn="ctr" rtl="0" eaLnBrk="0" fontAlgn="base" hangingPunct="0">
        <a:spcBef>
          <a:spcPct val="0"/>
        </a:spcBef>
        <a:spcAft>
          <a:spcPct val="0"/>
        </a:spcAft>
        <a:defRPr sz="4000">
          <a:solidFill>
            <a:schemeClr val="tx1"/>
          </a:solidFill>
          <a:latin typeface="Arial" charset="0"/>
        </a:defRPr>
      </a:lvl6pPr>
      <a:lvl7pPr marL="914400" algn="ctr" rtl="0" eaLnBrk="0" fontAlgn="base" hangingPunct="0">
        <a:spcBef>
          <a:spcPct val="0"/>
        </a:spcBef>
        <a:spcAft>
          <a:spcPct val="0"/>
        </a:spcAft>
        <a:defRPr sz="4000">
          <a:solidFill>
            <a:schemeClr val="tx1"/>
          </a:solidFill>
          <a:latin typeface="Arial" charset="0"/>
        </a:defRPr>
      </a:lvl7pPr>
      <a:lvl8pPr marL="1371600" algn="ctr" rtl="0" eaLnBrk="0" fontAlgn="base" hangingPunct="0">
        <a:spcBef>
          <a:spcPct val="0"/>
        </a:spcBef>
        <a:spcAft>
          <a:spcPct val="0"/>
        </a:spcAft>
        <a:defRPr sz="4000">
          <a:solidFill>
            <a:schemeClr val="tx1"/>
          </a:solidFill>
          <a:latin typeface="Arial" charset="0"/>
        </a:defRPr>
      </a:lvl8pPr>
      <a:lvl9pPr marL="1828800" algn="ctr" rtl="0" eaLnBrk="0" fontAlgn="base" hangingPunct="0">
        <a:spcBef>
          <a:spcPct val="0"/>
        </a:spcBef>
        <a:spcAft>
          <a:spcPct val="0"/>
        </a:spcAft>
        <a:defRPr sz="40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562100" indent="-228600" algn="l" rtl="0" eaLnBrk="0" fontAlgn="base" hangingPunct="0">
        <a:spcBef>
          <a:spcPct val="20000"/>
        </a:spcBef>
        <a:spcAft>
          <a:spcPct val="0"/>
        </a:spcAft>
        <a:buSzPct val="100000"/>
        <a:buChar char="–"/>
        <a:defRPr sz="2000">
          <a:solidFill>
            <a:schemeClr val="tx1"/>
          </a:solidFill>
          <a:latin typeface="+mn-lt"/>
        </a:defRPr>
      </a:lvl4pPr>
      <a:lvl5pPr marL="1981200" indent="-228600" algn="l" rtl="0" eaLnBrk="0" fontAlgn="base" hangingPunct="0">
        <a:spcBef>
          <a:spcPct val="20000"/>
        </a:spcBef>
        <a:spcAft>
          <a:spcPct val="0"/>
        </a:spcAft>
        <a:buSzPct val="100000"/>
        <a:buChar char="•"/>
        <a:defRPr sz="2000">
          <a:solidFill>
            <a:schemeClr val="tx1"/>
          </a:solidFill>
          <a:latin typeface="+mn-lt"/>
        </a:defRPr>
      </a:lvl5pPr>
      <a:lvl6pPr marL="2438400" indent="-228600" algn="l" rtl="0" eaLnBrk="0" fontAlgn="base" hangingPunct="0">
        <a:spcBef>
          <a:spcPct val="20000"/>
        </a:spcBef>
        <a:spcAft>
          <a:spcPct val="0"/>
        </a:spcAft>
        <a:buSzPct val="100000"/>
        <a:buChar char="•"/>
        <a:defRPr sz="2000">
          <a:solidFill>
            <a:schemeClr val="tx1"/>
          </a:solidFill>
          <a:latin typeface="+mn-lt"/>
        </a:defRPr>
      </a:lvl6pPr>
      <a:lvl7pPr marL="2895600" indent="-228600" algn="l" rtl="0" eaLnBrk="0" fontAlgn="base" hangingPunct="0">
        <a:spcBef>
          <a:spcPct val="20000"/>
        </a:spcBef>
        <a:spcAft>
          <a:spcPct val="0"/>
        </a:spcAft>
        <a:buSzPct val="100000"/>
        <a:buChar char="•"/>
        <a:defRPr sz="2000">
          <a:solidFill>
            <a:schemeClr val="tx1"/>
          </a:solidFill>
          <a:latin typeface="+mn-lt"/>
        </a:defRPr>
      </a:lvl7pPr>
      <a:lvl8pPr marL="3352800" indent="-228600" algn="l" rtl="0" eaLnBrk="0" fontAlgn="base" hangingPunct="0">
        <a:spcBef>
          <a:spcPct val="20000"/>
        </a:spcBef>
        <a:spcAft>
          <a:spcPct val="0"/>
        </a:spcAft>
        <a:buSzPct val="100000"/>
        <a:buChar char="•"/>
        <a:defRPr sz="2000">
          <a:solidFill>
            <a:schemeClr val="tx1"/>
          </a:solidFill>
          <a:latin typeface="+mn-lt"/>
        </a:defRPr>
      </a:lvl8pPr>
      <a:lvl9pPr marL="38100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youtube.com/watch?v=j4JOjcDFtBE"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50" name="Picture 2" descr="j0078732"/>
          <p:cNvPicPr>
            <a:picLocks noChangeAspect="1" noChangeArrowheads="1"/>
          </p:cNvPicPr>
          <p:nvPr/>
        </p:nvPicPr>
        <p:blipFill>
          <a:blip r:embed="rId2" cstate="print"/>
          <a:srcRect/>
          <a:stretch>
            <a:fillRect/>
          </a:stretch>
        </p:blipFill>
        <p:spPr bwMode="auto">
          <a:xfrm>
            <a:off x="3276600" y="2209800"/>
            <a:ext cx="2751138" cy="3933825"/>
          </a:xfrm>
          <a:prstGeom prst="rect">
            <a:avLst/>
          </a:prstGeom>
          <a:noFill/>
          <a:ln w="9525">
            <a:noFill/>
            <a:miter lim="800000"/>
            <a:headEnd/>
            <a:tailEnd/>
          </a:ln>
        </p:spPr>
      </p:pic>
      <p:sp>
        <p:nvSpPr>
          <p:cNvPr id="233475" name="Rectangle 3"/>
          <p:cNvSpPr>
            <a:spLocks noGrp="1" noChangeArrowheads="1"/>
          </p:cNvSpPr>
          <p:nvPr>
            <p:ph type="ctrTitle"/>
          </p:nvPr>
        </p:nvSpPr>
        <p:spPr>
          <a:xfrm>
            <a:off x="468313" y="765175"/>
            <a:ext cx="8210550" cy="1584325"/>
          </a:xfrm>
        </p:spPr>
        <p:txBody>
          <a:bodyPr/>
          <a:lstStyle/>
          <a:p>
            <a:pPr>
              <a:defRPr/>
            </a:pPr>
            <a:r>
              <a:rPr lang="en-GB" sz="3200" b="1" dirty="0" smtClean="0"/>
              <a:t>INFO5990 Professional Practice in IT </a:t>
            </a:r>
            <a:br>
              <a:rPr lang="en-GB" sz="3200" b="1" dirty="0" smtClean="0"/>
            </a:br>
            <a:r>
              <a:rPr lang="en-GB" sz="2400" dirty="0" smtClean="0"/>
              <a:t>Lecture 10A</a:t>
            </a:r>
            <a:br>
              <a:rPr lang="en-GB" sz="2400" dirty="0" smtClean="0"/>
            </a:br>
            <a:endParaRPr lang="en-GB" sz="2400" dirty="0" smtClean="0"/>
          </a:p>
        </p:txBody>
      </p:sp>
      <p:sp>
        <p:nvSpPr>
          <p:cNvPr id="2052" name="Rectangle 4"/>
          <p:cNvSpPr>
            <a:spLocks noGrp="1" noChangeArrowheads="1"/>
          </p:cNvSpPr>
          <p:nvPr>
            <p:ph type="subTitle" idx="1"/>
          </p:nvPr>
        </p:nvSpPr>
        <p:spPr>
          <a:xfrm>
            <a:off x="755650" y="3068638"/>
            <a:ext cx="7620000" cy="1752600"/>
          </a:xfrm>
        </p:spPr>
        <p:txBody>
          <a:bodyPr/>
          <a:lstStyle/>
          <a:p>
            <a:r>
              <a:rPr lang="en-AU" sz="2800" dirty="0" smtClean="0"/>
              <a:t>Ethics  </a:t>
            </a:r>
          </a:p>
          <a:p>
            <a:r>
              <a:rPr lang="en-AU" sz="2800" dirty="0" smtClean="0"/>
              <a:t>The relevance of ethics to professionals </a:t>
            </a:r>
            <a:br>
              <a:rPr lang="en-AU" sz="2800" dirty="0" smtClean="0"/>
            </a:br>
            <a:r>
              <a:rPr lang="en-AU" sz="2800" dirty="0" smtClean="0"/>
              <a:t>in the IT industry</a:t>
            </a:r>
          </a:p>
        </p:txBody>
      </p:sp>
      <p:sp>
        <p:nvSpPr>
          <p:cNvPr id="2053" name="Rectangle 6"/>
          <p:cNvSpPr>
            <a:spLocks noChangeArrowheads="1"/>
          </p:cNvSpPr>
          <p:nvPr/>
        </p:nvSpPr>
        <p:spPr bwMode="auto">
          <a:xfrm>
            <a:off x="3009900" y="3097213"/>
            <a:ext cx="0" cy="228600"/>
          </a:xfrm>
          <a:prstGeom prst="rect">
            <a:avLst/>
          </a:prstGeom>
          <a:noFill/>
          <a:ln w="12700">
            <a:noFill/>
            <a:miter lim="800000"/>
            <a:headEnd/>
            <a:tailEnd/>
          </a:ln>
        </p:spPr>
        <p:txBody>
          <a:bodyPr>
            <a:spAutoFit/>
          </a:bodyPr>
          <a:lstStyle/>
          <a:p>
            <a:endParaRPr lang="en-AU" dirty="0"/>
          </a:p>
        </p:txBody>
      </p:sp>
      <p:pic>
        <p:nvPicPr>
          <p:cNvPr id="2054" name="Picture 8" descr="bd06887_"/>
          <p:cNvPicPr>
            <a:picLocks noChangeAspect="1" noChangeArrowheads="1"/>
          </p:cNvPicPr>
          <p:nvPr/>
        </p:nvPicPr>
        <p:blipFill>
          <a:blip r:embed="rId3" cstate="print"/>
          <a:srcRect/>
          <a:stretch>
            <a:fillRect/>
          </a:stretch>
        </p:blipFill>
        <p:spPr bwMode="auto">
          <a:xfrm>
            <a:off x="7162800" y="1676400"/>
            <a:ext cx="1531938" cy="1552575"/>
          </a:xfrm>
          <a:prstGeom prst="rect">
            <a:avLst/>
          </a:prstGeom>
          <a:noFill/>
          <a:ln w="9525">
            <a:noFill/>
            <a:miter lim="800000"/>
            <a:headEnd/>
            <a:tailEnd/>
          </a:ln>
        </p:spPr>
      </p:pic>
      <p:pic>
        <p:nvPicPr>
          <p:cNvPr id="2055" name="Picture 9" descr="bs01143_"/>
          <p:cNvPicPr>
            <a:picLocks noChangeAspect="1" noChangeArrowheads="1"/>
          </p:cNvPicPr>
          <p:nvPr/>
        </p:nvPicPr>
        <p:blipFill>
          <a:blip r:embed="rId4" cstate="print"/>
          <a:srcRect/>
          <a:stretch>
            <a:fillRect/>
          </a:stretch>
        </p:blipFill>
        <p:spPr bwMode="auto">
          <a:xfrm>
            <a:off x="7162800" y="4800600"/>
            <a:ext cx="1722438" cy="1752600"/>
          </a:xfrm>
          <a:prstGeom prst="rect">
            <a:avLst/>
          </a:prstGeom>
          <a:noFill/>
          <a:ln w="9525">
            <a:noFill/>
            <a:miter lim="800000"/>
            <a:headEnd/>
            <a:tailEnd/>
          </a:ln>
        </p:spPr>
      </p:pic>
      <p:pic>
        <p:nvPicPr>
          <p:cNvPr id="2056" name="Picture 10" descr="sy00933a"/>
          <p:cNvPicPr>
            <a:picLocks noChangeAspect="1" noChangeArrowheads="1"/>
          </p:cNvPicPr>
          <p:nvPr/>
        </p:nvPicPr>
        <p:blipFill>
          <a:blip r:embed="rId5" cstate="print"/>
          <a:srcRect/>
          <a:stretch>
            <a:fillRect/>
          </a:stretch>
        </p:blipFill>
        <p:spPr bwMode="auto">
          <a:xfrm>
            <a:off x="304800" y="5181600"/>
            <a:ext cx="1295400" cy="1281113"/>
          </a:xfrm>
          <a:prstGeom prst="rect">
            <a:avLst/>
          </a:prstGeom>
          <a:noFill/>
          <a:ln w="9525">
            <a:noFill/>
            <a:miter lim="800000"/>
            <a:headEnd/>
            <a:tailEnd/>
          </a:ln>
        </p:spPr>
      </p:pic>
      <p:pic>
        <p:nvPicPr>
          <p:cNvPr id="2057" name="Picture 11" descr="bs01323_"/>
          <p:cNvPicPr>
            <a:picLocks noChangeAspect="1" noChangeArrowheads="1"/>
          </p:cNvPicPr>
          <p:nvPr/>
        </p:nvPicPr>
        <p:blipFill>
          <a:blip r:embed="rId6" cstate="print"/>
          <a:srcRect/>
          <a:stretch>
            <a:fillRect/>
          </a:stretch>
        </p:blipFill>
        <p:spPr bwMode="auto">
          <a:xfrm>
            <a:off x="381000" y="1828800"/>
            <a:ext cx="1517650" cy="1360488"/>
          </a:xfrm>
          <a:prstGeom prst="rect">
            <a:avLst/>
          </a:prstGeom>
          <a:noFill/>
          <a:ln w="9525">
            <a:noFill/>
            <a:miter lim="800000"/>
            <a:headEnd/>
            <a:tailEnd/>
          </a:ln>
        </p:spPr>
      </p:pic>
      <p:pic>
        <p:nvPicPr>
          <p:cNvPr id="2058" name="Picture 12" descr="C:\Users\Public\Documents\Engg1805CourseMaterials_2011\Admin2011\UniversityShield.jpg"/>
          <p:cNvPicPr>
            <a:picLocks noChangeAspect="1" noChangeArrowheads="1"/>
          </p:cNvPicPr>
          <p:nvPr/>
        </p:nvPicPr>
        <p:blipFill>
          <a:blip r:embed="rId7" cstate="print"/>
          <a:srcRect/>
          <a:stretch>
            <a:fillRect/>
          </a:stretch>
        </p:blipFill>
        <p:spPr bwMode="auto">
          <a:xfrm>
            <a:off x="250825" y="188913"/>
            <a:ext cx="2171700" cy="771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3568" y="260648"/>
            <a:ext cx="7772400" cy="864096"/>
          </a:xfrm>
        </p:spPr>
        <p:txBody>
          <a:bodyPr/>
          <a:lstStyle/>
          <a:p>
            <a:pPr>
              <a:defRPr/>
            </a:pPr>
            <a:r>
              <a:rPr lang="en-GB" dirty="0" smtClean="0"/>
              <a:t>Question 1</a:t>
            </a:r>
          </a:p>
        </p:txBody>
      </p:sp>
      <p:sp>
        <p:nvSpPr>
          <p:cNvPr id="4101" name="Text Box 3"/>
          <p:cNvSpPr txBox="1">
            <a:spLocks noChangeArrowheads="1"/>
          </p:cNvSpPr>
          <p:nvPr/>
        </p:nvSpPr>
        <p:spPr bwMode="auto">
          <a:xfrm>
            <a:off x="762000" y="1556792"/>
            <a:ext cx="7986464" cy="3249597"/>
          </a:xfrm>
          <a:prstGeom prst="rect">
            <a:avLst/>
          </a:prstGeom>
          <a:noFill/>
          <a:ln w="12700">
            <a:noFill/>
            <a:miter lim="800000"/>
            <a:headEnd/>
            <a:tailEnd/>
          </a:ln>
        </p:spPr>
        <p:txBody>
          <a:bodyPr wrap="square" lIns="91431" tIns="45715" rIns="91431" bIns="45715">
            <a:spAutoFit/>
          </a:bodyPr>
          <a:lstStyle/>
          <a:p>
            <a:pPr>
              <a:spcBef>
                <a:spcPts val="1100"/>
              </a:spcBef>
              <a:spcAft>
                <a:spcPts val="1100"/>
              </a:spcAft>
            </a:pPr>
            <a:r>
              <a:rPr lang="en-NZ" sz="2800" dirty="0" smtClean="0">
                <a:latin typeface="Arial" charset="0"/>
              </a:rPr>
              <a:t>The question of whether to make a pirate copy of some software or not is a matter of:</a:t>
            </a:r>
            <a:endParaRPr lang="en-NZ" sz="2800" dirty="0">
              <a:latin typeface="Arial" charset="0"/>
            </a:endParaRPr>
          </a:p>
          <a:p>
            <a:pPr marL="609600" indent="-609600" eaLnBrk="1" hangingPunct="1">
              <a:buFont typeface="+mj-lt"/>
              <a:buAutoNum type="alphaUcPeriod"/>
            </a:pPr>
            <a:r>
              <a:rPr lang="en-AU" sz="2800" dirty="0" smtClean="0">
                <a:latin typeface="+mj-lt"/>
              </a:rPr>
              <a:t>Etiquette</a:t>
            </a:r>
          </a:p>
          <a:p>
            <a:pPr marL="609600" indent="-609600" eaLnBrk="1" hangingPunct="1">
              <a:buFont typeface="+mj-lt"/>
              <a:buAutoNum type="alphaUcPeriod"/>
            </a:pPr>
            <a:r>
              <a:rPr lang="en-AU" sz="2800" dirty="0" smtClean="0">
                <a:latin typeface="+mj-lt"/>
              </a:rPr>
              <a:t>Law</a:t>
            </a:r>
          </a:p>
          <a:p>
            <a:pPr marL="609600" indent="-609600" eaLnBrk="1" hangingPunct="1">
              <a:buFont typeface="+mj-lt"/>
              <a:buAutoNum type="alphaUcPeriod"/>
            </a:pPr>
            <a:r>
              <a:rPr lang="en-AU" sz="2800" dirty="0" smtClean="0">
                <a:latin typeface="+mj-lt"/>
              </a:rPr>
              <a:t>Moral judgment</a:t>
            </a:r>
          </a:p>
          <a:p>
            <a:pPr marL="609600" indent="-609600" eaLnBrk="1" hangingPunct="1">
              <a:buFont typeface="+mj-lt"/>
              <a:buAutoNum type="alphaUcPeriod"/>
            </a:pPr>
            <a:r>
              <a:rPr lang="en-AU" sz="2800" dirty="0" smtClean="0">
                <a:latin typeface="+mj-lt"/>
              </a:rPr>
              <a:t>Professional ethics</a:t>
            </a:r>
          </a:p>
          <a:p>
            <a:pPr marL="609600" indent="-609600" eaLnBrk="1" hangingPunct="1">
              <a:buFont typeface="+mj-lt"/>
              <a:buAutoNum type="alphaUcPeriod"/>
            </a:pPr>
            <a:r>
              <a:rPr lang="en-AU" sz="2800" dirty="0" smtClean="0">
                <a:latin typeface="+mj-lt"/>
              </a:rPr>
              <a:t>None of these </a:t>
            </a:r>
            <a:endParaRPr lang="en-US" sz="2800" dirty="0" smtClean="0">
              <a:latin typeface="+mj-lt"/>
            </a:endParaRPr>
          </a:p>
        </p:txBody>
      </p:sp>
      <p:sp>
        <p:nvSpPr>
          <p:cNvPr id="318468" name="AutoShape 4"/>
          <p:cNvSpPr>
            <a:spLocks noChangeArrowheads="1"/>
          </p:cNvSpPr>
          <p:nvPr/>
        </p:nvSpPr>
        <p:spPr bwMode="auto">
          <a:xfrm>
            <a:off x="214282" y="2924944"/>
            <a:ext cx="592138"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graphicFrame>
        <p:nvGraphicFramePr>
          <p:cNvPr id="4098" name="Object 5"/>
          <p:cNvGraphicFramePr>
            <a:graphicFrameLocks noGrp="1" noChangeAspect="1"/>
          </p:cNvGraphicFramePr>
          <p:nvPr>
            <p:ph idx="1"/>
          </p:nvPr>
        </p:nvGraphicFramePr>
        <p:xfrm>
          <a:off x="468313" y="5529263"/>
          <a:ext cx="8424862" cy="779462"/>
        </p:xfrm>
        <a:graphic>
          <a:graphicData uri="http://schemas.openxmlformats.org/presentationml/2006/ole">
            <mc:AlternateContent xmlns:mc="http://schemas.openxmlformats.org/markup-compatibility/2006">
              <mc:Choice xmlns:v="urn:schemas-microsoft-com:vml" Requires="v">
                <p:oleObj spid="_x0000_s3091"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29263"/>
                        <a:ext cx="8424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Oval 7"/>
          <p:cNvSpPr>
            <a:spLocks noChangeArrowheads="1"/>
          </p:cNvSpPr>
          <p:nvPr/>
        </p:nvSpPr>
        <p:spPr bwMode="auto">
          <a:xfrm>
            <a:off x="539552" y="5517232"/>
            <a:ext cx="1511300" cy="865187"/>
          </a:xfrm>
          <a:prstGeom prst="ellipse">
            <a:avLst/>
          </a:prstGeom>
          <a:noFill/>
          <a:ln w="28575">
            <a:solidFill>
              <a:schemeClr val="hlink"/>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p:cTn id="7" dur="500" fill="hold"/>
                                        <p:tgtEl>
                                          <p:spTgt spid="318468"/>
                                        </p:tgtEl>
                                        <p:attrNameLst>
                                          <p:attrName>ppt_w</p:attrName>
                                        </p:attrNameLst>
                                      </p:cBhvr>
                                      <p:tavLst>
                                        <p:tav tm="0">
                                          <p:val>
                                            <p:fltVal val="0"/>
                                          </p:val>
                                        </p:tav>
                                        <p:tav tm="100000">
                                          <p:val>
                                            <p:strVal val="#ppt_w"/>
                                          </p:val>
                                        </p:tav>
                                      </p:tavLst>
                                    </p:anim>
                                    <p:anim calcmode="lin" valueType="num">
                                      <p:cBhvr>
                                        <p:cTn id="8" dur="500" fill="hold"/>
                                        <p:tgtEl>
                                          <p:spTgt spid="3184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3568" y="260648"/>
            <a:ext cx="7772400" cy="864096"/>
          </a:xfrm>
        </p:spPr>
        <p:txBody>
          <a:bodyPr/>
          <a:lstStyle/>
          <a:p>
            <a:pPr>
              <a:defRPr/>
            </a:pPr>
            <a:r>
              <a:rPr lang="en-GB" dirty="0" smtClean="0"/>
              <a:t>Question 2</a:t>
            </a:r>
          </a:p>
        </p:txBody>
      </p:sp>
      <p:sp>
        <p:nvSpPr>
          <p:cNvPr id="4101" name="Text Box 3"/>
          <p:cNvSpPr txBox="1">
            <a:spLocks noChangeArrowheads="1"/>
          </p:cNvSpPr>
          <p:nvPr/>
        </p:nvSpPr>
        <p:spPr bwMode="auto">
          <a:xfrm>
            <a:off x="762000" y="1556792"/>
            <a:ext cx="7986464" cy="3249597"/>
          </a:xfrm>
          <a:prstGeom prst="rect">
            <a:avLst/>
          </a:prstGeom>
          <a:noFill/>
          <a:ln w="12700">
            <a:noFill/>
            <a:miter lim="800000"/>
            <a:headEnd/>
            <a:tailEnd/>
          </a:ln>
        </p:spPr>
        <p:txBody>
          <a:bodyPr wrap="square" lIns="91431" tIns="45715" rIns="91431" bIns="45715">
            <a:spAutoFit/>
          </a:bodyPr>
          <a:lstStyle/>
          <a:p>
            <a:pPr>
              <a:spcBef>
                <a:spcPts val="1100"/>
              </a:spcBef>
              <a:spcAft>
                <a:spcPts val="1100"/>
              </a:spcAft>
            </a:pPr>
            <a:r>
              <a:rPr lang="en-AU" sz="2800" dirty="0" smtClean="0">
                <a:latin typeface="Arial" charset="0"/>
              </a:rPr>
              <a:t>Kicking the ball into touch in soccer if a player is injured to stop the game is </a:t>
            </a:r>
            <a:r>
              <a:rPr lang="en-NZ" sz="2800" dirty="0" smtClean="0">
                <a:latin typeface="Arial" charset="0"/>
              </a:rPr>
              <a:t>a matter of:</a:t>
            </a:r>
            <a:endParaRPr lang="en-NZ" sz="2800" dirty="0">
              <a:latin typeface="Arial" charset="0"/>
            </a:endParaRPr>
          </a:p>
          <a:p>
            <a:pPr marL="609600" indent="-609600" eaLnBrk="1" hangingPunct="1">
              <a:buFont typeface="+mj-lt"/>
              <a:buAutoNum type="alphaUcPeriod"/>
            </a:pPr>
            <a:r>
              <a:rPr lang="en-AU" sz="2800" dirty="0" smtClean="0">
                <a:latin typeface="+mj-lt"/>
              </a:rPr>
              <a:t>Etiquette</a:t>
            </a:r>
          </a:p>
          <a:p>
            <a:pPr marL="609600" indent="-609600" eaLnBrk="1" hangingPunct="1">
              <a:buFont typeface="+mj-lt"/>
              <a:buAutoNum type="alphaUcPeriod"/>
            </a:pPr>
            <a:r>
              <a:rPr lang="en-AU" sz="2800" dirty="0" smtClean="0">
                <a:latin typeface="+mj-lt"/>
              </a:rPr>
              <a:t>Law</a:t>
            </a:r>
          </a:p>
          <a:p>
            <a:pPr marL="609600" indent="-609600" eaLnBrk="1" hangingPunct="1">
              <a:buFont typeface="+mj-lt"/>
              <a:buAutoNum type="alphaUcPeriod"/>
            </a:pPr>
            <a:r>
              <a:rPr lang="en-AU" sz="2800" dirty="0" smtClean="0">
                <a:latin typeface="+mj-lt"/>
              </a:rPr>
              <a:t>Moral judgment</a:t>
            </a:r>
          </a:p>
          <a:p>
            <a:pPr marL="609600" indent="-609600" eaLnBrk="1" hangingPunct="1">
              <a:buFont typeface="+mj-lt"/>
              <a:buAutoNum type="alphaUcPeriod"/>
            </a:pPr>
            <a:r>
              <a:rPr lang="en-AU" sz="2800" dirty="0" smtClean="0">
                <a:latin typeface="+mj-lt"/>
              </a:rPr>
              <a:t>Professional ethics</a:t>
            </a:r>
          </a:p>
          <a:p>
            <a:pPr marL="609600" indent="-609600" eaLnBrk="1" hangingPunct="1">
              <a:buFont typeface="+mj-lt"/>
              <a:buAutoNum type="alphaUcPeriod"/>
            </a:pPr>
            <a:r>
              <a:rPr lang="en-AU" sz="2800" dirty="0" smtClean="0">
                <a:latin typeface="+mj-lt"/>
              </a:rPr>
              <a:t>None of these </a:t>
            </a:r>
            <a:endParaRPr lang="en-US" sz="2800" dirty="0" smtClean="0">
              <a:latin typeface="+mj-lt"/>
            </a:endParaRPr>
          </a:p>
        </p:txBody>
      </p:sp>
      <p:sp>
        <p:nvSpPr>
          <p:cNvPr id="318468" name="AutoShape 4"/>
          <p:cNvSpPr>
            <a:spLocks noChangeArrowheads="1"/>
          </p:cNvSpPr>
          <p:nvPr/>
        </p:nvSpPr>
        <p:spPr bwMode="auto">
          <a:xfrm>
            <a:off x="214282" y="2492896"/>
            <a:ext cx="592138"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graphicFrame>
        <p:nvGraphicFramePr>
          <p:cNvPr id="4098" name="Object 5"/>
          <p:cNvGraphicFramePr>
            <a:graphicFrameLocks noGrp="1" noChangeAspect="1"/>
          </p:cNvGraphicFramePr>
          <p:nvPr>
            <p:ph idx="1"/>
          </p:nvPr>
        </p:nvGraphicFramePr>
        <p:xfrm>
          <a:off x="468313" y="5529263"/>
          <a:ext cx="8424862" cy="779462"/>
        </p:xfrm>
        <a:graphic>
          <a:graphicData uri="http://schemas.openxmlformats.org/presentationml/2006/ole">
            <mc:AlternateContent xmlns:mc="http://schemas.openxmlformats.org/markup-compatibility/2006">
              <mc:Choice xmlns:v="urn:schemas-microsoft-com:vml" Requires="v">
                <p:oleObj spid="_x0000_s4115"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29263"/>
                        <a:ext cx="8424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Oval 7"/>
          <p:cNvSpPr>
            <a:spLocks noChangeArrowheads="1"/>
          </p:cNvSpPr>
          <p:nvPr/>
        </p:nvSpPr>
        <p:spPr bwMode="auto">
          <a:xfrm>
            <a:off x="1691680" y="5500702"/>
            <a:ext cx="1511300" cy="865187"/>
          </a:xfrm>
          <a:prstGeom prst="ellipse">
            <a:avLst/>
          </a:prstGeom>
          <a:noFill/>
          <a:ln w="28575">
            <a:solidFill>
              <a:schemeClr val="hlink"/>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p:cTn id="7" dur="500" fill="hold"/>
                                        <p:tgtEl>
                                          <p:spTgt spid="318468"/>
                                        </p:tgtEl>
                                        <p:attrNameLst>
                                          <p:attrName>ppt_w</p:attrName>
                                        </p:attrNameLst>
                                      </p:cBhvr>
                                      <p:tavLst>
                                        <p:tav tm="0">
                                          <p:val>
                                            <p:fltVal val="0"/>
                                          </p:val>
                                        </p:tav>
                                        <p:tav tm="100000">
                                          <p:val>
                                            <p:strVal val="#ppt_w"/>
                                          </p:val>
                                        </p:tav>
                                      </p:tavLst>
                                    </p:anim>
                                    <p:anim calcmode="lin" valueType="num">
                                      <p:cBhvr>
                                        <p:cTn id="8" dur="500" fill="hold"/>
                                        <p:tgtEl>
                                          <p:spTgt spid="3184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496944" cy="864096"/>
          </a:xfrm>
        </p:spPr>
        <p:txBody>
          <a:bodyPr/>
          <a:lstStyle/>
          <a:p>
            <a:r>
              <a:rPr lang="en-AU" dirty="0" smtClean="0"/>
              <a:t>Ethical theories</a:t>
            </a:r>
            <a:endParaRPr lang="en-AU" dirty="0"/>
          </a:p>
        </p:txBody>
      </p:sp>
      <p:sp>
        <p:nvSpPr>
          <p:cNvPr id="4" name="Content Placeholder 3"/>
          <p:cNvSpPr>
            <a:spLocks noGrp="1"/>
          </p:cNvSpPr>
          <p:nvPr>
            <p:ph idx="1"/>
          </p:nvPr>
        </p:nvSpPr>
        <p:spPr>
          <a:xfrm>
            <a:off x="685800" y="1196752"/>
            <a:ext cx="7772400" cy="4680520"/>
          </a:xfrm>
        </p:spPr>
        <p:txBody>
          <a:bodyPr/>
          <a:lstStyle/>
          <a:p>
            <a:pPr marL="514350" indent="-514350">
              <a:buAutoNum type="arabicPeriod"/>
            </a:pPr>
            <a:r>
              <a:rPr lang="en-AU" dirty="0" err="1" smtClean="0"/>
              <a:t>Consequentialism</a:t>
            </a:r>
            <a:r>
              <a:rPr lang="en-AU" dirty="0" smtClean="0"/>
              <a:t> </a:t>
            </a:r>
          </a:p>
          <a:p>
            <a:pPr marL="971550" lvl="1" indent="-514350"/>
            <a:r>
              <a:rPr lang="en-AU" dirty="0" smtClean="0"/>
              <a:t>The evaluation of an action depends on the non-moral consequences that the action brings about.</a:t>
            </a:r>
          </a:p>
          <a:p>
            <a:pPr marL="971550" lvl="1" indent="-514350"/>
            <a:r>
              <a:rPr lang="en-AU" dirty="0" smtClean="0"/>
              <a:t>The morality or otherwise of an action is determined by its consequences. </a:t>
            </a:r>
          </a:p>
          <a:p>
            <a:pPr marL="971550" lvl="1" indent="-514350"/>
            <a:r>
              <a:rPr lang="en-AU" dirty="0" smtClean="0"/>
              <a:t>Often expressed as "</a:t>
            </a:r>
            <a:r>
              <a:rPr lang="en-AU" i="1" dirty="0" smtClean="0"/>
              <a:t>The ends justify the means</a:t>
            </a:r>
            <a:r>
              <a:rPr lang="en-AU" dirty="0" smtClean="0"/>
              <a:t>".</a:t>
            </a:r>
          </a:p>
        </p:txBody>
      </p:sp>
      <p:sp>
        <p:nvSpPr>
          <p:cNvPr id="5" name="TextBox 4"/>
          <p:cNvSpPr txBox="1"/>
          <p:nvPr/>
        </p:nvSpPr>
        <p:spPr>
          <a:xfrm>
            <a:off x="395536" y="5949280"/>
            <a:ext cx="8424936" cy="707886"/>
          </a:xfrm>
          <a:prstGeom prst="rect">
            <a:avLst/>
          </a:prstGeom>
          <a:noFill/>
        </p:spPr>
        <p:txBody>
          <a:bodyPr wrap="square" rtlCol="0">
            <a:spAutoFit/>
          </a:bodyPr>
          <a:lstStyle/>
          <a:p>
            <a:pPr algn="ctr"/>
            <a:r>
              <a:rPr lang="en-AU" sz="2000" dirty="0" smtClean="0">
                <a:latin typeface="+mn-lt"/>
              </a:rPr>
              <a:t>“Nine theories of ethics that rule the world”, http://jan.ucc.nau.edu/~dgs2/theories.pdf</a:t>
            </a:r>
            <a:endParaRPr lang="en-AU" sz="2000" dirty="0">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tricky questions for </a:t>
            </a:r>
            <a:r>
              <a:rPr lang="en-AU" dirty="0" err="1" smtClean="0"/>
              <a:t>consequentialists</a:t>
            </a:r>
            <a:endParaRPr lang="en-AU" dirty="0"/>
          </a:p>
        </p:txBody>
      </p:sp>
      <p:sp>
        <p:nvSpPr>
          <p:cNvPr id="3" name="Content Placeholder 2"/>
          <p:cNvSpPr>
            <a:spLocks noGrp="1"/>
          </p:cNvSpPr>
          <p:nvPr>
            <p:ph idx="1"/>
          </p:nvPr>
        </p:nvSpPr>
        <p:spPr>
          <a:xfrm>
            <a:off x="685800" y="2420888"/>
            <a:ext cx="7772400" cy="3960440"/>
          </a:xfrm>
        </p:spPr>
        <p:txBody>
          <a:bodyPr/>
          <a:lstStyle/>
          <a:p>
            <a:r>
              <a:rPr lang="en-AU" sz="2800" dirty="0" smtClean="0"/>
              <a:t>What sort of consequences count as </a:t>
            </a:r>
            <a:r>
              <a:rPr lang="en-AU" sz="2800" u="sng" dirty="0" smtClean="0"/>
              <a:t>good</a:t>
            </a:r>
            <a:r>
              <a:rPr lang="en-AU" sz="2800" dirty="0" smtClean="0"/>
              <a:t> consequences?</a:t>
            </a:r>
          </a:p>
          <a:p>
            <a:r>
              <a:rPr lang="en-AU" sz="2800" dirty="0" smtClean="0"/>
              <a:t>How are the consequences judged and who judges them?</a:t>
            </a:r>
          </a:p>
          <a:p>
            <a:r>
              <a:rPr lang="en-AU" sz="2800" dirty="0" smtClean="0"/>
              <a:t>Who is the primary beneficiary of moral action?</a:t>
            </a:r>
          </a:p>
          <a:p>
            <a:r>
              <a:rPr lang="en-AU" sz="2800" dirty="0" smtClean="0"/>
              <a:t>What about unknown or unforeseen consequences?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772400" cy="648072"/>
          </a:xfrm>
        </p:spPr>
        <p:txBody>
          <a:bodyPr/>
          <a:lstStyle/>
          <a:p>
            <a:r>
              <a:rPr lang="en-AU" dirty="0" smtClean="0"/>
              <a:t>Example: what would you do?</a:t>
            </a:r>
            <a:endParaRPr lang="en-AU" dirty="0"/>
          </a:p>
        </p:txBody>
      </p:sp>
      <p:sp>
        <p:nvSpPr>
          <p:cNvPr id="3" name="Content Placeholder 2"/>
          <p:cNvSpPr>
            <a:spLocks noGrp="1"/>
          </p:cNvSpPr>
          <p:nvPr>
            <p:ph idx="1"/>
          </p:nvPr>
        </p:nvSpPr>
        <p:spPr>
          <a:xfrm>
            <a:off x="2123728" y="1196752"/>
            <a:ext cx="5112568" cy="5184576"/>
          </a:xfrm>
        </p:spPr>
        <p:txBody>
          <a:bodyPr/>
          <a:lstStyle/>
          <a:p>
            <a:r>
              <a:rPr lang="en-AU" sz="2400" dirty="0" smtClean="0"/>
              <a:t>Just ahead you see a man running out of an appliance store with an box under his arm. He jumps into a waiting car and takes off. </a:t>
            </a:r>
          </a:p>
          <a:p>
            <a:r>
              <a:rPr lang="en-AU" sz="2400" dirty="0" smtClean="0"/>
              <a:t>The shop owner runs out calling “Stop thief”!</a:t>
            </a:r>
          </a:p>
          <a:p>
            <a:r>
              <a:rPr lang="en-AU" sz="2400" dirty="0" smtClean="0"/>
              <a:t>You are just about to follow to get the registration of the getaway car when the traffic lights in front of you turn </a:t>
            </a:r>
            <a:r>
              <a:rPr lang="en-AU" sz="2400" dirty="0" smtClean="0">
                <a:solidFill>
                  <a:srgbClr val="FF0000"/>
                </a:solidFill>
              </a:rPr>
              <a:t>RED</a:t>
            </a:r>
            <a:r>
              <a:rPr lang="en-AU" sz="2400" dirty="0" smtClean="0"/>
              <a:t>.</a:t>
            </a:r>
          </a:p>
          <a:p>
            <a:r>
              <a:rPr lang="en-AU" sz="2400" dirty="0" smtClean="0"/>
              <a:t>What do you do?</a:t>
            </a:r>
          </a:p>
          <a:p>
            <a:r>
              <a:rPr lang="en-AU" sz="2400" dirty="0" smtClean="0"/>
              <a:t>What are the consequences?</a:t>
            </a:r>
            <a:endParaRPr lang="en-AU" sz="2400" dirty="0"/>
          </a:p>
        </p:txBody>
      </p:sp>
      <p:pic>
        <p:nvPicPr>
          <p:cNvPr id="57345" name="Picture 1" descr="C:\Users\Geoffrey Kennedy\AppData\Local\Microsoft\Windows\Temporary Internet Files\Content.IE5\3Q53A0C6\MC900433882[1].png"/>
          <p:cNvPicPr>
            <a:picLocks noChangeAspect="1" noChangeArrowheads="1"/>
          </p:cNvPicPr>
          <p:nvPr/>
        </p:nvPicPr>
        <p:blipFill>
          <a:blip r:embed="rId2" cstate="print"/>
          <a:srcRect/>
          <a:stretch>
            <a:fillRect/>
          </a:stretch>
        </p:blipFill>
        <p:spPr bwMode="auto">
          <a:xfrm>
            <a:off x="6876256" y="3573016"/>
            <a:ext cx="1828572" cy="1828572"/>
          </a:xfrm>
          <a:prstGeom prst="rect">
            <a:avLst/>
          </a:prstGeom>
          <a:noFill/>
        </p:spPr>
      </p:pic>
      <p:pic>
        <p:nvPicPr>
          <p:cNvPr id="57346" name="Picture 2" descr="C:\Users\Geoffrey Kennedy\AppData\Local\Microsoft\Windows\Temporary Internet Files\Content.IE5\8CMAYBQR\MC900034567[1].wmf"/>
          <p:cNvPicPr>
            <a:picLocks noChangeAspect="1" noChangeArrowheads="1"/>
          </p:cNvPicPr>
          <p:nvPr/>
        </p:nvPicPr>
        <p:blipFill>
          <a:blip r:embed="rId3" cstate="print"/>
          <a:srcRect/>
          <a:stretch>
            <a:fillRect/>
          </a:stretch>
        </p:blipFill>
        <p:spPr bwMode="auto">
          <a:xfrm>
            <a:off x="251520" y="1124745"/>
            <a:ext cx="1584176" cy="1404558"/>
          </a:xfrm>
          <a:prstGeom prst="rect">
            <a:avLst/>
          </a:prstGeom>
          <a:noFill/>
        </p:spPr>
      </p:pic>
      <p:pic>
        <p:nvPicPr>
          <p:cNvPr id="57347" name="Picture 3" descr="C:\Users\Geoffrey Kennedy\AppData\Local\Microsoft\Windows\Temporary Internet Files\Content.IE5\8CMAYBQR\MC900440348[1].png"/>
          <p:cNvPicPr>
            <a:picLocks noChangeAspect="1" noChangeArrowheads="1"/>
          </p:cNvPicPr>
          <p:nvPr/>
        </p:nvPicPr>
        <p:blipFill>
          <a:blip r:embed="rId4" cstate="print"/>
          <a:srcRect/>
          <a:stretch>
            <a:fillRect/>
          </a:stretch>
        </p:blipFill>
        <p:spPr bwMode="auto">
          <a:xfrm>
            <a:off x="251520" y="2420888"/>
            <a:ext cx="2028500" cy="119737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496944" cy="936104"/>
          </a:xfrm>
        </p:spPr>
        <p:txBody>
          <a:bodyPr/>
          <a:lstStyle/>
          <a:p>
            <a:r>
              <a:rPr lang="en-AU" sz="3600" dirty="0" smtClean="0"/>
              <a:t>Ethical theories</a:t>
            </a:r>
            <a:endParaRPr lang="en-AU" dirty="0"/>
          </a:p>
        </p:txBody>
      </p:sp>
      <p:sp>
        <p:nvSpPr>
          <p:cNvPr id="4" name="Content Placeholder 3"/>
          <p:cNvSpPr>
            <a:spLocks noGrp="1"/>
          </p:cNvSpPr>
          <p:nvPr>
            <p:ph idx="1"/>
          </p:nvPr>
        </p:nvSpPr>
        <p:spPr>
          <a:xfrm>
            <a:off x="611560" y="1412776"/>
            <a:ext cx="7772400" cy="4611216"/>
          </a:xfrm>
        </p:spPr>
        <p:txBody>
          <a:bodyPr/>
          <a:lstStyle/>
          <a:p>
            <a:pPr>
              <a:buNone/>
            </a:pPr>
            <a:r>
              <a:rPr lang="en-AU" dirty="0" smtClean="0"/>
              <a:t>2. Utilitarianism </a:t>
            </a:r>
          </a:p>
          <a:p>
            <a:pPr lvl="1"/>
            <a:r>
              <a:rPr lang="en-AU" dirty="0" smtClean="0"/>
              <a:t>the moral standard should be promotion of the best long-term interests of everyone concerned, i.e. positive consequences for everyone </a:t>
            </a:r>
            <a:endParaRPr lang="en-AU" sz="2400" dirty="0" smtClean="0"/>
          </a:p>
          <a:p>
            <a:pPr lvl="1"/>
            <a:r>
              <a:rPr lang="en-AU" i="1" dirty="0" smtClean="0"/>
              <a:t>Ethical Altruism</a:t>
            </a:r>
            <a:r>
              <a:rPr lang="en-AU" dirty="0" smtClean="0"/>
              <a:t>: positive consequences for others </a:t>
            </a:r>
          </a:p>
          <a:p>
            <a:pPr lvl="1"/>
            <a:r>
              <a:rPr lang="en-AU" i="1" dirty="0" smtClean="0"/>
              <a:t>Ethical Egoism</a:t>
            </a:r>
            <a:r>
              <a:rPr lang="en-AU" dirty="0" smtClean="0"/>
              <a:t>: positive consequences for the individual making the decision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496944" cy="936104"/>
          </a:xfrm>
        </p:spPr>
        <p:txBody>
          <a:bodyPr/>
          <a:lstStyle/>
          <a:p>
            <a:r>
              <a:rPr lang="en-AU" sz="3600" dirty="0" smtClean="0"/>
              <a:t>Example: what would you do?</a:t>
            </a:r>
            <a:endParaRPr lang="en-AU" dirty="0"/>
          </a:p>
        </p:txBody>
      </p:sp>
      <p:sp>
        <p:nvSpPr>
          <p:cNvPr id="4" name="Content Placeholder 3"/>
          <p:cNvSpPr>
            <a:spLocks noGrp="1"/>
          </p:cNvSpPr>
          <p:nvPr>
            <p:ph idx="1"/>
          </p:nvPr>
        </p:nvSpPr>
        <p:spPr>
          <a:xfrm>
            <a:off x="611560" y="1412776"/>
            <a:ext cx="7772400" cy="4611216"/>
          </a:xfrm>
        </p:spPr>
        <p:txBody>
          <a:bodyPr/>
          <a:lstStyle/>
          <a:p>
            <a:pPr marL="363538" indent="-363538"/>
            <a:r>
              <a:rPr lang="en-AU" sz="2800" dirty="0" smtClean="0"/>
              <a:t>Doctors plan an experiment on a small number of subjects. </a:t>
            </a:r>
          </a:p>
          <a:p>
            <a:pPr marL="363538" indent="-363538"/>
            <a:r>
              <a:rPr lang="en-AU" sz="2800" dirty="0" smtClean="0"/>
              <a:t>There is a risk that most of them will die, but it may mean that a cure will be found for a disease that will relieve the suffering of millions of people. </a:t>
            </a:r>
          </a:p>
          <a:p>
            <a:pPr marL="363538" indent="-363538"/>
            <a:r>
              <a:rPr lang="en-AU" sz="2800" dirty="0" err="1" smtClean="0"/>
              <a:t>Utilitarianists</a:t>
            </a:r>
            <a:r>
              <a:rPr lang="en-AU" sz="2800" dirty="0" smtClean="0"/>
              <a:t> will approve if they see that the action produces the greatest good for the greatest number of people.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772400" cy="864096"/>
          </a:xfrm>
        </p:spPr>
        <p:txBody>
          <a:bodyPr/>
          <a:lstStyle/>
          <a:p>
            <a:r>
              <a:rPr lang="en-AU" dirty="0" smtClean="0"/>
              <a:t>Ethical theories</a:t>
            </a:r>
            <a:endParaRPr lang="en-AU" dirty="0"/>
          </a:p>
        </p:txBody>
      </p:sp>
      <p:sp>
        <p:nvSpPr>
          <p:cNvPr id="3" name="Content Placeholder 2"/>
          <p:cNvSpPr>
            <a:spLocks noGrp="1"/>
          </p:cNvSpPr>
          <p:nvPr>
            <p:ph idx="1"/>
          </p:nvPr>
        </p:nvSpPr>
        <p:spPr>
          <a:xfrm>
            <a:off x="611560" y="1124744"/>
            <a:ext cx="8280920" cy="5472608"/>
          </a:xfrm>
        </p:spPr>
        <p:txBody>
          <a:bodyPr/>
          <a:lstStyle/>
          <a:p>
            <a:pPr>
              <a:buNone/>
            </a:pPr>
            <a:r>
              <a:rPr lang="en-AU" dirty="0" smtClean="0"/>
              <a:t>3. Deontology</a:t>
            </a:r>
            <a:br>
              <a:rPr lang="en-AU" dirty="0" smtClean="0"/>
            </a:br>
            <a:r>
              <a:rPr lang="en-AU" sz="2400" dirty="0" smtClean="0"/>
              <a:t>(from Greek </a:t>
            </a:r>
            <a:r>
              <a:rPr lang="en-AU" sz="2400" dirty="0" err="1" smtClean="0"/>
              <a:t>δέον</a:t>
            </a:r>
            <a:r>
              <a:rPr lang="en-AU" sz="2400" dirty="0" smtClean="0"/>
              <a:t>, </a:t>
            </a:r>
            <a:r>
              <a:rPr lang="en-AU" sz="2400" dirty="0" err="1" smtClean="0"/>
              <a:t>deon</a:t>
            </a:r>
            <a:r>
              <a:rPr lang="en-AU" sz="2400" dirty="0" smtClean="0"/>
              <a:t>, “obligation, duty”)</a:t>
            </a:r>
            <a:endParaRPr lang="en-AU" dirty="0" smtClean="0"/>
          </a:p>
          <a:p>
            <a:pPr lvl="1"/>
            <a:r>
              <a:rPr lang="en-AU" dirty="0" smtClean="0"/>
              <a:t>‘Goodness’ or ‘rightness’ is determined  by examining the acts themselves, rather than consequences, or even the intentions of the person doing the act. </a:t>
            </a:r>
          </a:p>
          <a:p>
            <a:pPr lvl="1"/>
            <a:r>
              <a:rPr lang="en-AU" dirty="0" smtClean="0"/>
              <a:t>Deontologists consider rules and duties. </a:t>
            </a:r>
          </a:p>
          <a:p>
            <a:pPr lvl="2"/>
            <a:r>
              <a:rPr lang="en-AU" dirty="0" smtClean="0"/>
              <a:t>Golden Rule: “Do unto others as you would have others do unto you”.</a:t>
            </a:r>
          </a:p>
          <a:p>
            <a:pPr lvl="2"/>
            <a:r>
              <a:rPr lang="en-AU" dirty="0" smtClean="0"/>
              <a:t>Rule: Always tell the truth</a:t>
            </a:r>
          </a:p>
          <a:p>
            <a:pPr lvl="2"/>
            <a:r>
              <a:rPr lang="en-AU" dirty="0" smtClean="0"/>
              <a:t>Duty: Report criminal activity to the authorities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AU" dirty="0" smtClean="0"/>
              <a:t>Some tricky questions for deontologists</a:t>
            </a:r>
            <a:endParaRPr lang="en-AU" dirty="0"/>
          </a:p>
        </p:txBody>
      </p:sp>
      <p:sp>
        <p:nvSpPr>
          <p:cNvPr id="3" name="Content Placeholder 2"/>
          <p:cNvSpPr>
            <a:spLocks noGrp="1"/>
          </p:cNvSpPr>
          <p:nvPr>
            <p:ph idx="1"/>
          </p:nvPr>
        </p:nvSpPr>
        <p:spPr>
          <a:xfrm>
            <a:off x="683568" y="1988840"/>
            <a:ext cx="7772400" cy="4248472"/>
          </a:xfrm>
        </p:spPr>
        <p:txBody>
          <a:bodyPr/>
          <a:lstStyle/>
          <a:p>
            <a:pPr marL="342900" lvl="2" indent="-342900">
              <a:buClr>
                <a:schemeClr val="tx1"/>
              </a:buClr>
              <a:buSzPct val="75000"/>
              <a:buFont typeface="Wingdings" pitchFamily="2" charset="2"/>
              <a:buChar char="l"/>
            </a:pPr>
            <a:r>
              <a:rPr lang="en-AU" sz="3200" dirty="0" smtClean="0"/>
              <a:t>Is it all right to lie if telling the truth will hurt someone?</a:t>
            </a:r>
          </a:p>
          <a:p>
            <a:pPr marL="342900" lvl="2" indent="-342900">
              <a:buClr>
                <a:schemeClr val="tx1"/>
              </a:buClr>
              <a:buSzPct val="75000"/>
              <a:buFont typeface="Wingdings" pitchFamily="2" charset="2"/>
              <a:buChar char="l"/>
            </a:pPr>
            <a:r>
              <a:rPr lang="en-AU" sz="3200" dirty="0" smtClean="0"/>
              <a:t>If the person who doing the ‘right thing’ lacks virtue or has a bad intention in doing the act is it still ethical? </a:t>
            </a:r>
          </a:p>
          <a:p>
            <a:pPr marL="342900" lvl="2" indent="-342900">
              <a:buClr>
                <a:schemeClr val="tx1"/>
              </a:buClr>
              <a:buSzPct val="75000"/>
              <a:buFont typeface="Wingdings" pitchFamily="2" charset="2"/>
              <a:buChar char="l"/>
            </a:pPr>
            <a:r>
              <a:rPr lang="en-AU" sz="3200" dirty="0" smtClean="0"/>
              <a:t>Is a person doing ‘their duty’ with malicious intent acting ethically?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04813"/>
            <a:ext cx="7772400" cy="1347787"/>
          </a:xfrm>
        </p:spPr>
        <p:txBody>
          <a:bodyPr/>
          <a:lstStyle/>
          <a:p>
            <a:pPr marL="900113" indent="-900113" algn="l">
              <a:defRPr/>
            </a:pPr>
            <a:r>
              <a:rPr lang="en-NZ" sz="3200" dirty="0" smtClean="0"/>
              <a:t>Q3.	Which of the following best describes the action of a deontologist?</a:t>
            </a:r>
            <a:endParaRPr lang="en-AU" sz="3200" dirty="0"/>
          </a:p>
        </p:txBody>
      </p:sp>
      <p:sp>
        <p:nvSpPr>
          <p:cNvPr id="7172" name="Content Placeholder 3"/>
          <p:cNvSpPr>
            <a:spLocks noGrp="1"/>
          </p:cNvSpPr>
          <p:nvPr>
            <p:ph idx="1"/>
          </p:nvPr>
        </p:nvSpPr>
        <p:spPr>
          <a:xfrm>
            <a:off x="685800" y="1981200"/>
            <a:ext cx="7772400" cy="3608040"/>
          </a:xfrm>
        </p:spPr>
        <p:txBody>
          <a:bodyPr/>
          <a:lstStyle/>
          <a:p>
            <a:pPr marL="514350" indent="-514350">
              <a:buFont typeface="Arial" charset="0"/>
              <a:buAutoNum type="alphaUcPeriod"/>
            </a:pPr>
            <a:r>
              <a:rPr lang="en-AU" sz="2400" dirty="0" smtClean="0"/>
              <a:t>Look to the highest authority in terms of law</a:t>
            </a:r>
          </a:p>
          <a:p>
            <a:pPr marL="514350" indent="-514350">
              <a:buFont typeface="Arial" charset="0"/>
              <a:buAutoNum type="alphaUcPeriod"/>
            </a:pPr>
            <a:r>
              <a:rPr lang="en-AU" sz="2400" dirty="0" smtClean="0"/>
              <a:t>Decide who is going to benefit the most</a:t>
            </a:r>
          </a:p>
          <a:p>
            <a:pPr marL="514350" indent="-514350">
              <a:buFont typeface="Arial" charset="0"/>
              <a:buAutoNum type="alphaUcPeriod"/>
            </a:pPr>
            <a:r>
              <a:rPr lang="en-AU" sz="2400" dirty="0" smtClean="0"/>
              <a:t>Consider all of the outcomes</a:t>
            </a:r>
          </a:p>
          <a:p>
            <a:pPr marL="514350" indent="-514350">
              <a:buFont typeface="Arial" charset="0"/>
              <a:buAutoNum type="alphaUcPeriod"/>
            </a:pPr>
            <a:r>
              <a:rPr lang="en-AU" sz="2400" dirty="0" smtClean="0"/>
              <a:t>Determine which action is best for me</a:t>
            </a:r>
          </a:p>
          <a:p>
            <a:pPr marL="514350" indent="-514350">
              <a:buFont typeface="Arial" charset="0"/>
              <a:buAutoNum type="alphaUcPeriod"/>
            </a:pPr>
            <a:r>
              <a:rPr lang="en-AU" sz="2400" dirty="0" smtClean="0"/>
              <a:t>Toss a coin</a:t>
            </a:r>
          </a:p>
        </p:txBody>
      </p:sp>
      <p:graphicFrame>
        <p:nvGraphicFramePr>
          <p:cNvPr id="7170" name="Object 5"/>
          <p:cNvGraphicFramePr>
            <a:graphicFrameLocks noChangeAspect="1"/>
          </p:cNvGraphicFramePr>
          <p:nvPr/>
        </p:nvGraphicFramePr>
        <p:xfrm>
          <a:off x="592138" y="5802313"/>
          <a:ext cx="7894637" cy="758825"/>
        </p:xfrm>
        <a:graphic>
          <a:graphicData uri="http://schemas.openxmlformats.org/presentationml/2006/ole">
            <mc:AlternateContent xmlns:mc="http://schemas.openxmlformats.org/markup-compatibility/2006">
              <mc:Choice xmlns:v="urn:schemas-microsoft-com:vml" Requires="v">
                <p:oleObj spid="_x0000_s52243"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5802313"/>
                        <a:ext cx="789463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Oval 7"/>
          <p:cNvSpPr>
            <a:spLocks noChangeArrowheads="1"/>
          </p:cNvSpPr>
          <p:nvPr/>
        </p:nvSpPr>
        <p:spPr bwMode="auto">
          <a:xfrm>
            <a:off x="2935288" y="5846763"/>
            <a:ext cx="1349375" cy="658812"/>
          </a:xfrm>
          <a:prstGeom prst="ellipse">
            <a:avLst/>
          </a:prstGeom>
          <a:noFill/>
          <a:ln w="28575">
            <a:solidFill>
              <a:schemeClr val="hlink"/>
            </a:solidFill>
            <a:round/>
            <a:headEnd/>
            <a:tailEnd/>
          </a:ln>
        </p:spPr>
        <p:txBody>
          <a:bodyPr wrap="none" lIns="103236" tIns="51618" rIns="103236" bIns="51618" anchor="ctr"/>
          <a:lstStyle/>
          <a:p>
            <a:endParaRPr lang="en-AU"/>
          </a:p>
        </p:txBody>
      </p:sp>
      <p:sp>
        <p:nvSpPr>
          <p:cNvPr id="6" name="AutoShape 4"/>
          <p:cNvSpPr>
            <a:spLocks noChangeArrowheads="1"/>
          </p:cNvSpPr>
          <p:nvPr/>
        </p:nvSpPr>
        <p:spPr bwMode="auto">
          <a:xfrm>
            <a:off x="179512" y="1916832"/>
            <a:ext cx="592138"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10" y="260648"/>
            <a:ext cx="7772400" cy="1143000"/>
          </a:xfrm>
        </p:spPr>
        <p:txBody>
          <a:bodyPr/>
          <a:lstStyle/>
          <a:p>
            <a:r>
              <a:rPr lang="en-AU" dirty="0" smtClean="0"/>
              <a:t>Guest Lecture</a:t>
            </a:r>
            <a:endParaRPr lang="en-AU" dirty="0"/>
          </a:p>
        </p:txBody>
      </p:sp>
      <p:sp>
        <p:nvSpPr>
          <p:cNvPr id="3" name="Content Placeholder 2"/>
          <p:cNvSpPr>
            <a:spLocks noGrp="1"/>
          </p:cNvSpPr>
          <p:nvPr>
            <p:ph idx="1"/>
          </p:nvPr>
        </p:nvSpPr>
        <p:spPr>
          <a:xfrm>
            <a:off x="539552" y="1268760"/>
            <a:ext cx="7772400" cy="4114800"/>
          </a:xfrm>
        </p:spPr>
        <p:txBody>
          <a:bodyPr/>
          <a:lstStyle/>
          <a:p>
            <a:pPr marL="0" indent="0" algn="ctr">
              <a:buNone/>
            </a:pPr>
            <a:r>
              <a:rPr lang="en-AU" sz="1800" dirty="0"/>
              <a:t>D</a:t>
            </a:r>
            <a:r>
              <a:rPr lang="en-AU" sz="1800" dirty="0" smtClean="0"/>
              <a:t>irector - Paul </a:t>
            </a:r>
            <a:r>
              <a:rPr lang="en-AU" sz="1800" dirty="0"/>
              <a:t>Grainger </a:t>
            </a:r>
            <a:endParaRPr lang="en-AU" sz="1800" dirty="0" smtClean="0"/>
          </a:p>
          <a:p>
            <a:pPr marL="0" indent="0" algn="ctr">
              <a:buNone/>
            </a:pPr>
            <a:r>
              <a:rPr lang="en-AU" sz="1800" dirty="0" smtClean="0"/>
              <a:t>Professionals Australia</a:t>
            </a:r>
          </a:p>
          <a:p>
            <a:pPr marL="0" indent="0" algn="ctr">
              <a:buNone/>
            </a:pPr>
            <a:endParaRPr lang="en-AU" sz="1800" dirty="0" smtClean="0"/>
          </a:p>
          <a:p>
            <a:r>
              <a:rPr lang="en-AU" sz="1800" i="1" dirty="0"/>
              <a:t>Professionals Australia is the largest not-for-profit professional association for engineers and ICT professionals in Australia and has worked for over 65 years to provide career guidance and support to STEM professionals throughout their career. Currently there is over 25,000 members in industry as well as 6,000 students and young professionals in graduate programs.</a:t>
            </a:r>
            <a:endParaRPr lang="en-AU" sz="1800" dirty="0"/>
          </a:p>
          <a:p>
            <a:endParaRPr lang="en-AU" sz="1800" dirty="0"/>
          </a:p>
          <a:p>
            <a:r>
              <a:rPr lang="en-AU" sz="1800" i="1" dirty="0"/>
              <a:t>Paul is the National manager of the student and young professional program which provides tailored professional advice to young IT professionals looking to break into the industry. Having worked for over 4 years in this role he’s helped thousands of young professionals get themselves into industry and successfully navigate their graduate positions into senior roles</a:t>
            </a:r>
            <a:r>
              <a:rPr lang="en-AU" sz="1800" i="1" dirty="0" smtClean="0"/>
              <a:t>.</a:t>
            </a:r>
            <a:endParaRPr lang="en-AU" sz="1800" dirty="0"/>
          </a:p>
        </p:txBody>
      </p:sp>
      <p:pic>
        <p:nvPicPr>
          <p:cNvPr id="4" name="Picture 3"/>
          <p:cNvPicPr>
            <a:picLocks noChangeAspect="1"/>
          </p:cNvPicPr>
          <p:nvPr/>
        </p:nvPicPr>
        <p:blipFill>
          <a:blip r:embed="rId2"/>
          <a:stretch>
            <a:fillRect/>
          </a:stretch>
        </p:blipFill>
        <p:spPr>
          <a:xfrm>
            <a:off x="6830084" y="388268"/>
            <a:ext cx="1760984" cy="1760984"/>
          </a:xfrm>
          <a:prstGeom prst="rect">
            <a:avLst/>
          </a:prstGeom>
        </p:spPr>
      </p:pic>
    </p:spTree>
    <p:extLst>
      <p:ext uri="{BB962C8B-B14F-4D97-AF65-F5344CB8AC3E}">
        <p14:creationId xmlns:p14="http://schemas.microsoft.com/office/powerpoint/2010/main" val="1191928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04813"/>
            <a:ext cx="7772400" cy="1347787"/>
          </a:xfrm>
        </p:spPr>
        <p:txBody>
          <a:bodyPr/>
          <a:lstStyle/>
          <a:p>
            <a:pPr marL="900113" indent="-900113" algn="l">
              <a:defRPr/>
            </a:pPr>
            <a:r>
              <a:rPr lang="en-NZ" sz="3200" dirty="0" smtClean="0"/>
              <a:t>Q4	Which of the following best describes the action of a </a:t>
            </a:r>
            <a:r>
              <a:rPr lang="en-NZ" sz="3200" dirty="0" err="1" smtClean="0"/>
              <a:t>consequentialist</a:t>
            </a:r>
            <a:r>
              <a:rPr lang="en-NZ" sz="3200" dirty="0" smtClean="0"/>
              <a:t>?</a:t>
            </a:r>
            <a:endParaRPr lang="en-AU" sz="3200" dirty="0"/>
          </a:p>
        </p:txBody>
      </p:sp>
      <p:sp>
        <p:nvSpPr>
          <p:cNvPr id="7172" name="Content Placeholder 3"/>
          <p:cNvSpPr>
            <a:spLocks noGrp="1"/>
          </p:cNvSpPr>
          <p:nvPr>
            <p:ph idx="1"/>
          </p:nvPr>
        </p:nvSpPr>
        <p:spPr>
          <a:xfrm>
            <a:off x="685800" y="1981200"/>
            <a:ext cx="7772400" cy="3608040"/>
          </a:xfrm>
        </p:spPr>
        <p:txBody>
          <a:bodyPr/>
          <a:lstStyle/>
          <a:p>
            <a:pPr marL="514350" indent="-514350">
              <a:buFont typeface="Arial" charset="0"/>
              <a:buAutoNum type="alphaUcPeriod"/>
            </a:pPr>
            <a:r>
              <a:rPr lang="en-AU" sz="2400" dirty="0" smtClean="0"/>
              <a:t>Look to the highest authority in terms of law</a:t>
            </a:r>
          </a:p>
          <a:p>
            <a:pPr marL="514350" indent="-514350">
              <a:buFont typeface="Arial" charset="0"/>
              <a:buAutoNum type="alphaUcPeriod"/>
            </a:pPr>
            <a:r>
              <a:rPr lang="en-AU" sz="2400" dirty="0" smtClean="0"/>
              <a:t>Decide who is going to benefit the most</a:t>
            </a:r>
          </a:p>
          <a:p>
            <a:pPr marL="514350" indent="-514350">
              <a:buFont typeface="Arial" charset="0"/>
              <a:buAutoNum type="alphaUcPeriod"/>
            </a:pPr>
            <a:r>
              <a:rPr lang="en-AU" sz="2400" dirty="0" smtClean="0"/>
              <a:t>Consider all of the outcomes</a:t>
            </a:r>
          </a:p>
          <a:p>
            <a:pPr marL="514350" indent="-514350">
              <a:buFont typeface="Arial" charset="0"/>
              <a:buAutoNum type="alphaUcPeriod"/>
            </a:pPr>
            <a:r>
              <a:rPr lang="en-AU" sz="2400" dirty="0" smtClean="0"/>
              <a:t>Determine which action is best for me</a:t>
            </a:r>
          </a:p>
          <a:p>
            <a:pPr marL="514350" indent="-514350">
              <a:buFont typeface="Arial" charset="0"/>
              <a:buAutoNum type="alphaUcPeriod"/>
            </a:pPr>
            <a:r>
              <a:rPr lang="en-AU" sz="2400" dirty="0" smtClean="0"/>
              <a:t>Toss a coin</a:t>
            </a:r>
          </a:p>
        </p:txBody>
      </p:sp>
      <p:graphicFrame>
        <p:nvGraphicFramePr>
          <p:cNvPr id="7170" name="Object 5"/>
          <p:cNvGraphicFramePr>
            <a:graphicFrameLocks noChangeAspect="1"/>
          </p:cNvGraphicFramePr>
          <p:nvPr/>
        </p:nvGraphicFramePr>
        <p:xfrm>
          <a:off x="592138" y="5802313"/>
          <a:ext cx="7894637" cy="758825"/>
        </p:xfrm>
        <a:graphic>
          <a:graphicData uri="http://schemas.openxmlformats.org/presentationml/2006/ole">
            <mc:AlternateContent xmlns:mc="http://schemas.openxmlformats.org/markup-compatibility/2006">
              <mc:Choice xmlns:v="urn:schemas-microsoft-com:vml" Requires="v">
                <p:oleObj spid="_x0000_s53267"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5802313"/>
                        <a:ext cx="789463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Oval 7"/>
          <p:cNvSpPr>
            <a:spLocks noChangeArrowheads="1"/>
          </p:cNvSpPr>
          <p:nvPr/>
        </p:nvSpPr>
        <p:spPr bwMode="auto">
          <a:xfrm>
            <a:off x="4086721" y="5846763"/>
            <a:ext cx="1349375" cy="658812"/>
          </a:xfrm>
          <a:prstGeom prst="ellipse">
            <a:avLst/>
          </a:prstGeom>
          <a:noFill/>
          <a:ln w="28575">
            <a:solidFill>
              <a:schemeClr val="hlink"/>
            </a:solidFill>
            <a:round/>
            <a:headEnd/>
            <a:tailEnd/>
          </a:ln>
        </p:spPr>
        <p:txBody>
          <a:bodyPr wrap="none" lIns="103236" tIns="51618" rIns="103236" bIns="51618" anchor="ctr"/>
          <a:lstStyle/>
          <a:p>
            <a:endParaRPr lang="en-AU"/>
          </a:p>
        </p:txBody>
      </p:sp>
      <p:sp>
        <p:nvSpPr>
          <p:cNvPr id="6" name="AutoShape 4"/>
          <p:cNvSpPr>
            <a:spLocks noChangeArrowheads="1"/>
          </p:cNvSpPr>
          <p:nvPr/>
        </p:nvSpPr>
        <p:spPr bwMode="auto">
          <a:xfrm>
            <a:off x="179512" y="2780928"/>
            <a:ext cx="592138"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04813"/>
            <a:ext cx="7772400" cy="1347787"/>
          </a:xfrm>
        </p:spPr>
        <p:txBody>
          <a:bodyPr/>
          <a:lstStyle/>
          <a:p>
            <a:pPr marL="900113" indent="-900113" algn="l">
              <a:defRPr/>
            </a:pPr>
            <a:r>
              <a:rPr lang="en-NZ" sz="3200" dirty="0" smtClean="0"/>
              <a:t>Q5	Which of the following best describes the action of a utilitarian egotist?</a:t>
            </a:r>
            <a:endParaRPr lang="en-AU" sz="3200" dirty="0"/>
          </a:p>
        </p:txBody>
      </p:sp>
      <p:sp>
        <p:nvSpPr>
          <p:cNvPr id="7172" name="Content Placeholder 3"/>
          <p:cNvSpPr>
            <a:spLocks noGrp="1"/>
          </p:cNvSpPr>
          <p:nvPr>
            <p:ph idx="1"/>
          </p:nvPr>
        </p:nvSpPr>
        <p:spPr>
          <a:xfrm>
            <a:off x="685800" y="1981200"/>
            <a:ext cx="7772400" cy="3608040"/>
          </a:xfrm>
        </p:spPr>
        <p:txBody>
          <a:bodyPr/>
          <a:lstStyle/>
          <a:p>
            <a:pPr marL="514350" indent="-514350">
              <a:buFont typeface="Arial" charset="0"/>
              <a:buAutoNum type="alphaUcPeriod"/>
            </a:pPr>
            <a:r>
              <a:rPr lang="en-AU" sz="2400" dirty="0" smtClean="0"/>
              <a:t>Look to the highest authority in terms of law</a:t>
            </a:r>
          </a:p>
          <a:p>
            <a:pPr marL="514350" indent="-514350">
              <a:buFont typeface="Arial" charset="0"/>
              <a:buAutoNum type="alphaUcPeriod"/>
            </a:pPr>
            <a:r>
              <a:rPr lang="en-AU" sz="2400" dirty="0" smtClean="0"/>
              <a:t>Decide who is going to benefit the most</a:t>
            </a:r>
          </a:p>
          <a:p>
            <a:pPr marL="514350" indent="-514350">
              <a:buFont typeface="Arial" charset="0"/>
              <a:buAutoNum type="alphaUcPeriod"/>
            </a:pPr>
            <a:r>
              <a:rPr lang="en-AU" sz="2400" dirty="0" smtClean="0"/>
              <a:t>Consider all of the outcomes</a:t>
            </a:r>
          </a:p>
          <a:p>
            <a:pPr marL="514350" indent="-514350">
              <a:buFont typeface="Arial" charset="0"/>
              <a:buAutoNum type="alphaUcPeriod"/>
            </a:pPr>
            <a:r>
              <a:rPr lang="en-AU" sz="2400" dirty="0" smtClean="0"/>
              <a:t>Determine which action is best for me</a:t>
            </a:r>
          </a:p>
          <a:p>
            <a:pPr marL="514350" indent="-514350">
              <a:buFont typeface="Arial" charset="0"/>
              <a:buAutoNum type="alphaUcPeriod"/>
            </a:pPr>
            <a:r>
              <a:rPr lang="en-AU" sz="2400" dirty="0" smtClean="0"/>
              <a:t>Toss a coin</a:t>
            </a:r>
          </a:p>
        </p:txBody>
      </p:sp>
      <p:graphicFrame>
        <p:nvGraphicFramePr>
          <p:cNvPr id="7170" name="Object 5"/>
          <p:cNvGraphicFramePr>
            <a:graphicFrameLocks noChangeAspect="1"/>
          </p:cNvGraphicFramePr>
          <p:nvPr/>
        </p:nvGraphicFramePr>
        <p:xfrm>
          <a:off x="637803" y="5802313"/>
          <a:ext cx="7894637" cy="758825"/>
        </p:xfrm>
        <a:graphic>
          <a:graphicData uri="http://schemas.openxmlformats.org/presentationml/2006/ole">
            <mc:AlternateContent xmlns:mc="http://schemas.openxmlformats.org/markup-compatibility/2006">
              <mc:Choice xmlns:v="urn:schemas-microsoft-com:vml" Requires="v">
                <p:oleObj spid="_x0000_s54291"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03" y="5802313"/>
                        <a:ext cx="789463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Oval 7"/>
          <p:cNvSpPr>
            <a:spLocks noChangeArrowheads="1"/>
          </p:cNvSpPr>
          <p:nvPr/>
        </p:nvSpPr>
        <p:spPr bwMode="auto">
          <a:xfrm>
            <a:off x="5166841" y="5846763"/>
            <a:ext cx="1349375" cy="658812"/>
          </a:xfrm>
          <a:prstGeom prst="ellipse">
            <a:avLst/>
          </a:prstGeom>
          <a:noFill/>
          <a:ln w="28575">
            <a:solidFill>
              <a:schemeClr val="hlink"/>
            </a:solidFill>
            <a:round/>
            <a:headEnd/>
            <a:tailEnd/>
          </a:ln>
        </p:spPr>
        <p:txBody>
          <a:bodyPr wrap="none" lIns="103236" tIns="51618" rIns="103236" bIns="51618" anchor="ctr"/>
          <a:lstStyle/>
          <a:p>
            <a:endParaRPr lang="en-AU"/>
          </a:p>
        </p:txBody>
      </p:sp>
      <p:sp>
        <p:nvSpPr>
          <p:cNvPr id="6" name="AutoShape 4"/>
          <p:cNvSpPr>
            <a:spLocks noChangeArrowheads="1"/>
          </p:cNvSpPr>
          <p:nvPr/>
        </p:nvSpPr>
        <p:spPr bwMode="auto">
          <a:xfrm>
            <a:off x="179512" y="3245098"/>
            <a:ext cx="592138"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772400" cy="864096"/>
          </a:xfrm>
        </p:spPr>
        <p:txBody>
          <a:bodyPr/>
          <a:lstStyle/>
          <a:p>
            <a:r>
              <a:rPr lang="en-AU" dirty="0" smtClean="0"/>
              <a:t>Example: what would you do?</a:t>
            </a:r>
            <a:endParaRPr lang="en-AU" dirty="0"/>
          </a:p>
        </p:txBody>
      </p:sp>
      <p:sp>
        <p:nvSpPr>
          <p:cNvPr id="3" name="Content Placeholder 2"/>
          <p:cNvSpPr>
            <a:spLocks noGrp="1"/>
          </p:cNvSpPr>
          <p:nvPr>
            <p:ph idx="1"/>
          </p:nvPr>
        </p:nvSpPr>
        <p:spPr>
          <a:xfrm>
            <a:off x="683568" y="1196752"/>
            <a:ext cx="7772400" cy="5400600"/>
          </a:xfrm>
        </p:spPr>
        <p:txBody>
          <a:bodyPr/>
          <a:lstStyle/>
          <a:p>
            <a:r>
              <a:rPr lang="en-AU" sz="3000" dirty="0" smtClean="0"/>
              <a:t>You observe your best friend, Jack, at a conference in a passionate embrace with a woman you know not to be his wife, Jill. </a:t>
            </a:r>
          </a:p>
          <a:p>
            <a:r>
              <a:rPr lang="en-AU" sz="3000" dirty="0" smtClean="0"/>
              <a:t>A few days later you meet Jill and she asks if you have observed Jack acting strangely.</a:t>
            </a:r>
          </a:p>
          <a:p>
            <a:r>
              <a:rPr lang="en-AU" sz="3000" dirty="0" smtClean="0"/>
              <a:t>You know that lying is wrong and feel that it is your duty to tell Jill the truth.</a:t>
            </a:r>
          </a:p>
          <a:p>
            <a:r>
              <a:rPr lang="en-AU" sz="3000" dirty="0" smtClean="0"/>
              <a:t>Should you tell the truth and wreck Jack’s marriage or lie, and hope that things will work out for the best? </a:t>
            </a:r>
            <a:endParaRPr lang="en-AU" sz="3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772400" cy="1296144"/>
          </a:xfrm>
        </p:spPr>
        <p:txBody>
          <a:bodyPr/>
          <a:lstStyle/>
          <a:p>
            <a:r>
              <a:rPr lang="en-AU" dirty="0" smtClean="0"/>
              <a:t>Ethical behaviour in your professional life</a:t>
            </a:r>
            <a:endParaRPr lang="en-AU" dirty="0"/>
          </a:p>
        </p:txBody>
      </p:sp>
      <p:sp>
        <p:nvSpPr>
          <p:cNvPr id="3" name="Content Placeholder 2"/>
          <p:cNvSpPr>
            <a:spLocks noGrp="1"/>
          </p:cNvSpPr>
          <p:nvPr>
            <p:ph idx="1"/>
          </p:nvPr>
        </p:nvSpPr>
        <p:spPr/>
        <p:txBody>
          <a:bodyPr/>
          <a:lstStyle/>
          <a:p>
            <a:pPr marL="514350" indent="-514350">
              <a:buFont typeface="+mj-lt"/>
              <a:buAutoNum type="arabicPeriod"/>
            </a:pPr>
            <a:r>
              <a:rPr lang="en-AU" sz="2800" dirty="0" smtClean="0"/>
              <a:t>‘unethical’  does not necessarily mean  ‘unlawful’ or ‘illegal’</a:t>
            </a:r>
          </a:p>
          <a:p>
            <a:pPr marL="514350" indent="-514350">
              <a:buFont typeface="+mj-lt"/>
              <a:buAutoNum type="arabicPeriod"/>
            </a:pPr>
            <a:r>
              <a:rPr lang="en-AU" sz="2800" dirty="0" smtClean="0"/>
              <a:t>Something that is ‘legal’ is not always ‘ethical’</a:t>
            </a:r>
          </a:p>
          <a:p>
            <a:pPr marL="514350" indent="-514350">
              <a:buFont typeface="+mj-lt"/>
              <a:buAutoNum type="arabicPeriod"/>
            </a:pPr>
            <a:r>
              <a:rPr lang="en-AU" sz="2800" dirty="0" smtClean="0"/>
              <a:t>Ethical behaviour incorporates three levels of involvement</a:t>
            </a:r>
          </a:p>
          <a:p>
            <a:pPr marL="914400" lvl="1" indent="-457200"/>
            <a:r>
              <a:rPr lang="en-AU" sz="2400" dirty="0" smtClean="0"/>
              <a:t>Responsibility</a:t>
            </a:r>
          </a:p>
          <a:p>
            <a:pPr marL="914400" lvl="1" indent="-457200"/>
            <a:r>
              <a:rPr lang="en-AU" sz="2400" dirty="0" smtClean="0"/>
              <a:t>Accountability</a:t>
            </a:r>
          </a:p>
          <a:p>
            <a:pPr marL="914400" lvl="1" indent="-457200"/>
            <a:r>
              <a:rPr lang="en-AU" sz="2400" dirty="0" smtClean="0"/>
              <a:t>Liability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90" name="Rectangle 54"/>
          <p:cNvSpPr>
            <a:spLocks noGrp="1" noChangeArrowheads="1"/>
          </p:cNvSpPr>
          <p:nvPr>
            <p:ph type="title"/>
          </p:nvPr>
        </p:nvSpPr>
        <p:spPr>
          <a:xfrm>
            <a:off x="683568" y="260648"/>
            <a:ext cx="7772400" cy="864096"/>
          </a:xfrm>
        </p:spPr>
        <p:txBody>
          <a:bodyPr/>
          <a:lstStyle/>
          <a:p>
            <a:r>
              <a:rPr lang="en-US" dirty="0" smtClean="0"/>
              <a:t>Responsibility</a:t>
            </a:r>
            <a:endParaRPr lang="en-AU" dirty="0"/>
          </a:p>
        </p:txBody>
      </p:sp>
      <p:sp>
        <p:nvSpPr>
          <p:cNvPr id="6" name="Content Placeholder 5"/>
          <p:cNvSpPr>
            <a:spLocks noGrp="1"/>
          </p:cNvSpPr>
          <p:nvPr>
            <p:ph idx="1"/>
          </p:nvPr>
        </p:nvSpPr>
        <p:spPr>
          <a:xfrm>
            <a:off x="685800" y="1196752"/>
            <a:ext cx="7772400" cy="5184576"/>
          </a:xfrm>
        </p:spPr>
        <p:txBody>
          <a:bodyPr/>
          <a:lstStyle/>
          <a:p>
            <a:r>
              <a:rPr lang="en-AU" sz="2800" dirty="0" smtClean="0"/>
              <a:t>A moral concept</a:t>
            </a:r>
          </a:p>
          <a:p>
            <a:r>
              <a:rPr lang="en-AU" sz="2800" dirty="0" smtClean="0"/>
              <a:t>You accept the consequences and obligations of your decisions and actions, as a member of the human race </a:t>
            </a:r>
          </a:p>
          <a:p>
            <a:r>
              <a:rPr lang="en-AU" sz="2800" dirty="0" smtClean="0"/>
              <a:t>Blame (or praise) is attributed to individuals (rather than collectives or groups)</a:t>
            </a:r>
          </a:p>
          <a:p>
            <a:r>
              <a:rPr lang="en-AU" sz="2800" dirty="0" smtClean="0"/>
              <a:t>Notions of guilt or shame may apply, but legal punishment or compensation does not necessarily result.</a:t>
            </a:r>
            <a:endParaRPr lang="en-AU"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90" name="Rectangle 54"/>
          <p:cNvSpPr>
            <a:spLocks noGrp="1" noChangeArrowheads="1"/>
          </p:cNvSpPr>
          <p:nvPr>
            <p:ph type="title"/>
          </p:nvPr>
        </p:nvSpPr>
        <p:spPr>
          <a:xfrm>
            <a:off x="683568" y="260648"/>
            <a:ext cx="7772400" cy="792088"/>
          </a:xfrm>
        </p:spPr>
        <p:txBody>
          <a:bodyPr/>
          <a:lstStyle/>
          <a:p>
            <a:r>
              <a:rPr lang="en-AU" dirty="0" smtClean="0"/>
              <a:t>Accountability</a:t>
            </a:r>
            <a:endParaRPr lang="en-AU" dirty="0"/>
          </a:p>
        </p:txBody>
      </p:sp>
      <p:sp>
        <p:nvSpPr>
          <p:cNvPr id="6" name="Content Placeholder 5"/>
          <p:cNvSpPr>
            <a:spLocks noGrp="1"/>
          </p:cNvSpPr>
          <p:nvPr>
            <p:ph idx="1"/>
          </p:nvPr>
        </p:nvSpPr>
        <p:spPr>
          <a:xfrm>
            <a:off x="685800" y="1340768"/>
            <a:ext cx="7772400" cy="5040560"/>
          </a:xfrm>
        </p:spPr>
        <p:txBody>
          <a:bodyPr/>
          <a:lstStyle/>
          <a:p>
            <a:r>
              <a:rPr lang="en-AU" sz="2400" dirty="0" smtClean="0"/>
              <a:t>An organisational concept</a:t>
            </a:r>
          </a:p>
          <a:p>
            <a:r>
              <a:rPr lang="en-AU" sz="2400" dirty="0" smtClean="0"/>
              <a:t>You need to be able to justify your decisions on rational grounds and be prepared to be held responsible for such decisions</a:t>
            </a:r>
          </a:p>
          <a:p>
            <a:r>
              <a:rPr lang="en-AU" sz="2400" dirty="0" smtClean="0"/>
              <a:t>‘Accountability’ is mechanism for assessing responsibility for decisions made and actions taken</a:t>
            </a:r>
          </a:p>
          <a:p>
            <a:r>
              <a:rPr lang="en-AU" sz="2400" dirty="0" smtClean="0"/>
              <a:t>It does not necessarily attribute blame in a moral sense </a:t>
            </a:r>
          </a:p>
          <a:p>
            <a:r>
              <a:rPr lang="en-AU" sz="2400" dirty="0" smtClean="0"/>
              <a:t>It goes beyond legal liability: someone or some group is answerable</a:t>
            </a:r>
          </a:p>
          <a:p>
            <a:r>
              <a:rPr lang="en-AU" sz="2400" dirty="0" smtClean="0"/>
              <a:t>It can apply to individuals, groups of individuals, or corporations.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90" name="Rectangle 54"/>
          <p:cNvSpPr>
            <a:spLocks noGrp="1" noChangeArrowheads="1"/>
          </p:cNvSpPr>
          <p:nvPr>
            <p:ph type="title"/>
          </p:nvPr>
        </p:nvSpPr>
        <p:spPr>
          <a:xfrm>
            <a:off x="683568" y="260648"/>
            <a:ext cx="7772400" cy="864096"/>
          </a:xfrm>
        </p:spPr>
        <p:txBody>
          <a:bodyPr/>
          <a:lstStyle/>
          <a:p>
            <a:r>
              <a:rPr lang="en-AU" dirty="0" smtClean="0"/>
              <a:t>Liability</a:t>
            </a:r>
            <a:endParaRPr lang="en-AU" dirty="0"/>
          </a:p>
        </p:txBody>
      </p:sp>
      <p:sp>
        <p:nvSpPr>
          <p:cNvPr id="6" name="Content Placeholder 5"/>
          <p:cNvSpPr>
            <a:spLocks noGrp="1"/>
          </p:cNvSpPr>
          <p:nvPr>
            <p:ph idx="1"/>
          </p:nvPr>
        </p:nvSpPr>
        <p:spPr>
          <a:xfrm>
            <a:off x="685800" y="1196752"/>
            <a:ext cx="7772400" cy="5256584"/>
          </a:xfrm>
        </p:spPr>
        <p:txBody>
          <a:bodyPr/>
          <a:lstStyle/>
          <a:p>
            <a:r>
              <a:rPr lang="en-AU" sz="2800" dirty="0" smtClean="0"/>
              <a:t>A legal concept </a:t>
            </a:r>
          </a:p>
          <a:p>
            <a:r>
              <a:rPr lang="en-AU" sz="2800" dirty="0" smtClean="0"/>
              <a:t>Existing laws give any individuals affected, including those downstream, the right to recover costs resulting from your actions</a:t>
            </a:r>
          </a:p>
          <a:p>
            <a:r>
              <a:rPr lang="en-AU" sz="2800" dirty="0" smtClean="0"/>
              <a:t>‘Liability’ does not attribute blame or fault in a moral sense to those held ‘liable’</a:t>
            </a:r>
          </a:p>
          <a:p>
            <a:r>
              <a:rPr lang="en-AU" sz="2800" dirty="0" smtClean="0"/>
              <a:t>Typically ‘liability’ applies in the case of corporations and property owners. </a:t>
            </a:r>
          </a:p>
          <a:p>
            <a:r>
              <a:rPr lang="en-AU" sz="2800" dirty="0" smtClean="0"/>
              <a:t>Compensation can be required even when responsibility in a formal or moral sense is not admitted.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28" y="285750"/>
            <a:ext cx="8150620" cy="928688"/>
          </a:xfrm>
        </p:spPr>
        <p:txBody>
          <a:bodyPr/>
          <a:lstStyle/>
          <a:p>
            <a:pPr>
              <a:defRPr/>
            </a:pPr>
            <a:r>
              <a:rPr lang="en-AU" sz="3600" dirty="0" smtClean="0"/>
              <a:t>Examples of unethical behaviour in IT</a:t>
            </a:r>
          </a:p>
        </p:txBody>
      </p:sp>
      <p:sp>
        <p:nvSpPr>
          <p:cNvPr id="29699" name="Content Placeholder 2"/>
          <p:cNvSpPr>
            <a:spLocks noGrp="1"/>
          </p:cNvSpPr>
          <p:nvPr>
            <p:ph idx="1"/>
          </p:nvPr>
        </p:nvSpPr>
        <p:spPr>
          <a:xfrm>
            <a:off x="500063" y="1772816"/>
            <a:ext cx="8143875" cy="3960440"/>
          </a:xfrm>
        </p:spPr>
        <p:txBody>
          <a:bodyPr/>
          <a:lstStyle/>
          <a:p>
            <a:r>
              <a:rPr lang="en-AU" sz="2800" dirty="0" smtClean="0"/>
              <a:t>copying software illegally (piracy)</a:t>
            </a:r>
          </a:p>
          <a:p>
            <a:r>
              <a:rPr lang="en-AU" sz="2800" dirty="0" smtClean="0"/>
              <a:t>disclosing personal information</a:t>
            </a:r>
          </a:p>
          <a:p>
            <a:r>
              <a:rPr lang="en-AU" sz="2800" dirty="0" smtClean="0"/>
              <a:t>failing to give proper advice to boss</a:t>
            </a:r>
          </a:p>
          <a:p>
            <a:r>
              <a:rPr lang="en-AU" sz="2800" dirty="0" smtClean="0"/>
              <a:t>using company assets for private purpose</a:t>
            </a:r>
          </a:p>
          <a:p>
            <a:r>
              <a:rPr lang="en-AU" sz="2800" dirty="0" smtClean="0"/>
              <a:t>using privileged position to gain favour</a:t>
            </a:r>
          </a:p>
          <a:p>
            <a:r>
              <a:rPr lang="en-AU" sz="2800" dirty="0" smtClean="0"/>
              <a:t>failing to take due care with data security</a:t>
            </a:r>
          </a:p>
          <a:p>
            <a:r>
              <a:rPr lang="en-AU" sz="2800" dirty="0" smtClean="0"/>
              <a:t>failing to treat colleagues or seniors with respect </a:t>
            </a:r>
          </a:p>
          <a:p>
            <a:endParaRPr lang="en-AU"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008112"/>
          </a:xfrm>
        </p:spPr>
        <p:txBody>
          <a:bodyPr/>
          <a:lstStyle/>
          <a:p>
            <a:r>
              <a:rPr lang="en-AU" dirty="0" smtClean="0"/>
              <a:t>Apparent gender differences in IT</a:t>
            </a:r>
            <a:br>
              <a:rPr lang="en-AU" dirty="0" smtClean="0"/>
            </a:br>
            <a:r>
              <a:rPr lang="en-AU" sz="2400" dirty="0" smtClean="0"/>
              <a:t>Comm. ACM, </a:t>
            </a:r>
            <a:endParaRPr lang="en-AU" dirty="0"/>
          </a:p>
        </p:txBody>
      </p:sp>
      <p:graphicFrame>
        <p:nvGraphicFramePr>
          <p:cNvPr id="4" name="Content Placeholder 3"/>
          <p:cNvGraphicFramePr>
            <a:graphicFrameLocks noGrp="1"/>
          </p:cNvGraphicFramePr>
          <p:nvPr>
            <p:ph idx="1"/>
          </p:nvPr>
        </p:nvGraphicFramePr>
        <p:xfrm>
          <a:off x="251520" y="1628800"/>
          <a:ext cx="8712969" cy="4795917"/>
        </p:xfrm>
        <a:graphic>
          <a:graphicData uri="http://schemas.openxmlformats.org/drawingml/2006/table">
            <a:tbl>
              <a:tblPr firstRow="1" bandRow="1">
                <a:tableStyleId>{073A0DAA-6AF3-43AB-8588-CEC1D06C72B9}</a:tableStyleId>
              </a:tblPr>
              <a:tblGrid>
                <a:gridCol w="4536504"/>
                <a:gridCol w="2232248"/>
                <a:gridCol w="1944217"/>
              </a:tblGrid>
              <a:tr h="863997">
                <a:tc>
                  <a:txBody>
                    <a:bodyPr/>
                    <a:lstStyle/>
                    <a:p>
                      <a:r>
                        <a:rPr lang="en-AU" sz="2400" dirty="0" smtClean="0">
                          <a:solidFill>
                            <a:schemeClr val="tx1"/>
                          </a:solidFill>
                        </a:rPr>
                        <a:t>Scenario</a:t>
                      </a:r>
                      <a:endParaRPr lang="en-A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2400" dirty="0" smtClean="0">
                          <a:solidFill>
                            <a:schemeClr val="tx1"/>
                          </a:solidFill>
                        </a:rPr>
                        <a:t>Disagree</a:t>
                      </a:r>
                    </a:p>
                    <a:p>
                      <a:pPr algn="ctr"/>
                      <a:r>
                        <a:rPr lang="en-AU" sz="2400" dirty="0" smtClean="0">
                          <a:solidFill>
                            <a:schemeClr val="tx1"/>
                          </a:solidFill>
                        </a:rPr>
                        <a:t>(M / F)</a:t>
                      </a:r>
                      <a:endParaRPr lang="en-A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2400" dirty="0" smtClean="0">
                          <a:solidFill>
                            <a:schemeClr val="tx1"/>
                          </a:solidFill>
                        </a:rPr>
                        <a:t>Agree</a:t>
                      </a:r>
                    </a:p>
                    <a:p>
                      <a:pPr algn="ctr"/>
                      <a:r>
                        <a:rPr lang="en-AU" sz="2400" dirty="0" smtClean="0">
                          <a:solidFill>
                            <a:schemeClr val="tx1"/>
                          </a:solidFill>
                        </a:rPr>
                        <a:t>(M / F)</a:t>
                      </a:r>
                      <a:endParaRPr lang="en-A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52103">
                <a:tc>
                  <a:txBody>
                    <a:bodyPr/>
                    <a:lstStyle/>
                    <a:p>
                      <a:r>
                        <a:rPr lang="en-AU" sz="2400" dirty="0" smtClean="0"/>
                        <a:t>1. OK to keep</a:t>
                      </a:r>
                      <a:r>
                        <a:rPr lang="en-AU" sz="2400" baseline="0" dirty="0" smtClean="0"/>
                        <a:t> and not pay for software sent by mistake and not listed on invoice</a:t>
                      </a:r>
                      <a:endParaRPr lang="en-A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2400" dirty="0" smtClean="0"/>
                        <a:t>55 % / 68%</a:t>
                      </a:r>
                      <a:endParaRPr lang="en-A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2400" dirty="0" smtClean="0"/>
                        <a:t>45%  / 32%</a:t>
                      </a:r>
                      <a:endParaRPr lang="en-A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52103">
                <a:tc>
                  <a:txBody>
                    <a:bodyPr/>
                    <a:lstStyle/>
                    <a:p>
                      <a:r>
                        <a:rPr lang="en-AU" sz="2400" dirty="0" smtClean="0"/>
                        <a:t>2. OK to use company resources to do write programs for friends in own time</a:t>
                      </a:r>
                      <a:endParaRPr lang="en-A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2400" dirty="0" smtClean="0"/>
                        <a:t>11% / 16%</a:t>
                      </a:r>
                      <a:endParaRPr lang="en-A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2400" dirty="0" smtClean="0"/>
                        <a:t>89% / 84%</a:t>
                      </a:r>
                      <a:endParaRPr lang="en-A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52103">
                <a:tc>
                  <a:txBody>
                    <a:bodyPr/>
                    <a:lstStyle/>
                    <a:p>
                      <a:r>
                        <a:rPr lang="en-AU" sz="2400" dirty="0" smtClean="0"/>
                        <a:t>3. OK to make a copy of statistical</a:t>
                      </a:r>
                      <a:r>
                        <a:rPr lang="en-AU" sz="2400" baseline="0" dirty="0" smtClean="0"/>
                        <a:t> </a:t>
                      </a:r>
                      <a:r>
                        <a:rPr lang="en-AU" sz="2400" dirty="0" smtClean="0"/>
                        <a:t>data encountered at job site for</a:t>
                      </a:r>
                      <a:r>
                        <a:rPr lang="en-AU" sz="2400" baseline="0" dirty="0" smtClean="0"/>
                        <a:t> own purposes if not excluded by contract</a:t>
                      </a:r>
                      <a:endParaRPr lang="en-A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2400" dirty="0" smtClean="0"/>
                        <a:t>51% / 72%</a:t>
                      </a:r>
                      <a:endParaRPr lang="en-A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2400" dirty="0" smtClean="0"/>
                        <a:t>49% / 28%</a:t>
                      </a:r>
                      <a:endParaRPr lang="en-A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23528" y="188640"/>
            <a:ext cx="8496944" cy="1728192"/>
          </a:xfrm>
        </p:spPr>
        <p:txBody>
          <a:bodyPr/>
          <a:lstStyle/>
          <a:p>
            <a:r>
              <a:rPr lang="en-US" sz="3600" dirty="0" smtClean="0"/>
              <a:t>Ethical </a:t>
            </a:r>
            <a:r>
              <a:rPr lang="en-US" sz="3600" dirty="0" err="1" smtClean="0"/>
              <a:t>behaviour</a:t>
            </a:r>
            <a:r>
              <a:rPr lang="en-US" sz="3600" dirty="0" smtClean="0"/>
              <a:t> at University</a:t>
            </a:r>
            <a:br>
              <a:rPr lang="en-US" sz="3600" dirty="0" smtClean="0"/>
            </a:br>
            <a:r>
              <a:rPr lang="en-US" sz="3600" i="1" dirty="0" smtClean="0">
                <a:latin typeface="Times New Roman" pitchFamily="18" charset="0"/>
                <a:cs typeface="Times New Roman" pitchFamily="18" charset="0"/>
              </a:rPr>
              <a:t>Academic honesty</a:t>
            </a:r>
            <a:r>
              <a:rPr lang="en-US" sz="3600" dirty="0" smtClean="0"/>
              <a:t/>
            </a:r>
            <a:br>
              <a:rPr lang="en-US" sz="3600" dirty="0" smtClean="0"/>
            </a:br>
            <a:r>
              <a:rPr lang="en-US" sz="3200" dirty="0" smtClean="0"/>
              <a:t>Are you responsible, accountable or liable?</a:t>
            </a:r>
            <a:endParaRPr lang="en-AU" sz="3200" dirty="0"/>
          </a:p>
        </p:txBody>
      </p:sp>
      <p:sp>
        <p:nvSpPr>
          <p:cNvPr id="100355" name="Rectangle 3"/>
          <p:cNvSpPr>
            <a:spLocks noGrp="1" noChangeArrowheads="1"/>
          </p:cNvSpPr>
          <p:nvPr>
            <p:ph type="body" idx="1"/>
          </p:nvPr>
        </p:nvSpPr>
        <p:spPr>
          <a:xfrm>
            <a:off x="683568" y="2348880"/>
            <a:ext cx="7772400" cy="3816424"/>
          </a:xfrm>
        </p:spPr>
        <p:txBody>
          <a:bodyPr/>
          <a:lstStyle/>
          <a:p>
            <a:pPr>
              <a:spcBef>
                <a:spcPts val="800"/>
              </a:spcBef>
            </a:pPr>
            <a:r>
              <a:rPr lang="en-AU" sz="2000" b="1" i="1" dirty="0" smtClean="0">
                <a:solidFill>
                  <a:schemeClr val="tx1"/>
                </a:solidFill>
                <a:latin typeface="+mn-lt"/>
                <a:ea typeface="+mn-ea"/>
                <a:cs typeface="+mn-cs"/>
              </a:rPr>
              <a:t>Plagiarism</a:t>
            </a:r>
            <a:r>
              <a:rPr lang="en-AU" sz="2000" dirty="0" smtClean="0">
                <a:solidFill>
                  <a:schemeClr val="tx1"/>
                </a:solidFill>
                <a:latin typeface="+mn-lt"/>
                <a:ea typeface="+mn-ea"/>
                <a:cs typeface="+mn-cs"/>
              </a:rPr>
              <a:t> </a:t>
            </a:r>
            <a:br>
              <a:rPr lang="en-AU" sz="2000" dirty="0" smtClean="0">
                <a:solidFill>
                  <a:schemeClr val="tx1"/>
                </a:solidFill>
                <a:latin typeface="+mn-lt"/>
                <a:ea typeface="+mn-ea"/>
                <a:cs typeface="+mn-cs"/>
              </a:rPr>
            </a:br>
            <a:r>
              <a:rPr lang="en-AU" sz="2000" dirty="0" smtClean="0">
                <a:solidFill>
                  <a:schemeClr val="tx1"/>
                </a:solidFill>
                <a:latin typeface="+mn-lt"/>
                <a:ea typeface="+mn-ea"/>
                <a:cs typeface="+mn-cs"/>
              </a:rPr>
              <a:t>presenting another person’s ideas, findings or work as one’s own by copying or reproducing them without due acknowledgement of the source.</a:t>
            </a:r>
          </a:p>
          <a:p>
            <a:pPr>
              <a:spcBef>
                <a:spcPts val="800"/>
              </a:spcBef>
            </a:pPr>
            <a:r>
              <a:rPr lang="en-AU" sz="2000" b="1" i="1" dirty="0" smtClean="0">
                <a:solidFill>
                  <a:schemeClr val="tx1"/>
                </a:solidFill>
                <a:latin typeface="+mn-lt"/>
                <a:ea typeface="+mn-ea"/>
                <a:cs typeface="+mn-cs"/>
              </a:rPr>
              <a:t>Recycling</a:t>
            </a:r>
            <a:r>
              <a:rPr lang="en-AU" sz="2000" i="1" dirty="0" smtClean="0">
                <a:solidFill>
                  <a:schemeClr val="tx1"/>
                </a:solidFill>
                <a:latin typeface="+mn-lt"/>
                <a:ea typeface="+mn-ea"/>
                <a:cs typeface="+mn-cs"/>
              </a:rPr>
              <a:t> </a:t>
            </a:r>
            <a:br>
              <a:rPr lang="en-AU" sz="2000" i="1" dirty="0" smtClean="0">
                <a:solidFill>
                  <a:schemeClr val="tx1"/>
                </a:solidFill>
                <a:latin typeface="+mn-lt"/>
                <a:ea typeface="+mn-ea"/>
                <a:cs typeface="+mn-cs"/>
              </a:rPr>
            </a:br>
            <a:r>
              <a:rPr lang="en-AU" sz="2000" dirty="0" smtClean="0">
                <a:solidFill>
                  <a:schemeClr val="tx1"/>
                </a:solidFill>
                <a:latin typeface="+mn-lt"/>
                <a:ea typeface="+mn-ea"/>
                <a:cs typeface="+mn-cs"/>
              </a:rPr>
              <a:t>the submission for assessment of one’s own work, which is substantially the same as that which has previously been counted towards another unit of study.</a:t>
            </a:r>
          </a:p>
          <a:p>
            <a:pPr>
              <a:spcBef>
                <a:spcPts val="800"/>
              </a:spcBef>
            </a:pPr>
            <a:r>
              <a:rPr lang="en-AU" sz="2000" b="1" i="1" dirty="0" smtClean="0"/>
              <a:t>Collaboration</a:t>
            </a:r>
            <a:r>
              <a:rPr lang="en-AU" sz="2000" i="1" dirty="0" smtClean="0"/>
              <a:t> </a:t>
            </a:r>
            <a:br>
              <a:rPr lang="en-AU" sz="2000" i="1" dirty="0" smtClean="0"/>
            </a:br>
            <a:r>
              <a:rPr lang="en-AU" sz="2000" dirty="0" smtClean="0"/>
              <a:t>working in a group on an assignment which is supposed to be done individually.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966" y="260648"/>
            <a:ext cx="7772400" cy="1143000"/>
          </a:xfrm>
        </p:spPr>
        <p:txBody>
          <a:bodyPr/>
          <a:lstStyle/>
          <a:p>
            <a:r>
              <a:rPr lang="en-AU" dirty="0" smtClean="0"/>
              <a:t>Assignment 2</a:t>
            </a:r>
            <a:endParaRPr lang="en-AU" dirty="0"/>
          </a:p>
        </p:txBody>
      </p:sp>
      <p:sp>
        <p:nvSpPr>
          <p:cNvPr id="3" name="Content Placeholder 2"/>
          <p:cNvSpPr>
            <a:spLocks noGrp="1"/>
          </p:cNvSpPr>
          <p:nvPr>
            <p:ph idx="1"/>
          </p:nvPr>
        </p:nvSpPr>
        <p:spPr>
          <a:xfrm>
            <a:off x="539552" y="1196752"/>
            <a:ext cx="7772400" cy="4114800"/>
          </a:xfrm>
        </p:spPr>
        <p:txBody>
          <a:bodyPr/>
          <a:lstStyle/>
          <a:p>
            <a:r>
              <a:rPr lang="en-AU" sz="2000" dirty="0" smtClean="0"/>
              <a:t>Next week is term break</a:t>
            </a:r>
          </a:p>
          <a:p>
            <a:r>
              <a:rPr lang="en-AU" sz="2000" dirty="0" smtClean="0"/>
              <a:t>One more lecture/tutorial before submission</a:t>
            </a:r>
          </a:p>
          <a:p>
            <a:r>
              <a:rPr lang="en-AU" sz="2000" dirty="0" smtClean="0"/>
              <a:t>Reports to be submitted online on the Sunday (changed from the Course Outline as requested by class) </a:t>
            </a:r>
          </a:p>
          <a:p>
            <a:pPr lvl="1"/>
            <a:r>
              <a:rPr lang="en-AU" sz="1800" b="1" dirty="0">
                <a:solidFill>
                  <a:srgbClr val="FF0000"/>
                </a:solidFill>
              </a:rPr>
              <a:t>B</a:t>
            </a:r>
            <a:r>
              <a:rPr lang="en-AU" sz="1800" b="1" dirty="0" smtClean="0">
                <a:solidFill>
                  <a:srgbClr val="FF0000"/>
                </a:solidFill>
              </a:rPr>
              <a:t>etween 3rd-10</a:t>
            </a:r>
            <a:r>
              <a:rPr lang="en-AU" sz="1800" b="1" baseline="30000" dirty="0" smtClean="0">
                <a:solidFill>
                  <a:srgbClr val="FF0000"/>
                </a:solidFill>
              </a:rPr>
              <a:t>th</a:t>
            </a:r>
            <a:r>
              <a:rPr lang="en-AU" sz="1800" b="1" dirty="0" smtClean="0">
                <a:solidFill>
                  <a:srgbClr val="FF0000"/>
                </a:solidFill>
              </a:rPr>
              <a:t> of Oct 2015 at 11pm</a:t>
            </a:r>
          </a:p>
          <a:p>
            <a:r>
              <a:rPr lang="en-AU" sz="2000" b="1" dirty="0" smtClean="0">
                <a:solidFill>
                  <a:srgbClr val="00B050"/>
                </a:solidFill>
              </a:rPr>
              <a:t>Format – Team name_Assign2.doc</a:t>
            </a:r>
          </a:p>
          <a:p>
            <a:endParaRPr lang="en-AU" sz="2000" b="1" dirty="0" smtClean="0"/>
          </a:p>
          <a:p>
            <a:pPr marL="0" indent="0">
              <a:buNone/>
            </a:pPr>
            <a:r>
              <a:rPr lang="en-AU" sz="2000" b="1" dirty="0" smtClean="0"/>
              <a:t>===============================================</a:t>
            </a:r>
          </a:p>
          <a:p>
            <a:endParaRPr lang="en-AU" sz="2000" b="1" dirty="0" smtClean="0"/>
          </a:p>
          <a:p>
            <a:r>
              <a:rPr lang="en-AU" sz="2000" dirty="0" smtClean="0"/>
              <a:t>Presentations to be submitted online on the </a:t>
            </a:r>
          </a:p>
          <a:p>
            <a:pPr lvl="1"/>
            <a:r>
              <a:rPr lang="en-AU" sz="1800" b="1" dirty="0" smtClean="0">
                <a:solidFill>
                  <a:srgbClr val="FF0000"/>
                </a:solidFill>
              </a:rPr>
              <a:t>Between 2</a:t>
            </a:r>
            <a:r>
              <a:rPr lang="en-AU" sz="1800" b="1" baseline="30000" dirty="0" smtClean="0">
                <a:solidFill>
                  <a:srgbClr val="FF0000"/>
                </a:solidFill>
              </a:rPr>
              <a:t>nd</a:t>
            </a:r>
            <a:r>
              <a:rPr lang="en-AU" sz="1800" b="1" dirty="0" smtClean="0">
                <a:solidFill>
                  <a:srgbClr val="FF0000"/>
                </a:solidFill>
              </a:rPr>
              <a:t> -10</a:t>
            </a:r>
            <a:r>
              <a:rPr lang="en-AU" sz="1800" b="1" baseline="30000" dirty="0" smtClean="0">
                <a:solidFill>
                  <a:srgbClr val="FF0000"/>
                </a:solidFill>
              </a:rPr>
              <a:t>th</a:t>
            </a:r>
            <a:r>
              <a:rPr lang="en-AU" sz="1800" b="1" dirty="0" smtClean="0">
                <a:solidFill>
                  <a:srgbClr val="FF0000"/>
                </a:solidFill>
              </a:rPr>
              <a:t> Oct at 11pm</a:t>
            </a:r>
            <a:r>
              <a:rPr lang="en-AU" sz="1800" b="1" dirty="0" smtClean="0"/>
              <a:t> </a:t>
            </a:r>
            <a:r>
              <a:rPr lang="en-AU" sz="1800" dirty="0"/>
              <a:t>(changed from the Course Outline as requested by class) </a:t>
            </a:r>
            <a:endParaRPr lang="en-AU" sz="1800" dirty="0" smtClean="0"/>
          </a:p>
          <a:p>
            <a:r>
              <a:rPr lang="en-AU" sz="2000" b="1" dirty="0" smtClean="0">
                <a:solidFill>
                  <a:srgbClr val="00B050"/>
                </a:solidFill>
              </a:rPr>
              <a:t>Format: </a:t>
            </a:r>
            <a:r>
              <a:rPr lang="en-AU" sz="2000" b="1" dirty="0">
                <a:solidFill>
                  <a:srgbClr val="00B050"/>
                </a:solidFill>
              </a:rPr>
              <a:t>Team </a:t>
            </a:r>
            <a:r>
              <a:rPr lang="en-AU" sz="2000" b="1" dirty="0" smtClean="0">
                <a:solidFill>
                  <a:srgbClr val="00B050"/>
                </a:solidFill>
              </a:rPr>
              <a:t>name_Assign2.ppt</a:t>
            </a:r>
          </a:p>
          <a:p>
            <a:r>
              <a:rPr lang="en-AU" sz="2000" dirty="0" smtClean="0"/>
              <a:t>One person in group to submit both !</a:t>
            </a:r>
          </a:p>
          <a:p>
            <a:endParaRPr lang="en-AU" sz="2000" dirty="0"/>
          </a:p>
        </p:txBody>
      </p:sp>
      <p:pic>
        <p:nvPicPr>
          <p:cNvPr id="4" name="Picture 3"/>
          <p:cNvPicPr>
            <a:picLocks noChangeAspect="1"/>
          </p:cNvPicPr>
          <p:nvPr/>
        </p:nvPicPr>
        <p:blipFill>
          <a:blip r:embed="rId2"/>
          <a:stretch>
            <a:fillRect/>
          </a:stretch>
        </p:blipFill>
        <p:spPr>
          <a:xfrm>
            <a:off x="5580112" y="5157192"/>
            <a:ext cx="1196677" cy="1196677"/>
          </a:xfrm>
          <a:prstGeom prst="rect">
            <a:avLst/>
          </a:prstGeom>
        </p:spPr>
      </p:pic>
      <p:cxnSp>
        <p:nvCxnSpPr>
          <p:cNvPr id="6" name="Straight Connector 5"/>
          <p:cNvCxnSpPr/>
          <p:nvPr/>
        </p:nvCxnSpPr>
        <p:spPr bwMode="auto">
          <a:xfrm>
            <a:off x="899592" y="3645024"/>
            <a:ext cx="6768752" cy="0"/>
          </a:xfrm>
          <a:prstGeom prst="line">
            <a:avLst/>
          </a:prstGeom>
          <a:noFill/>
          <a:ln w="12700" cap="flat" cmpd="sng" algn="ctr">
            <a:noFill/>
            <a:prstDash val="solid"/>
            <a:round/>
            <a:headEnd type="none" w="med" len="med"/>
            <a:tailEnd type="none" w="med" len="med"/>
          </a:ln>
          <a:effectLst/>
        </p:spPr>
      </p:cxnSp>
      <p:pic>
        <p:nvPicPr>
          <p:cNvPr id="7" name="Picture 6"/>
          <p:cNvPicPr>
            <a:picLocks noChangeAspect="1"/>
          </p:cNvPicPr>
          <p:nvPr/>
        </p:nvPicPr>
        <p:blipFill>
          <a:blip r:embed="rId3"/>
          <a:stretch>
            <a:fillRect/>
          </a:stretch>
        </p:blipFill>
        <p:spPr>
          <a:xfrm>
            <a:off x="6012160" y="2354022"/>
            <a:ext cx="1403598" cy="1403598"/>
          </a:xfrm>
          <a:prstGeom prst="rect">
            <a:avLst/>
          </a:prstGeom>
        </p:spPr>
      </p:pic>
    </p:spTree>
    <p:extLst>
      <p:ext uri="{BB962C8B-B14F-4D97-AF65-F5344CB8AC3E}">
        <p14:creationId xmlns:p14="http://schemas.microsoft.com/office/powerpoint/2010/main" val="1209987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357392" cy="1152128"/>
          </a:xfrm>
        </p:spPr>
        <p:txBody>
          <a:bodyPr/>
          <a:lstStyle/>
          <a:p>
            <a:r>
              <a:rPr lang="en-AU" dirty="0" smtClean="0"/>
              <a:t>Professional ethics dilemmas</a:t>
            </a:r>
            <a:br>
              <a:rPr lang="en-AU" dirty="0" smtClean="0"/>
            </a:br>
            <a:r>
              <a:rPr lang="en-AU" dirty="0" smtClean="0"/>
              <a:t>1. Conflict of interest</a:t>
            </a:r>
          </a:p>
        </p:txBody>
      </p:sp>
      <p:sp>
        <p:nvSpPr>
          <p:cNvPr id="3" name="Content Placeholder 2"/>
          <p:cNvSpPr>
            <a:spLocks noGrp="1"/>
          </p:cNvSpPr>
          <p:nvPr>
            <p:ph idx="1"/>
          </p:nvPr>
        </p:nvSpPr>
        <p:spPr>
          <a:xfrm>
            <a:off x="683568" y="1988840"/>
            <a:ext cx="7772400" cy="4392488"/>
          </a:xfrm>
        </p:spPr>
        <p:txBody>
          <a:bodyPr/>
          <a:lstStyle/>
          <a:p>
            <a:pPr eaLnBrk="1" hangingPunct="1">
              <a:lnSpc>
                <a:spcPct val="90000"/>
              </a:lnSpc>
            </a:pPr>
            <a:r>
              <a:rPr lang="en-AU" altLang="zh-TW" dirty="0" smtClean="0">
                <a:ea typeface="新細明體" pitchFamily="-111" charset="-120"/>
              </a:rPr>
              <a:t>A conflict of interest occurs when “</a:t>
            </a:r>
            <a:r>
              <a:rPr lang="en-AU" altLang="zh-TW" i="1" dirty="0" smtClean="0">
                <a:ea typeface="新細明體" pitchFamily="-111" charset="-120"/>
              </a:rPr>
              <a:t>influences, loyalties, temptations, or other interests</a:t>
            </a:r>
            <a:r>
              <a:rPr lang="en-AU" altLang="zh-TW" dirty="0" smtClean="0">
                <a:ea typeface="新細明體" pitchFamily="-111" charset="-120"/>
              </a:rPr>
              <a:t>” exist that might affect a professional’s judgment</a:t>
            </a:r>
          </a:p>
          <a:p>
            <a:pPr eaLnBrk="1" hangingPunct="1">
              <a:lnSpc>
                <a:spcPct val="90000"/>
              </a:lnSpc>
            </a:pPr>
            <a:r>
              <a:rPr lang="en-AU" altLang="zh-TW" dirty="0" smtClean="0">
                <a:ea typeface="新細明體" pitchFamily="-111" charset="-120"/>
              </a:rPr>
              <a:t>A conflict of interest may be actual, potential or apparent</a:t>
            </a:r>
          </a:p>
          <a:p>
            <a:pPr eaLnBrk="1" hangingPunct="1">
              <a:lnSpc>
                <a:spcPct val="90000"/>
              </a:lnSpc>
            </a:pPr>
            <a:r>
              <a:rPr lang="en-AU" altLang="zh-TW" dirty="0" smtClean="0">
                <a:ea typeface="新細明體" pitchFamily="-111" charset="-120"/>
              </a:rPr>
              <a:t>What action can you take that is considered ‘ethical’?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357392" cy="1152128"/>
          </a:xfrm>
        </p:spPr>
        <p:txBody>
          <a:bodyPr/>
          <a:lstStyle/>
          <a:p>
            <a:r>
              <a:rPr lang="en-AU" dirty="0" smtClean="0"/>
              <a:t>Professional ethics dilemmas </a:t>
            </a:r>
            <a:br>
              <a:rPr lang="en-AU" dirty="0" smtClean="0"/>
            </a:br>
            <a:r>
              <a:rPr lang="en-AU" dirty="0" smtClean="0"/>
              <a:t>2. Whistle blowing</a:t>
            </a:r>
          </a:p>
        </p:txBody>
      </p:sp>
      <p:sp>
        <p:nvSpPr>
          <p:cNvPr id="3" name="Content Placeholder 2"/>
          <p:cNvSpPr>
            <a:spLocks noGrp="1"/>
          </p:cNvSpPr>
          <p:nvPr>
            <p:ph idx="1"/>
          </p:nvPr>
        </p:nvSpPr>
        <p:spPr>
          <a:xfrm>
            <a:off x="683568" y="1988840"/>
            <a:ext cx="7772400" cy="4392488"/>
          </a:xfrm>
        </p:spPr>
        <p:txBody>
          <a:bodyPr/>
          <a:lstStyle/>
          <a:p>
            <a:pPr eaLnBrk="1" hangingPunct="1">
              <a:lnSpc>
                <a:spcPct val="90000"/>
              </a:lnSpc>
            </a:pPr>
            <a:r>
              <a:rPr lang="en-AU" altLang="zh-TW" sz="2800" dirty="0" smtClean="0">
                <a:ea typeface="新細明體" pitchFamily="-111" charset="-120"/>
              </a:rPr>
              <a:t>Whistle blowing is “the act of an employee informing authorities of harmful, dangerous, or illegal activities by the company he/she works for”. </a:t>
            </a:r>
          </a:p>
          <a:p>
            <a:pPr eaLnBrk="1" hangingPunct="1">
              <a:lnSpc>
                <a:spcPct val="90000"/>
              </a:lnSpc>
            </a:pPr>
            <a:r>
              <a:rPr lang="en-AU" altLang="zh-TW" sz="2800" dirty="0" smtClean="0">
                <a:ea typeface="新細明體" pitchFamily="-111" charset="-120"/>
              </a:rPr>
              <a:t>The whistle blower may suffer harmful consequences as a result</a:t>
            </a:r>
          </a:p>
          <a:p>
            <a:pPr eaLnBrk="1" hangingPunct="1">
              <a:lnSpc>
                <a:spcPct val="90000"/>
              </a:lnSpc>
            </a:pPr>
            <a:r>
              <a:rPr lang="en-AU" altLang="zh-TW" sz="2800" dirty="0" smtClean="0">
                <a:ea typeface="新細明體" pitchFamily="-111" charset="-120"/>
              </a:rPr>
              <a:t>What action can you take if you have evidence that management is not observing ‘best practice’?</a:t>
            </a:r>
          </a:p>
          <a:p>
            <a:pPr eaLnBrk="1" hangingPunct="1">
              <a:lnSpc>
                <a:spcPct val="90000"/>
              </a:lnSpc>
            </a:pPr>
            <a:r>
              <a:rPr lang="en-AU" altLang="zh-TW" sz="2800" dirty="0" smtClean="0">
                <a:ea typeface="新細明體" pitchFamily="-111" charset="-120"/>
              </a:rPr>
              <a:t>What guidelines exist?</a:t>
            </a:r>
          </a:p>
          <a:p>
            <a:endParaRPr lang="en-AU"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60648"/>
            <a:ext cx="7772400" cy="1368152"/>
          </a:xfrm>
        </p:spPr>
        <p:txBody>
          <a:bodyPr/>
          <a:lstStyle/>
          <a:p>
            <a:pPr eaLnBrk="1" hangingPunct="1">
              <a:defRPr/>
            </a:pPr>
            <a:r>
              <a:rPr lang="en-AU" dirty="0" smtClean="0"/>
              <a:t>Professional ethics dilemmas</a:t>
            </a:r>
            <a:br>
              <a:rPr lang="en-AU" dirty="0" smtClean="0"/>
            </a:br>
            <a:r>
              <a:rPr lang="en-AU" dirty="0" smtClean="0"/>
              <a:t>3. Disobedience</a:t>
            </a:r>
            <a:endParaRPr lang="en-US" altLang="zh-TW" dirty="0" smtClean="0">
              <a:ea typeface="新細明體" charset="-120"/>
            </a:endParaRPr>
          </a:p>
        </p:txBody>
      </p:sp>
      <p:sp>
        <p:nvSpPr>
          <p:cNvPr id="4" name="Content Placeholder 3"/>
          <p:cNvSpPr>
            <a:spLocks noGrp="1"/>
          </p:cNvSpPr>
          <p:nvPr>
            <p:ph idx="1"/>
          </p:nvPr>
        </p:nvSpPr>
        <p:spPr>
          <a:xfrm>
            <a:off x="683568" y="1988840"/>
            <a:ext cx="7772400" cy="3672408"/>
          </a:xfrm>
        </p:spPr>
        <p:txBody>
          <a:bodyPr/>
          <a:lstStyle/>
          <a:p>
            <a:pPr eaLnBrk="1" hangingPunct="1"/>
            <a:r>
              <a:rPr lang="en-US" altLang="zh-TW" dirty="0" smtClean="0">
                <a:ea typeface="新細明體" pitchFamily="18" charset="-120"/>
              </a:rPr>
              <a:t>Should computer scientist refuse to design military software if he or she believes war is immoral?</a:t>
            </a:r>
          </a:p>
          <a:p>
            <a:pPr eaLnBrk="1" hangingPunct="1"/>
            <a:r>
              <a:rPr lang="en-US" altLang="zh-TW" dirty="0" smtClean="0">
                <a:ea typeface="新細明體" pitchFamily="18" charset="-120"/>
              </a:rPr>
              <a:t>Should you refuse to collate data to create electronic dossiers on fellow employees?</a:t>
            </a:r>
          </a:p>
          <a:p>
            <a:pPr eaLnBrk="1" hangingPunct="1"/>
            <a:r>
              <a:rPr lang="en-US" altLang="zh-TW" dirty="0" smtClean="0">
                <a:ea typeface="新細明體" pitchFamily="18" charset="-120"/>
              </a:rPr>
              <a:t>What would you do?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404665"/>
            <a:ext cx="7772400" cy="1224136"/>
          </a:xfrm>
        </p:spPr>
        <p:txBody>
          <a:bodyPr/>
          <a:lstStyle/>
          <a:p>
            <a:r>
              <a:rPr lang="en-AU" dirty="0" smtClean="0"/>
              <a:t>Why ethics matters</a:t>
            </a:r>
            <a:br>
              <a:rPr lang="en-AU" dirty="0" smtClean="0"/>
            </a:br>
            <a:r>
              <a:rPr lang="en-AU" dirty="0" smtClean="0">
                <a:solidFill>
                  <a:srgbClr val="0000FF"/>
                </a:solidFill>
              </a:rPr>
              <a:t>The Challenger Disaster</a:t>
            </a:r>
            <a:endParaRPr lang="en-AU" dirty="0">
              <a:solidFill>
                <a:srgbClr val="0000FF"/>
              </a:solidFill>
            </a:endParaRPr>
          </a:p>
        </p:txBody>
      </p:sp>
      <p:sp>
        <p:nvSpPr>
          <p:cNvPr id="7" name="Subtitle 6"/>
          <p:cNvSpPr>
            <a:spLocks noGrp="1"/>
          </p:cNvSpPr>
          <p:nvPr>
            <p:ph type="subTitle" idx="1"/>
          </p:nvPr>
        </p:nvSpPr>
        <p:spPr>
          <a:xfrm>
            <a:off x="1403648" y="2276872"/>
            <a:ext cx="6400800" cy="1104528"/>
          </a:xfrm>
        </p:spPr>
        <p:txBody>
          <a:bodyPr/>
          <a:lstStyle/>
          <a:p>
            <a:r>
              <a:rPr lang="en-GB" dirty="0" smtClean="0"/>
              <a:t>Engineering failure or a question of professional ethics?</a:t>
            </a:r>
            <a:endParaRPr lang="en-AU" dirty="0" smtClean="0"/>
          </a:p>
        </p:txBody>
      </p:sp>
      <p:sp>
        <p:nvSpPr>
          <p:cNvPr id="5" name="TextBox 4"/>
          <p:cNvSpPr txBox="1"/>
          <p:nvPr/>
        </p:nvSpPr>
        <p:spPr>
          <a:xfrm>
            <a:off x="755576" y="4005064"/>
            <a:ext cx="7632848" cy="523220"/>
          </a:xfrm>
          <a:prstGeom prst="rect">
            <a:avLst/>
          </a:prstGeom>
          <a:noFill/>
        </p:spPr>
        <p:txBody>
          <a:bodyPr wrap="square" rtlCol="0">
            <a:spAutoFit/>
          </a:bodyPr>
          <a:lstStyle/>
          <a:p>
            <a:pPr algn="ctr"/>
            <a:r>
              <a:rPr lang="en-AU" sz="2800" dirty="0" smtClean="0">
                <a:latin typeface="+mn-lt"/>
                <a:hlinkClick r:id="rId2"/>
              </a:rPr>
              <a:t>The Challenger launch, January 28th, 1986</a:t>
            </a:r>
            <a:endParaRPr lang="en-AU" sz="2800" dirty="0">
              <a:latin typeface="+mn-lt"/>
            </a:endParaRPr>
          </a:p>
        </p:txBody>
      </p:sp>
      <p:sp>
        <p:nvSpPr>
          <p:cNvPr id="6" name="Text Box 4"/>
          <p:cNvSpPr txBox="1">
            <a:spLocks noChangeArrowheads="1"/>
          </p:cNvSpPr>
          <p:nvPr/>
        </p:nvSpPr>
        <p:spPr bwMode="auto">
          <a:xfrm>
            <a:off x="539552" y="5157192"/>
            <a:ext cx="8078302" cy="707886"/>
          </a:xfrm>
          <a:prstGeom prst="rect">
            <a:avLst/>
          </a:prstGeom>
          <a:noFill/>
          <a:ln w="12700">
            <a:noFill/>
            <a:miter lim="800000"/>
            <a:headEnd/>
            <a:tailEnd/>
          </a:ln>
        </p:spPr>
        <p:txBody>
          <a:bodyPr wrap="none">
            <a:spAutoFit/>
          </a:bodyPr>
          <a:lstStyle/>
          <a:p>
            <a:r>
              <a:rPr lang="en-US" altLang="zh-TW" sz="2000" dirty="0" smtClean="0">
                <a:latin typeface="+mn-lt"/>
                <a:ea typeface="新細明體" pitchFamily="18" charset="-120"/>
              </a:rPr>
              <a:t>http://www.engineering.com/Library/ArticlesPage/tabid/85/articleType/</a:t>
            </a:r>
          </a:p>
          <a:p>
            <a:r>
              <a:rPr lang="en-US" altLang="zh-TW" sz="2000" dirty="0" err="1" smtClean="0">
                <a:latin typeface="+mn-lt"/>
                <a:ea typeface="新細明體" pitchFamily="18" charset="-120"/>
              </a:rPr>
              <a:t>ArticleView</a:t>
            </a:r>
            <a:r>
              <a:rPr lang="en-US" altLang="zh-TW" sz="2000" dirty="0" smtClean="0">
                <a:latin typeface="+mn-lt"/>
                <a:ea typeface="新細明體" pitchFamily="18" charset="-120"/>
              </a:rPr>
              <a:t>/</a:t>
            </a:r>
            <a:r>
              <a:rPr lang="en-US" altLang="zh-TW" sz="2000" dirty="0" err="1" smtClean="0">
                <a:latin typeface="+mn-lt"/>
                <a:ea typeface="新細明體" pitchFamily="18" charset="-120"/>
              </a:rPr>
              <a:t>articleId</a:t>
            </a:r>
            <a:r>
              <a:rPr lang="en-US" altLang="zh-TW" sz="2000" dirty="0" smtClean="0">
                <a:latin typeface="+mn-lt"/>
                <a:ea typeface="新細明體" pitchFamily="18" charset="-120"/>
              </a:rPr>
              <a:t>/170/The-Space-Shuttle-Challenger-Disaster.aspx</a:t>
            </a:r>
            <a:endParaRPr lang="en-US" altLang="zh-TW" sz="2000" dirty="0">
              <a:latin typeface="+mn-lt"/>
              <a:ea typeface="新細明體" pitchFamily="18" charset="-12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536" y="260648"/>
            <a:ext cx="5256584" cy="648072"/>
          </a:xfrm>
        </p:spPr>
        <p:txBody>
          <a:bodyPr/>
          <a:lstStyle/>
          <a:p>
            <a:pPr eaLnBrk="1" hangingPunct="1">
              <a:defRPr/>
            </a:pPr>
            <a:r>
              <a:rPr lang="en-US" altLang="zh-TW" dirty="0" smtClean="0">
                <a:ea typeface="新細明體" charset="-120"/>
              </a:rPr>
              <a:t>What happened?</a:t>
            </a:r>
          </a:p>
        </p:txBody>
      </p:sp>
      <p:sp>
        <p:nvSpPr>
          <p:cNvPr id="6147" name="Rectangle 3"/>
          <p:cNvSpPr>
            <a:spLocks noGrp="1" noChangeArrowheads="1"/>
          </p:cNvSpPr>
          <p:nvPr>
            <p:ph idx="1"/>
          </p:nvPr>
        </p:nvSpPr>
        <p:spPr>
          <a:xfrm>
            <a:off x="251521" y="908720"/>
            <a:ext cx="5040560" cy="4536504"/>
          </a:xfrm>
        </p:spPr>
        <p:txBody>
          <a:bodyPr/>
          <a:lstStyle/>
          <a:p>
            <a:pPr eaLnBrk="1" hangingPunct="1"/>
            <a:r>
              <a:rPr lang="en-US" altLang="zh-TW" sz="2800" dirty="0" smtClean="0">
                <a:ea typeface="新細明體" pitchFamily="18" charset="-120"/>
              </a:rPr>
              <a:t>O-rings were eroded and unable to seal and hot gases leaked out. </a:t>
            </a:r>
          </a:p>
          <a:p>
            <a:pPr eaLnBrk="1" hangingPunct="1"/>
            <a:r>
              <a:rPr lang="en-US" altLang="zh-TW" sz="2800" dirty="0" smtClean="0">
                <a:ea typeface="新細明體" pitchFamily="18" charset="-120"/>
              </a:rPr>
              <a:t>A flame plume breached an external hydrogen / oxygen tank leading to an explosion </a:t>
            </a:r>
          </a:p>
          <a:p>
            <a:pPr eaLnBrk="1" hangingPunct="1"/>
            <a:r>
              <a:rPr lang="en-AU" altLang="zh-TW" sz="2800" dirty="0" smtClean="0">
                <a:ea typeface="新細明體" pitchFamily="18" charset="-120"/>
              </a:rPr>
              <a:t>Challenger broke apart</a:t>
            </a:r>
          </a:p>
          <a:p>
            <a:pPr eaLnBrk="1" hangingPunct="1"/>
            <a:r>
              <a:rPr lang="en-AU" altLang="zh-TW" sz="2800" dirty="0" smtClean="0">
                <a:ea typeface="新細明體" pitchFamily="18" charset="-120"/>
              </a:rPr>
              <a:t>All seven crew members died</a:t>
            </a:r>
            <a:endParaRPr lang="en-US" altLang="zh-TW" sz="2800" dirty="0" smtClean="0">
              <a:ea typeface="新細明體" pitchFamily="18" charset="-120"/>
            </a:endParaRPr>
          </a:p>
          <a:p>
            <a:pPr eaLnBrk="1" hangingPunct="1">
              <a:buFont typeface="Wingdings" pitchFamily="2" charset="2"/>
              <a:buNone/>
            </a:pPr>
            <a:endParaRPr lang="zh-TW" altLang="en-US" dirty="0" smtClean="0">
              <a:ea typeface="新細明體" pitchFamily="18" charset="-120"/>
            </a:endParaRPr>
          </a:p>
        </p:txBody>
      </p:sp>
      <p:sp>
        <p:nvSpPr>
          <p:cNvPr id="6149" name="Text Box 5"/>
          <p:cNvSpPr txBox="1">
            <a:spLocks noChangeArrowheads="1"/>
          </p:cNvSpPr>
          <p:nvPr/>
        </p:nvSpPr>
        <p:spPr bwMode="auto">
          <a:xfrm>
            <a:off x="251520" y="5805264"/>
            <a:ext cx="4896544" cy="646331"/>
          </a:xfrm>
          <a:prstGeom prst="rect">
            <a:avLst/>
          </a:prstGeom>
          <a:noFill/>
          <a:ln w="12700">
            <a:solidFill>
              <a:schemeClr val="tx1"/>
            </a:solidFill>
            <a:miter lim="800000"/>
            <a:headEnd/>
            <a:tailEnd/>
          </a:ln>
        </p:spPr>
        <p:txBody>
          <a:bodyPr wrap="square">
            <a:spAutoFit/>
          </a:bodyPr>
          <a:lstStyle/>
          <a:p>
            <a:r>
              <a:rPr lang="en-US" altLang="zh-TW" sz="1800" dirty="0" smtClean="0">
                <a:latin typeface="+mn-lt"/>
                <a:ea typeface="新細明體" pitchFamily="18" charset="-120"/>
              </a:rPr>
              <a:t>http</a:t>
            </a:r>
            <a:r>
              <a:rPr lang="en-US" altLang="zh-TW" sz="1800" dirty="0">
                <a:latin typeface="+mn-lt"/>
                <a:ea typeface="新細明體" pitchFamily="18" charset="-120"/>
              </a:rPr>
              <a:t>://onlineethics.org/CMS/profpractice/</a:t>
            </a:r>
          </a:p>
          <a:p>
            <a:r>
              <a:rPr lang="en-US" altLang="zh-TW" sz="1800" dirty="0" err="1">
                <a:latin typeface="+mn-lt"/>
                <a:ea typeface="新細明體" pitchFamily="18" charset="-120"/>
              </a:rPr>
              <a:t>exempindex</a:t>
            </a:r>
            <a:r>
              <a:rPr lang="en-US" altLang="zh-TW" sz="1800" dirty="0">
                <a:latin typeface="+mn-lt"/>
                <a:ea typeface="新細明體" pitchFamily="18" charset="-120"/>
              </a:rPr>
              <a:t>/RB-intro/Wrong.aspx </a:t>
            </a:r>
          </a:p>
        </p:txBody>
      </p:sp>
      <p:pic>
        <p:nvPicPr>
          <p:cNvPr id="6150" name="Picture 8" descr="The Challenger on the morning of its final launch"/>
          <p:cNvPicPr>
            <a:picLocks noChangeAspect="1" noChangeArrowheads="1"/>
          </p:cNvPicPr>
          <p:nvPr/>
        </p:nvPicPr>
        <p:blipFill>
          <a:blip r:embed="rId2" cstate="print"/>
          <a:srcRect/>
          <a:stretch>
            <a:fillRect/>
          </a:stretch>
        </p:blipFill>
        <p:spPr bwMode="auto">
          <a:xfrm>
            <a:off x="5508104" y="260647"/>
            <a:ext cx="3376712" cy="60757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3568" y="260648"/>
            <a:ext cx="7772400" cy="792088"/>
          </a:xfrm>
        </p:spPr>
        <p:txBody>
          <a:bodyPr/>
          <a:lstStyle/>
          <a:p>
            <a:pPr eaLnBrk="1" hangingPunct="1">
              <a:defRPr/>
            </a:pPr>
            <a:r>
              <a:rPr lang="en-US" altLang="zh-TW" dirty="0" smtClean="0">
                <a:ea typeface="新細明體" charset="-120"/>
              </a:rPr>
              <a:t>The “O ring”</a:t>
            </a:r>
          </a:p>
        </p:txBody>
      </p:sp>
      <p:sp>
        <p:nvSpPr>
          <p:cNvPr id="2" name="Content Placeholder 1"/>
          <p:cNvSpPr>
            <a:spLocks noGrp="1"/>
          </p:cNvSpPr>
          <p:nvPr>
            <p:ph idx="1"/>
          </p:nvPr>
        </p:nvSpPr>
        <p:spPr/>
        <p:txBody>
          <a:bodyPr/>
          <a:lstStyle/>
          <a:p>
            <a:endParaRPr lang="en-AU" dirty="0"/>
          </a:p>
        </p:txBody>
      </p:sp>
      <p:grpSp>
        <p:nvGrpSpPr>
          <p:cNvPr id="5" name="Group 4"/>
          <p:cNvGrpSpPr/>
          <p:nvPr/>
        </p:nvGrpSpPr>
        <p:grpSpPr>
          <a:xfrm>
            <a:off x="1043608" y="1052735"/>
            <a:ext cx="7056784" cy="5258093"/>
            <a:chOff x="-782382" y="332656"/>
            <a:chExt cx="4859242" cy="5904656"/>
          </a:xfrm>
        </p:grpSpPr>
        <p:pic>
          <p:nvPicPr>
            <p:cNvPr id="6" name="Picture 5" descr="O-ring.bmp"/>
            <p:cNvPicPr>
              <a:picLocks noChangeAspect="1"/>
            </p:cNvPicPr>
            <p:nvPr/>
          </p:nvPicPr>
          <p:blipFill>
            <a:blip r:embed="rId2" cstate="print"/>
            <a:stretch>
              <a:fillRect/>
            </a:stretch>
          </p:blipFill>
          <p:spPr>
            <a:xfrm>
              <a:off x="-782382" y="332656"/>
              <a:ext cx="4859242" cy="5904656"/>
            </a:xfrm>
            <a:prstGeom prst="rect">
              <a:avLst/>
            </a:prstGeom>
            <a:ln>
              <a:solidFill>
                <a:schemeClr val="tx1"/>
              </a:solidFill>
            </a:ln>
          </p:spPr>
        </p:pic>
        <p:sp>
          <p:nvSpPr>
            <p:cNvPr id="7" name="Oval 6"/>
            <p:cNvSpPr/>
            <p:nvPr/>
          </p:nvSpPr>
          <p:spPr bwMode="auto">
            <a:xfrm>
              <a:off x="1761909" y="1533179"/>
              <a:ext cx="2160240" cy="1224136"/>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200" b="0" i="0" u="none" strike="noStrike" cap="none" normalizeH="0" baseline="0" smtClean="0">
                <a:ln>
                  <a:noFill/>
                </a:ln>
                <a:solidFill>
                  <a:schemeClr val="tx1"/>
                </a:solidFill>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3568" y="260648"/>
            <a:ext cx="7772400" cy="792088"/>
          </a:xfrm>
        </p:spPr>
        <p:txBody>
          <a:bodyPr/>
          <a:lstStyle/>
          <a:p>
            <a:pPr eaLnBrk="1" hangingPunct="1">
              <a:defRPr/>
            </a:pPr>
            <a:r>
              <a:rPr lang="en-US" altLang="zh-TW" dirty="0" smtClean="0">
                <a:ea typeface="新細明體" charset="-120"/>
              </a:rPr>
              <a:t>What went on before hand</a:t>
            </a:r>
          </a:p>
        </p:txBody>
      </p:sp>
      <p:sp>
        <p:nvSpPr>
          <p:cNvPr id="271363" name="Rectangle 3"/>
          <p:cNvSpPr>
            <a:spLocks noGrp="1" noChangeArrowheads="1"/>
          </p:cNvSpPr>
          <p:nvPr>
            <p:ph idx="1"/>
          </p:nvPr>
        </p:nvSpPr>
        <p:spPr>
          <a:xfrm>
            <a:off x="685800" y="1052736"/>
            <a:ext cx="7772400" cy="5256584"/>
          </a:xfrm>
        </p:spPr>
        <p:txBody>
          <a:bodyPr/>
          <a:lstStyle/>
          <a:p>
            <a:pPr marL="457200" indent="-457200" eaLnBrk="1" hangingPunct="1">
              <a:lnSpc>
                <a:spcPct val="120000"/>
              </a:lnSpc>
              <a:buFont typeface="+mj-lt"/>
              <a:buAutoNum type="arabicPeriod"/>
            </a:pPr>
            <a:r>
              <a:rPr lang="en-US" altLang="zh-TW" sz="2400" dirty="0" smtClean="0">
                <a:ea typeface="新細明體" pitchFamily="18" charset="-120"/>
              </a:rPr>
              <a:t>In </a:t>
            </a:r>
            <a:r>
              <a:rPr lang="en-AU" sz="2400" dirty="0" smtClean="0"/>
              <a:t>1977 </a:t>
            </a:r>
            <a:r>
              <a:rPr lang="en-US" altLang="zh-TW" sz="2400" dirty="0" smtClean="0">
                <a:ea typeface="新細明體" pitchFamily="18" charset="-120"/>
              </a:rPr>
              <a:t>Chief engineer reported problems concerning the O-ring during previous launches</a:t>
            </a:r>
          </a:p>
          <a:p>
            <a:pPr marL="457200" indent="-457200" eaLnBrk="1" hangingPunct="1">
              <a:lnSpc>
                <a:spcPct val="120000"/>
              </a:lnSpc>
              <a:buFont typeface="+mj-lt"/>
              <a:buAutoNum type="arabicPeriod"/>
            </a:pPr>
            <a:r>
              <a:rPr lang="en-US" altLang="zh-TW" sz="2400" dirty="0" smtClean="0">
                <a:ea typeface="新細明體" pitchFamily="18" charset="-120"/>
              </a:rPr>
              <a:t>Rocket booster manufacturer, </a:t>
            </a:r>
            <a:r>
              <a:rPr lang="en-US" altLang="zh-TW" sz="2400" i="1" dirty="0" smtClean="0">
                <a:ea typeface="新細明體" pitchFamily="18" charset="-120"/>
              </a:rPr>
              <a:t>Morton Thiokol , </a:t>
            </a:r>
            <a:r>
              <a:rPr lang="en-US" altLang="zh-TW" sz="2400" dirty="0" smtClean="0">
                <a:ea typeface="新細明體" pitchFamily="18" charset="-120"/>
              </a:rPr>
              <a:t>recommended ‘no-launch’.</a:t>
            </a:r>
          </a:p>
          <a:p>
            <a:pPr marL="457200" indent="-457200" eaLnBrk="1" hangingPunct="1">
              <a:lnSpc>
                <a:spcPct val="120000"/>
              </a:lnSpc>
              <a:buFont typeface="+mj-lt"/>
              <a:buAutoNum type="arabicPeriod"/>
            </a:pPr>
            <a:r>
              <a:rPr lang="en-US" altLang="zh-TW" sz="2400" dirty="0" smtClean="0">
                <a:ea typeface="新細明體" pitchFamily="18" charset="-120"/>
              </a:rPr>
              <a:t>Recommendation was questioned by space centre, as there was pressure to have rocket in space.</a:t>
            </a:r>
          </a:p>
          <a:p>
            <a:pPr marL="457200" indent="-457200" eaLnBrk="1" hangingPunct="1">
              <a:lnSpc>
                <a:spcPct val="120000"/>
              </a:lnSpc>
              <a:buFont typeface="+mj-lt"/>
              <a:buAutoNum type="arabicPeriod"/>
            </a:pPr>
            <a:r>
              <a:rPr lang="en-US" altLang="zh-TW" sz="2400" dirty="0" smtClean="0">
                <a:ea typeface="新細明體" pitchFamily="18" charset="-120"/>
              </a:rPr>
              <a:t>VP of </a:t>
            </a:r>
            <a:r>
              <a:rPr lang="en-US" altLang="zh-TW" sz="2400" i="1" dirty="0" smtClean="0">
                <a:ea typeface="新細明體" pitchFamily="18" charset="-120"/>
              </a:rPr>
              <a:t>Morton Thiokol, </a:t>
            </a:r>
            <a:r>
              <a:rPr lang="en-US" altLang="zh-TW" sz="2400" dirty="0" smtClean="0">
                <a:ea typeface="新細明體" pitchFamily="18" charset="-120"/>
              </a:rPr>
              <a:t>anxious to secure a new contract from NASA, advised supervising engineer, “</a:t>
            </a:r>
            <a:r>
              <a:rPr lang="en-US" altLang="zh-TW" sz="2400" i="1" dirty="0" smtClean="0">
                <a:ea typeface="新細明體" pitchFamily="18" charset="-120"/>
              </a:rPr>
              <a:t>Take off your engineering hat and put on your management hat.” </a:t>
            </a:r>
          </a:p>
          <a:p>
            <a:pPr marL="457200" indent="-457200" eaLnBrk="1" hangingPunct="1">
              <a:lnSpc>
                <a:spcPct val="120000"/>
              </a:lnSpc>
              <a:buFont typeface="+mj-lt"/>
              <a:buAutoNum type="arabicPeriod"/>
            </a:pPr>
            <a:r>
              <a:rPr lang="en-US" altLang="zh-TW" sz="2400" dirty="0" smtClean="0">
                <a:ea typeface="新細明體" pitchFamily="18" charset="-120"/>
              </a:rPr>
              <a:t>‘no-launch’ recommendation was reversed</a:t>
            </a:r>
          </a:p>
        </p:txBody>
      </p:sp>
    </p:spTree>
    <p:extLst>
      <p:ext uri="{BB962C8B-B14F-4D97-AF65-F5344CB8AC3E}">
        <p14:creationId xmlns:p14="http://schemas.microsoft.com/office/powerpoint/2010/main" val="176789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1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1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1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1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04813"/>
            <a:ext cx="7772400" cy="1347787"/>
          </a:xfrm>
        </p:spPr>
        <p:txBody>
          <a:bodyPr/>
          <a:lstStyle/>
          <a:p>
            <a:pPr marL="900113" indent="-900113" algn="l">
              <a:defRPr/>
            </a:pPr>
            <a:r>
              <a:rPr lang="en-NZ" sz="3200" dirty="0" smtClean="0"/>
              <a:t>Q6.	The situation occurring in the case of the Challenger disaster is best described as which of the following?</a:t>
            </a:r>
            <a:endParaRPr lang="en-AU" sz="3200" dirty="0"/>
          </a:p>
        </p:txBody>
      </p:sp>
      <p:sp>
        <p:nvSpPr>
          <p:cNvPr id="7172" name="Content Placeholder 3"/>
          <p:cNvSpPr>
            <a:spLocks noGrp="1"/>
          </p:cNvSpPr>
          <p:nvPr>
            <p:ph idx="1"/>
          </p:nvPr>
        </p:nvSpPr>
        <p:spPr>
          <a:xfrm>
            <a:off x="685800" y="1981200"/>
            <a:ext cx="7772400" cy="3608040"/>
          </a:xfrm>
        </p:spPr>
        <p:txBody>
          <a:bodyPr/>
          <a:lstStyle/>
          <a:p>
            <a:pPr marL="514350" indent="-514350">
              <a:buFont typeface="Arial" charset="0"/>
              <a:buAutoNum type="alphaUcPeriod"/>
            </a:pPr>
            <a:r>
              <a:rPr lang="en-AU" sz="2400" dirty="0" smtClean="0"/>
              <a:t>A case of insufficient testing</a:t>
            </a:r>
          </a:p>
          <a:p>
            <a:pPr marL="514350" indent="-514350">
              <a:buFont typeface="Arial" charset="0"/>
              <a:buAutoNum type="alphaUcPeriod"/>
            </a:pPr>
            <a:r>
              <a:rPr lang="en-AU" sz="2400" dirty="0" smtClean="0"/>
              <a:t>An example of whistle blowing</a:t>
            </a:r>
          </a:p>
          <a:p>
            <a:pPr marL="514350" indent="-514350">
              <a:buFont typeface="Arial" charset="0"/>
              <a:buAutoNum type="alphaUcPeriod"/>
            </a:pPr>
            <a:r>
              <a:rPr lang="en-AU" sz="2400" dirty="0" smtClean="0"/>
              <a:t>A case of political interference</a:t>
            </a:r>
          </a:p>
          <a:p>
            <a:pPr marL="514350" indent="-514350">
              <a:buFont typeface="Arial" charset="0"/>
              <a:buAutoNum type="alphaUcPeriod"/>
            </a:pPr>
            <a:r>
              <a:rPr lang="en-AU" sz="2400" dirty="0" smtClean="0"/>
              <a:t>A conflict of interest</a:t>
            </a:r>
          </a:p>
          <a:p>
            <a:pPr marL="514350" indent="-514350">
              <a:buFont typeface="Arial" charset="0"/>
              <a:buAutoNum type="alphaUcPeriod"/>
            </a:pPr>
            <a:r>
              <a:rPr lang="en-AU" sz="2400" dirty="0" smtClean="0"/>
              <a:t>An example of over ambitious planning</a:t>
            </a:r>
          </a:p>
        </p:txBody>
      </p:sp>
      <p:graphicFrame>
        <p:nvGraphicFramePr>
          <p:cNvPr id="7170" name="Object 5"/>
          <p:cNvGraphicFramePr>
            <a:graphicFrameLocks noChangeAspect="1"/>
          </p:cNvGraphicFramePr>
          <p:nvPr/>
        </p:nvGraphicFramePr>
        <p:xfrm>
          <a:off x="592138" y="5802313"/>
          <a:ext cx="7894637" cy="758825"/>
        </p:xfrm>
        <a:graphic>
          <a:graphicData uri="http://schemas.openxmlformats.org/presentationml/2006/ole">
            <mc:AlternateContent xmlns:mc="http://schemas.openxmlformats.org/markup-compatibility/2006">
              <mc:Choice xmlns:v="urn:schemas-microsoft-com:vml" Requires="v">
                <p:oleObj spid="_x0000_s5139" name="Photo Editor Photo" r:id="rId3" imgW="5353797" imgH="495369" progId="">
                  <p:embed/>
                </p:oleObj>
              </mc:Choice>
              <mc:Fallback>
                <p:oleObj name="Photo Editor Photo" r:id="rId3" imgW="5353797" imgH="49536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5802313"/>
                        <a:ext cx="789463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Oval 7"/>
          <p:cNvSpPr>
            <a:spLocks noChangeArrowheads="1"/>
          </p:cNvSpPr>
          <p:nvPr/>
        </p:nvSpPr>
        <p:spPr bwMode="auto">
          <a:xfrm>
            <a:off x="6318969" y="5846763"/>
            <a:ext cx="1349375" cy="658812"/>
          </a:xfrm>
          <a:prstGeom prst="ellipse">
            <a:avLst/>
          </a:prstGeom>
          <a:noFill/>
          <a:ln w="28575">
            <a:solidFill>
              <a:schemeClr val="hlink"/>
            </a:solidFill>
            <a:round/>
            <a:headEnd/>
            <a:tailEnd/>
          </a:ln>
        </p:spPr>
        <p:txBody>
          <a:bodyPr wrap="none" lIns="103236" tIns="51618" rIns="103236" bIns="51618" anchor="ctr"/>
          <a:lstStyle/>
          <a:p>
            <a:endParaRPr lang="en-AU"/>
          </a:p>
        </p:txBody>
      </p:sp>
      <p:sp>
        <p:nvSpPr>
          <p:cNvPr id="6" name="AutoShape 4"/>
          <p:cNvSpPr>
            <a:spLocks noChangeArrowheads="1"/>
          </p:cNvSpPr>
          <p:nvPr/>
        </p:nvSpPr>
        <p:spPr bwMode="auto">
          <a:xfrm>
            <a:off x="179512" y="3245098"/>
            <a:ext cx="592138" cy="615950"/>
          </a:xfrm>
          <a:prstGeom prst="smileyFace">
            <a:avLst>
              <a:gd name="adj" fmla="val 4653"/>
            </a:avLst>
          </a:prstGeom>
          <a:solidFill>
            <a:srgbClr val="FFFFFF"/>
          </a:solidFill>
          <a:ln w="38100">
            <a:solidFill>
              <a:srgbClr val="FF0000"/>
            </a:solidFill>
            <a:round/>
            <a:headEnd/>
            <a:tailEnd/>
          </a:ln>
        </p:spPr>
        <p:txBody>
          <a:bodyPr wrap="none" anchor="ctr"/>
          <a:lstStyle/>
          <a:p>
            <a:endParaRPr lang="en-AU"/>
          </a:p>
        </p:txBody>
      </p:sp>
      <p:sp>
        <p:nvSpPr>
          <p:cNvPr id="7" name="AutoShape 7"/>
          <p:cNvSpPr>
            <a:spLocks/>
          </p:cNvSpPr>
          <p:nvPr/>
        </p:nvSpPr>
        <p:spPr bwMode="auto">
          <a:xfrm>
            <a:off x="6156176" y="723355"/>
            <a:ext cx="2138362" cy="833437"/>
          </a:xfrm>
          <a:prstGeom prst="borderCallout1">
            <a:avLst>
              <a:gd name="adj1" fmla="val 13713"/>
              <a:gd name="adj2" fmla="val 103565"/>
              <a:gd name="adj3" fmla="val 629659"/>
              <a:gd name="adj4" fmla="val 87293"/>
            </a:avLst>
          </a:prstGeom>
          <a:solidFill>
            <a:srgbClr val="FFFF00"/>
          </a:solidFill>
          <a:ln w="38100">
            <a:solidFill>
              <a:srgbClr val="0000FF"/>
            </a:solidFill>
            <a:miter lim="800000"/>
            <a:headEnd/>
            <a:tailEnd type="triangle" w="med" len="med"/>
          </a:ln>
        </p:spPr>
        <p:txBody>
          <a:bodyPr/>
          <a:lstStyle/>
          <a:p>
            <a:pPr algn="ctr">
              <a:defRPr/>
            </a:pPr>
            <a:r>
              <a:rPr lang="en-AU" sz="2400" dirty="0">
                <a:latin typeface="+mj-lt"/>
              </a:rPr>
              <a:t>Write down </a:t>
            </a:r>
            <a:r>
              <a:rPr lang="en-AU" sz="2400">
                <a:latin typeface="+mj-lt"/>
              </a:rPr>
              <a:t>your </a:t>
            </a:r>
            <a:r>
              <a:rPr lang="en-AU" sz="2400" smtClean="0">
                <a:latin typeface="+mj-lt"/>
              </a:rPr>
              <a:t>score</a:t>
            </a:r>
            <a:endParaRPr lang="en-AU"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566" y="332656"/>
            <a:ext cx="7772400" cy="1143000"/>
          </a:xfrm>
        </p:spPr>
        <p:txBody>
          <a:bodyPr/>
          <a:lstStyle/>
          <a:p>
            <a:r>
              <a:rPr lang="en-AU" dirty="0" smtClean="0"/>
              <a:t>Groups</a:t>
            </a:r>
            <a:endParaRPr lang="en-AU" dirty="0"/>
          </a:p>
        </p:txBody>
      </p:sp>
      <p:sp>
        <p:nvSpPr>
          <p:cNvPr id="3" name="Content Placeholder 2"/>
          <p:cNvSpPr>
            <a:spLocks noGrp="1"/>
          </p:cNvSpPr>
          <p:nvPr>
            <p:ph idx="1"/>
          </p:nvPr>
        </p:nvSpPr>
        <p:spPr>
          <a:xfrm>
            <a:off x="655566" y="1196752"/>
            <a:ext cx="7772400" cy="4114800"/>
          </a:xfrm>
        </p:spPr>
        <p:txBody>
          <a:bodyPr/>
          <a:lstStyle/>
          <a:p>
            <a:r>
              <a:rPr lang="en-AU" dirty="0" smtClean="0">
                <a:solidFill>
                  <a:srgbClr val="FF0000"/>
                </a:solidFill>
              </a:rPr>
              <a:t>Make sure you are in the group</a:t>
            </a:r>
          </a:p>
          <a:p>
            <a:r>
              <a:rPr lang="en-AU" dirty="0" smtClean="0">
                <a:solidFill>
                  <a:srgbClr val="FF0000"/>
                </a:solidFill>
              </a:rPr>
              <a:t>Otherwise you get only 50% when your group may receive HD !</a:t>
            </a:r>
            <a:endParaRPr lang="en-AU" dirty="0">
              <a:solidFill>
                <a:srgbClr val="FF0000"/>
              </a:solidFill>
            </a:endParaRPr>
          </a:p>
        </p:txBody>
      </p:sp>
      <p:pic>
        <p:nvPicPr>
          <p:cNvPr id="4" name="Picture 3"/>
          <p:cNvPicPr>
            <a:picLocks noChangeAspect="1"/>
          </p:cNvPicPr>
          <p:nvPr/>
        </p:nvPicPr>
        <p:blipFill>
          <a:blip r:embed="rId2"/>
          <a:stretch>
            <a:fillRect/>
          </a:stretch>
        </p:blipFill>
        <p:spPr>
          <a:xfrm>
            <a:off x="2987824" y="2924944"/>
            <a:ext cx="3672408" cy="2466142"/>
          </a:xfrm>
          <a:prstGeom prst="rect">
            <a:avLst/>
          </a:prstGeom>
        </p:spPr>
      </p:pic>
      <p:sp>
        <p:nvSpPr>
          <p:cNvPr id="5" name="TextBox 4"/>
          <p:cNvSpPr txBox="1"/>
          <p:nvPr/>
        </p:nvSpPr>
        <p:spPr>
          <a:xfrm>
            <a:off x="1029607" y="5805264"/>
            <a:ext cx="7024318" cy="707886"/>
          </a:xfrm>
          <a:prstGeom prst="rect">
            <a:avLst/>
          </a:prstGeom>
          <a:noFill/>
        </p:spPr>
        <p:txBody>
          <a:bodyPr wrap="square" rtlCol="0">
            <a:spAutoFit/>
          </a:bodyPr>
          <a:lstStyle/>
          <a:p>
            <a:pPr algn="ctr"/>
            <a:r>
              <a:rPr lang="en-AU" sz="2000" dirty="0" smtClean="0">
                <a:solidFill>
                  <a:srgbClr val="FF0000"/>
                </a:solidFill>
              </a:rPr>
              <a:t>I will finish at 8.30pm today for those who are not in groups and add them on LMS today – final chance ! </a:t>
            </a:r>
            <a:endParaRPr lang="en-AU" sz="2000" dirty="0">
              <a:solidFill>
                <a:srgbClr val="FF0000"/>
              </a:solidFill>
            </a:endParaRPr>
          </a:p>
        </p:txBody>
      </p:sp>
    </p:spTree>
    <p:extLst>
      <p:ext uri="{BB962C8B-B14F-4D97-AF65-F5344CB8AC3E}">
        <p14:creationId xmlns:p14="http://schemas.microsoft.com/office/powerpoint/2010/main" val="371536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GB" dirty="0" smtClean="0">
                <a:ea typeface="ＭＳ Ｐゴシック" charset="-128"/>
              </a:rPr>
              <a:t>By the end of this lecture you will be able to:</a:t>
            </a:r>
          </a:p>
        </p:txBody>
      </p:sp>
      <p:sp>
        <p:nvSpPr>
          <p:cNvPr id="3075" name="Rectangle 3"/>
          <p:cNvSpPr>
            <a:spLocks noGrp="1" noChangeArrowheads="1"/>
          </p:cNvSpPr>
          <p:nvPr>
            <p:ph idx="1"/>
          </p:nvPr>
        </p:nvSpPr>
        <p:spPr>
          <a:xfrm>
            <a:off x="683568" y="1988840"/>
            <a:ext cx="7920880" cy="4392488"/>
          </a:xfrm>
        </p:spPr>
        <p:txBody>
          <a:bodyPr/>
          <a:lstStyle/>
          <a:p>
            <a:pPr eaLnBrk="1" hangingPunct="1"/>
            <a:r>
              <a:rPr lang="en-GB" dirty="0" smtClean="0"/>
              <a:t>Describe the characteristics of three examples of ethical frameworks </a:t>
            </a:r>
          </a:p>
          <a:p>
            <a:pPr eaLnBrk="1" hangingPunct="1"/>
            <a:r>
              <a:rPr lang="en-GB" dirty="0" smtClean="0">
                <a:ea typeface="ＭＳ Ｐゴシック" charset="-128"/>
              </a:rPr>
              <a:t>Understand the relevance of ethics to professional in the IT industry </a:t>
            </a:r>
          </a:p>
          <a:p>
            <a:pPr eaLnBrk="1" hangingPunct="1"/>
            <a:r>
              <a:rPr lang="en-GB" dirty="0" smtClean="0">
                <a:ea typeface="ＭＳ Ｐゴシック" charset="-128"/>
              </a:rPr>
              <a:t>Recognise the difficult</a:t>
            </a:r>
            <a:r>
              <a:rPr lang="en-GB" altLang="zh-TW" dirty="0" smtClean="0">
                <a:ea typeface="新細明體" pitchFamily="18" charset="-120"/>
              </a:rPr>
              <a:t>y</a:t>
            </a:r>
            <a:r>
              <a:rPr lang="en-GB" dirty="0" smtClean="0">
                <a:ea typeface="ＭＳ Ｐゴシック" charset="-128"/>
              </a:rPr>
              <a:t> in making ethical decisions</a:t>
            </a:r>
          </a:p>
          <a:p>
            <a:pPr eaLnBrk="1" hangingPunct="1"/>
            <a:r>
              <a:rPr lang="en-GB" dirty="0" smtClean="0">
                <a:ea typeface="ＭＳ Ｐゴシック" charset="-128"/>
              </a:rPr>
              <a:t>Appreciate that ethics can help IT practitioners to be better professionals</a:t>
            </a:r>
          </a:p>
          <a:p>
            <a:pPr eaLnBrk="1" hangingPunct="1">
              <a:buFont typeface="Wingdings" pitchFamily="2" charset="2"/>
              <a:buNone/>
            </a:pPr>
            <a:endParaRPr lang="en-GB" dirty="0" smtClean="0">
              <a:ea typeface="ＭＳ Ｐゴシック"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188640"/>
            <a:ext cx="7772400" cy="1080120"/>
          </a:xfrm>
        </p:spPr>
        <p:txBody>
          <a:bodyPr/>
          <a:lstStyle/>
          <a:p>
            <a:r>
              <a:rPr lang="en-US" dirty="0" smtClean="0"/>
              <a:t>Ethics through the ages</a:t>
            </a:r>
            <a:endParaRPr lang="en-AU" dirty="0"/>
          </a:p>
        </p:txBody>
      </p:sp>
      <p:sp>
        <p:nvSpPr>
          <p:cNvPr id="100355" name="Rectangle 3"/>
          <p:cNvSpPr>
            <a:spLocks noGrp="1" noChangeArrowheads="1"/>
          </p:cNvSpPr>
          <p:nvPr>
            <p:ph type="body" idx="1"/>
          </p:nvPr>
        </p:nvSpPr>
        <p:spPr>
          <a:xfrm>
            <a:off x="611560" y="1196752"/>
            <a:ext cx="7920880" cy="5184576"/>
          </a:xfrm>
        </p:spPr>
        <p:txBody>
          <a:bodyPr/>
          <a:lstStyle/>
          <a:p>
            <a:r>
              <a:rPr lang="en-AU" sz="2600" dirty="0" smtClean="0"/>
              <a:t>The Golden Rule: “</a:t>
            </a:r>
            <a:r>
              <a:rPr lang="en-AU" sz="2600" b="1" i="1" dirty="0" smtClean="0"/>
              <a:t>So in everything, do unto others what you would have them do to you</a:t>
            </a:r>
            <a:r>
              <a:rPr lang="en-AU" sz="2600" b="1" dirty="0" smtClean="0"/>
              <a:t>”.  Bible</a:t>
            </a:r>
            <a:r>
              <a:rPr lang="en-AU" sz="2600" dirty="0" smtClean="0"/>
              <a:t>, (Matthew 7:12)</a:t>
            </a:r>
          </a:p>
          <a:p>
            <a:r>
              <a:rPr lang="en-AU" sz="2600" dirty="0" smtClean="0"/>
              <a:t>Similar found in the Talmud, Koran, the Analects of Confucius and Mosaic law: e.g.  “</a:t>
            </a:r>
            <a:r>
              <a:rPr lang="en-AU" sz="2600" b="1" i="1" dirty="0" smtClean="0"/>
              <a:t>Whatever is hurtful to you, do not do to any other person</a:t>
            </a:r>
            <a:r>
              <a:rPr lang="en-AU" sz="2600" dirty="0" smtClean="0"/>
              <a:t>”.</a:t>
            </a:r>
          </a:p>
          <a:p>
            <a:r>
              <a:rPr lang="en-US" sz="2600" dirty="0" smtClean="0"/>
              <a:t>“</a:t>
            </a:r>
            <a:r>
              <a:rPr lang="en-US" sz="2600" b="1" i="1" dirty="0" smtClean="0"/>
              <a:t>If an action cannot be taken repeatedly, then it is not right to take at all</a:t>
            </a:r>
            <a:r>
              <a:rPr lang="en-US" sz="2600" dirty="0" smtClean="0"/>
              <a:t>”. </a:t>
            </a:r>
            <a:br>
              <a:rPr lang="en-US" sz="2600" dirty="0" smtClean="0"/>
            </a:br>
            <a:r>
              <a:rPr lang="en-US" sz="2600" dirty="0" smtClean="0"/>
              <a:t>René Descartes (1596-1650)</a:t>
            </a:r>
          </a:p>
          <a:p>
            <a:r>
              <a:rPr lang="en-US" sz="2600" dirty="0" smtClean="0"/>
              <a:t>“</a:t>
            </a:r>
            <a:r>
              <a:rPr lang="en-US" sz="2600" b="1" i="1" dirty="0" smtClean="0"/>
              <a:t>If </a:t>
            </a:r>
            <a:r>
              <a:rPr lang="en-US" sz="2600" b="1" i="1" dirty="0"/>
              <a:t>an action is not right for everyone to take, it is not right for </a:t>
            </a:r>
            <a:r>
              <a:rPr lang="en-US" sz="2600" b="1" i="1" dirty="0" smtClean="0"/>
              <a:t>anyone</a:t>
            </a:r>
            <a:r>
              <a:rPr lang="en-US" sz="2600" dirty="0" smtClean="0"/>
              <a:t>”. </a:t>
            </a:r>
            <a:br>
              <a:rPr lang="en-US" sz="2600" dirty="0" smtClean="0"/>
            </a:br>
            <a:r>
              <a:rPr lang="en-US" sz="2600" dirty="0" smtClean="0"/>
              <a:t>Immanuel Kant (</a:t>
            </a:r>
            <a:r>
              <a:rPr lang="en-AU" sz="2600" dirty="0" smtClean="0">
                <a:solidFill>
                  <a:schemeClr val="tx1"/>
                </a:solidFill>
                <a:latin typeface="+mn-lt"/>
                <a:ea typeface="+mn-ea"/>
                <a:cs typeface="+mn-cs"/>
              </a:rPr>
              <a:t>1724–1804)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772400" cy="648072"/>
          </a:xfrm>
        </p:spPr>
        <p:txBody>
          <a:bodyPr/>
          <a:lstStyle/>
          <a:p>
            <a:r>
              <a:rPr lang="en-AU" dirty="0" smtClean="0"/>
              <a:t>Sets of ‘rules’ we live by</a:t>
            </a:r>
            <a:endParaRPr lang="en-AU" dirty="0"/>
          </a:p>
        </p:txBody>
      </p:sp>
      <p:sp>
        <p:nvSpPr>
          <p:cNvPr id="3" name="Content Placeholder 2"/>
          <p:cNvSpPr>
            <a:spLocks noGrp="1"/>
          </p:cNvSpPr>
          <p:nvPr>
            <p:ph idx="1"/>
          </p:nvPr>
        </p:nvSpPr>
        <p:spPr>
          <a:xfrm>
            <a:off x="535088" y="1052736"/>
            <a:ext cx="8069360" cy="5400600"/>
          </a:xfrm>
        </p:spPr>
        <p:txBody>
          <a:bodyPr/>
          <a:lstStyle/>
          <a:p>
            <a:r>
              <a:rPr lang="en-AU" sz="2800" dirty="0" smtClean="0"/>
              <a:t>Etiquette: </a:t>
            </a:r>
          </a:p>
          <a:p>
            <a:pPr lvl="1"/>
            <a:r>
              <a:rPr lang="en-AU" sz="2000" dirty="0" smtClean="0"/>
              <a:t>Codes of behaviour and courtesy</a:t>
            </a:r>
          </a:p>
          <a:p>
            <a:pPr lvl="1"/>
            <a:r>
              <a:rPr lang="en-AU" sz="2000" dirty="0" smtClean="0"/>
              <a:t>Failure to observe may lead to embarrassment</a:t>
            </a:r>
          </a:p>
          <a:p>
            <a:r>
              <a:rPr lang="en-AU" sz="2800" dirty="0" smtClean="0"/>
              <a:t>Law:</a:t>
            </a:r>
          </a:p>
          <a:p>
            <a:pPr lvl="1"/>
            <a:r>
              <a:rPr lang="en-AU" sz="2000" dirty="0" smtClean="0"/>
              <a:t>Series of rules that are enforced by the police and the courts </a:t>
            </a:r>
          </a:p>
          <a:p>
            <a:pPr lvl="1"/>
            <a:r>
              <a:rPr lang="en-AU" sz="2000" dirty="0" smtClean="0"/>
              <a:t>Failure to observe these can result in fines or imprisonment</a:t>
            </a:r>
          </a:p>
          <a:p>
            <a:r>
              <a:rPr lang="en-AU" sz="2800" dirty="0" smtClean="0"/>
              <a:t>Morals:</a:t>
            </a:r>
          </a:p>
          <a:p>
            <a:pPr lvl="1"/>
            <a:r>
              <a:rPr lang="en-AU" sz="2000" dirty="0" smtClean="0"/>
              <a:t>Standards of right and wrong generally accepted by our society</a:t>
            </a:r>
          </a:p>
          <a:p>
            <a:pPr lvl="1"/>
            <a:r>
              <a:rPr lang="en-AU" sz="2000" dirty="0" smtClean="0"/>
              <a:t>We develop a system of morals throughout our life</a:t>
            </a:r>
          </a:p>
          <a:p>
            <a:r>
              <a:rPr lang="en-AU" sz="2800" dirty="0" smtClean="0"/>
              <a:t>Ethics: </a:t>
            </a:r>
          </a:p>
          <a:p>
            <a:pPr lvl="1"/>
            <a:r>
              <a:rPr lang="en-AU" sz="2000" dirty="0" smtClean="0"/>
              <a:t>General and abstract concepts of right and wrong</a:t>
            </a:r>
          </a:p>
          <a:p>
            <a:pPr lvl="1"/>
            <a:r>
              <a:rPr lang="en-AU" sz="2000" dirty="0" smtClean="0"/>
              <a:t>Can help guide our actions, particularly in our professional life</a:t>
            </a:r>
            <a:endParaRPr lang="en-AU"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3568" y="404664"/>
            <a:ext cx="7772400" cy="1143000"/>
          </a:xfrm>
        </p:spPr>
        <p:txBody>
          <a:bodyPr/>
          <a:lstStyle/>
          <a:p>
            <a:pPr eaLnBrk="1" hangingPunct="1"/>
            <a:r>
              <a:rPr lang="en-US" altLang="zh-TW" dirty="0" smtClean="0">
                <a:ea typeface="新細明體" pitchFamily="-111" charset="-120"/>
              </a:rPr>
              <a:t>Ethics and Morality</a:t>
            </a:r>
          </a:p>
        </p:txBody>
      </p:sp>
      <p:sp>
        <p:nvSpPr>
          <p:cNvPr id="273411" name="Rectangle 3"/>
          <p:cNvSpPr>
            <a:spLocks noGrp="1" noChangeArrowheads="1"/>
          </p:cNvSpPr>
          <p:nvPr>
            <p:ph idx="1"/>
          </p:nvPr>
        </p:nvSpPr>
        <p:spPr>
          <a:xfrm>
            <a:off x="685800" y="1772816"/>
            <a:ext cx="7772400" cy="4442266"/>
          </a:xfrm>
        </p:spPr>
        <p:txBody>
          <a:bodyPr/>
          <a:lstStyle/>
          <a:p>
            <a:pPr eaLnBrk="1" hangingPunct="1">
              <a:lnSpc>
                <a:spcPct val="90000"/>
              </a:lnSpc>
            </a:pPr>
            <a:r>
              <a:rPr lang="en-AU" altLang="zh-TW" sz="2800" dirty="0" smtClean="0">
                <a:ea typeface="新細明體" pitchFamily="-111" charset="-120"/>
              </a:rPr>
              <a:t>Common morality</a:t>
            </a:r>
          </a:p>
          <a:p>
            <a:pPr lvl="1" eaLnBrk="1" hangingPunct="1">
              <a:lnSpc>
                <a:spcPct val="90000"/>
              </a:lnSpc>
            </a:pPr>
            <a:r>
              <a:rPr lang="en-AU" altLang="zh-TW" sz="2400" dirty="0" smtClean="0">
                <a:ea typeface="新細明體" pitchFamily="-111" charset="-120"/>
              </a:rPr>
              <a:t>the set of moral ideals shared by most members of a culture or society</a:t>
            </a:r>
          </a:p>
          <a:p>
            <a:pPr eaLnBrk="1" hangingPunct="1">
              <a:lnSpc>
                <a:spcPct val="90000"/>
              </a:lnSpc>
            </a:pPr>
            <a:r>
              <a:rPr lang="en-AU" altLang="zh-TW" sz="2800" dirty="0" smtClean="0">
                <a:ea typeface="新細明體" pitchFamily="-111" charset="-120"/>
              </a:rPr>
              <a:t>Personal ethics</a:t>
            </a:r>
          </a:p>
          <a:p>
            <a:pPr lvl="1" eaLnBrk="1" hangingPunct="1">
              <a:lnSpc>
                <a:spcPct val="90000"/>
              </a:lnSpc>
            </a:pPr>
            <a:r>
              <a:rPr lang="en-AU" altLang="zh-TW" sz="2400" dirty="0" smtClean="0">
                <a:ea typeface="新細明體" pitchFamily="-111" charset="-120"/>
              </a:rPr>
              <a:t>the set of an individual’s own ethical commitments, usually acquired in early home or religious training but often modified by later reflection</a:t>
            </a:r>
          </a:p>
          <a:p>
            <a:pPr eaLnBrk="1" hangingPunct="1">
              <a:lnSpc>
                <a:spcPct val="90000"/>
              </a:lnSpc>
            </a:pPr>
            <a:r>
              <a:rPr lang="en-AU" altLang="zh-TW" sz="2800" dirty="0" smtClean="0">
                <a:ea typeface="新細明體" pitchFamily="-111" charset="-120"/>
              </a:rPr>
              <a:t>Professional ethics</a:t>
            </a:r>
          </a:p>
          <a:p>
            <a:pPr lvl="1" eaLnBrk="1" hangingPunct="1">
              <a:lnSpc>
                <a:spcPct val="90000"/>
              </a:lnSpc>
            </a:pPr>
            <a:r>
              <a:rPr lang="en-AU" altLang="zh-TW" sz="2400" dirty="0" smtClean="0">
                <a:ea typeface="新細明體" pitchFamily="-111" charset="-120"/>
              </a:rPr>
              <a:t>a set of standards adopted by professionals to apply when they are acting in their professional capacity</a:t>
            </a:r>
            <a:endParaRPr altLang="zh-TW" sz="2400" dirty="0" smtClean="0">
              <a:ea typeface="新細明體" pitchFamily="-111"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3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3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3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34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3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9552" y="260648"/>
            <a:ext cx="7772400" cy="936104"/>
          </a:xfrm>
        </p:spPr>
        <p:txBody>
          <a:bodyPr/>
          <a:lstStyle/>
          <a:p>
            <a:pPr>
              <a:defRPr/>
            </a:pPr>
            <a:r>
              <a:rPr lang="en-US" dirty="0" smtClean="0">
                <a:ea typeface="ＭＳ Ｐゴシック" charset="-128"/>
              </a:rPr>
              <a:t>Our ethical framework</a:t>
            </a:r>
          </a:p>
        </p:txBody>
      </p:sp>
      <p:sp>
        <p:nvSpPr>
          <p:cNvPr id="5" name="Oval 4"/>
          <p:cNvSpPr>
            <a:spLocks noChangeArrowheads="1"/>
          </p:cNvSpPr>
          <p:nvPr/>
        </p:nvSpPr>
        <p:spPr bwMode="auto">
          <a:xfrm>
            <a:off x="4211960" y="2276872"/>
            <a:ext cx="2469232" cy="2214736"/>
          </a:xfrm>
          <a:prstGeom prst="ellipse">
            <a:avLst/>
          </a:prstGeom>
          <a:solidFill>
            <a:srgbClr val="FFFF66"/>
          </a:solidFill>
          <a:ln w="9525">
            <a:solidFill>
              <a:schemeClr val="tx1"/>
            </a:solidFill>
            <a:round/>
            <a:headEnd/>
            <a:tailEnd/>
          </a:ln>
          <a:effectLst>
            <a:outerShdw dist="23000" dir="5400000" rotWithShape="0">
              <a:srgbClr val="808080">
                <a:alpha val="34999"/>
              </a:srgbClr>
            </a:outerShdw>
          </a:effectLst>
        </p:spPr>
        <p:txBody>
          <a:bodyPr anchor="ctr"/>
          <a:lstStyle/>
          <a:p>
            <a:pPr algn="ctr">
              <a:defRPr/>
            </a:pPr>
            <a:r>
              <a:rPr lang="en-US" sz="1800" b="1" dirty="0">
                <a:latin typeface="+mn-lt"/>
              </a:rPr>
              <a:t>Personal Ethics</a:t>
            </a:r>
          </a:p>
        </p:txBody>
      </p:sp>
      <p:sp>
        <p:nvSpPr>
          <p:cNvPr id="6" name="Oval 5"/>
          <p:cNvSpPr>
            <a:spLocks noChangeArrowheads="1"/>
          </p:cNvSpPr>
          <p:nvPr/>
        </p:nvSpPr>
        <p:spPr bwMode="auto">
          <a:xfrm>
            <a:off x="3419872" y="3773964"/>
            <a:ext cx="2438400" cy="2133600"/>
          </a:xfrm>
          <a:prstGeom prst="ellipse">
            <a:avLst/>
          </a:prstGeom>
          <a:solidFill>
            <a:srgbClr val="FFCCCC">
              <a:alpha val="29000"/>
            </a:srgbClr>
          </a:solidFill>
          <a:ln w="9525">
            <a:solidFill>
              <a:schemeClr val="tx1"/>
            </a:solidFill>
            <a:round/>
            <a:headEnd/>
            <a:tailEnd/>
          </a:ln>
          <a:effectLst>
            <a:outerShdw dist="23000" dir="5400000" rotWithShape="0">
              <a:srgbClr val="808080">
                <a:alpha val="34999"/>
              </a:srgbClr>
            </a:outerShdw>
          </a:effectLst>
        </p:spPr>
        <p:txBody>
          <a:bodyPr anchor="ctr"/>
          <a:lstStyle/>
          <a:p>
            <a:pPr algn="ctr">
              <a:defRPr/>
            </a:pPr>
            <a:r>
              <a:rPr lang="en-US" sz="1800" b="1" dirty="0">
                <a:latin typeface="+mn-lt"/>
              </a:rPr>
              <a:t>Professional Ethics</a:t>
            </a:r>
          </a:p>
        </p:txBody>
      </p:sp>
      <p:sp>
        <p:nvSpPr>
          <p:cNvPr id="7" name="Oval 6"/>
          <p:cNvSpPr>
            <a:spLocks noChangeArrowheads="1"/>
          </p:cNvSpPr>
          <p:nvPr/>
        </p:nvSpPr>
        <p:spPr bwMode="auto">
          <a:xfrm>
            <a:off x="2555776" y="2290824"/>
            <a:ext cx="2295128" cy="2223864"/>
          </a:xfrm>
          <a:prstGeom prst="ellipse">
            <a:avLst/>
          </a:prstGeom>
          <a:solidFill>
            <a:schemeClr val="accent5">
              <a:alpha val="39000"/>
            </a:schemeClr>
          </a:solidFill>
          <a:ln w="9525">
            <a:solidFill>
              <a:schemeClr val="tx1"/>
            </a:solidFill>
            <a:round/>
            <a:headEnd/>
            <a:tailEnd/>
          </a:ln>
          <a:effectLst>
            <a:outerShdw dist="23000" dir="5400000" rotWithShape="0">
              <a:srgbClr val="808080">
                <a:alpha val="34999"/>
              </a:srgbClr>
            </a:outerShdw>
          </a:effectLst>
        </p:spPr>
        <p:txBody>
          <a:bodyPr anchor="ctr"/>
          <a:lstStyle/>
          <a:p>
            <a:pPr algn="ctr">
              <a:defRPr/>
            </a:pPr>
            <a:r>
              <a:rPr lang="en-US" sz="1800" b="1" dirty="0">
                <a:latin typeface="+mn-lt"/>
              </a:rPr>
              <a:t>Common morality</a:t>
            </a:r>
          </a:p>
        </p:txBody>
      </p:sp>
      <p:sp>
        <p:nvSpPr>
          <p:cNvPr id="12" name="Line Callout 1 11"/>
          <p:cNvSpPr/>
          <p:nvPr/>
        </p:nvSpPr>
        <p:spPr bwMode="auto">
          <a:xfrm>
            <a:off x="6588224" y="4365104"/>
            <a:ext cx="2304256" cy="2232248"/>
          </a:xfrm>
          <a:prstGeom prst="borderCallout1">
            <a:avLst>
              <a:gd name="adj1" fmla="val 47771"/>
              <a:gd name="adj2" fmla="val -2034"/>
              <a:gd name="adj3" fmla="val 31304"/>
              <a:gd name="adj4" fmla="val -56600"/>
            </a:avLst>
          </a:prstGeom>
          <a:noFill/>
          <a:ln w="2540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sz="2000" dirty="0" smtClean="0">
                <a:latin typeface="+mn-lt"/>
              </a:rPr>
              <a:t>Examples:</a:t>
            </a:r>
          </a:p>
          <a:p>
            <a:pPr marL="174625" indent="-174625">
              <a:buFont typeface="Arial" pitchFamily="34" charset="0"/>
              <a:buChar char="•"/>
            </a:pPr>
            <a:r>
              <a:rPr lang="en-US" sz="2000" dirty="0" smtClean="0">
                <a:latin typeface="+mn-lt"/>
              </a:rPr>
              <a:t>Keep company secrets, </a:t>
            </a:r>
          </a:p>
          <a:p>
            <a:pPr marL="174625" indent="-174625">
              <a:buFont typeface="Arial" pitchFamily="34" charset="0"/>
              <a:buChar char="•"/>
            </a:pPr>
            <a:r>
              <a:rPr lang="en-US" sz="2000" dirty="0" smtClean="0">
                <a:latin typeface="+mn-lt"/>
              </a:rPr>
              <a:t>Tell the truth in company reports</a:t>
            </a:r>
          </a:p>
          <a:p>
            <a:pPr marL="174625" indent="-174625">
              <a:buFont typeface="Arial" pitchFamily="34" charset="0"/>
              <a:buChar char="•"/>
            </a:pPr>
            <a:r>
              <a:rPr lang="en-US" sz="2000" dirty="0" smtClean="0">
                <a:latin typeface="+mn-lt"/>
              </a:rPr>
              <a:t>Admit  a conflict of interest</a:t>
            </a:r>
          </a:p>
        </p:txBody>
      </p:sp>
      <p:sp>
        <p:nvSpPr>
          <p:cNvPr id="16" name="Line Callout 1 15"/>
          <p:cNvSpPr/>
          <p:nvPr/>
        </p:nvSpPr>
        <p:spPr bwMode="auto">
          <a:xfrm>
            <a:off x="6660232" y="1196752"/>
            <a:ext cx="2232248" cy="2232248"/>
          </a:xfrm>
          <a:prstGeom prst="borderCallout1">
            <a:avLst>
              <a:gd name="adj1" fmla="val 51081"/>
              <a:gd name="adj2" fmla="val -3247"/>
              <a:gd name="adj3" fmla="val 78033"/>
              <a:gd name="adj4" fmla="val -54746"/>
            </a:avLst>
          </a:prstGeom>
          <a:noFill/>
          <a:ln w="2540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sz="2000" dirty="0" smtClean="0">
                <a:latin typeface="+mn-lt"/>
              </a:rPr>
              <a:t>Examples:</a:t>
            </a:r>
          </a:p>
          <a:p>
            <a:pPr marL="174625" indent="-174625">
              <a:buFont typeface="Arial" pitchFamily="34" charset="0"/>
              <a:buChar char="•"/>
            </a:pPr>
            <a:r>
              <a:rPr lang="en-US" sz="2000" dirty="0" smtClean="0">
                <a:latin typeface="+mn-lt"/>
              </a:rPr>
              <a:t>Avoid alcohol,</a:t>
            </a:r>
          </a:p>
          <a:p>
            <a:pPr marL="174625" indent="-174625">
              <a:buFont typeface="Arial" pitchFamily="34" charset="0"/>
              <a:buChar char="•"/>
            </a:pPr>
            <a:r>
              <a:rPr lang="en-US" sz="2000" dirty="0" smtClean="0">
                <a:latin typeface="+mn-lt"/>
              </a:rPr>
              <a:t>Help old ladies across the street,</a:t>
            </a:r>
          </a:p>
          <a:p>
            <a:pPr marL="174625" indent="-174625">
              <a:buFont typeface="Arial" pitchFamily="34" charset="0"/>
              <a:buChar char="•"/>
            </a:pPr>
            <a:r>
              <a:rPr lang="en-US" sz="2000" dirty="0" smtClean="0">
                <a:latin typeface="+mn-lt"/>
              </a:rPr>
              <a:t>Attend church regularly</a:t>
            </a:r>
            <a:endParaRPr lang="en-US" sz="2000" dirty="0">
              <a:latin typeface="+mn-lt"/>
            </a:endParaRPr>
          </a:p>
        </p:txBody>
      </p:sp>
      <p:sp>
        <p:nvSpPr>
          <p:cNvPr id="17" name="Line Callout 1 16"/>
          <p:cNvSpPr/>
          <p:nvPr/>
        </p:nvSpPr>
        <p:spPr bwMode="auto">
          <a:xfrm>
            <a:off x="294500" y="1196752"/>
            <a:ext cx="2160240" cy="1944216"/>
          </a:xfrm>
          <a:prstGeom prst="borderCallout1">
            <a:avLst>
              <a:gd name="adj1" fmla="val 51000"/>
              <a:gd name="adj2" fmla="val 99914"/>
              <a:gd name="adj3" fmla="val 94363"/>
              <a:gd name="adj4" fmla="val 140015"/>
            </a:avLst>
          </a:prstGeom>
          <a:noFill/>
          <a:ln w="2540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sz="2000" dirty="0" smtClean="0">
                <a:latin typeface="+mn-lt"/>
              </a:rPr>
              <a:t>Examples :</a:t>
            </a:r>
          </a:p>
          <a:p>
            <a:pPr marL="174625" indent="-174625">
              <a:buFont typeface="Arial" pitchFamily="34" charset="0"/>
              <a:buChar char="•"/>
            </a:pPr>
            <a:r>
              <a:rPr lang="en-US" sz="2000" dirty="0" smtClean="0">
                <a:latin typeface="+mn-lt"/>
              </a:rPr>
              <a:t>Don’t tell lies, </a:t>
            </a:r>
          </a:p>
          <a:p>
            <a:pPr marL="174625" indent="-174625">
              <a:buFont typeface="Arial" pitchFamily="34" charset="0"/>
              <a:buChar char="•"/>
            </a:pPr>
            <a:r>
              <a:rPr lang="en-US" sz="2000" dirty="0" smtClean="0">
                <a:latin typeface="+mn-lt"/>
              </a:rPr>
              <a:t>Don’t frighten little children,</a:t>
            </a:r>
          </a:p>
          <a:p>
            <a:pPr marL="174625" indent="-174625">
              <a:buFont typeface="Arial" pitchFamily="34" charset="0"/>
              <a:buChar char="•"/>
            </a:pPr>
            <a:r>
              <a:rPr lang="en-US" sz="2000" dirty="0" smtClean="0">
                <a:latin typeface="+mn-lt"/>
              </a:rPr>
              <a:t>Don’t sleep with brother’s wife</a:t>
            </a:r>
            <a:br>
              <a:rPr lang="en-US" sz="2000" dirty="0" smtClean="0">
                <a:latin typeface="+mn-lt"/>
              </a:rPr>
            </a:br>
            <a:endParaRPr lang="en-US" sz="20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Lst>
  </p:timing>
</p:sld>
</file>

<file path=ppt/theme/theme1.xml><?xml version="1.0" encoding="utf-8"?>
<a:theme xmlns:a="http://schemas.openxmlformats.org/drawingml/2006/main" name="GKWhite">
  <a:themeElements>
    <a:clrScheme name="">
      <a:dk1>
        <a:srgbClr val="000000"/>
      </a:dk1>
      <a:lt1>
        <a:srgbClr val="FFFFFF"/>
      </a:lt1>
      <a:dk2>
        <a:srgbClr val="000000"/>
      </a:dk2>
      <a:lt2>
        <a:srgbClr val="FFFFFF"/>
      </a:lt2>
      <a:accent1>
        <a:srgbClr val="00FFFF"/>
      </a:accent1>
      <a:accent2>
        <a:srgbClr val="07FF07"/>
      </a:accent2>
      <a:accent3>
        <a:srgbClr val="FFFFFF"/>
      </a:accent3>
      <a:accent4>
        <a:srgbClr val="000000"/>
      </a:accent4>
      <a:accent5>
        <a:srgbClr val="AAFFFF"/>
      </a:accent5>
      <a:accent6>
        <a:srgbClr val="06E706"/>
      </a:accent6>
      <a:hlink>
        <a:srgbClr val="FC0128"/>
      </a:hlink>
      <a:folHlink>
        <a:srgbClr val="2211FD"/>
      </a:folHlink>
    </a:clrScheme>
    <a:fontScheme name="GK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KWhi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KWhi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KWhi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KWhi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KWhi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KWhi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KWhi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112803076</TotalTime>
  <Pages>23</Pages>
  <Words>1982</Words>
  <Application>Microsoft Office PowerPoint</Application>
  <PresentationFormat>On-screen Show (4:3)</PresentationFormat>
  <Paragraphs>255</Paragraphs>
  <Slides>37</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ＭＳ Ｐゴシック</vt:lpstr>
      <vt:lpstr>Arial</vt:lpstr>
      <vt:lpstr>新細明體</vt:lpstr>
      <vt:lpstr>Times New Roman</vt:lpstr>
      <vt:lpstr>Wingdings</vt:lpstr>
      <vt:lpstr>GKWhite</vt:lpstr>
      <vt:lpstr>Photo Editor Photo</vt:lpstr>
      <vt:lpstr>INFO5990 Professional Practice in IT  Lecture 10A </vt:lpstr>
      <vt:lpstr>Guest Lecture</vt:lpstr>
      <vt:lpstr>Assignment 2</vt:lpstr>
      <vt:lpstr>Groups</vt:lpstr>
      <vt:lpstr>By the end of this lecture you will be able to:</vt:lpstr>
      <vt:lpstr>Ethics through the ages</vt:lpstr>
      <vt:lpstr>Sets of ‘rules’ we live by</vt:lpstr>
      <vt:lpstr>Ethics and Morality</vt:lpstr>
      <vt:lpstr>Our ethical framework</vt:lpstr>
      <vt:lpstr>Question 1</vt:lpstr>
      <vt:lpstr>Question 2</vt:lpstr>
      <vt:lpstr>Ethical theories</vt:lpstr>
      <vt:lpstr>Some tricky questions for consequentialists</vt:lpstr>
      <vt:lpstr>Example: what would you do?</vt:lpstr>
      <vt:lpstr>Ethical theories</vt:lpstr>
      <vt:lpstr>Example: what would you do?</vt:lpstr>
      <vt:lpstr>Ethical theories</vt:lpstr>
      <vt:lpstr>Some tricky questions for deontologists</vt:lpstr>
      <vt:lpstr>Q3. Which of the following best describes the action of a deontologist?</vt:lpstr>
      <vt:lpstr>Q4 Which of the following best describes the action of a consequentialist?</vt:lpstr>
      <vt:lpstr>Q5 Which of the following best describes the action of a utilitarian egotist?</vt:lpstr>
      <vt:lpstr>Example: what would you do?</vt:lpstr>
      <vt:lpstr>Ethical behaviour in your professional life</vt:lpstr>
      <vt:lpstr>Responsibility</vt:lpstr>
      <vt:lpstr>Accountability</vt:lpstr>
      <vt:lpstr>Liability</vt:lpstr>
      <vt:lpstr>Examples of unethical behaviour in IT</vt:lpstr>
      <vt:lpstr>Apparent gender differences in IT Comm. ACM, </vt:lpstr>
      <vt:lpstr>Ethical behaviour at University Academic honesty Are you responsible, accountable or liable?</vt:lpstr>
      <vt:lpstr>Professional ethics dilemmas 1. Conflict of interest</vt:lpstr>
      <vt:lpstr>Professional ethics dilemmas  2. Whistle blowing</vt:lpstr>
      <vt:lpstr>Professional ethics dilemmas 3. Disobedience</vt:lpstr>
      <vt:lpstr>Why ethics matters The Challenger Disaster</vt:lpstr>
      <vt:lpstr>What happened?</vt:lpstr>
      <vt:lpstr>The “O ring”</vt:lpstr>
      <vt:lpstr>What went on before hand</vt:lpstr>
      <vt:lpstr>Q6. The situation occurring in the case of the Challenger disaster is best described as which of the following?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Requirements Specification</dc:title>
  <dc:creator>Commerce Division</dc:creator>
  <cp:lastModifiedBy>khimji vaghjiani</cp:lastModifiedBy>
  <cp:revision>900</cp:revision>
  <cp:lastPrinted>1999-03-15T20:49:22Z</cp:lastPrinted>
  <dcterms:created xsi:type="dcterms:W3CDTF">1996-03-21T08:35:46Z</dcterms:created>
  <dcterms:modified xsi:type="dcterms:W3CDTF">2016-10-01T05:24:07Z</dcterms:modified>
</cp:coreProperties>
</file>