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0"/>
  </p:notesMasterIdLst>
  <p:handoutMasterIdLst>
    <p:handoutMasterId r:id="rId51"/>
  </p:handoutMasterIdLst>
  <p:sldIdLst>
    <p:sldId id="408" r:id="rId2"/>
    <p:sldId id="613" r:id="rId3"/>
    <p:sldId id="471" r:id="rId4"/>
    <p:sldId id="603" r:id="rId5"/>
    <p:sldId id="604" r:id="rId6"/>
    <p:sldId id="472" r:id="rId7"/>
    <p:sldId id="473" r:id="rId8"/>
    <p:sldId id="474" r:id="rId9"/>
    <p:sldId id="476" r:id="rId10"/>
    <p:sldId id="478" r:id="rId11"/>
    <p:sldId id="577" r:id="rId12"/>
    <p:sldId id="579" r:id="rId13"/>
    <p:sldId id="552" r:id="rId14"/>
    <p:sldId id="554" r:id="rId15"/>
    <p:sldId id="580" r:id="rId16"/>
    <p:sldId id="581" r:id="rId17"/>
    <p:sldId id="555" r:id="rId18"/>
    <p:sldId id="586" r:id="rId19"/>
    <p:sldId id="583" r:id="rId20"/>
    <p:sldId id="602" r:id="rId21"/>
    <p:sldId id="599" r:id="rId22"/>
    <p:sldId id="588" r:id="rId23"/>
    <p:sldId id="589" r:id="rId24"/>
    <p:sldId id="590" r:id="rId25"/>
    <p:sldId id="591" r:id="rId26"/>
    <p:sldId id="592" r:id="rId27"/>
    <p:sldId id="593" r:id="rId28"/>
    <p:sldId id="594" r:id="rId29"/>
    <p:sldId id="565" r:id="rId30"/>
    <p:sldId id="595" r:id="rId31"/>
    <p:sldId id="598" r:id="rId32"/>
    <p:sldId id="561" r:id="rId33"/>
    <p:sldId id="562" r:id="rId34"/>
    <p:sldId id="584" r:id="rId35"/>
    <p:sldId id="563" r:id="rId36"/>
    <p:sldId id="606" r:id="rId37"/>
    <p:sldId id="564" r:id="rId38"/>
    <p:sldId id="585" r:id="rId39"/>
    <p:sldId id="600" r:id="rId40"/>
    <p:sldId id="596" r:id="rId41"/>
    <p:sldId id="597" r:id="rId42"/>
    <p:sldId id="605" r:id="rId43"/>
    <p:sldId id="601" r:id="rId44"/>
    <p:sldId id="610" r:id="rId45"/>
    <p:sldId id="609" r:id="rId46"/>
    <p:sldId id="612" r:id="rId47"/>
    <p:sldId id="608" r:id="rId48"/>
    <p:sldId id="611" r:id="rId49"/>
  </p:sldIdLst>
  <p:sldSz cx="9144000" cy="6858000" type="screen4x3"/>
  <p:notesSz cx="6985000" cy="9271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2B2B2"/>
    <a:srgbClr val="FFCCCC"/>
    <a:srgbClr val="FFFF00"/>
    <a:srgbClr val="CC00CC"/>
    <a:srgbClr val="FFFFFF"/>
    <a:srgbClr val="DDDDE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46" autoAdjust="0"/>
    <p:restoredTop sz="94660" autoAdjust="0"/>
  </p:normalViewPr>
  <p:slideViewPr>
    <p:cSldViewPr>
      <p:cViewPr varScale="1">
        <p:scale>
          <a:sx n="116" d="100"/>
          <a:sy n="116" d="100"/>
        </p:scale>
        <p:origin x="1746" y="96"/>
      </p:cViewPr>
      <p:guideLst>
        <p:guide orient="horz" pos="2160"/>
        <p:guide pos="2880"/>
      </p:guideLst>
    </p:cSldViewPr>
  </p:slideViewPr>
  <p:outlineViewPr>
    <p:cViewPr>
      <p:scale>
        <a:sx n="33" d="100"/>
        <a:sy n="33" d="100"/>
      </p:scale>
      <p:origin x="0" y="269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54" y="-108"/>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676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idx="2"/>
          </p:nvPr>
        </p:nvSpPr>
        <p:spPr bwMode="auto">
          <a:xfrm>
            <a:off x="1325563" y="808038"/>
            <a:ext cx="4332287" cy="324961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31863" y="4406900"/>
            <a:ext cx="5121275" cy="39036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1828766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A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685800" y="609600"/>
            <a:ext cx="7772400" cy="1143000"/>
          </a:xfrm>
          <a:prstGeom prst="rect">
            <a:avLst/>
          </a:prstGeom>
          <a:noFill/>
          <a:ln w="12700">
            <a:noFill/>
            <a:miter lim="800000"/>
            <a:headEnd/>
            <a:tailEnd/>
          </a:ln>
          <a:effectLst>
            <a:outerShdw dist="17961"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3540" name="Rectangle 4"/>
          <p:cNvSpPr>
            <a:spLocks noChangeArrowheads="1"/>
          </p:cNvSpPr>
          <p:nvPr/>
        </p:nvSpPr>
        <p:spPr bwMode="auto">
          <a:xfrm>
            <a:off x="120650" y="6599238"/>
            <a:ext cx="2579688" cy="274637"/>
          </a:xfrm>
          <a:prstGeom prst="rect">
            <a:avLst/>
          </a:prstGeom>
          <a:noFill/>
          <a:ln w="12700">
            <a:noFill/>
            <a:miter lim="800000"/>
            <a:headEnd/>
            <a:tailEnd/>
          </a:ln>
          <a:effectLst/>
        </p:spPr>
        <p:txBody>
          <a:bodyPr lIns="90488" tIns="44450" rIns="90488" bIns="44450">
            <a:spAutoFit/>
          </a:bodyPr>
          <a:lstStyle/>
          <a:p>
            <a:pPr>
              <a:spcBef>
                <a:spcPct val="50000"/>
              </a:spcBef>
              <a:defRPr/>
            </a:pPr>
            <a:r>
              <a:rPr lang="en-US" dirty="0"/>
              <a:t>INFO5990  Lecture </a:t>
            </a:r>
            <a:r>
              <a:rPr lang="en-US" dirty="0" smtClean="0"/>
              <a:t>10B </a:t>
            </a:r>
            <a:r>
              <a:rPr lang="en-US" dirty="0"/>
              <a:t>- </a:t>
            </a:r>
            <a:fld id="{8FDE09D1-C90D-4F4E-94BA-A30C7F7A746A}" type="slidenum">
              <a:rPr lang="en-US"/>
              <a:pPr>
                <a:spcBef>
                  <a:spcPct val="50000"/>
                </a:spcBef>
                <a:defRPr/>
              </a:pPr>
              <a:t>‹#›</a:t>
            </a:fld>
            <a:endParaRPr lang="en-US" dirty="0"/>
          </a:p>
        </p:txBody>
      </p:sp>
      <p:sp>
        <p:nvSpPr>
          <p:cNvPr id="193542" name="Rectangle 6"/>
          <p:cNvSpPr>
            <a:spLocks noChangeArrowheads="1"/>
          </p:cNvSpPr>
          <p:nvPr userDrawn="1"/>
        </p:nvSpPr>
        <p:spPr bwMode="auto">
          <a:xfrm>
            <a:off x="152400" y="152400"/>
            <a:ext cx="8839200" cy="6477000"/>
          </a:xfrm>
          <a:prstGeom prst="rect">
            <a:avLst/>
          </a:prstGeom>
          <a:noFill/>
          <a:ln w="19050">
            <a:solidFill>
              <a:schemeClr val="folHlink"/>
            </a:solidFill>
            <a:miter lim="800000"/>
            <a:headEnd/>
            <a:tailEnd/>
          </a:ln>
          <a:effectLst/>
        </p:spPr>
        <p:txBody>
          <a:bodyPr wrap="none" anchor="ctr"/>
          <a:lstStyle/>
          <a:p>
            <a:pPr>
              <a:defRPr/>
            </a:pPr>
            <a:endParaRPr lang="en-AU"/>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3" r:id="rId10"/>
    <p:sldLayoutId id="214748366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Arial" charset="0"/>
        </a:defRPr>
      </a:lvl2pPr>
      <a:lvl3pPr algn="ctr" rtl="0" eaLnBrk="0" fontAlgn="base" hangingPunct="0">
        <a:spcBef>
          <a:spcPct val="0"/>
        </a:spcBef>
        <a:spcAft>
          <a:spcPct val="0"/>
        </a:spcAft>
        <a:defRPr sz="4000">
          <a:solidFill>
            <a:schemeClr val="tx1"/>
          </a:solidFill>
          <a:latin typeface="Arial" charset="0"/>
        </a:defRPr>
      </a:lvl3pPr>
      <a:lvl4pPr algn="ctr" rtl="0" eaLnBrk="0" fontAlgn="base" hangingPunct="0">
        <a:spcBef>
          <a:spcPct val="0"/>
        </a:spcBef>
        <a:spcAft>
          <a:spcPct val="0"/>
        </a:spcAft>
        <a:defRPr sz="4000">
          <a:solidFill>
            <a:schemeClr val="tx1"/>
          </a:solidFill>
          <a:latin typeface="Arial" charset="0"/>
        </a:defRPr>
      </a:lvl4pPr>
      <a:lvl5pPr algn="ctr" rtl="0" eaLnBrk="0" fontAlgn="base" hangingPunct="0">
        <a:spcBef>
          <a:spcPct val="0"/>
        </a:spcBef>
        <a:spcAft>
          <a:spcPct val="0"/>
        </a:spcAft>
        <a:defRPr sz="4000">
          <a:solidFill>
            <a:schemeClr val="tx1"/>
          </a:solidFill>
          <a:latin typeface="Arial" charset="0"/>
        </a:defRPr>
      </a:lvl5pPr>
      <a:lvl6pPr marL="457200" algn="ctr" rtl="0" eaLnBrk="0" fontAlgn="base" hangingPunct="0">
        <a:spcBef>
          <a:spcPct val="0"/>
        </a:spcBef>
        <a:spcAft>
          <a:spcPct val="0"/>
        </a:spcAft>
        <a:defRPr sz="4000">
          <a:solidFill>
            <a:schemeClr val="tx1"/>
          </a:solidFill>
          <a:latin typeface="Arial" charset="0"/>
        </a:defRPr>
      </a:lvl6pPr>
      <a:lvl7pPr marL="914400" algn="ctr" rtl="0" eaLnBrk="0" fontAlgn="base" hangingPunct="0">
        <a:spcBef>
          <a:spcPct val="0"/>
        </a:spcBef>
        <a:spcAft>
          <a:spcPct val="0"/>
        </a:spcAft>
        <a:defRPr sz="4000">
          <a:solidFill>
            <a:schemeClr val="tx1"/>
          </a:solidFill>
          <a:latin typeface="Arial" charset="0"/>
        </a:defRPr>
      </a:lvl7pPr>
      <a:lvl8pPr marL="1371600" algn="ctr" rtl="0" eaLnBrk="0" fontAlgn="base" hangingPunct="0">
        <a:spcBef>
          <a:spcPct val="0"/>
        </a:spcBef>
        <a:spcAft>
          <a:spcPct val="0"/>
        </a:spcAft>
        <a:defRPr sz="4000">
          <a:solidFill>
            <a:schemeClr val="tx1"/>
          </a:solidFill>
          <a:latin typeface="Arial" charset="0"/>
        </a:defRPr>
      </a:lvl8pPr>
      <a:lvl9pPr marL="1828800" algn="ctr" rtl="0" eaLnBrk="0" fontAlgn="base" hangingPunct="0">
        <a:spcBef>
          <a:spcPct val="0"/>
        </a:spcBef>
        <a:spcAft>
          <a:spcPct val="0"/>
        </a:spcAft>
        <a:defRPr sz="40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562100" indent="-228600" algn="l" rtl="0" eaLnBrk="0" fontAlgn="base" hangingPunct="0">
        <a:spcBef>
          <a:spcPct val="20000"/>
        </a:spcBef>
        <a:spcAft>
          <a:spcPct val="0"/>
        </a:spcAft>
        <a:buSzPct val="100000"/>
        <a:buChar char="–"/>
        <a:defRPr sz="2000">
          <a:solidFill>
            <a:schemeClr val="tx1"/>
          </a:solidFill>
          <a:latin typeface="+mn-lt"/>
        </a:defRPr>
      </a:lvl4pPr>
      <a:lvl5pPr marL="1981200" indent="-228600" algn="l" rtl="0" eaLnBrk="0" fontAlgn="base" hangingPunct="0">
        <a:spcBef>
          <a:spcPct val="20000"/>
        </a:spcBef>
        <a:spcAft>
          <a:spcPct val="0"/>
        </a:spcAft>
        <a:buSzPct val="100000"/>
        <a:buChar char="•"/>
        <a:defRPr sz="2000">
          <a:solidFill>
            <a:schemeClr val="tx1"/>
          </a:solidFill>
          <a:latin typeface="+mn-lt"/>
        </a:defRPr>
      </a:lvl5pPr>
      <a:lvl6pPr marL="2438400" indent="-228600" algn="l" rtl="0" eaLnBrk="0" fontAlgn="base" hangingPunct="0">
        <a:spcBef>
          <a:spcPct val="20000"/>
        </a:spcBef>
        <a:spcAft>
          <a:spcPct val="0"/>
        </a:spcAft>
        <a:buSzPct val="100000"/>
        <a:buChar char="•"/>
        <a:defRPr sz="2000">
          <a:solidFill>
            <a:schemeClr val="tx1"/>
          </a:solidFill>
          <a:latin typeface="+mn-lt"/>
        </a:defRPr>
      </a:lvl6pPr>
      <a:lvl7pPr marL="2895600" indent="-228600" algn="l" rtl="0" eaLnBrk="0" fontAlgn="base" hangingPunct="0">
        <a:spcBef>
          <a:spcPct val="20000"/>
        </a:spcBef>
        <a:spcAft>
          <a:spcPct val="0"/>
        </a:spcAft>
        <a:buSzPct val="100000"/>
        <a:buChar char="•"/>
        <a:defRPr sz="2000">
          <a:solidFill>
            <a:schemeClr val="tx1"/>
          </a:solidFill>
          <a:latin typeface="+mn-lt"/>
        </a:defRPr>
      </a:lvl7pPr>
      <a:lvl8pPr marL="3352800" indent="-228600" algn="l" rtl="0" eaLnBrk="0" fontAlgn="base" hangingPunct="0">
        <a:spcBef>
          <a:spcPct val="20000"/>
        </a:spcBef>
        <a:spcAft>
          <a:spcPct val="0"/>
        </a:spcAft>
        <a:buSzPct val="100000"/>
        <a:buChar char="•"/>
        <a:defRPr sz="2000">
          <a:solidFill>
            <a:schemeClr val="tx1"/>
          </a:solidFill>
          <a:latin typeface="+mn-lt"/>
        </a:defRPr>
      </a:lvl8pPr>
      <a:lvl9pPr marL="38100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2" descr="j0078732"/>
          <p:cNvPicPr>
            <a:picLocks noChangeAspect="1" noChangeArrowheads="1"/>
          </p:cNvPicPr>
          <p:nvPr/>
        </p:nvPicPr>
        <p:blipFill>
          <a:blip r:embed="rId2" cstate="print"/>
          <a:srcRect/>
          <a:stretch>
            <a:fillRect/>
          </a:stretch>
        </p:blipFill>
        <p:spPr bwMode="auto">
          <a:xfrm>
            <a:off x="3276600" y="2209800"/>
            <a:ext cx="2751138" cy="3933825"/>
          </a:xfrm>
          <a:prstGeom prst="rect">
            <a:avLst/>
          </a:prstGeom>
          <a:noFill/>
          <a:ln w="9525">
            <a:noFill/>
            <a:miter lim="800000"/>
            <a:headEnd/>
            <a:tailEnd/>
          </a:ln>
        </p:spPr>
      </p:pic>
      <p:sp>
        <p:nvSpPr>
          <p:cNvPr id="233475" name="Rectangle 3"/>
          <p:cNvSpPr>
            <a:spLocks noGrp="1" noChangeArrowheads="1"/>
          </p:cNvSpPr>
          <p:nvPr>
            <p:ph type="ctrTitle"/>
          </p:nvPr>
        </p:nvSpPr>
        <p:spPr>
          <a:xfrm>
            <a:off x="468313" y="765175"/>
            <a:ext cx="8210550" cy="1584325"/>
          </a:xfrm>
        </p:spPr>
        <p:txBody>
          <a:bodyPr/>
          <a:lstStyle/>
          <a:p>
            <a:pPr>
              <a:defRPr/>
            </a:pPr>
            <a:r>
              <a:rPr lang="en-GB" sz="3200" b="1" dirty="0" smtClean="0"/>
              <a:t>INFO5990 Professional Practice in IT </a:t>
            </a:r>
            <a:br>
              <a:rPr lang="en-GB" sz="3200" b="1" dirty="0" smtClean="0"/>
            </a:br>
            <a:r>
              <a:rPr lang="en-GB" sz="2400" dirty="0" smtClean="0"/>
              <a:t>Lecture 10B</a:t>
            </a:r>
            <a:br>
              <a:rPr lang="en-GB" sz="2400" dirty="0" smtClean="0"/>
            </a:br>
            <a:endParaRPr lang="en-GB" sz="2400" dirty="0" smtClean="0"/>
          </a:p>
        </p:txBody>
      </p:sp>
      <p:sp>
        <p:nvSpPr>
          <p:cNvPr id="9220" name="Rectangle 4"/>
          <p:cNvSpPr>
            <a:spLocks noGrp="1" noChangeArrowheads="1"/>
          </p:cNvSpPr>
          <p:nvPr>
            <p:ph type="subTitle" idx="1"/>
          </p:nvPr>
        </p:nvSpPr>
        <p:spPr>
          <a:xfrm>
            <a:off x="755650" y="3500438"/>
            <a:ext cx="7620000" cy="1873250"/>
          </a:xfrm>
        </p:spPr>
        <p:txBody>
          <a:bodyPr/>
          <a:lstStyle/>
          <a:p>
            <a:pPr eaLnBrk="1" hangingPunct="1"/>
            <a:r>
              <a:rPr lang="en-US" dirty="0" smtClean="0"/>
              <a:t>The Role of professional bodies</a:t>
            </a:r>
          </a:p>
          <a:p>
            <a:pPr eaLnBrk="1" hangingPunct="1"/>
            <a:r>
              <a:rPr lang="en-US" dirty="0" smtClean="0"/>
              <a:t>Codes of practice in the professions</a:t>
            </a:r>
          </a:p>
          <a:p>
            <a:pPr eaLnBrk="1" hangingPunct="1"/>
            <a:r>
              <a:rPr lang="en-US" dirty="0" smtClean="0"/>
              <a:t>The Australian Computer Society</a:t>
            </a:r>
          </a:p>
        </p:txBody>
      </p:sp>
      <p:sp>
        <p:nvSpPr>
          <p:cNvPr id="9221" name="Rectangle 6"/>
          <p:cNvSpPr>
            <a:spLocks noChangeArrowheads="1"/>
          </p:cNvSpPr>
          <p:nvPr/>
        </p:nvSpPr>
        <p:spPr bwMode="auto">
          <a:xfrm>
            <a:off x="3009900" y="3097213"/>
            <a:ext cx="0" cy="228600"/>
          </a:xfrm>
          <a:prstGeom prst="rect">
            <a:avLst/>
          </a:prstGeom>
          <a:noFill/>
          <a:ln w="12700">
            <a:noFill/>
            <a:miter lim="800000"/>
            <a:headEnd/>
            <a:tailEnd/>
          </a:ln>
        </p:spPr>
        <p:txBody>
          <a:bodyPr>
            <a:spAutoFit/>
          </a:bodyPr>
          <a:lstStyle/>
          <a:p>
            <a:endParaRPr lang="en-AU"/>
          </a:p>
        </p:txBody>
      </p:sp>
      <p:pic>
        <p:nvPicPr>
          <p:cNvPr id="9222" name="Picture 8" descr="bd06887_"/>
          <p:cNvPicPr>
            <a:picLocks noChangeAspect="1" noChangeArrowheads="1"/>
          </p:cNvPicPr>
          <p:nvPr/>
        </p:nvPicPr>
        <p:blipFill>
          <a:blip r:embed="rId3" cstate="print"/>
          <a:srcRect/>
          <a:stretch>
            <a:fillRect/>
          </a:stretch>
        </p:blipFill>
        <p:spPr bwMode="auto">
          <a:xfrm>
            <a:off x="7162800" y="1676400"/>
            <a:ext cx="1531938" cy="1552575"/>
          </a:xfrm>
          <a:prstGeom prst="rect">
            <a:avLst/>
          </a:prstGeom>
          <a:noFill/>
          <a:ln w="9525">
            <a:noFill/>
            <a:miter lim="800000"/>
            <a:headEnd/>
            <a:tailEnd/>
          </a:ln>
        </p:spPr>
      </p:pic>
      <p:pic>
        <p:nvPicPr>
          <p:cNvPr id="9223" name="Picture 9" descr="bs01143_"/>
          <p:cNvPicPr>
            <a:picLocks noChangeAspect="1" noChangeArrowheads="1"/>
          </p:cNvPicPr>
          <p:nvPr/>
        </p:nvPicPr>
        <p:blipFill>
          <a:blip r:embed="rId4" cstate="print"/>
          <a:srcRect/>
          <a:stretch>
            <a:fillRect/>
          </a:stretch>
        </p:blipFill>
        <p:spPr bwMode="auto">
          <a:xfrm>
            <a:off x="7162800" y="4800600"/>
            <a:ext cx="1722438" cy="1752600"/>
          </a:xfrm>
          <a:prstGeom prst="rect">
            <a:avLst/>
          </a:prstGeom>
          <a:noFill/>
          <a:ln w="9525">
            <a:noFill/>
            <a:miter lim="800000"/>
            <a:headEnd/>
            <a:tailEnd/>
          </a:ln>
        </p:spPr>
      </p:pic>
      <p:pic>
        <p:nvPicPr>
          <p:cNvPr id="9224" name="Picture 10" descr="sy00933a"/>
          <p:cNvPicPr>
            <a:picLocks noChangeAspect="1" noChangeArrowheads="1"/>
          </p:cNvPicPr>
          <p:nvPr/>
        </p:nvPicPr>
        <p:blipFill>
          <a:blip r:embed="rId5" cstate="print"/>
          <a:srcRect/>
          <a:stretch>
            <a:fillRect/>
          </a:stretch>
        </p:blipFill>
        <p:spPr bwMode="auto">
          <a:xfrm>
            <a:off x="304800" y="5181600"/>
            <a:ext cx="1295400" cy="1281113"/>
          </a:xfrm>
          <a:prstGeom prst="rect">
            <a:avLst/>
          </a:prstGeom>
          <a:noFill/>
          <a:ln w="9525">
            <a:noFill/>
            <a:miter lim="800000"/>
            <a:headEnd/>
            <a:tailEnd/>
          </a:ln>
        </p:spPr>
      </p:pic>
      <p:pic>
        <p:nvPicPr>
          <p:cNvPr id="9225" name="Picture 11" descr="bs01323_"/>
          <p:cNvPicPr>
            <a:picLocks noChangeAspect="1" noChangeArrowheads="1"/>
          </p:cNvPicPr>
          <p:nvPr/>
        </p:nvPicPr>
        <p:blipFill>
          <a:blip r:embed="rId6" cstate="print"/>
          <a:srcRect/>
          <a:stretch>
            <a:fillRect/>
          </a:stretch>
        </p:blipFill>
        <p:spPr bwMode="auto">
          <a:xfrm>
            <a:off x="381000" y="1828800"/>
            <a:ext cx="1517650" cy="1360488"/>
          </a:xfrm>
          <a:prstGeom prst="rect">
            <a:avLst/>
          </a:prstGeom>
          <a:noFill/>
          <a:ln w="9525">
            <a:noFill/>
            <a:miter lim="800000"/>
            <a:headEnd/>
            <a:tailEnd/>
          </a:ln>
        </p:spPr>
      </p:pic>
      <p:pic>
        <p:nvPicPr>
          <p:cNvPr id="9226" name="Picture 12" descr="C:\Users\Public\Documents\Engg1805CourseMaterials_2011\Admin2011\UniversityShield.jpg"/>
          <p:cNvPicPr>
            <a:picLocks noChangeAspect="1" noChangeArrowheads="1"/>
          </p:cNvPicPr>
          <p:nvPr/>
        </p:nvPicPr>
        <p:blipFill>
          <a:blip r:embed="rId7" cstate="print"/>
          <a:srcRect/>
          <a:stretch>
            <a:fillRect/>
          </a:stretch>
        </p:blipFill>
        <p:spPr bwMode="auto">
          <a:xfrm>
            <a:off x="250825" y="188913"/>
            <a:ext cx="2171700" cy="77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714375" y="214313"/>
            <a:ext cx="7772400" cy="1143000"/>
          </a:xfrm>
        </p:spPr>
        <p:txBody>
          <a:bodyPr/>
          <a:lstStyle/>
          <a:p>
            <a:pPr>
              <a:defRPr/>
            </a:pPr>
            <a:r>
              <a:rPr lang="en-GB" dirty="0" smtClean="0"/>
              <a:t>Question 1</a:t>
            </a:r>
          </a:p>
        </p:txBody>
      </p:sp>
      <p:sp>
        <p:nvSpPr>
          <p:cNvPr id="4101" name="Text Box 3"/>
          <p:cNvSpPr txBox="1">
            <a:spLocks noChangeArrowheads="1"/>
          </p:cNvSpPr>
          <p:nvPr/>
        </p:nvSpPr>
        <p:spPr bwMode="auto">
          <a:xfrm>
            <a:off x="762000" y="1285875"/>
            <a:ext cx="7542213" cy="4049713"/>
          </a:xfrm>
          <a:prstGeom prst="rect">
            <a:avLst/>
          </a:prstGeom>
          <a:noFill/>
          <a:ln w="12700">
            <a:noFill/>
            <a:miter lim="800000"/>
            <a:headEnd/>
            <a:tailEnd/>
          </a:ln>
        </p:spPr>
        <p:txBody>
          <a:bodyPr lIns="91431" tIns="45715" rIns="91431" bIns="45715">
            <a:spAutoFit/>
          </a:bodyPr>
          <a:lstStyle/>
          <a:p>
            <a:pPr>
              <a:spcBef>
                <a:spcPts val="1100"/>
              </a:spcBef>
              <a:spcAft>
                <a:spcPts val="1100"/>
              </a:spcAft>
              <a:defRPr/>
            </a:pPr>
            <a:r>
              <a:rPr lang="en-NZ" sz="2800" dirty="0">
                <a:latin typeface="Arial" charset="0"/>
              </a:rPr>
              <a:t>Which of the following is NOT seen as a role of a professional body</a:t>
            </a:r>
          </a:p>
          <a:p>
            <a:pPr marL="609600" indent="-609600" eaLnBrk="1" hangingPunct="1">
              <a:buFont typeface="+mj-lt"/>
              <a:buAutoNum type="alphaUcPeriod"/>
              <a:defRPr/>
            </a:pPr>
            <a:r>
              <a:rPr lang="en-US" sz="2400" dirty="0">
                <a:latin typeface="+mj-lt"/>
              </a:rPr>
              <a:t>To safeguard the public interest</a:t>
            </a:r>
          </a:p>
          <a:p>
            <a:pPr marL="609600" indent="-609600" eaLnBrk="1" hangingPunct="1">
              <a:buFont typeface="+mj-lt"/>
              <a:buAutoNum type="alphaUcPeriod"/>
              <a:defRPr/>
            </a:pPr>
            <a:r>
              <a:rPr lang="en-US" sz="2400" dirty="0">
                <a:latin typeface="+mj-lt"/>
              </a:rPr>
              <a:t>To represent the interests of professional practitioners</a:t>
            </a:r>
          </a:p>
          <a:p>
            <a:pPr marL="609600" indent="-609600" eaLnBrk="1" hangingPunct="1">
              <a:buFont typeface="+mj-lt"/>
              <a:buAutoNum type="alphaUcPeriod"/>
              <a:defRPr/>
            </a:pPr>
            <a:r>
              <a:rPr lang="en-US" sz="2400" dirty="0">
                <a:latin typeface="+mj-lt"/>
              </a:rPr>
              <a:t>To protect members from being sued by the public</a:t>
            </a:r>
          </a:p>
          <a:p>
            <a:pPr marL="609600" indent="-609600" eaLnBrk="1" hangingPunct="1">
              <a:buFont typeface="+mj-lt"/>
              <a:buAutoNum type="alphaUcPeriod"/>
              <a:defRPr/>
            </a:pPr>
            <a:r>
              <a:rPr lang="en-US" sz="2400" dirty="0">
                <a:latin typeface="+mj-lt"/>
              </a:rPr>
              <a:t>To provide professional development </a:t>
            </a:r>
            <a:r>
              <a:rPr lang="en-US" sz="2400" dirty="0" err="1">
                <a:latin typeface="+mj-lt"/>
              </a:rPr>
              <a:t>programmes</a:t>
            </a:r>
            <a:endParaRPr lang="en-US" sz="2400" dirty="0">
              <a:latin typeface="+mj-lt"/>
            </a:endParaRPr>
          </a:p>
          <a:p>
            <a:pPr marL="609600" indent="-609600" eaLnBrk="1" hangingPunct="1">
              <a:buFont typeface="+mj-lt"/>
              <a:buAutoNum type="alphaUcPeriod"/>
              <a:defRPr/>
            </a:pPr>
            <a:r>
              <a:rPr lang="en-US" sz="2400" dirty="0">
                <a:latin typeface="+mj-lt"/>
              </a:rPr>
              <a:t>To offer professional ‘certification’ </a:t>
            </a:r>
          </a:p>
        </p:txBody>
      </p:sp>
      <p:sp>
        <p:nvSpPr>
          <p:cNvPr id="318468" name="AutoShape 4"/>
          <p:cNvSpPr>
            <a:spLocks noChangeArrowheads="1"/>
          </p:cNvSpPr>
          <p:nvPr/>
        </p:nvSpPr>
        <p:spPr bwMode="auto">
          <a:xfrm>
            <a:off x="214313" y="3284538"/>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1026"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1051"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Oval 7"/>
          <p:cNvSpPr>
            <a:spLocks noChangeArrowheads="1"/>
          </p:cNvSpPr>
          <p:nvPr/>
        </p:nvSpPr>
        <p:spPr bwMode="auto">
          <a:xfrm>
            <a:off x="539750" y="5516563"/>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Acting ethically!</a:t>
            </a:r>
            <a:endParaRPr lang="en-AU" dirty="0"/>
          </a:p>
        </p:txBody>
      </p:sp>
      <p:sp>
        <p:nvSpPr>
          <p:cNvPr id="5" name="Subtitle 4"/>
          <p:cNvSpPr>
            <a:spLocks noGrp="1"/>
          </p:cNvSpPr>
          <p:nvPr>
            <p:ph type="subTitle" idx="1"/>
          </p:nvPr>
        </p:nvSpPr>
        <p:spPr/>
        <p:txBody>
          <a:bodyPr/>
          <a:lstStyle/>
          <a:p>
            <a:r>
              <a:rPr lang="en-AU" dirty="0" smtClean="0"/>
              <a:t>Code of ethics</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214313"/>
            <a:ext cx="7772400" cy="857250"/>
          </a:xfrm>
        </p:spPr>
        <p:txBody>
          <a:bodyPr/>
          <a:lstStyle/>
          <a:p>
            <a:pPr>
              <a:defRPr/>
            </a:pPr>
            <a:r>
              <a:rPr lang="en-AU" dirty="0" smtClean="0"/>
              <a:t>Behaving Ethically</a:t>
            </a:r>
          </a:p>
        </p:txBody>
      </p:sp>
      <p:sp>
        <p:nvSpPr>
          <p:cNvPr id="28675" name="Content Placeholder 2"/>
          <p:cNvSpPr>
            <a:spLocks noGrp="1"/>
          </p:cNvSpPr>
          <p:nvPr>
            <p:ph idx="1"/>
          </p:nvPr>
        </p:nvSpPr>
        <p:spPr>
          <a:xfrm>
            <a:off x="714375" y="1857375"/>
            <a:ext cx="7772400" cy="4379913"/>
          </a:xfrm>
        </p:spPr>
        <p:txBody>
          <a:bodyPr/>
          <a:lstStyle/>
          <a:p>
            <a:r>
              <a:rPr lang="en-AU" dirty="0" smtClean="0"/>
              <a:t>Ethical = “you would be happy to see details of your dealings on the front page of the </a:t>
            </a:r>
            <a:r>
              <a:rPr lang="en-AU" dirty="0" smtClean="0">
                <a:latin typeface="Old English Text MT" pitchFamily="66" charset="0"/>
              </a:rPr>
              <a:t>Sydney Morning Herald</a:t>
            </a:r>
            <a:r>
              <a:rPr lang="en-AU" dirty="0" smtClean="0"/>
              <a:t>”</a:t>
            </a:r>
          </a:p>
          <a:p>
            <a:r>
              <a:rPr lang="en-AU" dirty="0" smtClean="0"/>
              <a:t>But remember,</a:t>
            </a:r>
            <a:br>
              <a:rPr lang="en-AU" dirty="0" smtClean="0"/>
            </a:br>
            <a:r>
              <a:rPr lang="en-AU" dirty="0" smtClean="0"/>
              <a:t>‘unethical’  does not necessarily mean  ‘unlawful’ or ‘illegal’ …</a:t>
            </a:r>
          </a:p>
          <a:p>
            <a:r>
              <a:rPr lang="en-AU" dirty="0" smtClean="0"/>
              <a:t>… and conversely, ‘legal’ is not always the same as ‘ethical’.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214313"/>
            <a:ext cx="7772400" cy="1428750"/>
          </a:xfrm>
        </p:spPr>
        <p:txBody>
          <a:bodyPr/>
          <a:lstStyle/>
          <a:p>
            <a:pPr eaLnBrk="1" hangingPunct="1">
              <a:defRPr/>
            </a:pPr>
            <a:r>
              <a:rPr lang="en-AU" sz="3600" dirty="0" smtClean="0"/>
              <a:t>Australian Computer Society</a:t>
            </a:r>
            <a:br>
              <a:rPr lang="en-AU" sz="3600" dirty="0" smtClean="0"/>
            </a:br>
            <a:r>
              <a:rPr lang="en-AU" sz="3600" dirty="0" smtClean="0"/>
              <a:t>Code of Ethics</a:t>
            </a:r>
            <a:r>
              <a:rPr lang="en-AU" sz="3200" b="1" dirty="0" smtClean="0"/>
              <a:t/>
            </a:r>
            <a:br>
              <a:rPr lang="en-AU" sz="3200" b="1" dirty="0" smtClean="0"/>
            </a:br>
            <a:r>
              <a:rPr lang="en-AU" sz="2400" dirty="0" smtClean="0"/>
              <a:t> (7 Oct, 2009)</a:t>
            </a:r>
            <a:endParaRPr lang="en-AU" sz="2400" dirty="0"/>
          </a:p>
        </p:txBody>
      </p:sp>
      <p:sp>
        <p:nvSpPr>
          <p:cNvPr id="3" name="Content Placeholder 2"/>
          <p:cNvSpPr>
            <a:spLocks noGrp="1"/>
          </p:cNvSpPr>
          <p:nvPr>
            <p:ph idx="1"/>
          </p:nvPr>
        </p:nvSpPr>
        <p:spPr>
          <a:xfrm>
            <a:off x="357188" y="1643063"/>
            <a:ext cx="8429625" cy="4429125"/>
          </a:xfrm>
        </p:spPr>
        <p:txBody>
          <a:bodyPr/>
          <a:lstStyle/>
          <a:p>
            <a:pPr marL="0" indent="0" eaLnBrk="1" hangingPunct="1">
              <a:buFont typeface="Wingdings" pitchFamily="2" charset="2"/>
              <a:buNone/>
              <a:defRPr/>
            </a:pPr>
            <a:r>
              <a:rPr lang="en-AU" sz="2600" dirty="0" smtClean="0"/>
              <a:t>To uphold and advance the honour, dignity and effectiveness of the profession of information technology and in keeping with high standards of competence and ethical conduct, a member must:</a:t>
            </a:r>
          </a:p>
          <a:p>
            <a:pPr marL="900113" indent="-536575" eaLnBrk="1" hangingPunct="1">
              <a:buFont typeface="Wingdings" pitchFamily="2" charset="2"/>
              <a:buNone/>
              <a:defRPr/>
            </a:pPr>
            <a:r>
              <a:rPr lang="en-AU" sz="2600" dirty="0" smtClean="0"/>
              <a:t>(a)	be honest, forthright and impartial</a:t>
            </a:r>
          </a:p>
          <a:p>
            <a:pPr marL="900113" indent="-536575" eaLnBrk="1" hangingPunct="1">
              <a:buFont typeface="Wingdings" pitchFamily="2" charset="2"/>
              <a:buNone/>
              <a:defRPr/>
            </a:pPr>
            <a:r>
              <a:rPr lang="en-AU" sz="2600" dirty="0" smtClean="0"/>
              <a:t>(b)	loyally serve the community, and</a:t>
            </a:r>
          </a:p>
          <a:p>
            <a:pPr marL="900113" indent="-536575" eaLnBrk="1" hangingPunct="1">
              <a:buFont typeface="Wingdings" pitchFamily="2" charset="2"/>
              <a:buNone/>
              <a:defRPr/>
            </a:pPr>
            <a:r>
              <a:rPr lang="en-AU" sz="2600" dirty="0" smtClean="0"/>
              <a:t>(c)	strive to increase the competence and prestige of the profession</a:t>
            </a:r>
          </a:p>
          <a:p>
            <a:pPr marL="900113" indent="-536575" eaLnBrk="1" hangingPunct="1">
              <a:buFont typeface="Wingdings" pitchFamily="2" charset="2"/>
              <a:buNone/>
              <a:defRPr/>
            </a:pPr>
            <a:r>
              <a:rPr lang="en-AU" sz="2600" dirty="0" smtClean="0"/>
              <a:t>(</a:t>
            </a:r>
            <a:r>
              <a:rPr lang="en-AU" sz="2600" dirty="0" err="1" smtClean="0"/>
              <a:t>d</a:t>
            </a:r>
            <a:r>
              <a:rPr lang="en-AU" sz="2600" dirty="0" smtClean="0"/>
              <a:t>)	use special knowledge and skill for the advancement of human welfare.</a:t>
            </a:r>
            <a:br>
              <a:rPr lang="en-AU" sz="2600" dirty="0" smtClean="0"/>
            </a:br>
            <a:endParaRPr lang="en-AU" sz="2600" dirty="0" smtClean="0"/>
          </a:p>
          <a:p>
            <a:pPr eaLnBrk="1" hangingPunct="1">
              <a:buFont typeface="Wingdings" pitchFamily="2" charset="2"/>
              <a:buNone/>
              <a:defRPr/>
            </a:pPr>
            <a:endParaRPr lang="en-AU" sz="2600" dirty="0"/>
          </a:p>
        </p:txBody>
      </p:sp>
      <p:sp>
        <p:nvSpPr>
          <p:cNvPr id="5" name="TextBox 4"/>
          <p:cNvSpPr txBox="1"/>
          <p:nvPr/>
        </p:nvSpPr>
        <p:spPr>
          <a:xfrm>
            <a:off x="428625" y="6143625"/>
            <a:ext cx="8429625" cy="400050"/>
          </a:xfrm>
          <a:prstGeom prst="rect">
            <a:avLst/>
          </a:prstGeom>
          <a:noFill/>
        </p:spPr>
        <p:txBody>
          <a:bodyPr>
            <a:spAutoFit/>
          </a:bodyPr>
          <a:lstStyle/>
          <a:p>
            <a:pPr algn="ctr">
              <a:defRPr/>
            </a:pPr>
            <a:r>
              <a:rPr lang="en-AU" sz="2000" dirty="0">
                <a:solidFill>
                  <a:srgbClr val="0000FF"/>
                </a:solidFill>
                <a:latin typeface="+mj-lt"/>
              </a:rPr>
              <a:t>http://www.acs.org.au/attachments/Code_of_Ethics.pdf</a:t>
            </a:r>
          </a:p>
        </p:txBody>
      </p:sp>
      <p:pic>
        <p:nvPicPr>
          <p:cNvPr id="55301" name="Picture 6"/>
          <p:cNvPicPr>
            <a:picLocks noChangeAspect="1" noChangeArrowheads="1"/>
          </p:cNvPicPr>
          <p:nvPr/>
        </p:nvPicPr>
        <p:blipFill>
          <a:blip r:embed="rId2" cstate="print"/>
          <a:srcRect/>
          <a:stretch>
            <a:fillRect/>
          </a:stretch>
        </p:blipFill>
        <p:spPr bwMode="auto">
          <a:xfrm>
            <a:off x="7596188" y="188913"/>
            <a:ext cx="1350962" cy="8636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51520" y="1557338"/>
            <a:ext cx="4041775" cy="792162"/>
          </a:xfrm>
        </p:spPr>
        <p:txBody>
          <a:bodyPr/>
          <a:lstStyle/>
          <a:p>
            <a:pPr marL="457200" indent="-457200">
              <a:buSzPct val="100000"/>
              <a:buFont typeface="Arial" charset="0"/>
              <a:buAutoNum type="alphaLcParenR"/>
            </a:pPr>
            <a:r>
              <a:rPr lang="en-AU" b="0" dirty="0" smtClean="0"/>
              <a:t>be honest, forthright and impartial</a:t>
            </a:r>
          </a:p>
        </p:txBody>
      </p:sp>
      <p:sp>
        <p:nvSpPr>
          <p:cNvPr id="12" name="Text Placeholder 4"/>
          <p:cNvSpPr txBox="1">
            <a:spLocks/>
          </p:cNvSpPr>
          <p:nvPr/>
        </p:nvSpPr>
        <p:spPr bwMode="auto">
          <a:xfrm>
            <a:off x="251520" y="2781300"/>
            <a:ext cx="4041775" cy="792163"/>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lphaLcParenR" startAt="2"/>
              <a:defRPr/>
            </a:pPr>
            <a:r>
              <a:rPr lang="en-AU" sz="2400" kern="0" dirty="0">
                <a:latin typeface="+mn-lt"/>
              </a:rPr>
              <a:t>loyally serve the community</a:t>
            </a:r>
          </a:p>
        </p:txBody>
      </p:sp>
      <p:sp>
        <p:nvSpPr>
          <p:cNvPr id="14" name="Text Placeholder 4"/>
          <p:cNvSpPr txBox="1">
            <a:spLocks/>
          </p:cNvSpPr>
          <p:nvPr/>
        </p:nvSpPr>
        <p:spPr bwMode="auto">
          <a:xfrm>
            <a:off x="251520" y="4005263"/>
            <a:ext cx="4308475" cy="1079500"/>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lphaLcParenR" startAt="3"/>
              <a:defRPr/>
            </a:pPr>
            <a:r>
              <a:rPr lang="en-AU" sz="2400" kern="0" dirty="0">
                <a:latin typeface="+mn-lt"/>
              </a:rPr>
              <a:t>strive to increase the competence and prestige of the profession</a:t>
            </a:r>
          </a:p>
        </p:txBody>
      </p:sp>
      <p:sp>
        <p:nvSpPr>
          <p:cNvPr id="16" name="Text Placeholder 4"/>
          <p:cNvSpPr txBox="1">
            <a:spLocks/>
          </p:cNvSpPr>
          <p:nvPr/>
        </p:nvSpPr>
        <p:spPr bwMode="auto">
          <a:xfrm>
            <a:off x="251520" y="5229225"/>
            <a:ext cx="4308475" cy="1152525"/>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lphaLcParenR" startAt="4"/>
              <a:defRPr/>
            </a:pPr>
            <a:r>
              <a:rPr lang="en-AU" sz="2400" kern="0" dirty="0">
                <a:latin typeface="+mn-lt"/>
              </a:rPr>
              <a:t>use special knowledge and skill for the advancement of human welfare.</a:t>
            </a:r>
          </a:p>
        </p:txBody>
      </p:sp>
      <p:sp>
        <p:nvSpPr>
          <p:cNvPr id="18" name="Text Placeholder 4"/>
          <p:cNvSpPr txBox="1">
            <a:spLocks/>
          </p:cNvSpPr>
          <p:nvPr/>
        </p:nvSpPr>
        <p:spPr bwMode="auto">
          <a:xfrm>
            <a:off x="322957" y="765175"/>
            <a:ext cx="4041775" cy="639763"/>
          </a:xfrm>
          <a:prstGeom prst="rect">
            <a:avLst/>
          </a:prstGeom>
          <a:noFill/>
          <a:ln w="12700">
            <a:noFill/>
            <a:miter lim="800000"/>
            <a:headEnd/>
            <a:tailEnd/>
          </a:ln>
        </p:spPr>
        <p:txBody>
          <a:bodyPr lIns="90476" tIns="44444" rIns="90476" bIns="44444" anchor="b"/>
          <a:lstStyle/>
          <a:p>
            <a:pPr eaLnBrk="1" hangingPunct="1">
              <a:spcBef>
                <a:spcPct val="20000"/>
              </a:spcBef>
              <a:buClr>
                <a:schemeClr val="tx1"/>
              </a:buClr>
              <a:buSzPct val="75000"/>
              <a:buFont typeface="Wingdings" pitchFamily="2" charset="2"/>
              <a:buNone/>
              <a:defRPr/>
            </a:pPr>
            <a:r>
              <a:rPr lang="en-AU" sz="2400" b="1" kern="0" dirty="0">
                <a:latin typeface="+mn-lt"/>
              </a:rPr>
              <a:t>Aust Computer Society</a:t>
            </a:r>
          </a:p>
        </p:txBody>
      </p:sp>
      <p:sp>
        <p:nvSpPr>
          <p:cNvPr id="19" name="Text Placeholder 4"/>
          <p:cNvSpPr txBox="1">
            <a:spLocks/>
          </p:cNvSpPr>
          <p:nvPr/>
        </p:nvSpPr>
        <p:spPr bwMode="auto">
          <a:xfrm>
            <a:off x="1042988" y="188913"/>
            <a:ext cx="7273925" cy="576262"/>
          </a:xfrm>
          <a:prstGeom prst="rect">
            <a:avLst/>
          </a:prstGeom>
          <a:noFill/>
          <a:ln w="12700">
            <a:noFill/>
            <a:miter lim="800000"/>
            <a:headEnd/>
            <a:tailEnd/>
          </a:ln>
        </p:spPr>
        <p:txBody>
          <a:bodyPr lIns="90476" tIns="44444" rIns="90476" bIns="44444" anchor="b"/>
          <a:lstStyle/>
          <a:p>
            <a:pPr algn="ctr" eaLnBrk="1" hangingPunct="1">
              <a:spcBef>
                <a:spcPct val="20000"/>
              </a:spcBef>
              <a:buClr>
                <a:schemeClr val="tx1"/>
              </a:buClr>
              <a:buSzPct val="75000"/>
              <a:buFont typeface="Wingdings" pitchFamily="2" charset="2"/>
              <a:buNone/>
              <a:defRPr/>
            </a:pPr>
            <a:r>
              <a:rPr lang="en-AU" sz="3200" b="1" kern="0" dirty="0">
                <a:latin typeface="+mn-lt"/>
              </a:rPr>
              <a:t>Comparison of Codes</a:t>
            </a:r>
          </a:p>
        </p:txBody>
      </p:sp>
      <p:pic>
        <p:nvPicPr>
          <p:cNvPr id="56334" name="Picture 6"/>
          <p:cNvPicPr>
            <a:picLocks noChangeAspect="1" noChangeArrowheads="1"/>
          </p:cNvPicPr>
          <p:nvPr/>
        </p:nvPicPr>
        <p:blipFill>
          <a:blip r:embed="rId2" cstate="print"/>
          <a:srcRect/>
          <a:stretch>
            <a:fillRect/>
          </a:stretch>
        </p:blipFill>
        <p:spPr bwMode="auto">
          <a:xfrm>
            <a:off x="395536" y="188913"/>
            <a:ext cx="1277937" cy="719137"/>
          </a:xfrm>
          <a:prstGeom prst="rect">
            <a:avLst/>
          </a:prstGeom>
          <a:noFill/>
          <a:ln w="12700">
            <a:noFill/>
            <a:miter lim="800000"/>
            <a:headEnd/>
            <a:tailEnd/>
          </a:ln>
        </p:spPr>
      </p:pic>
      <p:sp>
        <p:nvSpPr>
          <p:cNvPr id="21" name="Text Placeholder 2"/>
          <p:cNvSpPr>
            <a:spLocks noGrp="1"/>
          </p:cNvSpPr>
          <p:nvPr>
            <p:ph type="body" idx="1"/>
          </p:nvPr>
        </p:nvSpPr>
        <p:spPr>
          <a:xfrm>
            <a:off x="4716587" y="1556867"/>
            <a:ext cx="4040187" cy="792162"/>
          </a:xfrm>
        </p:spPr>
        <p:txBody>
          <a:bodyPr/>
          <a:lstStyle/>
          <a:p>
            <a:pPr marL="457200" indent="-457200">
              <a:buSzPct val="100000"/>
              <a:buFont typeface="Arial" charset="0"/>
              <a:buAutoNum type="arabicPeriod"/>
            </a:pPr>
            <a:r>
              <a:rPr lang="en-AU" b="0" dirty="0" smtClean="0"/>
              <a:t>Demonstrate personal and professional integrity</a:t>
            </a:r>
          </a:p>
        </p:txBody>
      </p:sp>
      <p:sp>
        <p:nvSpPr>
          <p:cNvPr id="22" name="Text Placeholder 2"/>
          <p:cNvSpPr txBox="1">
            <a:spLocks/>
          </p:cNvSpPr>
          <p:nvPr/>
        </p:nvSpPr>
        <p:spPr bwMode="auto">
          <a:xfrm>
            <a:off x="4716587" y="2780829"/>
            <a:ext cx="4040187" cy="1152525"/>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rabicPeriod" startAt="2"/>
              <a:defRPr/>
            </a:pPr>
            <a:r>
              <a:rPr lang="en-AU" sz="2400" kern="0" dirty="0">
                <a:latin typeface="+mn-lt"/>
              </a:rPr>
              <a:t>Promote the wellbeing of individuals, communities and the environment</a:t>
            </a:r>
          </a:p>
        </p:txBody>
      </p:sp>
      <p:sp>
        <p:nvSpPr>
          <p:cNvPr id="23" name="Text Placeholder 2"/>
          <p:cNvSpPr txBox="1">
            <a:spLocks/>
          </p:cNvSpPr>
          <p:nvPr/>
        </p:nvSpPr>
        <p:spPr bwMode="auto">
          <a:xfrm>
            <a:off x="4716587" y="4004792"/>
            <a:ext cx="4040187" cy="792162"/>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rabicPeriod" startAt="3"/>
              <a:defRPr/>
            </a:pPr>
            <a:r>
              <a:rPr lang="en-AU" sz="2400" kern="0" dirty="0">
                <a:latin typeface="+mn-lt"/>
              </a:rPr>
              <a:t>Practice with professional competence</a:t>
            </a:r>
          </a:p>
        </p:txBody>
      </p:sp>
      <p:sp>
        <p:nvSpPr>
          <p:cNvPr id="24" name="Text Placeholder 2"/>
          <p:cNvSpPr txBox="1">
            <a:spLocks/>
          </p:cNvSpPr>
          <p:nvPr/>
        </p:nvSpPr>
        <p:spPr bwMode="auto">
          <a:xfrm>
            <a:off x="4716587" y="5228754"/>
            <a:ext cx="4040187" cy="792163"/>
          </a:xfrm>
          <a:prstGeom prst="rect">
            <a:avLst/>
          </a:prstGeom>
          <a:noFill/>
          <a:ln w="12700">
            <a:noFill/>
            <a:miter lim="800000"/>
            <a:headEnd/>
            <a:tailEnd/>
          </a:ln>
        </p:spPr>
        <p:txBody>
          <a:bodyPr lIns="90476" tIns="44444" rIns="90476" bIns="44444" anchor="b"/>
          <a:lstStyle/>
          <a:p>
            <a:pPr marL="457200" indent="-457200">
              <a:spcBef>
                <a:spcPct val="20000"/>
              </a:spcBef>
              <a:buClr>
                <a:schemeClr val="tx1"/>
              </a:buClr>
              <a:buSzPct val="100000"/>
              <a:buFont typeface="+mj-lt"/>
              <a:buAutoNum type="arabicPeriod" startAt="4"/>
              <a:defRPr/>
            </a:pPr>
            <a:r>
              <a:rPr lang="en-AU" sz="2400" kern="0" dirty="0">
                <a:latin typeface="+mn-lt"/>
              </a:rPr>
              <a:t>Exercise responsible leadership.</a:t>
            </a:r>
          </a:p>
        </p:txBody>
      </p:sp>
      <p:sp>
        <p:nvSpPr>
          <p:cNvPr id="25" name="Text Placeholder 2"/>
          <p:cNvSpPr txBox="1">
            <a:spLocks/>
          </p:cNvSpPr>
          <p:nvPr/>
        </p:nvSpPr>
        <p:spPr bwMode="auto">
          <a:xfrm>
            <a:off x="4788024" y="764704"/>
            <a:ext cx="4040188" cy="639763"/>
          </a:xfrm>
          <a:prstGeom prst="rect">
            <a:avLst/>
          </a:prstGeom>
          <a:noFill/>
          <a:ln w="12700">
            <a:noFill/>
            <a:miter lim="800000"/>
            <a:headEnd/>
            <a:tailEnd/>
          </a:ln>
        </p:spPr>
        <p:txBody>
          <a:bodyPr lIns="90476" tIns="44444" rIns="90476" bIns="44444" anchor="b"/>
          <a:lstStyle/>
          <a:p>
            <a:pPr eaLnBrk="1" hangingPunct="1">
              <a:spcBef>
                <a:spcPct val="20000"/>
              </a:spcBef>
              <a:buClr>
                <a:schemeClr val="tx1"/>
              </a:buClr>
              <a:buSzPct val="75000"/>
              <a:buFont typeface="Wingdings" pitchFamily="2" charset="2"/>
              <a:buNone/>
              <a:defRPr/>
            </a:pPr>
            <a:r>
              <a:rPr lang="en-AU" sz="2400" b="1" kern="0" dirty="0">
                <a:latin typeface="+mn-lt"/>
              </a:rPr>
              <a:t>Engineers Australia</a:t>
            </a:r>
          </a:p>
        </p:txBody>
      </p:sp>
      <p:pic>
        <p:nvPicPr>
          <p:cNvPr id="26" name="Picture 7"/>
          <p:cNvPicPr>
            <a:picLocks noChangeAspect="1" noChangeArrowheads="1"/>
          </p:cNvPicPr>
          <p:nvPr/>
        </p:nvPicPr>
        <p:blipFill>
          <a:blip r:embed="rId3" cstate="print"/>
          <a:srcRect/>
          <a:stretch>
            <a:fillRect/>
          </a:stretch>
        </p:blipFill>
        <p:spPr bwMode="auto">
          <a:xfrm>
            <a:off x="7326634" y="188442"/>
            <a:ext cx="1493838" cy="66357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ltLang="zh-TW" sz="3600" dirty="0" smtClean="0">
                <a:ea typeface="新細明體" charset="-120"/>
              </a:rPr>
              <a:t>Why have a code of ethics?  (1) </a:t>
            </a:r>
            <a:endParaRPr lang="en-US" altLang="zh-TW" dirty="0" smtClean="0">
              <a:ea typeface="新細明體" charset="-120"/>
            </a:endParaRPr>
          </a:p>
        </p:txBody>
      </p:sp>
      <p:sp>
        <p:nvSpPr>
          <p:cNvPr id="275459" name="Rectangle 3"/>
          <p:cNvSpPr>
            <a:spLocks noGrp="1" noChangeArrowheads="1"/>
          </p:cNvSpPr>
          <p:nvPr>
            <p:ph idx="1"/>
          </p:nvPr>
        </p:nvSpPr>
        <p:spPr/>
        <p:txBody>
          <a:bodyPr/>
          <a:lstStyle/>
          <a:p>
            <a:pPr eaLnBrk="1" hangingPunct="1">
              <a:lnSpc>
                <a:spcPct val="90000"/>
              </a:lnSpc>
            </a:pPr>
            <a:r>
              <a:rPr lang="en-US" altLang="zh-TW" dirty="0" smtClean="0">
                <a:ea typeface="新細明體" pitchFamily="18" charset="-120"/>
              </a:rPr>
              <a:t>Furnishes common, agree-upon standards for professional conduct. These are of benefit to both professionals and the public</a:t>
            </a:r>
            <a:endParaRPr lang="en-AU" altLang="zh-TW" dirty="0" smtClean="0">
              <a:ea typeface="新細明體" pitchFamily="18" charset="-120"/>
            </a:endParaRPr>
          </a:p>
          <a:p>
            <a:pPr eaLnBrk="1" hangingPunct="1">
              <a:lnSpc>
                <a:spcPct val="90000"/>
              </a:lnSpc>
            </a:pPr>
            <a:r>
              <a:rPr lang="en-AU" altLang="zh-TW" dirty="0" smtClean="0">
                <a:ea typeface="新細明體" pitchFamily="18" charset="-120"/>
              </a:rPr>
              <a:t>Provides a focus for debate on how the code should be applied or perhaps modified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260350"/>
            <a:ext cx="8353425" cy="865188"/>
          </a:xfrm>
        </p:spPr>
        <p:txBody>
          <a:bodyPr/>
          <a:lstStyle/>
          <a:p>
            <a:pPr eaLnBrk="1" hangingPunct="1">
              <a:defRPr/>
            </a:pPr>
            <a:r>
              <a:rPr lang="en-US" altLang="zh-TW" sz="3600" dirty="0" smtClean="0">
                <a:ea typeface="新細明體" charset="-120"/>
              </a:rPr>
              <a:t>Why have a code of ethics?  (2)</a:t>
            </a:r>
            <a:endParaRPr lang="en-US" altLang="zh-TW" dirty="0" smtClean="0">
              <a:ea typeface="新細明體" charset="-120"/>
            </a:endParaRPr>
          </a:p>
        </p:txBody>
      </p:sp>
      <p:sp>
        <p:nvSpPr>
          <p:cNvPr id="275459" name="Rectangle 3"/>
          <p:cNvSpPr>
            <a:spLocks noGrp="1" noChangeArrowheads="1"/>
          </p:cNvSpPr>
          <p:nvPr>
            <p:ph idx="1"/>
          </p:nvPr>
        </p:nvSpPr>
        <p:spPr>
          <a:xfrm>
            <a:off x="685800" y="1628800"/>
            <a:ext cx="7772400" cy="4824388"/>
          </a:xfrm>
        </p:spPr>
        <p:txBody>
          <a:bodyPr/>
          <a:lstStyle/>
          <a:p>
            <a:pPr eaLnBrk="1" hangingPunct="1">
              <a:lnSpc>
                <a:spcPct val="90000"/>
              </a:lnSpc>
            </a:pPr>
            <a:r>
              <a:rPr lang="en-AU" altLang="zh-TW" dirty="0" smtClean="0">
                <a:ea typeface="新細明體" pitchFamily="18" charset="-120"/>
              </a:rPr>
              <a:t>Provides rationale for a professional to adhere to professional standards even when pressured by others to violate them.</a:t>
            </a:r>
          </a:p>
          <a:p>
            <a:pPr eaLnBrk="1" hangingPunct="1">
              <a:lnSpc>
                <a:spcPct val="90000"/>
              </a:lnSpc>
            </a:pPr>
            <a:r>
              <a:rPr lang="en-AU" dirty="0" smtClean="0"/>
              <a:t>But, the code of ethics cannot cover every possible ethical situation. The professional may sometimes have to decide for him/her self.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r>
              <a:rPr lang="en-AU" dirty="0" smtClean="0"/>
              <a:t>In a nut shell</a:t>
            </a:r>
            <a:endParaRPr lang="en-AU" dirty="0"/>
          </a:p>
        </p:txBody>
      </p:sp>
      <p:sp>
        <p:nvSpPr>
          <p:cNvPr id="57347" name="Content Placeholder 8"/>
          <p:cNvSpPr>
            <a:spLocks noGrp="1"/>
          </p:cNvSpPr>
          <p:nvPr>
            <p:ph idx="1"/>
          </p:nvPr>
        </p:nvSpPr>
        <p:spPr/>
        <p:txBody>
          <a:bodyPr/>
          <a:lstStyle/>
          <a:p>
            <a:pPr marL="514350" indent="-514350" eaLnBrk="1" hangingPunct="1">
              <a:spcBef>
                <a:spcPts val="1800"/>
              </a:spcBef>
              <a:buFont typeface="Arial" charset="0"/>
              <a:buAutoNum type="arabicPeriod"/>
            </a:pPr>
            <a:r>
              <a:rPr lang="en-AU" sz="2800" dirty="0" smtClean="0"/>
              <a:t>Members should place the interests of their client/employee and the community above their own personal/private interests</a:t>
            </a:r>
          </a:p>
          <a:p>
            <a:pPr marL="514350" indent="-514350" eaLnBrk="1" hangingPunct="1">
              <a:spcBef>
                <a:spcPts val="1800"/>
              </a:spcBef>
              <a:buFont typeface="Arial" charset="0"/>
              <a:buAutoNum type="arabicPeriod"/>
            </a:pPr>
            <a:r>
              <a:rPr lang="en-AU" sz="2800" dirty="0" smtClean="0"/>
              <a:t>Members should act only in areas of their competence and in a careful and diligent manner</a:t>
            </a:r>
          </a:p>
          <a:p>
            <a:pPr marL="514350" indent="-514350" algn="ctr" eaLnBrk="1" hangingPunct="1">
              <a:spcBef>
                <a:spcPts val="1800"/>
              </a:spcBef>
              <a:buFont typeface="Wingdings" pitchFamily="2" charset="2"/>
              <a:buNone/>
            </a:pPr>
            <a:endParaRPr lang="en-AU" sz="1600" dirty="0" smtClean="0"/>
          </a:p>
          <a:p>
            <a:pPr marL="514350" indent="-514350" algn="ctr" eaLnBrk="1" hangingPunct="1">
              <a:spcBef>
                <a:spcPts val="1800"/>
              </a:spcBef>
              <a:buFont typeface="Wingdings" pitchFamily="2" charset="2"/>
              <a:buNone/>
            </a:pPr>
            <a:r>
              <a:rPr lang="en-AU" sz="1600" dirty="0" smtClean="0"/>
              <a:t>(Committee member of Engineering Australia)</a:t>
            </a:r>
          </a:p>
        </p:txBody>
      </p:sp>
      <p:pic>
        <p:nvPicPr>
          <p:cNvPr id="57348" name="Picture 2" descr="C:\Documents and Settings\gkennedy\Local Settings\Temporary Internet Files\Content.IE5\SLFI0NBA\MC900016743[1].wmf"/>
          <p:cNvPicPr>
            <a:picLocks noChangeAspect="1" noChangeArrowheads="1"/>
          </p:cNvPicPr>
          <p:nvPr/>
        </p:nvPicPr>
        <p:blipFill>
          <a:blip r:embed="rId2" cstate="print"/>
          <a:srcRect/>
          <a:stretch>
            <a:fillRect/>
          </a:stretch>
        </p:blipFill>
        <p:spPr bwMode="auto">
          <a:xfrm>
            <a:off x="6215063" y="500063"/>
            <a:ext cx="1782762"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r>
              <a:rPr lang="en-AU" dirty="0" smtClean="0"/>
              <a:t>Standard of conduct</a:t>
            </a:r>
            <a:endParaRPr lang="en-AU" dirty="0"/>
          </a:p>
        </p:txBody>
      </p:sp>
      <p:sp>
        <p:nvSpPr>
          <p:cNvPr id="57347" name="Content Placeholder 8"/>
          <p:cNvSpPr>
            <a:spLocks noGrp="1"/>
          </p:cNvSpPr>
          <p:nvPr>
            <p:ph idx="1"/>
          </p:nvPr>
        </p:nvSpPr>
        <p:spPr/>
        <p:txBody>
          <a:bodyPr/>
          <a:lstStyle/>
          <a:p>
            <a:pPr marL="0" indent="0" eaLnBrk="1" hangingPunct="1">
              <a:spcBef>
                <a:spcPts val="1800"/>
              </a:spcBef>
              <a:buNone/>
            </a:pPr>
            <a:r>
              <a:rPr lang="en-AU" sz="2800" dirty="0" smtClean="0"/>
              <a:t>A member is expected to act at all times in a manner likely to be judged by informed, respected, and experienced peers in possession of all of the facts as the most ethical way to act in the circumstances.</a:t>
            </a:r>
          </a:p>
          <a:p>
            <a:pPr marL="0" indent="0" eaLnBrk="1" hangingPunct="1">
              <a:spcBef>
                <a:spcPts val="1800"/>
              </a:spcBef>
              <a:buNone/>
            </a:pPr>
            <a:endParaRPr lang="en-AU" sz="2800" dirty="0" smtClean="0"/>
          </a:p>
          <a:p>
            <a:pPr marL="0" indent="0" eaLnBrk="1" hangingPunct="1">
              <a:spcBef>
                <a:spcPts val="1800"/>
              </a:spcBef>
              <a:buNone/>
            </a:pPr>
            <a:endParaRPr lang="en-AU" sz="1600" dirty="0" smtClean="0"/>
          </a:p>
          <a:p>
            <a:pPr marL="514350" indent="-514350" algn="ctr" eaLnBrk="1" hangingPunct="1">
              <a:spcBef>
                <a:spcPts val="1800"/>
              </a:spcBef>
              <a:buFont typeface="Wingdings" pitchFamily="2" charset="2"/>
              <a:buNone/>
            </a:pPr>
            <a:r>
              <a:rPr lang="en-AU" sz="1600" dirty="0" smtClean="0"/>
              <a:t>(Statement of the Australian Computer Society)</a:t>
            </a:r>
          </a:p>
        </p:txBody>
      </p:sp>
      <p:pic>
        <p:nvPicPr>
          <p:cNvPr id="77827" name="Picture 3" descr="C:\Users\Geoffrey Kennedy\AppData\Local\Microsoft\Windows\Temporary Internet Files\Content.IE5\5YF2UDY8\MC900436015[1].wmf"/>
          <p:cNvPicPr>
            <a:picLocks noChangeAspect="1" noChangeArrowheads="1"/>
          </p:cNvPicPr>
          <p:nvPr/>
        </p:nvPicPr>
        <p:blipFill>
          <a:blip r:embed="rId2" cstate="print"/>
          <a:srcRect/>
          <a:stretch>
            <a:fillRect/>
          </a:stretch>
        </p:blipFill>
        <p:spPr bwMode="auto">
          <a:xfrm>
            <a:off x="7164288" y="4509120"/>
            <a:ext cx="1616075" cy="1882775"/>
          </a:xfrm>
          <a:prstGeom prst="rect">
            <a:avLst/>
          </a:prstGeom>
          <a:noFill/>
        </p:spPr>
      </p:pic>
      <p:pic>
        <p:nvPicPr>
          <p:cNvPr id="77828" name="Picture 4" descr="C:\Users\Geoffrey Kennedy\AppData\Local\Microsoft\Windows\Temporary Internet Files\Content.IE5\8CMAYBQR\MC900437525[1].wmf"/>
          <p:cNvPicPr>
            <a:picLocks noChangeAspect="1" noChangeArrowheads="1"/>
          </p:cNvPicPr>
          <p:nvPr/>
        </p:nvPicPr>
        <p:blipFill>
          <a:blip r:embed="rId3" cstate="print"/>
          <a:srcRect/>
          <a:stretch>
            <a:fillRect/>
          </a:stretch>
        </p:blipFill>
        <p:spPr bwMode="auto">
          <a:xfrm>
            <a:off x="7092280" y="332656"/>
            <a:ext cx="1876425" cy="1514475"/>
          </a:xfrm>
          <a:prstGeom prst="rect">
            <a:avLst/>
          </a:prstGeom>
          <a:noFill/>
        </p:spPr>
      </p:pic>
      <p:pic>
        <p:nvPicPr>
          <p:cNvPr id="77829" name="Picture 5" descr="C:\Users\Geoffrey Kennedy\AppData\Local\Microsoft\Windows\Temporary Internet Files\Content.IE5\8CMAYBQR\MC900439597[1].png"/>
          <p:cNvPicPr>
            <a:picLocks noChangeAspect="1" noChangeArrowheads="1"/>
          </p:cNvPicPr>
          <p:nvPr/>
        </p:nvPicPr>
        <p:blipFill>
          <a:blip r:embed="rId4" cstate="print"/>
          <a:srcRect/>
          <a:stretch>
            <a:fillRect/>
          </a:stretch>
        </p:blipFill>
        <p:spPr bwMode="auto">
          <a:xfrm>
            <a:off x="251520" y="260648"/>
            <a:ext cx="1160358" cy="1728192"/>
          </a:xfrm>
          <a:prstGeom prst="rect">
            <a:avLst/>
          </a:prstGeom>
          <a:noFill/>
        </p:spPr>
      </p:pic>
      <p:pic>
        <p:nvPicPr>
          <p:cNvPr id="77830" name="Picture 6" descr="C:\Users\Geoffrey Kennedy\AppData\Local\Microsoft\Windows\Temporary Internet Files\Content.IE5\5YF2UDY8\MC900383672[1].wmf"/>
          <p:cNvPicPr>
            <a:picLocks noChangeAspect="1" noChangeArrowheads="1"/>
          </p:cNvPicPr>
          <p:nvPr/>
        </p:nvPicPr>
        <p:blipFill>
          <a:blip r:embed="rId5" cstate="print"/>
          <a:srcRect/>
          <a:stretch>
            <a:fillRect/>
          </a:stretch>
        </p:blipFill>
        <p:spPr bwMode="auto">
          <a:xfrm>
            <a:off x="467544" y="4581128"/>
            <a:ext cx="1361542" cy="18105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a:xfrm>
            <a:off x="92770" y="266700"/>
            <a:ext cx="8799710" cy="714028"/>
          </a:xfrm>
        </p:spPr>
        <p:txBody>
          <a:bodyPr/>
          <a:lstStyle/>
          <a:p>
            <a:pPr>
              <a:defRPr/>
            </a:pPr>
            <a:r>
              <a:rPr lang="en-AU" dirty="0" smtClean="0"/>
              <a:t>Code of Ethics: positives &amp; negatives</a:t>
            </a:r>
            <a:endParaRPr lang="en-AU" dirty="0"/>
          </a:p>
        </p:txBody>
      </p:sp>
      <p:sp>
        <p:nvSpPr>
          <p:cNvPr id="105477" name="Rectangle 5"/>
          <p:cNvSpPr>
            <a:spLocks noGrp="1" noChangeArrowheads="1"/>
          </p:cNvSpPr>
          <p:nvPr>
            <p:ph type="body" sz="half" idx="1"/>
          </p:nvPr>
        </p:nvSpPr>
        <p:spPr>
          <a:xfrm>
            <a:off x="323528" y="2073114"/>
            <a:ext cx="4097660" cy="3672408"/>
          </a:xfrm>
        </p:spPr>
        <p:txBody>
          <a:bodyPr/>
          <a:lstStyle/>
          <a:p>
            <a:pPr marL="0" indent="0" eaLnBrk="1" hangingPunct="1">
              <a:lnSpc>
                <a:spcPct val="90000"/>
              </a:lnSpc>
              <a:spcBef>
                <a:spcPct val="0"/>
              </a:spcBef>
              <a:buClrTx/>
              <a:buSzTx/>
              <a:buNone/>
            </a:pPr>
            <a:r>
              <a:rPr lang="en-US" sz="2000" dirty="0" smtClean="0">
                <a:cs typeface="Times New Roman" pitchFamily="18" charset="0"/>
              </a:rPr>
              <a:t>Can help members make ethical choices. </a:t>
            </a:r>
          </a:p>
          <a:p>
            <a:pPr marL="0" indent="0" eaLnBrk="1" hangingPunct="1">
              <a:lnSpc>
                <a:spcPct val="90000"/>
              </a:lnSpc>
              <a:spcBef>
                <a:spcPct val="0"/>
              </a:spcBef>
              <a:buClrTx/>
              <a:buSzTx/>
              <a:buNone/>
            </a:pPr>
            <a:endParaRPr lang="en-US" sz="2000" dirty="0" smtClean="0"/>
          </a:p>
          <a:p>
            <a:pPr marL="0" indent="0" eaLnBrk="1" hangingPunct="1">
              <a:lnSpc>
                <a:spcPct val="90000"/>
              </a:lnSpc>
              <a:spcBef>
                <a:spcPct val="0"/>
              </a:spcBef>
              <a:buClrTx/>
              <a:buSzTx/>
              <a:buNone/>
            </a:pPr>
            <a:r>
              <a:rPr lang="en-US" sz="2000" dirty="0" smtClean="0">
                <a:cs typeface="Times New Roman" pitchFamily="18" charset="0"/>
              </a:rPr>
              <a:t>Can alert members to ethical aspects they otherwise might overlook.</a:t>
            </a:r>
          </a:p>
          <a:p>
            <a:pPr marL="0" indent="0" eaLnBrk="1" hangingPunct="1">
              <a:lnSpc>
                <a:spcPct val="90000"/>
              </a:lnSpc>
              <a:spcBef>
                <a:spcPct val="0"/>
              </a:spcBef>
              <a:buClrTx/>
              <a:buSzTx/>
              <a:buNone/>
            </a:pPr>
            <a:endParaRPr lang="en-US" sz="2000" dirty="0" smtClean="0"/>
          </a:p>
          <a:p>
            <a:pPr marL="0" indent="0" eaLnBrk="1" hangingPunct="1">
              <a:lnSpc>
                <a:spcPct val="90000"/>
              </a:lnSpc>
              <a:spcBef>
                <a:spcPct val="0"/>
              </a:spcBef>
              <a:buClrTx/>
              <a:buSzTx/>
              <a:buNone/>
            </a:pPr>
            <a:r>
              <a:rPr lang="en-US" sz="2000" dirty="0" smtClean="0">
                <a:cs typeface="Times New Roman" pitchFamily="18" charset="0"/>
              </a:rPr>
              <a:t>Can be used to discipline members when they violate the code. </a:t>
            </a:r>
          </a:p>
          <a:p>
            <a:pPr marL="0" indent="0" eaLnBrk="1" hangingPunct="1">
              <a:lnSpc>
                <a:spcPct val="90000"/>
              </a:lnSpc>
              <a:spcBef>
                <a:spcPct val="0"/>
              </a:spcBef>
              <a:buClrTx/>
              <a:buSzTx/>
              <a:buNone/>
            </a:pPr>
            <a:endParaRPr lang="en-US" sz="2000" dirty="0" smtClean="0"/>
          </a:p>
          <a:p>
            <a:pPr marL="0" indent="0" eaLnBrk="1" hangingPunct="1">
              <a:lnSpc>
                <a:spcPct val="90000"/>
              </a:lnSpc>
              <a:spcBef>
                <a:spcPct val="0"/>
              </a:spcBef>
              <a:buClrTx/>
              <a:buSzTx/>
              <a:buNone/>
            </a:pPr>
            <a:r>
              <a:rPr lang="en-US" sz="2000" dirty="0" smtClean="0">
                <a:cs typeface="Times New Roman" pitchFamily="18" charset="0"/>
              </a:rPr>
              <a:t>Can inform the public about the role of the profession.</a:t>
            </a:r>
          </a:p>
          <a:p>
            <a:pPr marL="0" indent="0" eaLnBrk="1" hangingPunct="1">
              <a:lnSpc>
                <a:spcPct val="90000"/>
              </a:lnSpc>
              <a:spcBef>
                <a:spcPct val="0"/>
              </a:spcBef>
              <a:buClrTx/>
              <a:buSzTx/>
              <a:buNone/>
            </a:pPr>
            <a:r>
              <a:rPr lang="en-US" sz="2000" dirty="0" smtClean="0">
                <a:cs typeface="Times New Roman" pitchFamily="18" charset="0"/>
              </a:rPr>
              <a:t> </a:t>
            </a:r>
          </a:p>
        </p:txBody>
      </p:sp>
      <p:sp>
        <p:nvSpPr>
          <p:cNvPr id="105478" name="Rectangle 6"/>
          <p:cNvSpPr>
            <a:spLocks noGrp="1" noChangeArrowheads="1"/>
          </p:cNvSpPr>
          <p:nvPr>
            <p:ph type="body" sz="half" idx="2"/>
          </p:nvPr>
        </p:nvSpPr>
        <p:spPr>
          <a:xfrm>
            <a:off x="4716016" y="2073114"/>
            <a:ext cx="4176464" cy="4176464"/>
          </a:xfrm>
        </p:spPr>
        <p:txBody>
          <a:bodyPr/>
          <a:lstStyle/>
          <a:p>
            <a:pPr marL="0" indent="0" eaLnBrk="1" hangingPunct="1">
              <a:lnSpc>
                <a:spcPct val="90000"/>
              </a:lnSpc>
              <a:spcBef>
                <a:spcPct val="0"/>
              </a:spcBef>
              <a:buClrTx/>
              <a:buSzTx/>
              <a:buNone/>
            </a:pPr>
            <a:r>
              <a:rPr lang="en-US" sz="2000" dirty="0" smtClean="0">
                <a:cs typeface="Times New Roman" pitchFamily="18" charset="0"/>
              </a:rPr>
              <a:t>Are never complete or exhaustive.</a:t>
            </a:r>
          </a:p>
          <a:p>
            <a:pPr marL="0" indent="0" eaLnBrk="1" hangingPunct="1">
              <a:lnSpc>
                <a:spcPct val="90000"/>
              </a:lnSpc>
              <a:spcBef>
                <a:spcPct val="0"/>
              </a:spcBef>
              <a:buClrTx/>
              <a:buSzTx/>
              <a:buNone/>
            </a:pPr>
            <a:endParaRPr lang="en-US" sz="2000" dirty="0" smtClean="0">
              <a:cs typeface="Times New Roman" pitchFamily="18" charset="0"/>
            </a:endParaRPr>
          </a:p>
          <a:p>
            <a:pPr marL="0" indent="0" eaLnBrk="1" hangingPunct="1">
              <a:lnSpc>
                <a:spcPct val="90000"/>
              </a:lnSpc>
              <a:spcBef>
                <a:spcPct val="0"/>
              </a:spcBef>
              <a:buClrTx/>
              <a:buSzTx/>
              <a:buNone/>
            </a:pPr>
            <a:r>
              <a:rPr lang="en-US" sz="2000" dirty="0" smtClean="0">
                <a:cs typeface="Times New Roman" pitchFamily="18" charset="0"/>
              </a:rPr>
              <a:t>May tend to be too general and too vague. </a:t>
            </a:r>
          </a:p>
          <a:p>
            <a:pPr marL="0" indent="0" eaLnBrk="1" hangingPunct="1">
              <a:lnSpc>
                <a:spcPct val="90000"/>
              </a:lnSpc>
              <a:spcBef>
                <a:spcPct val="0"/>
              </a:spcBef>
              <a:buClrTx/>
              <a:buSzTx/>
              <a:buNone/>
            </a:pPr>
            <a:r>
              <a:rPr lang="en-US" sz="2000" dirty="0" smtClean="0">
                <a:cs typeface="Times New Roman" pitchFamily="18" charset="0"/>
              </a:rPr>
              <a:t> </a:t>
            </a:r>
          </a:p>
          <a:p>
            <a:pPr marL="0" indent="0" eaLnBrk="1" hangingPunct="1">
              <a:lnSpc>
                <a:spcPct val="90000"/>
              </a:lnSpc>
              <a:spcBef>
                <a:spcPct val="0"/>
              </a:spcBef>
              <a:buClrTx/>
              <a:buSzTx/>
              <a:buNone/>
            </a:pPr>
            <a:r>
              <a:rPr lang="en-US" sz="2000" dirty="0" smtClean="0">
                <a:cs typeface="Times New Roman" pitchFamily="18" charset="0"/>
              </a:rPr>
              <a:t>May be  inconsistent</a:t>
            </a:r>
          </a:p>
          <a:p>
            <a:pPr marL="0" indent="0" eaLnBrk="1" hangingPunct="1">
              <a:lnSpc>
                <a:spcPct val="90000"/>
              </a:lnSpc>
              <a:spcBef>
                <a:spcPct val="0"/>
              </a:spcBef>
              <a:buClrTx/>
              <a:buSzTx/>
              <a:buNone/>
            </a:pPr>
            <a:r>
              <a:rPr lang="en-US" sz="2000" dirty="0" smtClean="0">
                <a:cs typeface="Times New Roman" pitchFamily="18" charset="0"/>
              </a:rPr>
              <a:t> </a:t>
            </a:r>
          </a:p>
          <a:p>
            <a:pPr marL="0" indent="0" eaLnBrk="1" hangingPunct="1">
              <a:lnSpc>
                <a:spcPct val="90000"/>
              </a:lnSpc>
              <a:spcBef>
                <a:spcPct val="0"/>
              </a:spcBef>
              <a:buClrTx/>
              <a:buSzTx/>
              <a:buNone/>
            </a:pPr>
            <a:r>
              <a:rPr lang="en-US" sz="2000" dirty="0" smtClean="0">
                <a:cs typeface="Times New Roman" pitchFamily="18" charset="0"/>
              </a:rPr>
              <a:t>May not always be helpful in resolving conflict. </a:t>
            </a:r>
          </a:p>
          <a:p>
            <a:pPr marL="0" indent="0" eaLnBrk="1" hangingPunct="1">
              <a:lnSpc>
                <a:spcPct val="90000"/>
              </a:lnSpc>
              <a:spcBef>
                <a:spcPct val="0"/>
              </a:spcBef>
              <a:buClrTx/>
              <a:buSzTx/>
              <a:buNone/>
            </a:pPr>
            <a:endParaRPr lang="en-US" sz="2000" dirty="0" smtClean="0">
              <a:cs typeface="Times New Roman" pitchFamily="18" charset="0"/>
            </a:endParaRPr>
          </a:p>
          <a:p>
            <a:pPr marL="0" indent="0" eaLnBrk="1" hangingPunct="1">
              <a:lnSpc>
                <a:spcPct val="90000"/>
              </a:lnSpc>
              <a:spcBef>
                <a:spcPct val="0"/>
              </a:spcBef>
              <a:buClrTx/>
              <a:buSzTx/>
              <a:buNone/>
            </a:pPr>
            <a:r>
              <a:rPr lang="en-US" sz="2000" dirty="0" smtClean="0">
                <a:cs typeface="Times New Roman" pitchFamily="18" charset="0"/>
              </a:rPr>
              <a:t>Are ineffective in disciplinary matters.</a:t>
            </a:r>
          </a:p>
          <a:p>
            <a:pPr marL="0" indent="0" eaLnBrk="1" hangingPunct="1">
              <a:lnSpc>
                <a:spcPct val="90000"/>
              </a:lnSpc>
              <a:spcBef>
                <a:spcPct val="0"/>
              </a:spcBef>
              <a:buClrTx/>
              <a:buSzTx/>
              <a:buNone/>
            </a:pPr>
            <a:endParaRPr lang="en-US" sz="2000" dirty="0" smtClean="0">
              <a:cs typeface="Times New Roman" pitchFamily="18" charset="0"/>
            </a:endParaRPr>
          </a:p>
          <a:p>
            <a:pPr marL="0" indent="0" eaLnBrk="1" hangingPunct="1">
              <a:lnSpc>
                <a:spcPct val="90000"/>
              </a:lnSpc>
              <a:spcBef>
                <a:spcPct val="0"/>
              </a:spcBef>
              <a:buClrTx/>
              <a:buSzTx/>
              <a:buNone/>
            </a:pPr>
            <a:r>
              <a:rPr lang="en-US" sz="2000" dirty="0" smtClean="0">
                <a:cs typeface="Times New Roman" pitchFamily="18" charset="0"/>
              </a:rPr>
              <a:t>May be self-serving for the profession. </a:t>
            </a:r>
            <a:endParaRPr lang="en-AU" sz="2000" dirty="0" smtClean="0">
              <a:cs typeface="Times New Roman" pitchFamily="18" charset="0"/>
            </a:endParaRPr>
          </a:p>
        </p:txBody>
      </p:sp>
      <p:sp>
        <p:nvSpPr>
          <p:cNvPr id="5" name="TextBox 4"/>
          <p:cNvSpPr txBox="1"/>
          <p:nvPr/>
        </p:nvSpPr>
        <p:spPr>
          <a:xfrm>
            <a:off x="323528" y="1052736"/>
            <a:ext cx="3672408" cy="461665"/>
          </a:xfrm>
          <a:prstGeom prst="rect">
            <a:avLst/>
          </a:prstGeom>
          <a:noFill/>
        </p:spPr>
        <p:txBody>
          <a:bodyPr wrap="square" rtlCol="0">
            <a:spAutoFit/>
          </a:bodyPr>
          <a:lstStyle/>
          <a:p>
            <a:r>
              <a:rPr lang="en-AU" sz="2400" dirty="0" smtClean="0">
                <a:latin typeface="+mn-lt"/>
              </a:rPr>
              <a:t>Positive characteristics</a:t>
            </a:r>
            <a:endParaRPr lang="en-AU" sz="2400" dirty="0">
              <a:latin typeface="+mn-lt"/>
            </a:endParaRPr>
          </a:p>
        </p:txBody>
      </p:sp>
      <p:sp>
        <p:nvSpPr>
          <p:cNvPr id="6" name="TextBox 5"/>
          <p:cNvSpPr txBox="1"/>
          <p:nvPr/>
        </p:nvSpPr>
        <p:spPr>
          <a:xfrm>
            <a:off x="4716016" y="1052736"/>
            <a:ext cx="3672408" cy="461665"/>
          </a:xfrm>
          <a:prstGeom prst="rect">
            <a:avLst/>
          </a:prstGeom>
          <a:noFill/>
        </p:spPr>
        <p:txBody>
          <a:bodyPr wrap="square" rtlCol="0">
            <a:spAutoFit/>
          </a:bodyPr>
          <a:lstStyle/>
          <a:p>
            <a:r>
              <a:rPr lang="en-AU" sz="2400" dirty="0" smtClean="0">
                <a:latin typeface="+mn-lt"/>
              </a:rPr>
              <a:t>Negative characteristics</a:t>
            </a:r>
            <a:endParaRPr lang="en-AU"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Skipping slides today</a:t>
            </a:r>
            <a:endParaRPr lang="en-AU" dirty="0"/>
          </a:p>
        </p:txBody>
      </p:sp>
      <p:pic>
        <p:nvPicPr>
          <p:cNvPr id="4" name="Content Placeholder 3"/>
          <p:cNvPicPr>
            <a:picLocks noGrp="1" noChangeAspect="1"/>
          </p:cNvPicPr>
          <p:nvPr>
            <p:ph idx="1"/>
          </p:nvPr>
        </p:nvPicPr>
        <p:blipFill>
          <a:blip r:embed="rId2"/>
          <a:stretch>
            <a:fillRect/>
          </a:stretch>
        </p:blipFill>
        <p:spPr>
          <a:xfrm>
            <a:off x="3676650" y="2204864"/>
            <a:ext cx="1790700" cy="2552700"/>
          </a:xfrm>
          <a:prstGeom prst="rect">
            <a:avLst/>
          </a:prstGeom>
        </p:spPr>
      </p:pic>
      <p:sp>
        <p:nvSpPr>
          <p:cNvPr id="5" name="TextBox 4"/>
          <p:cNvSpPr txBox="1"/>
          <p:nvPr/>
        </p:nvSpPr>
        <p:spPr>
          <a:xfrm>
            <a:off x="2411760" y="5223892"/>
            <a:ext cx="5067606" cy="400110"/>
          </a:xfrm>
          <a:prstGeom prst="rect">
            <a:avLst/>
          </a:prstGeom>
          <a:noFill/>
        </p:spPr>
        <p:txBody>
          <a:bodyPr wrap="none" rtlCol="0">
            <a:spAutoFit/>
          </a:bodyPr>
          <a:lstStyle/>
          <a:p>
            <a:r>
              <a:rPr lang="en-AU" sz="2000" dirty="0" smtClean="0">
                <a:solidFill>
                  <a:srgbClr val="FF0000"/>
                </a:solidFill>
              </a:rPr>
              <a:t>Does not mean you don’t need to review them !</a:t>
            </a:r>
            <a:endParaRPr lang="en-AU" sz="2000" dirty="0">
              <a:solidFill>
                <a:srgbClr val="FF0000"/>
              </a:solidFill>
            </a:endParaRPr>
          </a:p>
        </p:txBody>
      </p:sp>
    </p:spTree>
    <p:extLst>
      <p:ext uri="{BB962C8B-B14F-4D97-AF65-F5344CB8AC3E}">
        <p14:creationId xmlns:p14="http://schemas.microsoft.com/office/powerpoint/2010/main" val="25509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04813"/>
            <a:ext cx="7772400" cy="1347787"/>
          </a:xfrm>
        </p:spPr>
        <p:txBody>
          <a:bodyPr/>
          <a:lstStyle/>
          <a:p>
            <a:pPr marL="900113" indent="-900113" algn="l">
              <a:defRPr/>
            </a:pPr>
            <a:r>
              <a:rPr lang="en-NZ" sz="3200" dirty="0" smtClean="0"/>
              <a:t>Q2	Which of the following statements about a code of ethics is FALSE?</a:t>
            </a:r>
            <a:endParaRPr lang="en-AU" sz="3200" dirty="0"/>
          </a:p>
        </p:txBody>
      </p:sp>
      <p:sp>
        <p:nvSpPr>
          <p:cNvPr id="7172" name="Content Placeholder 3"/>
          <p:cNvSpPr>
            <a:spLocks noGrp="1"/>
          </p:cNvSpPr>
          <p:nvPr>
            <p:ph idx="1"/>
          </p:nvPr>
        </p:nvSpPr>
        <p:spPr>
          <a:xfrm>
            <a:off x="685800" y="1981200"/>
            <a:ext cx="7772400" cy="3824288"/>
          </a:xfrm>
        </p:spPr>
        <p:txBody>
          <a:bodyPr/>
          <a:lstStyle/>
          <a:p>
            <a:pPr marL="514350" indent="-514350">
              <a:buFont typeface="Arial" charset="0"/>
              <a:buAutoNum type="alphaUcPeriod"/>
            </a:pPr>
            <a:r>
              <a:rPr lang="en-AU" sz="2400" dirty="0" smtClean="0"/>
              <a:t>A code of ethics furnishes common, agree-upon standards for professional conduct</a:t>
            </a:r>
          </a:p>
          <a:p>
            <a:pPr marL="514350" indent="-514350">
              <a:buFont typeface="Arial" charset="0"/>
              <a:buAutoNum type="alphaUcPeriod"/>
            </a:pPr>
            <a:r>
              <a:rPr lang="en-AU" sz="2400" dirty="0" smtClean="0"/>
              <a:t>A code of ethics provides a focus for debate on how the code should be applied </a:t>
            </a:r>
          </a:p>
          <a:p>
            <a:pPr marL="514350" indent="-514350">
              <a:buFont typeface="Arial" charset="0"/>
              <a:buAutoNum type="alphaUcPeriod"/>
            </a:pPr>
            <a:r>
              <a:rPr lang="en-AU" sz="2400" dirty="0" smtClean="0"/>
              <a:t>A code of ethics provides a rationale for a professional to adhere to in difficult situations</a:t>
            </a:r>
          </a:p>
          <a:p>
            <a:pPr marL="514350" indent="-514350">
              <a:buFont typeface="Arial" charset="0"/>
              <a:buAutoNum type="alphaUcPeriod"/>
            </a:pPr>
            <a:r>
              <a:rPr lang="en-AU" sz="2400" dirty="0" smtClean="0"/>
              <a:t>A code of ethics covers every possible ethical situation the professional is likely to meet</a:t>
            </a:r>
          </a:p>
          <a:p>
            <a:pPr marL="514350" indent="-514350">
              <a:buFont typeface="Arial" charset="0"/>
              <a:buAutoNum type="alphaUcPeriod"/>
            </a:pPr>
            <a:r>
              <a:rPr lang="en-AU" sz="2400" dirty="0" smtClean="0"/>
              <a:t>NONE of these is FALSE</a:t>
            </a:r>
          </a:p>
        </p:txBody>
      </p:sp>
      <p:graphicFrame>
        <p:nvGraphicFramePr>
          <p:cNvPr id="7170" name="Object 5"/>
          <p:cNvGraphicFramePr>
            <a:graphicFrameLocks noChangeAspect="1"/>
          </p:cNvGraphicFramePr>
          <p:nvPr/>
        </p:nvGraphicFramePr>
        <p:xfrm>
          <a:off x="592138" y="5802313"/>
          <a:ext cx="7894637" cy="758825"/>
        </p:xfrm>
        <a:graphic>
          <a:graphicData uri="http://schemas.openxmlformats.org/presentationml/2006/ole">
            <mc:AlternateContent xmlns:mc="http://schemas.openxmlformats.org/markup-compatibility/2006">
              <mc:Choice xmlns:v="urn:schemas-microsoft-com:vml" Requires="v">
                <p:oleObj spid="_x0000_s86043"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5802313"/>
                        <a:ext cx="78946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Oval 7"/>
          <p:cNvSpPr>
            <a:spLocks noChangeArrowheads="1"/>
          </p:cNvSpPr>
          <p:nvPr/>
        </p:nvSpPr>
        <p:spPr bwMode="auto">
          <a:xfrm>
            <a:off x="1763688" y="5805264"/>
            <a:ext cx="1349375" cy="658812"/>
          </a:xfrm>
          <a:prstGeom prst="ellipse">
            <a:avLst/>
          </a:prstGeom>
          <a:noFill/>
          <a:ln w="28575">
            <a:solidFill>
              <a:schemeClr val="hlink"/>
            </a:solidFill>
            <a:round/>
            <a:headEnd/>
            <a:tailEnd/>
          </a:ln>
        </p:spPr>
        <p:txBody>
          <a:bodyPr wrap="none" lIns="103236" tIns="51618" rIns="103236" bIns="51618" anchor="ctr"/>
          <a:lstStyle/>
          <a:p>
            <a:endParaRPr lang="en-AU"/>
          </a:p>
        </p:txBody>
      </p:sp>
      <p:sp>
        <p:nvSpPr>
          <p:cNvPr id="6" name="AutoShape 4"/>
          <p:cNvSpPr>
            <a:spLocks noChangeArrowheads="1"/>
          </p:cNvSpPr>
          <p:nvPr/>
        </p:nvSpPr>
        <p:spPr bwMode="auto">
          <a:xfrm>
            <a:off x="214313" y="4325218"/>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en-GB" dirty="0" smtClean="0"/>
              <a:t>Question 3</a:t>
            </a:r>
          </a:p>
        </p:txBody>
      </p:sp>
      <p:sp>
        <p:nvSpPr>
          <p:cNvPr id="4101" name="Text Box 3"/>
          <p:cNvSpPr txBox="1">
            <a:spLocks noChangeArrowheads="1"/>
          </p:cNvSpPr>
          <p:nvPr/>
        </p:nvSpPr>
        <p:spPr bwMode="auto">
          <a:xfrm>
            <a:off x="762000" y="1676400"/>
            <a:ext cx="7542213" cy="3618929"/>
          </a:xfrm>
          <a:prstGeom prst="rect">
            <a:avLst/>
          </a:prstGeom>
          <a:noFill/>
          <a:ln w="12700">
            <a:noFill/>
            <a:miter lim="800000"/>
            <a:headEnd/>
            <a:tailEnd/>
          </a:ln>
        </p:spPr>
        <p:txBody>
          <a:bodyPr lIns="91431" tIns="45715" rIns="91431" bIns="45715">
            <a:spAutoFit/>
          </a:bodyPr>
          <a:lstStyle/>
          <a:p>
            <a:pPr>
              <a:spcBef>
                <a:spcPts val="1100"/>
              </a:spcBef>
              <a:spcAft>
                <a:spcPts val="1100"/>
              </a:spcAft>
              <a:defRPr/>
            </a:pPr>
            <a:r>
              <a:rPr lang="en-NZ" sz="2800" dirty="0">
                <a:latin typeface="Arial" charset="0"/>
              </a:rPr>
              <a:t>Which of the following is TRUE</a:t>
            </a:r>
          </a:p>
          <a:p>
            <a:pPr marL="609600" indent="-609600" eaLnBrk="1" hangingPunct="1">
              <a:buFont typeface="+mj-lt"/>
              <a:buAutoNum type="alphaUcPeriod"/>
              <a:defRPr/>
            </a:pPr>
            <a:r>
              <a:rPr lang="en-US" sz="2400" dirty="0">
                <a:latin typeface="+mj-lt"/>
              </a:rPr>
              <a:t>The </a:t>
            </a:r>
            <a:r>
              <a:rPr lang="en-US" sz="2400" dirty="0" smtClean="0">
                <a:latin typeface="+mj-lt"/>
              </a:rPr>
              <a:t>code </a:t>
            </a:r>
            <a:r>
              <a:rPr lang="en-US" sz="2400" dirty="0">
                <a:latin typeface="+mj-lt"/>
              </a:rPr>
              <a:t>of ethics </a:t>
            </a:r>
            <a:r>
              <a:rPr lang="en-US" sz="2400" dirty="0" smtClean="0">
                <a:latin typeface="+mj-lt"/>
              </a:rPr>
              <a:t>of the ACS is quite different from the codes of all other professional bodies</a:t>
            </a:r>
            <a:endParaRPr lang="en-US" sz="2400" dirty="0">
              <a:latin typeface="+mj-lt"/>
            </a:endParaRPr>
          </a:p>
          <a:p>
            <a:pPr marL="609600" indent="-609600" eaLnBrk="1" hangingPunct="1">
              <a:buFont typeface="+mj-lt"/>
              <a:buAutoNum type="alphaUcPeriod"/>
              <a:defRPr/>
            </a:pPr>
            <a:r>
              <a:rPr lang="en-US" sz="2400" dirty="0">
                <a:latin typeface="+mj-lt"/>
              </a:rPr>
              <a:t>The code of ethics of </a:t>
            </a:r>
            <a:r>
              <a:rPr lang="en-US" sz="2400" dirty="0" smtClean="0">
                <a:latin typeface="+mj-lt"/>
              </a:rPr>
              <a:t>ACS is </a:t>
            </a:r>
            <a:r>
              <a:rPr lang="en-US" sz="2400" dirty="0">
                <a:latin typeface="+mj-lt"/>
              </a:rPr>
              <a:t>particularly strict</a:t>
            </a:r>
          </a:p>
          <a:p>
            <a:pPr marL="609600" indent="-609600" eaLnBrk="1" hangingPunct="1">
              <a:buFont typeface="+mj-lt"/>
              <a:buAutoNum type="alphaUcPeriod"/>
              <a:defRPr/>
            </a:pPr>
            <a:r>
              <a:rPr lang="en-US" sz="2400" dirty="0">
                <a:latin typeface="+mj-lt"/>
              </a:rPr>
              <a:t>The code of ethics of ACS is rather vague</a:t>
            </a:r>
          </a:p>
          <a:p>
            <a:pPr marL="609600" indent="-609600" eaLnBrk="1" hangingPunct="1">
              <a:buFont typeface="+mj-lt"/>
              <a:buAutoNum type="alphaUcPeriod"/>
              <a:defRPr/>
            </a:pPr>
            <a:r>
              <a:rPr lang="en-US" sz="2400" dirty="0" smtClean="0">
                <a:latin typeface="+mj-lt"/>
              </a:rPr>
              <a:t>All members </a:t>
            </a:r>
            <a:r>
              <a:rPr lang="en-US" sz="2400" dirty="0">
                <a:latin typeface="+mj-lt"/>
              </a:rPr>
              <a:t>of </a:t>
            </a:r>
            <a:r>
              <a:rPr lang="en-US" sz="2400" dirty="0" smtClean="0">
                <a:latin typeface="+mj-lt"/>
              </a:rPr>
              <a:t>ACS </a:t>
            </a:r>
            <a:r>
              <a:rPr lang="en-US" sz="2400" dirty="0">
                <a:latin typeface="+mj-lt"/>
              </a:rPr>
              <a:t>are expected to abide by </a:t>
            </a:r>
            <a:r>
              <a:rPr lang="en-US" sz="2400" dirty="0" smtClean="0">
                <a:latin typeface="+mj-lt"/>
              </a:rPr>
              <a:t>the society’s code </a:t>
            </a:r>
            <a:r>
              <a:rPr lang="en-US" sz="2400" dirty="0">
                <a:latin typeface="+mj-lt"/>
              </a:rPr>
              <a:t>of ethics</a:t>
            </a:r>
          </a:p>
          <a:p>
            <a:pPr marL="609600" indent="-609600" eaLnBrk="1" hangingPunct="1">
              <a:buFont typeface="+mj-lt"/>
              <a:buAutoNum type="alphaUcPeriod"/>
              <a:defRPr/>
            </a:pPr>
            <a:r>
              <a:rPr lang="en-US" sz="2400" dirty="0">
                <a:latin typeface="+mj-lt"/>
              </a:rPr>
              <a:t>Only </a:t>
            </a:r>
            <a:r>
              <a:rPr lang="en-US" sz="2400" dirty="0" smtClean="0">
                <a:latin typeface="+mj-lt"/>
              </a:rPr>
              <a:t>certified </a:t>
            </a:r>
            <a:r>
              <a:rPr lang="en-US" sz="2400" dirty="0">
                <a:latin typeface="+mj-lt"/>
              </a:rPr>
              <a:t>members of </a:t>
            </a:r>
            <a:r>
              <a:rPr lang="en-US" sz="2400" dirty="0" smtClean="0">
                <a:latin typeface="+mj-lt"/>
              </a:rPr>
              <a:t>ACS </a:t>
            </a:r>
            <a:r>
              <a:rPr lang="en-US" sz="2400" dirty="0">
                <a:latin typeface="+mj-lt"/>
              </a:rPr>
              <a:t>are expected to abide by </a:t>
            </a:r>
            <a:r>
              <a:rPr lang="en-US" sz="2400" dirty="0" smtClean="0">
                <a:latin typeface="+mj-lt"/>
              </a:rPr>
              <a:t>the society’s code of ethics</a:t>
            </a:r>
            <a:endParaRPr lang="en-US" sz="2400" dirty="0">
              <a:latin typeface="+mj-lt"/>
            </a:endParaRPr>
          </a:p>
        </p:txBody>
      </p:sp>
      <p:sp>
        <p:nvSpPr>
          <p:cNvPr id="318468" name="AutoShape 4"/>
          <p:cNvSpPr>
            <a:spLocks noChangeArrowheads="1"/>
          </p:cNvSpPr>
          <p:nvPr/>
        </p:nvSpPr>
        <p:spPr bwMode="auto">
          <a:xfrm>
            <a:off x="214313" y="3605138"/>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4098"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81947"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Oval 7"/>
          <p:cNvSpPr>
            <a:spLocks noChangeArrowheads="1"/>
          </p:cNvSpPr>
          <p:nvPr/>
        </p:nvSpPr>
        <p:spPr bwMode="auto">
          <a:xfrm>
            <a:off x="2988692" y="5500688"/>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650" y="333375"/>
            <a:ext cx="7772400" cy="647700"/>
          </a:xfrm>
        </p:spPr>
        <p:txBody>
          <a:bodyPr/>
          <a:lstStyle/>
          <a:p>
            <a:pPr>
              <a:defRPr/>
            </a:pPr>
            <a:r>
              <a:rPr lang="en-AU" dirty="0" smtClean="0"/>
              <a:t>Australian Computer Society</a:t>
            </a:r>
            <a:endParaRPr lang="en-AU"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22" y="980728"/>
            <a:ext cx="8566935"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650" y="333375"/>
            <a:ext cx="7772400" cy="647700"/>
          </a:xfrm>
        </p:spPr>
        <p:txBody>
          <a:bodyPr/>
          <a:lstStyle/>
          <a:p>
            <a:pPr>
              <a:defRPr/>
            </a:pPr>
            <a:r>
              <a:rPr lang="en-AU" dirty="0" smtClean="0"/>
              <a:t>Australian Computer Society</a:t>
            </a:r>
            <a:endParaRPr lang="en-AU" dirty="0"/>
          </a:p>
        </p:txBody>
      </p:sp>
      <p:pic>
        <p:nvPicPr>
          <p:cNvPr id="21507" name="Picture 3" descr="ACS-2.jpg"/>
          <p:cNvPicPr>
            <a:picLocks noChangeAspect="1"/>
          </p:cNvPicPr>
          <p:nvPr/>
        </p:nvPicPr>
        <p:blipFill>
          <a:blip r:embed="rId2" cstate="print"/>
          <a:srcRect/>
          <a:stretch>
            <a:fillRect/>
          </a:stretch>
        </p:blipFill>
        <p:spPr bwMode="auto">
          <a:xfrm>
            <a:off x="395288" y="1412875"/>
            <a:ext cx="8229600" cy="4618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AU" dirty="0" smtClean="0"/>
              <a:t>Benefits of membership for you </a:t>
            </a:r>
            <a:endParaRPr lang="en-AU" dirty="0"/>
          </a:p>
        </p:txBody>
      </p:sp>
      <p:sp>
        <p:nvSpPr>
          <p:cNvPr id="16387" name="Content Placeholder 2"/>
          <p:cNvSpPr>
            <a:spLocks noGrp="1"/>
          </p:cNvSpPr>
          <p:nvPr>
            <p:ph idx="1"/>
          </p:nvPr>
        </p:nvSpPr>
        <p:spPr>
          <a:xfrm>
            <a:off x="683568" y="1700808"/>
            <a:ext cx="7772400" cy="4467200"/>
          </a:xfrm>
        </p:spPr>
        <p:txBody>
          <a:bodyPr/>
          <a:lstStyle/>
          <a:p>
            <a:pPr eaLnBrk="1" hangingPunct="1"/>
            <a:r>
              <a:rPr lang="en-AU" dirty="0" smtClean="0"/>
              <a:t>Opportunities to “network” with other professionals in the area</a:t>
            </a:r>
          </a:p>
          <a:p>
            <a:pPr eaLnBrk="1" hangingPunct="1"/>
            <a:r>
              <a:rPr lang="en-US" dirty="0" smtClean="0"/>
              <a:t>Careers Service</a:t>
            </a:r>
          </a:p>
          <a:p>
            <a:pPr lvl="1" eaLnBrk="1" hangingPunct="1"/>
            <a:r>
              <a:rPr lang="en-US" dirty="0" smtClean="0"/>
              <a:t>job hunting, </a:t>
            </a:r>
            <a:r>
              <a:rPr lang="en-US" dirty="0" err="1" smtClean="0"/>
              <a:t>resumé</a:t>
            </a:r>
            <a:r>
              <a:rPr lang="en-US" dirty="0" smtClean="0"/>
              <a:t> writing, interviews</a:t>
            </a:r>
            <a:endParaRPr lang="en-AU" dirty="0" smtClean="0"/>
          </a:p>
          <a:p>
            <a:pPr eaLnBrk="1" hangingPunct="1"/>
            <a:r>
              <a:rPr lang="en-US" dirty="0" smtClean="0"/>
              <a:t>Publications and professional Library</a:t>
            </a:r>
          </a:p>
          <a:p>
            <a:pPr eaLnBrk="1" hangingPunct="1"/>
            <a:r>
              <a:rPr lang="en-AU" dirty="0" smtClean="0"/>
              <a:t>Continuous professional development</a:t>
            </a:r>
          </a:p>
          <a:p>
            <a:pPr lvl="1" eaLnBrk="1" hangingPunct="1"/>
            <a:r>
              <a:rPr lang="en-AU" dirty="0" smtClean="0"/>
              <a:t>seminars and information sessions</a:t>
            </a:r>
          </a:p>
          <a:p>
            <a:pPr eaLnBrk="1" hangingPunct="1"/>
            <a:r>
              <a:rPr lang="en-AU" dirty="0" smtClean="0"/>
              <a:t>Achieving Certified status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60350"/>
            <a:ext cx="8356600" cy="936625"/>
          </a:xfrm>
        </p:spPr>
        <p:txBody>
          <a:bodyPr/>
          <a:lstStyle/>
          <a:p>
            <a:pPr>
              <a:defRPr/>
            </a:pPr>
            <a:r>
              <a:rPr lang="en-AU" dirty="0" smtClean="0"/>
              <a:t>ACS: Special interest groups (SIG)</a:t>
            </a:r>
            <a:endParaRPr lang="en-AU" dirty="0"/>
          </a:p>
        </p:txBody>
      </p:sp>
      <p:grpSp>
        <p:nvGrpSpPr>
          <p:cNvPr id="3" name="Group 6"/>
          <p:cNvGrpSpPr>
            <a:grpSpLocks/>
          </p:cNvGrpSpPr>
          <p:nvPr/>
        </p:nvGrpSpPr>
        <p:grpSpPr bwMode="auto">
          <a:xfrm>
            <a:off x="900113" y="1196975"/>
            <a:ext cx="6769100" cy="5018088"/>
            <a:chOff x="899592" y="1196752"/>
            <a:chExt cx="6769224" cy="5017895"/>
          </a:xfrm>
        </p:grpSpPr>
        <p:pic>
          <p:nvPicPr>
            <p:cNvPr id="22532" name="Picture 3" descr="ACS-SIG.jpg"/>
            <p:cNvPicPr>
              <a:picLocks noChangeAspect="1"/>
            </p:cNvPicPr>
            <p:nvPr/>
          </p:nvPicPr>
          <p:blipFill>
            <a:blip r:embed="rId2" cstate="print"/>
            <a:srcRect/>
            <a:stretch>
              <a:fillRect/>
            </a:stretch>
          </p:blipFill>
          <p:spPr bwMode="auto">
            <a:xfrm>
              <a:off x="899592" y="1196752"/>
              <a:ext cx="6696744" cy="5017895"/>
            </a:xfrm>
            <a:prstGeom prst="rect">
              <a:avLst/>
            </a:prstGeom>
            <a:noFill/>
            <a:ln w="9525">
              <a:noFill/>
              <a:miter lim="800000"/>
              <a:headEnd/>
              <a:tailEnd/>
            </a:ln>
          </p:spPr>
        </p:pic>
        <p:pic>
          <p:nvPicPr>
            <p:cNvPr id="22533" name="Picture 5" descr="ACS-SIG-2.jpg"/>
            <p:cNvPicPr>
              <a:picLocks noChangeAspect="1"/>
            </p:cNvPicPr>
            <p:nvPr/>
          </p:nvPicPr>
          <p:blipFill>
            <a:blip r:embed="rId3" cstate="print"/>
            <a:srcRect/>
            <a:stretch>
              <a:fillRect/>
            </a:stretch>
          </p:blipFill>
          <p:spPr bwMode="auto">
            <a:xfrm>
              <a:off x="1115616" y="2437606"/>
              <a:ext cx="6553200" cy="32956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2938" y="214313"/>
            <a:ext cx="7772400" cy="1500187"/>
          </a:xfrm>
        </p:spPr>
        <p:txBody>
          <a:bodyPr/>
          <a:lstStyle/>
          <a:p>
            <a:pPr eaLnBrk="1" hangingPunct="1">
              <a:defRPr/>
            </a:pPr>
            <a:r>
              <a:rPr lang="en-AU" dirty="0" smtClean="0"/>
              <a:t>Australian Computer Society Journal </a:t>
            </a:r>
            <a:endParaRPr lang="en-AU" dirty="0"/>
          </a:p>
        </p:txBody>
      </p:sp>
      <p:sp>
        <p:nvSpPr>
          <p:cNvPr id="23555" name="Content Placeholder 6"/>
          <p:cNvSpPr>
            <a:spLocks noGrp="1"/>
          </p:cNvSpPr>
          <p:nvPr>
            <p:ph idx="1"/>
          </p:nvPr>
        </p:nvSpPr>
        <p:spPr>
          <a:xfrm>
            <a:off x="571500" y="2000250"/>
            <a:ext cx="3643313" cy="2928938"/>
          </a:xfrm>
        </p:spPr>
        <p:txBody>
          <a:bodyPr/>
          <a:lstStyle/>
          <a:p>
            <a:pPr marL="0" indent="0" eaLnBrk="1" hangingPunct="1">
              <a:buFont typeface="Wingdings" pitchFamily="2" charset="2"/>
              <a:buNone/>
            </a:pPr>
            <a:r>
              <a:rPr lang="en-AU" sz="2800" dirty="0" smtClean="0"/>
              <a:t>“Information Age” is the official bi-monthly publication of the ACS, supplied free to members.</a:t>
            </a:r>
          </a:p>
        </p:txBody>
      </p:sp>
      <p:pic>
        <p:nvPicPr>
          <p:cNvPr id="23556" name="Picture 2"/>
          <p:cNvPicPr>
            <a:picLocks noChangeAspect="1" noChangeArrowheads="1"/>
          </p:cNvPicPr>
          <p:nvPr/>
        </p:nvPicPr>
        <p:blipFill>
          <a:blip r:embed="rId2" cstate="print"/>
          <a:srcRect/>
          <a:stretch>
            <a:fillRect/>
          </a:stretch>
        </p:blipFill>
        <p:spPr bwMode="auto">
          <a:xfrm>
            <a:off x="5076056" y="1498840"/>
            <a:ext cx="3838229" cy="5026503"/>
          </a:xfrm>
          <a:prstGeom prst="rect">
            <a:avLst/>
          </a:prstGeom>
          <a:noFill/>
          <a:ln w="12700">
            <a:noFill/>
            <a:miter lim="800000"/>
            <a:headEnd/>
            <a:tailEnd/>
          </a:ln>
        </p:spPr>
      </p:pic>
      <p:sp>
        <p:nvSpPr>
          <p:cNvPr id="5" name="TextBox 4"/>
          <p:cNvSpPr txBox="1"/>
          <p:nvPr/>
        </p:nvSpPr>
        <p:spPr>
          <a:xfrm>
            <a:off x="539750" y="4451350"/>
            <a:ext cx="4248150" cy="1570038"/>
          </a:xfrm>
          <a:prstGeom prst="rect">
            <a:avLst/>
          </a:prstGeom>
          <a:noFill/>
        </p:spPr>
        <p:txBody>
          <a:bodyPr>
            <a:spAutoFit/>
          </a:bodyPr>
          <a:lstStyle/>
          <a:p>
            <a:pPr>
              <a:defRPr/>
            </a:pPr>
            <a:r>
              <a:rPr lang="en-AU" sz="2400" dirty="0" smtClean="0">
                <a:latin typeface="+mn-lt"/>
              </a:rPr>
              <a:t>The </a:t>
            </a:r>
            <a:r>
              <a:rPr lang="en-AU" sz="2400" dirty="0">
                <a:latin typeface="+mn-lt"/>
              </a:rPr>
              <a:t>Australian Computer Society </a:t>
            </a:r>
            <a:r>
              <a:rPr lang="en-AU" sz="2400" dirty="0" smtClean="0">
                <a:latin typeface="+mn-lt"/>
              </a:rPr>
              <a:t>has won </a:t>
            </a:r>
            <a:r>
              <a:rPr lang="en-AU" sz="2400" dirty="0">
                <a:latin typeface="+mn-lt"/>
              </a:rPr>
              <a:t>international recognition for, “Information Age</a:t>
            </a:r>
            <a:r>
              <a:rPr lang="en-AU" sz="2400" dirty="0" smtClean="0">
                <a:latin typeface="+mn-lt"/>
              </a:rPr>
              <a:t>” when it was launched </a:t>
            </a:r>
            <a:endParaRPr lang="en-AU"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63" y="357188"/>
            <a:ext cx="8143875" cy="928687"/>
          </a:xfrm>
        </p:spPr>
        <p:txBody>
          <a:bodyPr/>
          <a:lstStyle/>
          <a:p>
            <a:pPr eaLnBrk="1" hangingPunct="1">
              <a:defRPr/>
            </a:pPr>
            <a:r>
              <a:rPr lang="en-AU" sz="3800" dirty="0" smtClean="0"/>
              <a:t>ACS Membership Fees</a:t>
            </a:r>
            <a:endParaRPr lang="en-AU" sz="3800" dirty="0"/>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3125602757"/>
              </p:ext>
            </p:extLst>
          </p:nvPr>
        </p:nvGraphicFramePr>
        <p:xfrm>
          <a:off x="1043608" y="2132856"/>
          <a:ext cx="6696744" cy="792480"/>
        </p:xfrm>
        <a:graphic>
          <a:graphicData uri="http://schemas.openxmlformats.org/drawingml/2006/table">
            <a:tbl>
              <a:tblPr firstRow="1" bandRow="1">
                <a:tableStyleId>{F5AB1C69-6EDB-4FF4-983F-18BD219EF322}</a:tableStyleId>
              </a:tblPr>
              <a:tblGrid>
                <a:gridCol w="3672408"/>
                <a:gridCol w="3024336"/>
              </a:tblGrid>
              <a:tr h="370840">
                <a:tc>
                  <a:txBody>
                    <a:bodyPr/>
                    <a:lstStyle/>
                    <a:p>
                      <a:r>
                        <a:rPr lang="en-AU" sz="2000" b="0" dirty="0" smtClean="0">
                          <a:solidFill>
                            <a:schemeClr val="tx1"/>
                          </a:solidFill>
                        </a:rPr>
                        <a:t>Student membership</a:t>
                      </a:r>
                      <a:endParaRPr lang="en-AU"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b="0" dirty="0" smtClean="0">
                          <a:solidFill>
                            <a:schemeClr val="tx1"/>
                          </a:solidFill>
                        </a:rPr>
                        <a:t>$66 per year</a:t>
                      </a:r>
                      <a:endParaRPr lang="en-AU"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AU" sz="2000" dirty="0" smtClean="0">
                          <a:solidFill>
                            <a:schemeClr val="tx1"/>
                          </a:solidFill>
                        </a:rPr>
                        <a:t>Full Member</a:t>
                      </a:r>
                      <a:endParaRPr lang="en-AU"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000" dirty="0" smtClean="0">
                          <a:solidFill>
                            <a:schemeClr val="tx1"/>
                          </a:solidFill>
                        </a:rPr>
                        <a:t>$352 per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7188"/>
            <a:ext cx="7772400" cy="1571625"/>
          </a:xfrm>
        </p:spPr>
        <p:txBody>
          <a:bodyPr/>
          <a:lstStyle/>
          <a:p>
            <a:pPr eaLnBrk="1" hangingPunct="1">
              <a:defRPr/>
            </a:pPr>
            <a:r>
              <a:rPr lang="en-AU" sz="2400" dirty="0" smtClean="0"/>
              <a:t>Australian Computer Society</a:t>
            </a:r>
            <a:r>
              <a:rPr lang="en-AU" dirty="0" smtClean="0"/>
              <a:t/>
            </a:r>
            <a:br>
              <a:rPr lang="en-AU" dirty="0" smtClean="0"/>
            </a:br>
            <a:r>
              <a:rPr lang="en-AU" sz="2800" dirty="0" smtClean="0"/>
              <a:t> Certified Professional (CP) </a:t>
            </a:r>
            <a:r>
              <a:rPr lang="en-AU" sz="2400" dirty="0" smtClean="0"/>
              <a:t/>
            </a:r>
            <a:br>
              <a:rPr lang="en-AU" sz="2400" dirty="0" smtClean="0"/>
            </a:br>
            <a:r>
              <a:rPr lang="en-AU" sz="2400" dirty="0" smtClean="0"/>
              <a:t>Benefits</a:t>
            </a:r>
            <a:endParaRPr lang="en-AU" dirty="0"/>
          </a:p>
        </p:txBody>
      </p:sp>
      <p:sp>
        <p:nvSpPr>
          <p:cNvPr id="27651" name="Content Placeholder 2"/>
          <p:cNvSpPr>
            <a:spLocks noGrp="1"/>
          </p:cNvSpPr>
          <p:nvPr>
            <p:ph idx="1"/>
          </p:nvPr>
        </p:nvSpPr>
        <p:spPr>
          <a:xfrm>
            <a:off x="428625" y="1981200"/>
            <a:ext cx="8286750" cy="3662363"/>
          </a:xfrm>
        </p:spPr>
        <p:txBody>
          <a:bodyPr/>
          <a:lstStyle/>
          <a:p>
            <a:pPr eaLnBrk="1" hangingPunct="1"/>
            <a:r>
              <a:rPr lang="en-AU" sz="2400" dirty="0" smtClean="0"/>
              <a:t>Brings an added competitive edge and professional readiness</a:t>
            </a:r>
          </a:p>
          <a:p>
            <a:pPr eaLnBrk="1" hangingPunct="1"/>
            <a:r>
              <a:rPr lang="en-AU" sz="2400" dirty="0" smtClean="0"/>
              <a:t>International Recognition Global acknowledgement of CP as the benchmark for professionalism </a:t>
            </a:r>
          </a:p>
          <a:p>
            <a:pPr eaLnBrk="1" hangingPunct="1"/>
            <a:r>
              <a:rPr lang="en-AU" sz="2400" dirty="0" smtClean="0"/>
              <a:t>Strengthening of employment and marketability </a:t>
            </a:r>
          </a:p>
          <a:p>
            <a:pPr eaLnBrk="1" hangingPunct="1"/>
            <a:r>
              <a:rPr lang="en-AU" sz="2400" dirty="0" smtClean="0"/>
              <a:t>Greater job mobility</a:t>
            </a:r>
          </a:p>
        </p:txBody>
      </p:sp>
      <p:sp>
        <p:nvSpPr>
          <p:cNvPr id="5" name="TextBox 4"/>
          <p:cNvSpPr txBox="1"/>
          <p:nvPr/>
        </p:nvSpPr>
        <p:spPr>
          <a:xfrm>
            <a:off x="571500" y="5857875"/>
            <a:ext cx="8143875" cy="400050"/>
          </a:xfrm>
          <a:prstGeom prst="rect">
            <a:avLst/>
          </a:prstGeom>
          <a:noFill/>
        </p:spPr>
        <p:txBody>
          <a:bodyPr>
            <a:spAutoFit/>
          </a:bodyPr>
          <a:lstStyle/>
          <a:p>
            <a:pPr algn="ctr">
              <a:defRPr/>
            </a:pPr>
            <a:r>
              <a:rPr lang="en-AU" sz="2000" dirty="0">
                <a:latin typeface="+mj-lt"/>
              </a:rPr>
              <a:t>There are currently no fees for members who apply for CP status.</a:t>
            </a:r>
          </a:p>
        </p:txBody>
      </p:sp>
      <p:pic>
        <p:nvPicPr>
          <p:cNvPr id="27653" name="Picture 6"/>
          <p:cNvPicPr>
            <a:picLocks noChangeAspect="1" noChangeArrowheads="1"/>
          </p:cNvPicPr>
          <p:nvPr/>
        </p:nvPicPr>
        <p:blipFill>
          <a:blip r:embed="rId2" cstate="print"/>
          <a:srcRect/>
          <a:stretch>
            <a:fillRect/>
          </a:stretch>
        </p:blipFill>
        <p:spPr bwMode="auto">
          <a:xfrm>
            <a:off x="7373938" y="217488"/>
            <a:ext cx="1576387" cy="1008062"/>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404813"/>
            <a:ext cx="7772400" cy="1143000"/>
          </a:xfrm>
        </p:spPr>
        <p:txBody>
          <a:bodyPr/>
          <a:lstStyle/>
          <a:p>
            <a:pPr>
              <a:defRPr/>
            </a:pPr>
            <a:r>
              <a:rPr lang="en-AU" dirty="0" smtClean="0"/>
              <a:t>What happens if an ACS member breaches the code of ethics?</a:t>
            </a:r>
            <a:endParaRPr lang="en-AU" dirty="0"/>
          </a:p>
        </p:txBody>
      </p:sp>
      <p:sp>
        <p:nvSpPr>
          <p:cNvPr id="31747" name="Content Placeholder 2"/>
          <p:cNvSpPr>
            <a:spLocks noGrp="1"/>
          </p:cNvSpPr>
          <p:nvPr>
            <p:ph idx="1"/>
          </p:nvPr>
        </p:nvSpPr>
        <p:spPr>
          <a:xfrm>
            <a:off x="685800" y="1844824"/>
            <a:ext cx="7772400" cy="4608512"/>
          </a:xfrm>
        </p:spPr>
        <p:txBody>
          <a:bodyPr/>
          <a:lstStyle/>
          <a:p>
            <a:pPr marL="0" indent="0">
              <a:buNone/>
            </a:pPr>
            <a:r>
              <a:rPr lang="en-AU" dirty="0" smtClean="0"/>
              <a:t>Where a breach is proven, the ACS may choose to apply any of the following sanctions:</a:t>
            </a:r>
          </a:p>
          <a:p>
            <a:pPr lvl="1"/>
            <a:r>
              <a:rPr lang="en-AU" sz="2400" dirty="0" smtClean="0"/>
              <a:t>Admonition</a:t>
            </a:r>
          </a:p>
          <a:p>
            <a:pPr lvl="1"/>
            <a:r>
              <a:rPr lang="en-AU" sz="2400" dirty="0" smtClean="0"/>
              <a:t>Reprimand</a:t>
            </a:r>
          </a:p>
          <a:p>
            <a:pPr lvl="1"/>
            <a:r>
              <a:rPr lang="en-AU" sz="2400" dirty="0" smtClean="0"/>
              <a:t>Fine</a:t>
            </a:r>
          </a:p>
          <a:p>
            <a:pPr lvl="1"/>
            <a:r>
              <a:rPr lang="en-AU" sz="2400" dirty="0" smtClean="0"/>
              <a:t>Suspension </a:t>
            </a:r>
          </a:p>
          <a:p>
            <a:pPr lvl="1"/>
            <a:r>
              <a:rPr lang="en-AU" sz="2400" dirty="0" smtClean="0"/>
              <a:t>Expulsion</a:t>
            </a:r>
          </a:p>
          <a:p>
            <a:pPr lvl="1"/>
            <a:r>
              <a:rPr lang="en-AU" sz="2400" dirty="0" smtClean="0"/>
              <a:t>Specified professional development</a:t>
            </a:r>
          </a:p>
          <a:p>
            <a:pPr lvl="1"/>
            <a:r>
              <a:rPr lang="en-AU" sz="2400" dirty="0" smtClean="0"/>
              <a:t>Withdrawal of certification</a:t>
            </a:r>
            <a:endParaRPr lang="en-AU"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3568" y="260648"/>
            <a:ext cx="7772400" cy="1143000"/>
          </a:xfrm>
        </p:spPr>
        <p:txBody>
          <a:bodyPr>
            <a:normAutofit fontScale="90000"/>
          </a:bodyPr>
          <a:lstStyle/>
          <a:p>
            <a:pPr eaLnBrk="1" hangingPunct="1">
              <a:defRPr/>
            </a:pPr>
            <a:r>
              <a:rPr lang="en-GB" dirty="0" smtClean="0"/>
              <a:t>By the end of this lecture you will be able to:</a:t>
            </a:r>
          </a:p>
        </p:txBody>
      </p:sp>
      <p:sp>
        <p:nvSpPr>
          <p:cNvPr id="10243" name="Rectangle 3"/>
          <p:cNvSpPr>
            <a:spLocks noGrp="1" noChangeArrowheads="1"/>
          </p:cNvSpPr>
          <p:nvPr>
            <p:ph idx="1"/>
          </p:nvPr>
        </p:nvSpPr>
        <p:spPr>
          <a:xfrm>
            <a:off x="228600" y="1700808"/>
            <a:ext cx="8686800" cy="4608512"/>
          </a:xfrm>
        </p:spPr>
        <p:txBody>
          <a:bodyPr/>
          <a:lstStyle/>
          <a:p>
            <a:pPr eaLnBrk="1" hangingPunct="1"/>
            <a:r>
              <a:rPr lang="en-GB" dirty="0" smtClean="0"/>
              <a:t>Understand the role of professional bodies</a:t>
            </a:r>
          </a:p>
          <a:p>
            <a:pPr eaLnBrk="1" hangingPunct="1"/>
            <a:r>
              <a:rPr lang="en-GB" dirty="0" smtClean="0"/>
              <a:t>Compare the code of ethics of two professional bodies</a:t>
            </a:r>
          </a:p>
          <a:p>
            <a:pPr eaLnBrk="1" hangingPunct="1"/>
            <a:r>
              <a:rPr lang="en-GB" dirty="0" smtClean="0"/>
              <a:t>Appreciate the benefits of membership</a:t>
            </a:r>
          </a:p>
          <a:p>
            <a:pPr eaLnBrk="1" hangingPunct="1"/>
            <a:r>
              <a:rPr lang="en-GB" dirty="0" smtClean="0"/>
              <a:t>Consider joining the Australian Computer Society (ACS)</a:t>
            </a:r>
          </a:p>
          <a:p>
            <a:pPr eaLnBrk="1" hangingPunct="1"/>
            <a:r>
              <a:rPr lang="en-GB" dirty="0" smtClean="0"/>
              <a:t>Thought about professional responsibilities</a:t>
            </a:r>
          </a:p>
          <a:p>
            <a:pPr eaLnBrk="1" hangingPunct="1"/>
            <a:r>
              <a:rPr lang="en-GB" dirty="0" smtClean="0"/>
              <a:t>Make decisions about </a:t>
            </a:r>
            <a:r>
              <a:rPr lang="en-GB" dirty="0" err="1" smtClean="0"/>
              <a:t>whistleblowing</a:t>
            </a:r>
            <a:endParaRPr lang="en-GB" dirty="0" smtClean="0"/>
          </a:p>
          <a:p>
            <a:pPr eaLnBrk="1" hangingPunct="1">
              <a:buFont typeface="Wingdings" pitchFamily="2" charset="2"/>
              <a:buNone/>
            </a:pPr>
            <a:endParaRPr lang="en-GB"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3568" y="188640"/>
            <a:ext cx="7772400" cy="647353"/>
          </a:xfrm>
        </p:spPr>
        <p:txBody>
          <a:bodyPr/>
          <a:lstStyle/>
          <a:p>
            <a:pPr>
              <a:defRPr/>
            </a:pPr>
            <a:r>
              <a:rPr lang="en-GB" dirty="0" smtClean="0"/>
              <a:t>Question 4</a:t>
            </a:r>
          </a:p>
        </p:txBody>
      </p:sp>
      <p:sp>
        <p:nvSpPr>
          <p:cNvPr id="4101" name="Text Box 3"/>
          <p:cNvSpPr txBox="1">
            <a:spLocks noChangeArrowheads="1"/>
          </p:cNvSpPr>
          <p:nvPr/>
        </p:nvSpPr>
        <p:spPr bwMode="auto">
          <a:xfrm>
            <a:off x="762000" y="1268413"/>
            <a:ext cx="7697788" cy="3618929"/>
          </a:xfrm>
          <a:prstGeom prst="rect">
            <a:avLst/>
          </a:prstGeom>
          <a:noFill/>
          <a:ln w="12700">
            <a:noFill/>
            <a:miter lim="800000"/>
            <a:headEnd/>
            <a:tailEnd/>
          </a:ln>
        </p:spPr>
        <p:txBody>
          <a:bodyPr lIns="91431" tIns="45715" rIns="91431" bIns="45715">
            <a:spAutoFit/>
          </a:bodyPr>
          <a:lstStyle/>
          <a:p>
            <a:pPr>
              <a:spcBef>
                <a:spcPts val="1100"/>
              </a:spcBef>
              <a:spcAft>
                <a:spcPts val="1100"/>
              </a:spcAft>
              <a:defRPr/>
            </a:pPr>
            <a:r>
              <a:rPr lang="en-NZ" sz="2800" dirty="0">
                <a:latin typeface="Arial" charset="0"/>
              </a:rPr>
              <a:t>Which of the following is TRUE</a:t>
            </a:r>
          </a:p>
          <a:p>
            <a:pPr marL="609600" indent="-609600" eaLnBrk="1" hangingPunct="1">
              <a:buFont typeface="+mj-lt"/>
              <a:buAutoNum type="alphaUcPeriod"/>
              <a:defRPr/>
            </a:pPr>
            <a:r>
              <a:rPr lang="en-US" sz="2400" dirty="0">
                <a:latin typeface="+mj-lt"/>
              </a:rPr>
              <a:t>Student membership in </a:t>
            </a:r>
            <a:r>
              <a:rPr lang="en-US" sz="2400" dirty="0" smtClean="0">
                <a:latin typeface="+mj-lt"/>
              </a:rPr>
              <a:t>Australian Computer Society is </a:t>
            </a:r>
            <a:r>
              <a:rPr lang="en-US" sz="2400" dirty="0">
                <a:latin typeface="+mj-lt"/>
              </a:rPr>
              <a:t>free</a:t>
            </a:r>
          </a:p>
          <a:p>
            <a:pPr marL="609600" indent="-609600" eaLnBrk="1" hangingPunct="1">
              <a:buFont typeface="+mj-lt"/>
              <a:buAutoNum type="alphaUcPeriod"/>
              <a:defRPr/>
            </a:pPr>
            <a:r>
              <a:rPr lang="en-US" sz="2400" dirty="0">
                <a:latin typeface="+mj-lt"/>
              </a:rPr>
              <a:t>Student membership in Australian Computer Society costs $60 per year</a:t>
            </a:r>
          </a:p>
          <a:p>
            <a:pPr marL="609600" indent="-609600" eaLnBrk="1" hangingPunct="1">
              <a:buFont typeface="+mj-lt"/>
              <a:buAutoNum type="alphaUcPeriod"/>
              <a:defRPr/>
            </a:pPr>
            <a:r>
              <a:rPr lang="en-US" sz="2400" dirty="0" smtClean="0">
                <a:latin typeface="+mj-lt"/>
              </a:rPr>
              <a:t>ACS fees vary with age and experience</a:t>
            </a:r>
            <a:endParaRPr lang="en-US" sz="2400" dirty="0">
              <a:latin typeface="+mj-lt"/>
            </a:endParaRPr>
          </a:p>
          <a:p>
            <a:pPr marL="609600" indent="-609600" eaLnBrk="1" hangingPunct="1">
              <a:buFont typeface="+mj-lt"/>
              <a:buAutoNum type="alphaUcPeriod"/>
              <a:defRPr/>
            </a:pPr>
            <a:r>
              <a:rPr lang="en-US" sz="2400" dirty="0">
                <a:latin typeface="+mj-lt"/>
              </a:rPr>
              <a:t>Annual fee for membership in the Australian Computer Society is $430</a:t>
            </a:r>
          </a:p>
          <a:p>
            <a:pPr marL="609600" indent="-609600" eaLnBrk="1" hangingPunct="1">
              <a:buFont typeface="+mj-lt"/>
              <a:buAutoNum type="alphaUcPeriod"/>
              <a:defRPr/>
            </a:pPr>
            <a:r>
              <a:rPr lang="en-US" sz="2400" dirty="0" smtClean="0">
                <a:latin typeface="+mj-lt"/>
              </a:rPr>
              <a:t>BOTH (B) and (D)</a:t>
            </a:r>
            <a:endParaRPr lang="en-US" sz="2400" dirty="0">
              <a:latin typeface="+mj-lt"/>
            </a:endParaRPr>
          </a:p>
        </p:txBody>
      </p:sp>
      <p:sp>
        <p:nvSpPr>
          <p:cNvPr id="318468" name="AutoShape 4"/>
          <p:cNvSpPr>
            <a:spLocks noChangeArrowheads="1"/>
          </p:cNvSpPr>
          <p:nvPr/>
        </p:nvSpPr>
        <p:spPr bwMode="auto">
          <a:xfrm>
            <a:off x="214313" y="4325938"/>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2050"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79899"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Oval 7"/>
          <p:cNvSpPr>
            <a:spLocks noChangeArrowheads="1"/>
          </p:cNvSpPr>
          <p:nvPr/>
        </p:nvSpPr>
        <p:spPr bwMode="auto">
          <a:xfrm>
            <a:off x="4140820" y="5500688"/>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3568" y="404664"/>
            <a:ext cx="7772400" cy="731168"/>
          </a:xfrm>
        </p:spPr>
        <p:txBody>
          <a:bodyPr/>
          <a:lstStyle/>
          <a:p>
            <a:pPr>
              <a:defRPr/>
            </a:pPr>
            <a:r>
              <a:rPr lang="en-GB" dirty="0" smtClean="0"/>
              <a:t>Question 5</a:t>
            </a:r>
          </a:p>
        </p:txBody>
      </p:sp>
      <p:sp>
        <p:nvSpPr>
          <p:cNvPr id="4101" name="Text Box 3"/>
          <p:cNvSpPr txBox="1">
            <a:spLocks noChangeArrowheads="1"/>
          </p:cNvSpPr>
          <p:nvPr/>
        </p:nvSpPr>
        <p:spPr bwMode="auto">
          <a:xfrm>
            <a:off x="762000" y="1676400"/>
            <a:ext cx="7770440" cy="3249597"/>
          </a:xfrm>
          <a:prstGeom prst="rect">
            <a:avLst/>
          </a:prstGeom>
          <a:noFill/>
          <a:ln w="12700">
            <a:noFill/>
            <a:miter lim="800000"/>
            <a:headEnd/>
            <a:tailEnd/>
          </a:ln>
        </p:spPr>
        <p:txBody>
          <a:bodyPr wrap="square" lIns="91431" tIns="45715" rIns="91431" bIns="45715">
            <a:spAutoFit/>
          </a:bodyPr>
          <a:lstStyle/>
          <a:p>
            <a:pPr>
              <a:spcBef>
                <a:spcPts val="1100"/>
              </a:spcBef>
              <a:spcAft>
                <a:spcPts val="1100"/>
              </a:spcAft>
              <a:defRPr/>
            </a:pPr>
            <a:r>
              <a:rPr lang="en-NZ" sz="2800" dirty="0">
                <a:latin typeface="Arial" charset="0"/>
              </a:rPr>
              <a:t>Which of the following is TRUE</a:t>
            </a:r>
          </a:p>
          <a:p>
            <a:pPr marL="609600" indent="-609600" eaLnBrk="1" hangingPunct="1">
              <a:buFont typeface="+mj-lt"/>
              <a:buAutoNum type="alphaUcPeriod"/>
              <a:defRPr/>
            </a:pPr>
            <a:r>
              <a:rPr lang="en-US" sz="2400" dirty="0" smtClean="0">
                <a:latin typeface="+mj-lt"/>
              </a:rPr>
              <a:t>ACS has a program that leads to being “Certified”</a:t>
            </a:r>
          </a:p>
          <a:p>
            <a:pPr marL="609600" indent="-609600" eaLnBrk="1" hangingPunct="1">
              <a:buFont typeface="+mj-lt"/>
              <a:buAutoNum type="alphaUcPeriod"/>
              <a:defRPr/>
            </a:pPr>
            <a:r>
              <a:rPr lang="en-US" sz="2400" dirty="0" smtClean="0">
                <a:latin typeface="+mj-lt"/>
              </a:rPr>
              <a:t>ACS has a program that leads to being “Chartered”</a:t>
            </a:r>
          </a:p>
          <a:p>
            <a:pPr marL="609600" indent="-609600" eaLnBrk="1" hangingPunct="1">
              <a:buFont typeface="+mj-lt"/>
              <a:buAutoNum type="alphaUcPeriod"/>
              <a:defRPr/>
            </a:pPr>
            <a:r>
              <a:rPr lang="en-US" sz="2400" dirty="0" smtClean="0">
                <a:latin typeface="+mj-lt"/>
              </a:rPr>
              <a:t>It is quite expensive to attain </a:t>
            </a:r>
            <a:r>
              <a:rPr lang="en-US" sz="2400" dirty="0">
                <a:latin typeface="+mj-lt"/>
              </a:rPr>
              <a:t>“</a:t>
            </a:r>
            <a:r>
              <a:rPr lang="en-US" sz="2400" dirty="0" smtClean="0">
                <a:latin typeface="+mj-lt"/>
              </a:rPr>
              <a:t>Certified </a:t>
            </a:r>
            <a:r>
              <a:rPr lang="en-US" sz="2400" dirty="0">
                <a:latin typeface="+mj-lt"/>
              </a:rPr>
              <a:t>status</a:t>
            </a:r>
            <a:r>
              <a:rPr lang="en-US" sz="2400" dirty="0" smtClean="0">
                <a:latin typeface="+mj-lt"/>
              </a:rPr>
              <a:t>” with the ACS</a:t>
            </a:r>
            <a:endParaRPr lang="en-US" sz="2400" dirty="0">
              <a:latin typeface="+mj-lt"/>
            </a:endParaRPr>
          </a:p>
          <a:p>
            <a:pPr marL="609600" indent="-609600" eaLnBrk="1" hangingPunct="1">
              <a:buFont typeface="+mj-lt"/>
              <a:buAutoNum type="alphaUcPeriod"/>
              <a:defRPr/>
            </a:pPr>
            <a:r>
              <a:rPr lang="en-US" sz="2400" dirty="0" smtClean="0">
                <a:latin typeface="+mj-lt"/>
              </a:rPr>
              <a:t>It is very difficult to attain “Certified status” with the ACS</a:t>
            </a:r>
          </a:p>
          <a:p>
            <a:pPr marL="609600" indent="-609600" eaLnBrk="1" hangingPunct="1">
              <a:buFont typeface="+mj-lt"/>
              <a:buAutoNum type="alphaUcPeriod"/>
              <a:defRPr/>
            </a:pPr>
            <a:r>
              <a:rPr lang="en-US" sz="2400" dirty="0" smtClean="0">
                <a:latin typeface="+mj-lt"/>
              </a:rPr>
              <a:t>BOTH  (A) </a:t>
            </a:r>
            <a:r>
              <a:rPr lang="en-US" sz="2400" dirty="0">
                <a:latin typeface="+mj-lt"/>
              </a:rPr>
              <a:t>and </a:t>
            </a:r>
            <a:r>
              <a:rPr lang="en-US" sz="2400" dirty="0" smtClean="0">
                <a:latin typeface="+mj-lt"/>
              </a:rPr>
              <a:t>(D)</a:t>
            </a:r>
            <a:endParaRPr lang="en-US" sz="2400" dirty="0">
              <a:latin typeface="+mj-lt"/>
            </a:endParaRPr>
          </a:p>
        </p:txBody>
      </p:sp>
      <p:sp>
        <p:nvSpPr>
          <p:cNvPr id="318468" name="AutoShape 4"/>
          <p:cNvSpPr>
            <a:spLocks noChangeArrowheads="1"/>
          </p:cNvSpPr>
          <p:nvPr/>
        </p:nvSpPr>
        <p:spPr bwMode="auto">
          <a:xfrm>
            <a:off x="214313" y="2204864"/>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3074"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80923"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Oval 7"/>
          <p:cNvSpPr>
            <a:spLocks noChangeArrowheads="1"/>
          </p:cNvSpPr>
          <p:nvPr/>
        </p:nvSpPr>
        <p:spPr bwMode="auto">
          <a:xfrm>
            <a:off x="5350442" y="5500688"/>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AU" dirty="0" smtClean="0"/>
              <a:t>Dealing with professional dilemmas</a:t>
            </a:r>
            <a:br>
              <a:rPr lang="en-AU" dirty="0" smtClean="0"/>
            </a:br>
            <a:endParaRPr lang="en-AU" dirty="0"/>
          </a:p>
        </p:txBody>
      </p:sp>
      <p:sp>
        <p:nvSpPr>
          <p:cNvPr id="28675" name="Subtitle 4"/>
          <p:cNvSpPr>
            <a:spLocks noGrp="1"/>
          </p:cNvSpPr>
          <p:nvPr>
            <p:ph type="subTitle" idx="1"/>
          </p:nvPr>
        </p:nvSpPr>
        <p:spPr>
          <a:xfrm>
            <a:off x="1043608" y="3886200"/>
            <a:ext cx="7056784" cy="1752600"/>
          </a:xfrm>
        </p:spPr>
        <p:txBody>
          <a:bodyPr/>
          <a:lstStyle/>
          <a:p>
            <a:r>
              <a:rPr lang="en-AU" dirty="0" smtClean="0"/>
              <a:t>Advice from your professional body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772400" cy="1143000"/>
          </a:xfrm>
        </p:spPr>
        <p:txBody>
          <a:bodyPr/>
          <a:lstStyle/>
          <a:p>
            <a:pPr>
              <a:defRPr/>
            </a:pPr>
            <a:r>
              <a:rPr lang="en-AU" dirty="0" smtClean="0"/>
              <a:t>1. Acting as expert witness</a:t>
            </a:r>
            <a:endParaRPr lang="en-AU" dirty="0"/>
          </a:p>
        </p:txBody>
      </p:sp>
      <p:sp>
        <p:nvSpPr>
          <p:cNvPr id="29699" name="Content Placeholder 2"/>
          <p:cNvSpPr>
            <a:spLocks noGrp="1"/>
          </p:cNvSpPr>
          <p:nvPr>
            <p:ph idx="1"/>
          </p:nvPr>
        </p:nvSpPr>
        <p:spPr>
          <a:xfrm>
            <a:off x="684213" y="1628775"/>
            <a:ext cx="7772400" cy="4608513"/>
          </a:xfrm>
        </p:spPr>
        <p:txBody>
          <a:bodyPr/>
          <a:lstStyle/>
          <a:p>
            <a:r>
              <a:rPr lang="en-AU" dirty="0" smtClean="0"/>
              <a:t>Prepare reports in objective and accurate manner</a:t>
            </a:r>
          </a:p>
          <a:p>
            <a:r>
              <a:rPr lang="en-AU" dirty="0" smtClean="0"/>
              <a:t>Reveal any potential conflict of interest</a:t>
            </a:r>
          </a:p>
          <a:p>
            <a:r>
              <a:rPr lang="en-AU" dirty="0" smtClean="0"/>
              <a:t>Ensure that reports and opinions include </a:t>
            </a:r>
            <a:r>
              <a:rPr lang="en-AU" i="1" dirty="0" smtClean="0"/>
              <a:t>all </a:t>
            </a:r>
            <a:r>
              <a:rPr lang="en-AU" dirty="0" smtClean="0"/>
              <a:t>relevant material</a:t>
            </a:r>
          </a:p>
          <a:p>
            <a:r>
              <a:rPr lang="en-AU" dirty="0" smtClean="0"/>
              <a:t>Listen carefully to each question </a:t>
            </a:r>
          </a:p>
          <a:p>
            <a:r>
              <a:rPr lang="en-AU" dirty="0" smtClean="0"/>
              <a:t>Have regard to normal practice and state of knowledge at the relevant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13376" cy="1008112"/>
          </a:xfrm>
        </p:spPr>
        <p:txBody>
          <a:bodyPr/>
          <a:lstStyle/>
          <a:p>
            <a:r>
              <a:rPr lang="en-AU" sz="3600" dirty="0" smtClean="0"/>
              <a:t>2. Unauthorised release of information </a:t>
            </a:r>
            <a:br>
              <a:rPr lang="en-AU" sz="3600" dirty="0" smtClean="0"/>
            </a:br>
            <a:r>
              <a:rPr lang="en-AU" sz="2800" dirty="0" smtClean="0"/>
              <a:t>Referred to as ‘Whistle  blowing’</a:t>
            </a:r>
            <a:endParaRPr lang="en-AU" sz="2800" dirty="0"/>
          </a:p>
        </p:txBody>
      </p:sp>
      <p:sp>
        <p:nvSpPr>
          <p:cNvPr id="3" name="Content Placeholder 2"/>
          <p:cNvSpPr>
            <a:spLocks noGrp="1"/>
          </p:cNvSpPr>
          <p:nvPr>
            <p:ph idx="1"/>
          </p:nvPr>
        </p:nvSpPr>
        <p:spPr>
          <a:xfrm>
            <a:off x="685800" y="1844824"/>
            <a:ext cx="7772400" cy="4536504"/>
          </a:xfrm>
        </p:spPr>
        <p:txBody>
          <a:bodyPr/>
          <a:lstStyle/>
          <a:p>
            <a:r>
              <a:rPr lang="en-AU" dirty="0" smtClean="0"/>
              <a:t>A term used to describe the act of an employee informing authorities of harmful, dangerous, or illegal activities being carried out by the company he/she works for. </a:t>
            </a:r>
          </a:p>
          <a:p>
            <a:r>
              <a:rPr lang="en-AU" dirty="0" smtClean="0"/>
              <a:t>When performing such a public duty, the whistle blower must be prepared to pay the consequences.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649"/>
            <a:ext cx="8353425" cy="864096"/>
          </a:xfrm>
        </p:spPr>
        <p:txBody>
          <a:bodyPr/>
          <a:lstStyle/>
          <a:p>
            <a:pPr>
              <a:defRPr/>
            </a:pPr>
            <a:r>
              <a:rPr lang="en-AU" dirty="0" smtClean="0"/>
              <a:t>How to be a ‘whistle blower’</a:t>
            </a:r>
            <a:endParaRPr lang="en-AU" dirty="0"/>
          </a:p>
        </p:txBody>
      </p:sp>
      <p:sp>
        <p:nvSpPr>
          <p:cNvPr id="30723" name="Content Placeholder 2"/>
          <p:cNvSpPr>
            <a:spLocks noGrp="1"/>
          </p:cNvSpPr>
          <p:nvPr>
            <p:ph idx="1"/>
          </p:nvPr>
        </p:nvSpPr>
        <p:spPr>
          <a:xfrm>
            <a:off x="684213" y="1340768"/>
            <a:ext cx="7772400" cy="5040559"/>
          </a:xfrm>
        </p:spPr>
        <p:txBody>
          <a:bodyPr/>
          <a:lstStyle/>
          <a:p>
            <a:pPr marL="0" indent="0">
              <a:buNone/>
            </a:pPr>
            <a:r>
              <a:rPr lang="en-AU" sz="2800" dirty="0" smtClean="0"/>
              <a:t>If you observe a case of criminal or unethical  practice, or threats to public safety</a:t>
            </a:r>
          </a:p>
          <a:p>
            <a:pPr marL="514350" indent="-514350">
              <a:buFont typeface="+mj-lt"/>
              <a:buAutoNum type="arabicPeriod"/>
            </a:pPr>
            <a:r>
              <a:rPr lang="en-AU" sz="2800" dirty="0" smtClean="0"/>
              <a:t>Ensure that such practices are brought to attention of those with appropriate authority</a:t>
            </a:r>
          </a:p>
          <a:p>
            <a:pPr marL="514350" indent="-514350">
              <a:buFont typeface="+mj-lt"/>
              <a:buAutoNum type="arabicPeriod"/>
            </a:pPr>
            <a:r>
              <a:rPr lang="en-AU" sz="2800" dirty="0" smtClean="0"/>
              <a:t>Try normal channels initially, if that fails</a:t>
            </a:r>
          </a:p>
          <a:p>
            <a:pPr marL="914400" lvl="1" indent="-457200">
              <a:buFont typeface="+mj-lt"/>
              <a:buAutoNum type="arabicPeriod"/>
            </a:pPr>
            <a:r>
              <a:rPr lang="en-AU" sz="2400" dirty="0" smtClean="0"/>
              <a:t>Make objections known promptly</a:t>
            </a:r>
          </a:p>
          <a:p>
            <a:pPr marL="914400" lvl="1" indent="-457200">
              <a:buFont typeface="+mj-lt"/>
              <a:buAutoNum type="arabicPeriod"/>
            </a:pPr>
            <a:r>
              <a:rPr lang="en-AU" sz="2400" dirty="0" smtClean="0"/>
              <a:t>Focus on issues in tactful low-key manner</a:t>
            </a:r>
          </a:p>
          <a:p>
            <a:pPr marL="914400" lvl="1" indent="-457200">
              <a:buFont typeface="+mj-lt"/>
              <a:buAutoNum type="arabicPeriod"/>
            </a:pPr>
            <a:r>
              <a:rPr lang="en-AU" sz="2400" dirty="0" smtClean="0"/>
              <a:t>Be accurate, keep formal records </a:t>
            </a:r>
          </a:p>
          <a:p>
            <a:pPr marL="914400" lvl="1" indent="-457200">
              <a:buFont typeface="+mj-lt"/>
              <a:buAutoNum type="arabicPeriod"/>
            </a:pPr>
            <a:r>
              <a:rPr lang="en-AU" sz="2400" dirty="0" smtClean="0"/>
              <a:t>Consult colleagues – avoid isolation</a:t>
            </a:r>
          </a:p>
          <a:p>
            <a:pPr marL="914400" lvl="1" indent="-457200">
              <a:buFont typeface="+mj-lt"/>
              <a:buAutoNum type="arabicPeriod"/>
            </a:pPr>
            <a:r>
              <a:rPr lang="en-AU" sz="2400" dirty="0" smtClean="0"/>
              <a:t>Seek legal advice</a:t>
            </a:r>
          </a:p>
          <a:p>
            <a:pPr marL="914400" lvl="1" indent="-457200">
              <a:buFont typeface="+mj-lt"/>
              <a:buAutoNum type="arabicPeriod"/>
            </a:pPr>
            <a:r>
              <a:rPr lang="en-AU" sz="2400" dirty="0" smtClean="0"/>
              <a:t>Check with your professional body (ACS)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9552" y="1412776"/>
          <a:ext cx="8208912" cy="1299972"/>
        </p:xfrm>
        <a:graphic>
          <a:graphicData uri="http://schemas.openxmlformats.org/drawingml/2006/table">
            <a:tbl>
              <a:tblPr/>
              <a:tblGrid>
                <a:gridCol w="3024336"/>
                <a:gridCol w="5184576"/>
              </a:tblGrid>
              <a:tr h="0">
                <a:tc>
                  <a:txBody>
                    <a:bodyPr/>
                    <a:lstStyle/>
                    <a:p>
                      <a:pPr>
                        <a:lnSpc>
                          <a:spcPct val="115000"/>
                        </a:lnSpc>
                        <a:spcAft>
                          <a:spcPts val="0"/>
                        </a:spcAft>
                      </a:pPr>
                      <a:endParaRPr lang="en-AU" sz="1200" dirty="0">
                        <a:latin typeface="Times New Roman"/>
                        <a:ea typeface="Times New Roman"/>
                        <a:cs typeface="Times New Roman"/>
                      </a:endParaRPr>
                    </a:p>
                  </a:txBody>
                  <a:tcPr marL="19050" marR="19050" marT="19050" marB="19050">
                    <a:lnL>
                      <a:noFill/>
                    </a:lnL>
                    <a:lnR>
                      <a:noFill/>
                    </a:lnR>
                    <a:lnT>
                      <a:noFill/>
                    </a:lnT>
                    <a:lnB>
                      <a:noFill/>
                    </a:lnB>
                  </a:tcPr>
                </a:tc>
                <a:tc>
                  <a:txBody>
                    <a:bodyPr/>
                    <a:lstStyle/>
                    <a:p>
                      <a:pPr>
                        <a:lnSpc>
                          <a:spcPct val="115000"/>
                        </a:lnSpc>
                        <a:spcAft>
                          <a:spcPts val="0"/>
                        </a:spcAft>
                      </a:pPr>
                      <a:r>
                        <a:rPr lang="en-AU" sz="2400" b="1" kern="1800" dirty="0">
                          <a:latin typeface="Verdana"/>
                          <a:ea typeface="Times New Roman"/>
                          <a:cs typeface="Times New Roman"/>
                        </a:rPr>
                        <a:t>Whistleblowers Australia</a:t>
                      </a:r>
                      <a:endParaRPr lang="en-AU" sz="1000" dirty="0">
                        <a:latin typeface="Times New Roman"/>
                        <a:ea typeface="Calibri"/>
                        <a:cs typeface="Times New Roman"/>
                      </a:endParaRPr>
                    </a:p>
                    <a:p>
                      <a:pPr>
                        <a:lnSpc>
                          <a:spcPct val="115000"/>
                        </a:lnSpc>
                        <a:spcAft>
                          <a:spcPts val="0"/>
                        </a:spcAft>
                      </a:pPr>
                      <a:r>
                        <a:rPr lang="en-AU" sz="1200" dirty="0">
                          <a:latin typeface="Verdana"/>
                          <a:ea typeface="Times New Roman"/>
                          <a:cs typeface="Times New Roman"/>
                        </a:rPr>
                        <a:t/>
                      </a:r>
                      <a:br>
                        <a:rPr lang="en-AU" sz="1200" dirty="0">
                          <a:latin typeface="Verdana"/>
                          <a:ea typeface="Times New Roman"/>
                          <a:cs typeface="Times New Roman"/>
                        </a:rPr>
                      </a:br>
                      <a:r>
                        <a:rPr lang="en-AU" sz="1800" i="1" dirty="0">
                          <a:latin typeface="Verdana"/>
                          <a:ea typeface="Times New Roman"/>
                          <a:cs typeface="Times New Roman"/>
                        </a:rPr>
                        <a:t>All it needs for evil to flourish is for people of good will to do nothing.</a:t>
                      </a:r>
                      <a:r>
                        <a:rPr lang="en-AU" sz="1800" dirty="0">
                          <a:latin typeface="Verdana"/>
                          <a:ea typeface="Times New Roman"/>
                          <a:cs typeface="Times New Roman"/>
                        </a:rPr>
                        <a:t>- Edmund Burke</a:t>
                      </a:r>
                      <a:endParaRPr lang="en-AU" sz="1000" dirty="0">
                        <a:latin typeface="Times New Roman"/>
                        <a:ea typeface="Calibri"/>
                        <a:cs typeface="Times New Roman"/>
                      </a:endParaRPr>
                    </a:p>
                  </a:txBody>
                  <a:tcPr marL="19050" marR="19050" marT="19050" marB="19050">
                    <a:lnL>
                      <a:noFill/>
                    </a:lnL>
                    <a:lnR>
                      <a:noFill/>
                    </a:lnR>
                    <a:lnT>
                      <a:noFill/>
                    </a:lnT>
                    <a:lnB>
                      <a:noFill/>
                    </a:lnB>
                  </a:tcPr>
                </a:tc>
              </a:tr>
            </a:tbl>
          </a:graphicData>
        </a:graphic>
      </p:graphicFrame>
      <p:pic>
        <p:nvPicPr>
          <p:cNvPr id="114689" name="Picture 1" descr="Whistleblowers Australia's Logo"/>
          <p:cNvPicPr>
            <a:picLocks noChangeAspect="1" noChangeArrowheads="1"/>
          </p:cNvPicPr>
          <p:nvPr/>
        </p:nvPicPr>
        <p:blipFill>
          <a:blip r:embed="rId2" cstate="print"/>
          <a:srcRect/>
          <a:stretch>
            <a:fillRect/>
          </a:stretch>
        </p:blipFill>
        <p:spPr bwMode="auto">
          <a:xfrm>
            <a:off x="1187624" y="1556792"/>
            <a:ext cx="1924050" cy="1009650"/>
          </a:xfrm>
          <a:prstGeom prst="rect">
            <a:avLst/>
          </a:prstGeom>
          <a:noFill/>
        </p:spPr>
      </p:pic>
      <p:graphicFrame>
        <p:nvGraphicFramePr>
          <p:cNvPr id="6" name="Table 5"/>
          <p:cNvGraphicFramePr>
            <a:graphicFrameLocks noGrp="1"/>
          </p:cNvGraphicFramePr>
          <p:nvPr/>
        </p:nvGraphicFramePr>
        <p:xfrm>
          <a:off x="467544" y="3717032"/>
          <a:ext cx="8136904" cy="1299972"/>
        </p:xfrm>
        <a:graphic>
          <a:graphicData uri="http://schemas.openxmlformats.org/drawingml/2006/table">
            <a:tbl>
              <a:tblPr/>
              <a:tblGrid>
                <a:gridCol w="8136904"/>
              </a:tblGrid>
              <a:tr h="0">
                <a:tc>
                  <a:txBody>
                    <a:bodyPr/>
                    <a:lstStyle/>
                    <a:p>
                      <a:pPr marL="457200">
                        <a:lnSpc>
                          <a:spcPct val="115000"/>
                        </a:lnSpc>
                        <a:spcAft>
                          <a:spcPts val="0"/>
                        </a:spcAft>
                      </a:pPr>
                      <a:r>
                        <a:rPr lang="en-AU" sz="1800" dirty="0">
                          <a:latin typeface="Verdana"/>
                          <a:ea typeface="Times New Roman"/>
                          <a:cs typeface="Times New Roman"/>
                        </a:rPr>
                        <a:t>Whistleblowers Australia Inc. is an association for those who have exposed corruption or any form of malpractice, especially if they were then hindered or abused, and for those who are thinking of exposing it or who wish to support those who are doing so.</a:t>
                      </a:r>
                      <a:endParaRPr lang="en-AU" sz="1200" dirty="0">
                        <a:latin typeface="Times New Roman"/>
                        <a:ea typeface="Calibri"/>
                        <a:cs typeface="Times New Roman"/>
                      </a:endParaRPr>
                    </a:p>
                  </a:txBody>
                  <a:tcPr marL="19050" marR="19050" marT="19050" marB="1905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260648"/>
            <a:ext cx="7772400" cy="936104"/>
          </a:xfrm>
        </p:spPr>
        <p:txBody>
          <a:bodyPr/>
          <a:lstStyle/>
          <a:p>
            <a:pPr eaLnBrk="1" hangingPunct="1">
              <a:defRPr/>
            </a:pPr>
            <a:r>
              <a:rPr lang="en-US" altLang="zh-TW" dirty="0" smtClean="0">
                <a:ea typeface="新細明體" charset="-120"/>
              </a:rPr>
              <a:t>3. Conflict of Interest</a:t>
            </a:r>
          </a:p>
        </p:txBody>
      </p:sp>
      <p:sp>
        <p:nvSpPr>
          <p:cNvPr id="278531" name="Rectangle 3"/>
          <p:cNvSpPr>
            <a:spLocks noGrp="1" noChangeArrowheads="1"/>
          </p:cNvSpPr>
          <p:nvPr>
            <p:ph idx="1"/>
          </p:nvPr>
        </p:nvSpPr>
        <p:spPr>
          <a:xfrm>
            <a:off x="685800" y="1196752"/>
            <a:ext cx="7772400" cy="5184576"/>
          </a:xfrm>
        </p:spPr>
        <p:txBody>
          <a:bodyPr/>
          <a:lstStyle/>
          <a:p>
            <a:pPr eaLnBrk="1" hangingPunct="1">
              <a:lnSpc>
                <a:spcPct val="90000"/>
              </a:lnSpc>
            </a:pPr>
            <a:r>
              <a:rPr lang="en-AU" altLang="zh-TW" sz="3000" dirty="0" smtClean="0">
                <a:ea typeface="新細明體" pitchFamily="18" charset="-120"/>
              </a:rPr>
              <a:t>A conflict of interest </a:t>
            </a:r>
            <a:r>
              <a:rPr lang="en-US" altLang="zh-TW" sz="3000" dirty="0" smtClean="0">
                <a:ea typeface="新細明體" pitchFamily="18" charset="-120"/>
              </a:rPr>
              <a:t>exists where a professional is subject to “influences, loyalties, temptations, or other interests” … </a:t>
            </a:r>
          </a:p>
          <a:p>
            <a:pPr eaLnBrk="1" hangingPunct="1">
              <a:lnSpc>
                <a:spcPct val="90000"/>
              </a:lnSpc>
            </a:pPr>
            <a:r>
              <a:rPr lang="en-US" altLang="zh-TW" sz="3000" dirty="0" smtClean="0">
                <a:ea typeface="新細明體" pitchFamily="18" charset="-120"/>
              </a:rPr>
              <a:t>… that may tend to make the professional’s judgment less likely to benefit the customer or client than the customer or client is justified in expecting”</a:t>
            </a:r>
          </a:p>
          <a:p>
            <a:pPr eaLnBrk="1" hangingPunct="1"/>
            <a:r>
              <a:rPr lang="en-US" altLang="zh-TW" sz="3000" dirty="0" smtClean="0">
                <a:ea typeface="新細明體" pitchFamily="18" charset="-120"/>
              </a:rPr>
              <a:t>Such as existing business or family relationships, or financial interests</a:t>
            </a:r>
          </a:p>
          <a:p>
            <a:pPr eaLnBrk="1" hangingPunct="1">
              <a:lnSpc>
                <a:spcPct val="90000"/>
              </a:lnSpc>
            </a:pPr>
            <a:r>
              <a:rPr lang="en-US" altLang="zh-TW" sz="3000" dirty="0" smtClean="0">
                <a:ea typeface="新細明體" pitchFamily="18" charset="-120"/>
              </a:rPr>
              <a:t>A conflict of interest can be actual, potential or apparent.</a:t>
            </a:r>
            <a:endParaRPr lang="zh-TW" altLang="en-US" sz="3000" dirty="0"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609600"/>
            <a:ext cx="8280400" cy="1143000"/>
          </a:xfrm>
        </p:spPr>
        <p:txBody>
          <a:bodyPr/>
          <a:lstStyle/>
          <a:p>
            <a:pPr eaLnBrk="1" hangingPunct="1">
              <a:defRPr/>
            </a:pPr>
            <a:r>
              <a:rPr lang="en-US" altLang="zh-TW" sz="3600" dirty="0" smtClean="0">
                <a:ea typeface="新細明體" charset="-120"/>
              </a:rPr>
              <a:t>What to do?</a:t>
            </a:r>
          </a:p>
        </p:txBody>
      </p:sp>
      <p:sp>
        <p:nvSpPr>
          <p:cNvPr id="296963" name="Rectangle 3"/>
          <p:cNvSpPr>
            <a:spLocks noGrp="1" noChangeArrowheads="1"/>
          </p:cNvSpPr>
          <p:nvPr>
            <p:ph idx="1"/>
          </p:nvPr>
        </p:nvSpPr>
        <p:spPr/>
        <p:txBody>
          <a:bodyPr/>
          <a:lstStyle/>
          <a:p>
            <a:pPr eaLnBrk="1" hangingPunct="1"/>
            <a:r>
              <a:rPr lang="en-US" altLang="zh-TW" dirty="0" smtClean="0">
                <a:ea typeface="新細明體" pitchFamily="18" charset="-120"/>
              </a:rPr>
              <a:t>Declare your interest</a:t>
            </a:r>
          </a:p>
          <a:p>
            <a:pPr eaLnBrk="1" hangingPunct="1"/>
            <a:r>
              <a:rPr lang="en-US" altLang="zh-TW" dirty="0" smtClean="0">
                <a:ea typeface="新細明體" pitchFamily="18" charset="-120"/>
              </a:rPr>
              <a:t>Try to avoid having to give the advice or make the decision</a:t>
            </a:r>
          </a:p>
          <a:p>
            <a:pPr lvl="1" eaLnBrk="1" hangingPunct="1"/>
            <a:endParaRPr lang="en-US" altLang="zh-TW" dirty="0" smtClean="0">
              <a:ea typeface="新細明體" pitchFamily="18" charset="-12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4213" y="260350"/>
            <a:ext cx="7772400" cy="865188"/>
          </a:xfrm>
        </p:spPr>
        <p:txBody>
          <a:bodyPr/>
          <a:lstStyle/>
          <a:p>
            <a:pPr>
              <a:defRPr/>
            </a:pPr>
            <a:r>
              <a:rPr lang="en-GB" dirty="0" smtClean="0"/>
              <a:t>Question 6</a:t>
            </a:r>
          </a:p>
        </p:txBody>
      </p:sp>
      <p:sp>
        <p:nvSpPr>
          <p:cNvPr id="4101" name="Text Box 3"/>
          <p:cNvSpPr txBox="1">
            <a:spLocks noChangeArrowheads="1"/>
          </p:cNvSpPr>
          <p:nvPr/>
        </p:nvSpPr>
        <p:spPr bwMode="auto">
          <a:xfrm>
            <a:off x="762000" y="1557338"/>
            <a:ext cx="7986713" cy="3249597"/>
          </a:xfrm>
          <a:prstGeom prst="rect">
            <a:avLst/>
          </a:prstGeom>
          <a:noFill/>
          <a:ln w="12700">
            <a:noFill/>
            <a:miter lim="800000"/>
            <a:headEnd/>
            <a:tailEnd/>
          </a:ln>
        </p:spPr>
        <p:txBody>
          <a:bodyPr lIns="91431" tIns="45715" rIns="91431" bIns="45715">
            <a:spAutoFit/>
          </a:bodyPr>
          <a:lstStyle/>
          <a:p>
            <a:pPr>
              <a:spcBef>
                <a:spcPts val="1100"/>
              </a:spcBef>
              <a:spcAft>
                <a:spcPts val="1100"/>
              </a:spcAft>
              <a:defRPr/>
            </a:pPr>
            <a:r>
              <a:rPr lang="en-NZ" sz="2800" dirty="0">
                <a:latin typeface="Arial" charset="0"/>
              </a:rPr>
              <a:t>Which of the following BEST sums up the attitude of professional bodies to ‘</a:t>
            </a:r>
            <a:r>
              <a:rPr lang="en-NZ" sz="2800" dirty="0" err="1">
                <a:latin typeface="Arial" charset="0"/>
              </a:rPr>
              <a:t>whistleblowing</a:t>
            </a:r>
            <a:r>
              <a:rPr lang="en-NZ" sz="2800" dirty="0">
                <a:latin typeface="Arial" charset="0"/>
              </a:rPr>
              <a:t>’?</a:t>
            </a:r>
          </a:p>
          <a:p>
            <a:pPr marL="609600" indent="-609600" eaLnBrk="1" hangingPunct="1">
              <a:buFont typeface="+mj-lt"/>
              <a:buAutoNum type="alphaUcPeriod"/>
              <a:defRPr/>
            </a:pPr>
            <a:r>
              <a:rPr lang="en-US" sz="2800" dirty="0">
                <a:latin typeface="+mj-lt"/>
              </a:rPr>
              <a:t>Professionals NEVER snitch on colleagues!</a:t>
            </a:r>
          </a:p>
          <a:p>
            <a:pPr marL="609600" indent="-609600" eaLnBrk="1" hangingPunct="1">
              <a:buFont typeface="+mj-lt"/>
              <a:buAutoNum type="alphaUcPeriod"/>
              <a:defRPr/>
            </a:pPr>
            <a:r>
              <a:rPr lang="en-US" sz="2800" dirty="0">
                <a:latin typeface="+mj-lt"/>
              </a:rPr>
              <a:t>If you ‘blow the whistle’ you are on your own!</a:t>
            </a:r>
          </a:p>
          <a:p>
            <a:pPr marL="609600" indent="-609600" eaLnBrk="1" hangingPunct="1">
              <a:buFont typeface="+mj-lt"/>
              <a:buAutoNum type="alphaUcPeriod"/>
              <a:defRPr/>
            </a:pPr>
            <a:r>
              <a:rPr lang="en-US" sz="2800" dirty="0" smtClean="0">
                <a:latin typeface="+mj-lt"/>
              </a:rPr>
              <a:t>Try normal channels initially </a:t>
            </a:r>
          </a:p>
          <a:p>
            <a:pPr marL="609600" indent="-609600" eaLnBrk="1" hangingPunct="1">
              <a:buFont typeface="+mj-lt"/>
              <a:buAutoNum type="alphaUcPeriod"/>
              <a:defRPr/>
            </a:pPr>
            <a:r>
              <a:rPr lang="en-AU" sz="2800" dirty="0" smtClean="0">
                <a:latin typeface="+mj-lt"/>
              </a:rPr>
              <a:t>Be </a:t>
            </a:r>
            <a:r>
              <a:rPr lang="en-AU" sz="2800" dirty="0">
                <a:latin typeface="+mj-lt"/>
              </a:rPr>
              <a:t>accurate, keep formal records</a:t>
            </a:r>
            <a:endParaRPr lang="en-US" sz="2800" dirty="0">
              <a:latin typeface="+mj-lt"/>
            </a:endParaRPr>
          </a:p>
          <a:p>
            <a:pPr marL="609600" indent="-609600" eaLnBrk="1" hangingPunct="1">
              <a:buFont typeface="+mj-lt"/>
              <a:buAutoNum type="alphaUcPeriod"/>
              <a:defRPr/>
            </a:pPr>
            <a:r>
              <a:rPr lang="en-US" sz="2800" dirty="0" smtClean="0">
                <a:latin typeface="+mj-lt"/>
              </a:rPr>
              <a:t>BOTH </a:t>
            </a:r>
            <a:r>
              <a:rPr lang="en-US" sz="2800" dirty="0">
                <a:latin typeface="+mj-lt"/>
              </a:rPr>
              <a:t>(C) and (D)</a:t>
            </a:r>
          </a:p>
        </p:txBody>
      </p:sp>
      <p:sp>
        <p:nvSpPr>
          <p:cNvPr id="318468" name="AutoShape 4"/>
          <p:cNvSpPr>
            <a:spLocks noChangeArrowheads="1"/>
          </p:cNvSpPr>
          <p:nvPr/>
        </p:nvSpPr>
        <p:spPr bwMode="auto">
          <a:xfrm>
            <a:off x="214313" y="4181475"/>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5122"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82971"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Oval 7"/>
          <p:cNvSpPr>
            <a:spLocks noChangeArrowheads="1"/>
          </p:cNvSpPr>
          <p:nvPr/>
        </p:nvSpPr>
        <p:spPr bwMode="auto">
          <a:xfrm>
            <a:off x="6445076" y="5500688"/>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772400" cy="720080"/>
          </a:xfrm>
        </p:spPr>
        <p:txBody>
          <a:bodyPr/>
          <a:lstStyle/>
          <a:p>
            <a:r>
              <a:rPr lang="en-AU" dirty="0" smtClean="0"/>
              <a:t>What is a profession?</a:t>
            </a:r>
            <a:endParaRPr lang="en-AU" dirty="0"/>
          </a:p>
        </p:txBody>
      </p:sp>
      <p:sp>
        <p:nvSpPr>
          <p:cNvPr id="3" name="Content Placeholder 2"/>
          <p:cNvSpPr>
            <a:spLocks noGrp="1"/>
          </p:cNvSpPr>
          <p:nvPr>
            <p:ph idx="1"/>
          </p:nvPr>
        </p:nvSpPr>
        <p:spPr>
          <a:xfrm>
            <a:off x="685800" y="1916832"/>
            <a:ext cx="7772400" cy="3744416"/>
          </a:xfrm>
        </p:spPr>
        <p:txBody>
          <a:bodyPr/>
          <a:lstStyle/>
          <a:p>
            <a:r>
              <a:rPr lang="en-AU" sz="2400" dirty="0" smtClean="0"/>
              <a:t>An occupation, such as law, medicine, or engineering, that requires considerable training and specialized study.</a:t>
            </a:r>
          </a:p>
          <a:p>
            <a:r>
              <a:rPr lang="en-AU" sz="2400" dirty="0" smtClean="0"/>
              <a:t>Classically, there were only three so-called </a:t>
            </a:r>
            <a:br>
              <a:rPr lang="en-AU" sz="2400" dirty="0" smtClean="0"/>
            </a:br>
            <a:r>
              <a:rPr lang="en-AU" sz="2400" dirty="0" smtClean="0"/>
              <a:t>“learned professions”: divinity, medicine, and law</a:t>
            </a:r>
          </a:p>
          <a:p>
            <a:r>
              <a:rPr lang="en-AU" sz="2400" dirty="0" smtClean="0"/>
              <a:t>By 1900 pharmacy, veterinary medicine, nursing, teaching, librarianship, optometry and social work, all claimed to be professions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260649"/>
            <a:ext cx="7772400" cy="792088"/>
          </a:xfrm>
        </p:spPr>
        <p:txBody>
          <a:bodyPr/>
          <a:lstStyle/>
          <a:p>
            <a:r>
              <a:rPr lang="en-AU" dirty="0" smtClean="0"/>
              <a:t>Ethical dilemma 1</a:t>
            </a:r>
            <a:endParaRPr lang="en-AU" dirty="0"/>
          </a:p>
        </p:txBody>
      </p:sp>
      <p:sp>
        <p:nvSpPr>
          <p:cNvPr id="5" name="Subtitle 4"/>
          <p:cNvSpPr>
            <a:spLocks noGrp="1"/>
          </p:cNvSpPr>
          <p:nvPr>
            <p:ph type="subTitle" idx="1"/>
          </p:nvPr>
        </p:nvSpPr>
        <p:spPr>
          <a:xfrm>
            <a:off x="899592" y="980728"/>
            <a:ext cx="7344816" cy="4464496"/>
          </a:xfrm>
        </p:spPr>
        <p:txBody>
          <a:bodyPr/>
          <a:lstStyle/>
          <a:p>
            <a:pPr algn="l"/>
            <a:r>
              <a:rPr lang="en-US" altLang="zh-TW" sz="2600" dirty="0" smtClean="0">
                <a:ea typeface="新細明體" pitchFamily="18" charset="-120"/>
              </a:rPr>
              <a:t>Your firm is in competition with another firm for a large construction contract for the local council. </a:t>
            </a:r>
          </a:p>
          <a:p>
            <a:pPr algn="l"/>
            <a:r>
              <a:rPr lang="en-US" altLang="zh-TW" sz="2600" dirty="0" smtClean="0">
                <a:ea typeface="新細明體" pitchFamily="18" charset="-120"/>
              </a:rPr>
              <a:t>Your boss asks you to write a letter to the local paper pointing out that the engineers in the competing firm were responsible for a failed project for another local council only last year and are not as competent as the people in your firm . </a:t>
            </a:r>
          </a:p>
          <a:p>
            <a:pPr algn="l"/>
            <a:r>
              <a:rPr lang="en-US" altLang="zh-TW" sz="2600" dirty="0" smtClean="0">
                <a:ea typeface="新細明體" pitchFamily="18" charset="-120"/>
              </a:rPr>
              <a:t>You suspect that this claim is false.</a:t>
            </a:r>
          </a:p>
          <a:p>
            <a:pPr algn="l"/>
            <a:r>
              <a:rPr lang="en-US" altLang="zh-TW" sz="2600" dirty="0" smtClean="0">
                <a:ea typeface="新細明體" pitchFamily="18" charset="-120"/>
              </a:rPr>
              <a:t>What do you do?</a:t>
            </a:r>
          </a:p>
          <a:p>
            <a:pPr algn="l"/>
            <a:endParaRPr lang="en-AU" sz="2600" dirty="0"/>
          </a:p>
        </p:txBody>
      </p:sp>
      <p:sp>
        <p:nvSpPr>
          <p:cNvPr id="6" name="Subtitle 4"/>
          <p:cNvSpPr txBox="1">
            <a:spLocks/>
          </p:cNvSpPr>
          <p:nvPr/>
        </p:nvSpPr>
        <p:spPr bwMode="auto">
          <a:xfrm>
            <a:off x="971600" y="5661248"/>
            <a:ext cx="7344816" cy="584448"/>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defRPr/>
            </a:pPr>
            <a:r>
              <a:rPr kumimoji="0" lang="en-US" altLang="zh-TW" sz="2600" b="0" i="0" u="none" strike="noStrike" kern="0" cap="none" spc="0" normalizeH="0" baseline="0" noProof="0" dirty="0" smtClean="0">
                <a:ln>
                  <a:noFill/>
                </a:ln>
                <a:solidFill>
                  <a:schemeClr val="tx1"/>
                </a:solidFill>
                <a:effectLst/>
                <a:uLnTx/>
                <a:uFillTx/>
                <a:latin typeface="+mn-lt"/>
                <a:ea typeface="新細明體" pitchFamily="18" charset="-120"/>
                <a:cs typeface="+mn-cs"/>
              </a:rPr>
              <a:t>What about if you know the claim to be true?</a:t>
            </a: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defRPr/>
            </a:pPr>
            <a:endParaRPr kumimoji="0" lang="en-AU" sz="2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3568" y="260648"/>
            <a:ext cx="7772400" cy="720080"/>
          </a:xfrm>
        </p:spPr>
        <p:txBody>
          <a:bodyPr/>
          <a:lstStyle/>
          <a:p>
            <a:pPr eaLnBrk="1" hangingPunct="1">
              <a:defRPr/>
            </a:pPr>
            <a:r>
              <a:rPr lang="en-AU" dirty="0" smtClean="0"/>
              <a:t>Ethical dilemma 2</a:t>
            </a:r>
            <a:endParaRPr lang="en-US" altLang="zh-TW" dirty="0" smtClean="0">
              <a:ea typeface="新細明體" charset="-120"/>
            </a:endParaRPr>
          </a:p>
        </p:txBody>
      </p:sp>
      <p:sp>
        <p:nvSpPr>
          <p:cNvPr id="46083" name="Rectangle 3"/>
          <p:cNvSpPr>
            <a:spLocks noGrp="1" noChangeArrowheads="1"/>
          </p:cNvSpPr>
          <p:nvPr>
            <p:ph idx="1"/>
          </p:nvPr>
        </p:nvSpPr>
        <p:spPr>
          <a:xfrm>
            <a:off x="685800" y="1052736"/>
            <a:ext cx="7772400" cy="5328592"/>
          </a:xfrm>
        </p:spPr>
        <p:txBody>
          <a:bodyPr/>
          <a:lstStyle/>
          <a:p>
            <a:pPr marL="0" indent="0" eaLnBrk="1" hangingPunct="1">
              <a:buNone/>
            </a:pPr>
            <a:r>
              <a:rPr lang="en-AU" altLang="zh-TW" sz="2400" dirty="0" smtClean="0">
                <a:ea typeface="新細明體" pitchFamily="18" charset="-120"/>
              </a:rPr>
              <a:t>You are an IT professional working for the NSW Government, but you hope to leave soon for a more challenging  and better paying job with Optus. </a:t>
            </a:r>
          </a:p>
          <a:p>
            <a:pPr marL="0" indent="0" eaLnBrk="1" hangingPunct="1">
              <a:buNone/>
            </a:pPr>
            <a:r>
              <a:rPr lang="en-AU" altLang="zh-TW" sz="2400" dirty="0" smtClean="0">
                <a:ea typeface="新細明體" pitchFamily="18" charset="-120"/>
              </a:rPr>
              <a:t>You happen to be also a consultant advising a committee that is considering five bids for constructing a new broadband network. </a:t>
            </a:r>
          </a:p>
          <a:p>
            <a:pPr marL="0" indent="0" eaLnBrk="1" hangingPunct="1">
              <a:buNone/>
            </a:pPr>
            <a:r>
              <a:rPr lang="en-AU" altLang="zh-TW" sz="2400" dirty="0" smtClean="0">
                <a:ea typeface="新細明體" pitchFamily="18" charset="-120"/>
              </a:rPr>
              <a:t>One bid comes from Optus and you think that  the Optus bid is the best. Should you advise the committee to accept the Optus bid? </a:t>
            </a:r>
          </a:p>
          <a:p>
            <a:pPr marL="0" indent="0" eaLnBrk="1" hangingPunct="1">
              <a:buNone/>
            </a:pPr>
            <a:r>
              <a:rPr lang="en-AU" altLang="zh-TW" sz="2400" dirty="0" smtClean="0">
                <a:ea typeface="新細明體" pitchFamily="18" charset="-120"/>
              </a:rPr>
              <a:t>What would you do?</a:t>
            </a:r>
          </a:p>
          <a:p>
            <a:pPr marL="0" indent="0" eaLnBrk="1" hangingPunct="1">
              <a:buNone/>
            </a:pPr>
            <a:r>
              <a:rPr lang="en-AU" altLang="zh-TW" sz="2400" dirty="0" smtClean="0">
                <a:ea typeface="新細明體" pitchFamily="18" charset="-120"/>
              </a:rPr>
              <a:t>What about if you think that the Optus is the worst bid?</a:t>
            </a:r>
          </a:p>
          <a:p>
            <a:pPr marL="0" indent="0" eaLnBrk="1" hangingPunct="1">
              <a:buNone/>
            </a:pPr>
            <a:r>
              <a:rPr lang="en-AU" altLang="zh-TW" sz="2400" dirty="0" smtClean="0">
                <a:ea typeface="新細明體" pitchFamily="18" charset="-120"/>
              </a:rPr>
              <a:t>Should you still declare a conflict of interest bid?</a:t>
            </a:r>
            <a:endParaRPr lang="en-US" altLang="zh-TW" sz="2400" dirty="0" smtClean="0">
              <a:ea typeface="新細明體" pitchFamily="18"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3568" y="260648"/>
            <a:ext cx="7772400" cy="720080"/>
          </a:xfrm>
        </p:spPr>
        <p:txBody>
          <a:bodyPr/>
          <a:lstStyle/>
          <a:p>
            <a:pPr eaLnBrk="1" hangingPunct="1">
              <a:defRPr/>
            </a:pPr>
            <a:r>
              <a:rPr lang="en-AU" dirty="0" smtClean="0"/>
              <a:t>Ethical dilemma 3</a:t>
            </a:r>
            <a:endParaRPr lang="en-US" altLang="zh-TW" dirty="0" smtClean="0">
              <a:ea typeface="新細明體" charset="-120"/>
            </a:endParaRPr>
          </a:p>
        </p:txBody>
      </p:sp>
      <p:sp>
        <p:nvSpPr>
          <p:cNvPr id="46083" name="Rectangle 3"/>
          <p:cNvSpPr>
            <a:spLocks noGrp="1" noChangeArrowheads="1"/>
          </p:cNvSpPr>
          <p:nvPr>
            <p:ph idx="1"/>
          </p:nvPr>
        </p:nvSpPr>
        <p:spPr>
          <a:xfrm>
            <a:off x="685800" y="1052736"/>
            <a:ext cx="7772400" cy="5328592"/>
          </a:xfrm>
        </p:spPr>
        <p:txBody>
          <a:bodyPr/>
          <a:lstStyle/>
          <a:p>
            <a:pPr marL="0" indent="0" eaLnBrk="1" hangingPunct="1">
              <a:buNone/>
            </a:pPr>
            <a:r>
              <a:rPr lang="en-AU" altLang="zh-TW" sz="2400" dirty="0" smtClean="0">
                <a:ea typeface="新細明體" pitchFamily="18" charset="-120"/>
              </a:rPr>
              <a:t>You own a small company that uses electronic valves. </a:t>
            </a:r>
          </a:p>
          <a:p>
            <a:pPr marL="0" indent="0" eaLnBrk="1" hangingPunct="1">
              <a:buNone/>
            </a:pPr>
            <a:r>
              <a:rPr lang="en-AU" altLang="zh-TW" sz="2400" dirty="0" smtClean="0">
                <a:ea typeface="新細明體" pitchFamily="18" charset="-120"/>
              </a:rPr>
              <a:t>In your design you always specify valves made by your cousin’s company, even when valves made by other companies might be more appropriate.</a:t>
            </a:r>
          </a:p>
          <a:p>
            <a:pPr marL="0" indent="0" eaLnBrk="1" hangingPunct="1">
              <a:buNone/>
            </a:pPr>
            <a:endParaRPr lang="en-AU" altLang="zh-TW" sz="2400" dirty="0" smtClean="0">
              <a:ea typeface="新細明體" pitchFamily="18" charset="-120"/>
            </a:endParaRPr>
          </a:p>
          <a:p>
            <a:pPr marL="0" indent="0" eaLnBrk="1" hangingPunct="1">
              <a:buNone/>
            </a:pPr>
            <a:r>
              <a:rPr lang="en-AU" altLang="zh-TW" sz="2400" dirty="0" smtClean="0">
                <a:ea typeface="新細明體" pitchFamily="18" charset="-120"/>
              </a:rPr>
              <a:t>Are you legally allowed to make this choice?</a:t>
            </a:r>
          </a:p>
          <a:p>
            <a:pPr marL="0" indent="0" eaLnBrk="1" hangingPunct="1">
              <a:buNone/>
            </a:pPr>
            <a:endParaRPr lang="en-AU" altLang="zh-TW" sz="2400" dirty="0" smtClean="0">
              <a:ea typeface="新細明體" pitchFamily="18" charset="-120"/>
            </a:endParaRPr>
          </a:p>
          <a:p>
            <a:pPr marL="0" indent="0" eaLnBrk="1" hangingPunct="1">
              <a:buNone/>
            </a:pPr>
            <a:r>
              <a:rPr lang="en-AU" altLang="zh-TW" sz="2400" dirty="0" smtClean="0">
                <a:ea typeface="新細明體" pitchFamily="18" charset="-120"/>
              </a:rPr>
              <a:t>Is this ethically acceptable practice?</a:t>
            </a:r>
            <a:endParaRPr lang="en-US" altLang="zh-TW" sz="2400" dirty="0" smtClean="0">
              <a:ea typeface="新細明體" pitchFamily="18" charset="-12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4213" y="260350"/>
            <a:ext cx="7772400" cy="720725"/>
          </a:xfrm>
        </p:spPr>
        <p:txBody>
          <a:bodyPr/>
          <a:lstStyle/>
          <a:p>
            <a:pPr>
              <a:defRPr/>
            </a:pPr>
            <a:r>
              <a:rPr lang="en-GB" dirty="0" smtClean="0"/>
              <a:t>Question 7</a:t>
            </a:r>
          </a:p>
        </p:txBody>
      </p:sp>
      <p:sp>
        <p:nvSpPr>
          <p:cNvPr id="4101" name="Text Box 3"/>
          <p:cNvSpPr txBox="1">
            <a:spLocks noChangeArrowheads="1"/>
          </p:cNvSpPr>
          <p:nvPr/>
        </p:nvSpPr>
        <p:spPr bwMode="auto">
          <a:xfrm>
            <a:off x="762000" y="981075"/>
            <a:ext cx="7986713" cy="4541838"/>
          </a:xfrm>
          <a:prstGeom prst="rect">
            <a:avLst/>
          </a:prstGeom>
          <a:noFill/>
          <a:ln w="12700">
            <a:noFill/>
            <a:miter lim="800000"/>
            <a:headEnd/>
            <a:tailEnd/>
          </a:ln>
        </p:spPr>
        <p:txBody>
          <a:bodyPr lIns="91431" tIns="45715" rIns="91431" bIns="45715">
            <a:spAutoFit/>
          </a:bodyPr>
          <a:lstStyle/>
          <a:p>
            <a:pPr>
              <a:spcBef>
                <a:spcPts val="1100"/>
              </a:spcBef>
              <a:spcAft>
                <a:spcPts val="1100"/>
              </a:spcAft>
              <a:defRPr/>
            </a:pPr>
            <a:r>
              <a:rPr lang="en-NZ" sz="2800" dirty="0">
                <a:latin typeface="Arial" charset="0"/>
              </a:rPr>
              <a:t>In relation to a professional acting as an expert witness, which of the following statements is FALSE?</a:t>
            </a:r>
          </a:p>
          <a:p>
            <a:pPr marL="609600" indent="-609600" eaLnBrk="1" hangingPunct="1">
              <a:buFont typeface="+mj-lt"/>
              <a:buAutoNum type="alphaUcPeriod"/>
              <a:defRPr/>
            </a:pPr>
            <a:r>
              <a:rPr lang="en-AU" sz="2800" dirty="0">
                <a:latin typeface="+mj-lt"/>
              </a:rPr>
              <a:t>Prepare reports in an objective and accurate manner</a:t>
            </a:r>
          </a:p>
          <a:p>
            <a:pPr marL="609600" indent="-609600" eaLnBrk="1" hangingPunct="1">
              <a:buFont typeface="+mj-lt"/>
              <a:buAutoNum type="alphaUcPeriod"/>
              <a:defRPr/>
            </a:pPr>
            <a:r>
              <a:rPr lang="en-AU" sz="2800" dirty="0">
                <a:latin typeface="+mj-lt"/>
              </a:rPr>
              <a:t>Reveal any potential conflict of interest</a:t>
            </a:r>
          </a:p>
          <a:p>
            <a:pPr marL="609600" indent="-609600" eaLnBrk="1" hangingPunct="1">
              <a:buFont typeface="+mj-lt"/>
              <a:buAutoNum type="alphaUcPeriod"/>
              <a:defRPr/>
            </a:pPr>
            <a:r>
              <a:rPr lang="en-AU" sz="2800" dirty="0">
                <a:latin typeface="+mj-lt"/>
              </a:rPr>
              <a:t>Have a clear idea as to who is to blame</a:t>
            </a:r>
          </a:p>
          <a:p>
            <a:pPr marL="609600" indent="-609600" eaLnBrk="1" hangingPunct="1">
              <a:buFont typeface="+mj-lt"/>
              <a:buAutoNum type="alphaUcPeriod"/>
              <a:defRPr/>
            </a:pPr>
            <a:r>
              <a:rPr lang="en-AU" sz="2800" dirty="0">
                <a:latin typeface="+mj-lt"/>
              </a:rPr>
              <a:t>Ensure that reports and opinions include all relevant material</a:t>
            </a:r>
          </a:p>
          <a:p>
            <a:pPr marL="609600" indent="-609600" eaLnBrk="1" hangingPunct="1">
              <a:buFont typeface="+mj-lt"/>
              <a:buAutoNum type="alphaUcPeriod"/>
              <a:defRPr/>
            </a:pPr>
            <a:r>
              <a:rPr lang="en-AU" sz="2800" dirty="0">
                <a:latin typeface="+mj-lt"/>
              </a:rPr>
              <a:t>Listen carefully to each question</a:t>
            </a:r>
            <a:endParaRPr lang="en-US" sz="2800" dirty="0">
              <a:latin typeface="+mj-lt"/>
            </a:endParaRPr>
          </a:p>
        </p:txBody>
      </p:sp>
      <p:sp>
        <p:nvSpPr>
          <p:cNvPr id="318468" name="AutoShape 4"/>
          <p:cNvSpPr>
            <a:spLocks noChangeArrowheads="1"/>
          </p:cNvSpPr>
          <p:nvPr/>
        </p:nvSpPr>
        <p:spPr bwMode="auto">
          <a:xfrm>
            <a:off x="214313" y="3644900"/>
            <a:ext cx="592137"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6146" name="Object 5"/>
          <p:cNvGraphicFramePr>
            <a:graphicFrameLocks noGrp="1" noChangeAspect="1"/>
          </p:cNvGraphicFramePr>
          <p:nvPr>
            <p:ph idx="1"/>
          </p:nvPr>
        </p:nvGraphicFramePr>
        <p:xfrm>
          <a:off x="395536" y="5517232"/>
          <a:ext cx="8424862" cy="779462"/>
        </p:xfrm>
        <a:graphic>
          <a:graphicData uri="http://schemas.openxmlformats.org/presentationml/2006/ole">
            <mc:AlternateContent xmlns:mc="http://schemas.openxmlformats.org/markup-compatibility/2006">
              <mc:Choice xmlns:v="urn:schemas-microsoft-com:vml" Requires="v">
                <p:oleObj spid="_x0000_s83995"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517232"/>
                        <a:ext cx="8424862" cy="77946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Oval 7"/>
          <p:cNvSpPr>
            <a:spLocks noChangeArrowheads="1"/>
          </p:cNvSpPr>
          <p:nvPr/>
        </p:nvSpPr>
        <p:spPr bwMode="auto">
          <a:xfrm>
            <a:off x="4140820" y="5500688"/>
            <a:ext cx="1511300" cy="865187"/>
          </a:xfrm>
          <a:prstGeom prst="ellipse">
            <a:avLst/>
          </a:prstGeom>
          <a:solidFill>
            <a:srgbClr val="FFFF00"/>
          </a:solidFill>
          <a:ln w="28575">
            <a:solidFill>
              <a:schemeClr val="hlink"/>
            </a:solidFill>
            <a:round/>
            <a:headEnd/>
            <a:tailEnd/>
          </a:ln>
        </p:spPr>
        <p:txBody>
          <a:bodyPr wrap="none" anchor="ctr"/>
          <a:lstStyle/>
          <a:p>
            <a:r>
              <a:rPr lang="en-AU" sz="1800" dirty="0" smtClean="0">
                <a:latin typeface="+mn-lt"/>
              </a:rPr>
              <a:t>Bonus </a:t>
            </a:r>
          </a:p>
          <a:p>
            <a:r>
              <a:rPr lang="en-AU" sz="1800" dirty="0" smtClean="0">
                <a:latin typeface="+mn-lt"/>
              </a:rPr>
              <a:t>question</a:t>
            </a:r>
            <a:endParaRPr lang="en-AU" sz="1800" dirty="0">
              <a:latin typeface="+mn-lt"/>
            </a:endParaRPr>
          </a:p>
        </p:txBody>
      </p:sp>
      <p:sp>
        <p:nvSpPr>
          <p:cNvPr id="7" name="AutoShape 7"/>
          <p:cNvSpPr>
            <a:spLocks/>
          </p:cNvSpPr>
          <p:nvPr/>
        </p:nvSpPr>
        <p:spPr bwMode="auto">
          <a:xfrm>
            <a:off x="6516216" y="620688"/>
            <a:ext cx="2138362" cy="833437"/>
          </a:xfrm>
          <a:prstGeom prst="borderCallout1">
            <a:avLst>
              <a:gd name="adj1" fmla="val 13713"/>
              <a:gd name="adj2" fmla="val 103565"/>
              <a:gd name="adj3" fmla="val 629659"/>
              <a:gd name="adj4" fmla="val 87293"/>
            </a:avLst>
          </a:prstGeom>
          <a:solidFill>
            <a:srgbClr val="FFFF00"/>
          </a:solidFill>
          <a:ln w="38100">
            <a:solidFill>
              <a:srgbClr val="0000FF"/>
            </a:solidFill>
            <a:miter lim="800000"/>
            <a:headEnd/>
            <a:tailEnd type="triangle" w="med" len="med"/>
          </a:ln>
        </p:spPr>
        <p:txBody>
          <a:bodyPr/>
          <a:lstStyle/>
          <a:p>
            <a:pPr algn="ctr">
              <a:defRPr/>
            </a:pPr>
            <a:r>
              <a:rPr lang="en-AU" sz="2400" dirty="0">
                <a:latin typeface="+mj-lt"/>
              </a:rPr>
              <a:t>Write down your </a:t>
            </a:r>
            <a:r>
              <a:rPr lang="en-AU" sz="2400" dirty="0" smtClean="0">
                <a:latin typeface="+mj-lt"/>
              </a:rPr>
              <a:t>score /7</a:t>
            </a:r>
            <a:endParaRPr lang="en-AU"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260648"/>
            <a:ext cx="8496944" cy="864096"/>
          </a:xfrm>
        </p:spPr>
        <p:txBody>
          <a:bodyPr/>
          <a:lstStyle/>
          <a:p>
            <a:r>
              <a:rPr lang="en-AU" dirty="0" smtClean="0"/>
              <a:t>Preparing for your exam</a:t>
            </a:r>
            <a:endParaRPr lang="en-AU" dirty="0"/>
          </a:p>
        </p:txBody>
      </p:sp>
      <p:sp>
        <p:nvSpPr>
          <p:cNvPr id="4" name="Content Placeholder 3"/>
          <p:cNvSpPr>
            <a:spLocks noGrp="1"/>
          </p:cNvSpPr>
          <p:nvPr>
            <p:ph idx="1"/>
          </p:nvPr>
        </p:nvSpPr>
        <p:spPr>
          <a:xfrm>
            <a:off x="1187624" y="2132856"/>
            <a:ext cx="6773216" cy="3024336"/>
          </a:xfrm>
        </p:spPr>
        <p:txBody>
          <a:bodyPr/>
          <a:lstStyle/>
          <a:p>
            <a:r>
              <a:rPr lang="en-AU" sz="2400" dirty="0" smtClean="0"/>
              <a:t>Start practicing</a:t>
            </a:r>
          </a:p>
          <a:p>
            <a:r>
              <a:rPr lang="en-AU" sz="2400" dirty="0" smtClean="0"/>
              <a:t>Work </a:t>
            </a:r>
            <a:r>
              <a:rPr lang="en-AU" sz="2400" dirty="0" smtClean="0"/>
              <a:t>on questions individually or in teams</a:t>
            </a:r>
          </a:p>
          <a:p>
            <a:r>
              <a:rPr lang="en-AU" sz="2400" dirty="0" smtClean="0"/>
              <a:t>Write your answers out for practice</a:t>
            </a:r>
          </a:p>
          <a:p>
            <a:r>
              <a:rPr lang="en-AU" sz="2400" dirty="0" smtClean="0"/>
              <a:t>Bring your answers together with any queries to lecture session in Week 13</a:t>
            </a:r>
          </a:p>
        </p:txBody>
      </p:sp>
      <p:pic>
        <p:nvPicPr>
          <p:cNvPr id="82951" name="Picture 7" descr="C:\Users\Geoffrey Kennedy\AppData\Local\Microsoft\Windows\Temporary Internet Files\Content.IE5\1RJVLA93\MP900439560[1].jpg"/>
          <p:cNvPicPr>
            <a:picLocks noChangeAspect="1" noChangeArrowheads="1"/>
          </p:cNvPicPr>
          <p:nvPr/>
        </p:nvPicPr>
        <p:blipFill>
          <a:blip r:embed="rId2" cstate="print"/>
          <a:srcRect/>
          <a:stretch>
            <a:fillRect/>
          </a:stretch>
        </p:blipFill>
        <p:spPr bwMode="auto">
          <a:xfrm>
            <a:off x="6876256" y="5013176"/>
            <a:ext cx="1904256" cy="1271318"/>
          </a:xfrm>
          <a:prstGeom prst="rect">
            <a:avLst/>
          </a:prstGeom>
          <a:noFill/>
        </p:spPr>
      </p:pic>
      <p:pic>
        <p:nvPicPr>
          <p:cNvPr id="82955" name="Picture 11" descr="C:\Users\Geoffrey Kennedy\AppData\Local\Microsoft\Windows\Temporary Internet Files\Content.IE5\6MGVDIW7\MP900399745[1].jpg"/>
          <p:cNvPicPr>
            <a:picLocks noChangeAspect="1" noChangeArrowheads="1"/>
          </p:cNvPicPr>
          <p:nvPr/>
        </p:nvPicPr>
        <p:blipFill>
          <a:blip r:embed="rId3" cstate="print"/>
          <a:srcRect/>
          <a:stretch>
            <a:fillRect/>
          </a:stretch>
        </p:blipFill>
        <p:spPr bwMode="auto">
          <a:xfrm>
            <a:off x="395536" y="5085184"/>
            <a:ext cx="1734612" cy="1155956"/>
          </a:xfrm>
          <a:prstGeom prst="rect">
            <a:avLst/>
          </a:prstGeom>
          <a:noFill/>
        </p:spPr>
      </p:pic>
      <p:pic>
        <p:nvPicPr>
          <p:cNvPr id="2" name="Picture 3" descr="C:\Users\Geoffrey Kennedy\AppData\Local\Microsoft\Windows\Temporary Internet Files\Content.IE5\1RJVLA93\MP900443168[1].jpg"/>
          <p:cNvPicPr>
            <a:picLocks noChangeAspect="1" noChangeArrowheads="1"/>
          </p:cNvPicPr>
          <p:nvPr/>
        </p:nvPicPr>
        <p:blipFill>
          <a:blip r:embed="rId4" cstate="print"/>
          <a:srcRect/>
          <a:stretch>
            <a:fillRect/>
          </a:stretch>
        </p:blipFill>
        <p:spPr bwMode="auto">
          <a:xfrm>
            <a:off x="7884368" y="1124744"/>
            <a:ext cx="1008112" cy="1510387"/>
          </a:xfrm>
          <a:prstGeom prst="rect">
            <a:avLst/>
          </a:prstGeom>
          <a:noFill/>
        </p:spPr>
      </p:pic>
      <p:pic>
        <p:nvPicPr>
          <p:cNvPr id="82948" name="Picture 4" descr="C:\Users\Geoffrey Kennedy\AppData\Local\Microsoft\Windows\Temporary Internet Files\Content.IE5\BJCDB2Y6\MP910220737[1].jpg"/>
          <p:cNvPicPr>
            <a:picLocks noChangeAspect="1" noChangeArrowheads="1"/>
          </p:cNvPicPr>
          <p:nvPr/>
        </p:nvPicPr>
        <p:blipFill>
          <a:blip r:embed="rId5" cstate="print"/>
          <a:srcRect/>
          <a:stretch>
            <a:fillRect/>
          </a:stretch>
        </p:blipFill>
        <p:spPr bwMode="auto">
          <a:xfrm rot="10800000" flipV="1">
            <a:off x="251520" y="1196752"/>
            <a:ext cx="936104" cy="1407470"/>
          </a:xfrm>
          <a:prstGeom prst="rect">
            <a:avLst/>
          </a:prstGeom>
          <a:noFill/>
        </p:spPr>
      </p:pic>
    </p:spTree>
    <p:extLst>
      <p:ext uri="{BB962C8B-B14F-4D97-AF65-F5344CB8AC3E}">
        <p14:creationId xmlns:p14="http://schemas.microsoft.com/office/powerpoint/2010/main" val="2859174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296144"/>
          </a:xfrm>
        </p:spPr>
        <p:txBody>
          <a:bodyPr/>
          <a:lstStyle/>
          <a:p>
            <a:r>
              <a:rPr lang="en-AU" dirty="0" smtClean="0"/>
              <a:t>Front page looks just like </a:t>
            </a:r>
            <a:br>
              <a:rPr lang="en-AU" dirty="0" smtClean="0"/>
            </a:br>
            <a:r>
              <a:rPr lang="en-AU" dirty="0" smtClean="0"/>
              <a:t>the real one!</a:t>
            </a:r>
            <a:endParaRPr lang="en-AU" dirty="0"/>
          </a:p>
        </p:txBody>
      </p:sp>
      <p:pic>
        <p:nvPicPr>
          <p:cNvPr id="4" name="Picture 3" descr="SampleExamTitle.bmp"/>
          <p:cNvPicPr>
            <a:picLocks noChangeAspect="1"/>
          </p:cNvPicPr>
          <p:nvPr/>
        </p:nvPicPr>
        <p:blipFill>
          <a:blip r:embed="rId2" cstate="print"/>
          <a:stretch>
            <a:fillRect/>
          </a:stretch>
        </p:blipFill>
        <p:spPr>
          <a:xfrm>
            <a:off x="2699792" y="1628800"/>
            <a:ext cx="3524250" cy="4886325"/>
          </a:xfrm>
          <a:prstGeom prst="rect">
            <a:avLst/>
          </a:prstGeom>
        </p:spPr>
      </p:pic>
    </p:spTree>
    <p:extLst>
      <p:ext uri="{BB962C8B-B14F-4D97-AF65-F5344CB8AC3E}">
        <p14:creationId xmlns:p14="http://schemas.microsoft.com/office/powerpoint/2010/main" val="1983268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Groups</a:t>
            </a:r>
            <a:endParaRPr lang="en-AU" dirty="0"/>
          </a:p>
        </p:txBody>
      </p:sp>
      <p:sp>
        <p:nvSpPr>
          <p:cNvPr id="3" name="Content Placeholder 2"/>
          <p:cNvSpPr>
            <a:spLocks noGrp="1"/>
          </p:cNvSpPr>
          <p:nvPr>
            <p:ph idx="1"/>
          </p:nvPr>
        </p:nvSpPr>
        <p:spPr>
          <a:xfrm>
            <a:off x="685800" y="1739645"/>
            <a:ext cx="7772400" cy="4114800"/>
          </a:xfrm>
        </p:spPr>
        <p:txBody>
          <a:bodyPr/>
          <a:lstStyle/>
          <a:p>
            <a:r>
              <a:rPr lang="en-AU" dirty="0" smtClean="0">
                <a:solidFill>
                  <a:srgbClr val="FF0000"/>
                </a:solidFill>
              </a:rPr>
              <a:t>Make sure you are in the group</a:t>
            </a:r>
          </a:p>
          <a:p>
            <a:r>
              <a:rPr lang="en-AU" dirty="0" smtClean="0">
                <a:solidFill>
                  <a:srgbClr val="FF0000"/>
                </a:solidFill>
              </a:rPr>
              <a:t>Otherwise you get only 50% when your group may receive HD !</a:t>
            </a:r>
            <a:endParaRPr lang="en-AU" dirty="0">
              <a:solidFill>
                <a:srgbClr val="FF0000"/>
              </a:solidFill>
            </a:endParaRPr>
          </a:p>
        </p:txBody>
      </p:sp>
      <p:pic>
        <p:nvPicPr>
          <p:cNvPr id="4" name="Picture 3"/>
          <p:cNvPicPr>
            <a:picLocks noChangeAspect="1"/>
          </p:cNvPicPr>
          <p:nvPr/>
        </p:nvPicPr>
        <p:blipFill>
          <a:blip r:embed="rId2"/>
          <a:stretch>
            <a:fillRect/>
          </a:stretch>
        </p:blipFill>
        <p:spPr>
          <a:xfrm>
            <a:off x="2555776" y="3764338"/>
            <a:ext cx="3672408" cy="2466142"/>
          </a:xfrm>
          <a:prstGeom prst="rect">
            <a:avLst/>
          </a:prstGeom>
        </p:spPr>
      </p:pic>
    </p:spTree>
    <p:extLst>
      <p:ext uri="{BB962C8B-B14F-4D97-AF65-F5344CB8AC3E}">
        <p14:creationId xmlns:p14="http://schemas.microsoft.com/office/powerpoint/2010/main" val="3778310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44824"/>
            <a:ext cx="7772400" cy="1143000"/>
          </a:xfrm>
        </p:spPr>
        <p:txBody>
          <a:bodyPr/>
          <a:lstStyle/>
          <a:p>
            <a:r>
              <a:rPr lang="en-AU" dirty="0" smtClean="0"/>
              <a:t>Remember next week:</a:t>
            </a:r>
            <a:br>
              <a:rPr lang="en-AU" dirty="0" smtClean="0"/>
            </a:br>
            <a:r>
              <a:rPr lang="en-AU" dirty="0"/>
              <a:t/>
            </a:r>
            <a:br>
              <a:rPr lang="en-AU" dirty="0"/>
            </a:br>
            <a:r>
              <a:rPr lang="en-AU" dirty="0" smtClean="0"/>
              <a:t>Assignment submissions</a:t>
            </a:r>
            <a:br>
              <a:rPr lang="en-AU" dirty="0" smtClean="0"/>
            </a:br>
            <a:r>
              <a:rPr lang="en-AU" dirty="0" smtClean="0"/>
              <a:t>Presentation submissions</a:t>
            </a:r>
            <a:br>
              <a:rPr lang="en-AU" dirty="0" smtClean="0"/>
            </a:br>
            <a:r>
              <a:rPr lang="en-AU" dirty="0"/>
              <a:t/>
            </a:r>
            <a:br>
              <a:rPr lang="en-AU" dirty="0"/>
            </a:br>
            <a:r>
              <a:rPr lang="en-AU" dirty="0" smtClean="0"/>
              <a:t>Group Presentations in tutorial’s</a:t>
            </a:r>
            <a:br>
              <a:rPr lang="en-AU" dirty="0" smtClean="0"/>
            </a:br>
            <a:r>
              <a:rPr lang="en-AU" dirty="0"/>
              <a:t/>
            </a:r>
            <a:br>
              <a:rPr lang="en-AU" dirty="0"/>
            </a:br>
            <a:r>
              <a:rPr lang="en-AU" dirty="0" smtClean="0"/>
              <a:t>Two group’s </a:t>
            </a:r>
            <a:r>
              <a:rPr lang="en-AU" dirty="0" smtClean="0"/>
              <a:t>from </a:t>
            </a:r>
            <a:r>
              <a:rPr lang="en-AU" dirty="0" smtClean="0"/>
              <a:t>tutorial </a:t>
            </a:r>
            <a:r>
              <a:rPr lang="en-AU" dirty="0" smtClean="0"/>
              <a:t>to present in </a:t>
            </a:r>
            <a:r>
              <a:rPr lang="en-AU" dirty="0" smtClean="0"/>
              <a:t>lecture</a:t>
            </a:r>
            <a:br>
              <a:rPr lang="en-AU" dirty="0" smtClean="0"/>
            </a:br>
            <a:r>
              <a:rPr lang="en-AU" dirty="0" smtClean="0">
                <a:solidFill>
                  <a:srgbClr val="FF0000"/>
                </a:solidFill>
              </a:rPr>
              <a:t>Volunteers ?</a:t>
            </a:r>
            <a:r>
              <a:rPr lang="en-AU" dirty="0" smtClean="0"/>
              <a:t/>
            </a:r>
            <a:br>
              <a:rPr lang="en-AU" dirty="0" smtClean="0"/>
            </a:br>
            <a:endParaRPr lang="en-AU" dirty="0"/>
          </a:p>
        </p:txBody>
      </p:sp>
      <p:pic>
        <p:nvPicPr>
          <p:cNvPr id="3" name="Picture 2"/>
          <p:cNvPicPr>
            <a:picLocks noChangeAspect="1"/>
          </p:cNvPicPr>
          <p:nvPr/>
        </p:nvPicPr>
        <p:blipFill>
          <a:blip r:embed="rId2"/>
          <a:stretch>
            <a:fillRect/>
          </a:stretch>
        </p:blipFill>
        <p:spPr>
          <a:xfrm>
            <a:off x="2771800" y="5085184"/>
            <a:ext cx="3324225" cy="1371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Dates for submission</a:t>
            </a:r>
            <a:endParaRPr lang="en-AU" dirty="0"/>
          </a:p>
        </p:txBody>
      </p:sp>
      <p:pic>
        <p:nvPicPr>
          <p:cNvPr id="3" name="Picture 2"/>
          <p:cNvPicPr>
            <a:picLocks noChangeAspect="1"/>
          </p:cNvPicPr>
          <p:nvPr/>
        </p:nvPicPr>
        <p:blipFill>
          <a:blip r:embed="rId2"/>
          <a:stretch>
            <a:fillRect/>
          </a:stretch>
        </p:blipFill>
        <p:spPr>
          <a:xfrm>
            <a:off x="2843808" y="2276872"/>
            <a:ext cx="2619375" cy="1743075"/>
          </a:xfrm>
          <a:prstGeom prst="rect">
            <a:avLst/>
          </a:prstGeom>
        </p:spPr>
      </p:pic>
      <p:sp>
        <p:nvSpPr>
          <p:cNvPr id="4" name="Title 1"/>
          <p:cNvSpPr txBox="1">
            <a:spLocks/>
          </p:cNvSpPr>
          <p:nvPr/>
        </p:nvSpPr>
        <p:spPr bwMode="auto">
          <a:xfrm>
            <a:off x="827584" y="4533397"/>
            <a:ext cx="7772400" cy="1143000"/>
          </a:xfrm>
          <a:prstGeom prst="rect">
            <a:avLst/>
          </a:prstGeom>
          <a:noFill/>
          <a:ln w="12700">
            <a:noFill/>
            <a:miter lim="800000"/>
            <a:headEnd/>
            <a:tailEnd/>
          </a:ln>
          <a:effectLst>
            <a:outerShdw dist="17961" dir="2700000" algn="ctr" rotWithShape="0">
              <a:schemeClr val="bg2"/>
            </a:outerShdw>
          </a:effec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Arial" charset="0"/>
              </a:defRPr>
            </a:lvl2pPr>
            <a:lvl3pPr algn="ctr" rtl="0" eaLnBrk="0" fontAlgn="base" hangingPunct="0">
              <a:spcBef>
                <a:spcPct val="0"/>
              </a:spcBef>
              <a:spcAft>
                <a:spcPct val="0"/>
              </a:spcAft>
              <a:defRPr sz="4000">
                <a:solidFill>
                  <a:schemeClr val="tx1"/>
                </a:solidFill>
                <a:latin typeface="Arial" charset="0"/>
              </a:defRPr>
            </a:lvl3pPr>
            <a:lvl4pPr algn="ctr" rtl="0" eaLnBrk="0" fontAlgn="base" hangingPunct="0">
              <a:spcBef>
                <a:spcPct val="0"/>
              </a:spcBef>
              <a:spcAft>
                <a:spcPct val="0"/>
              </a:spcAft>
              <a:defRPr sz="4000">
                <a:solidFill>
                  <a:schemeClr val="tx1"/>
                </a:solidFill>
                <a:latin typeface="Arial" charset="0"/>
              </a:defRPr>
            </a:lvl4pPr>
            <a:lvl5pPr algn="ctr" rtl="0" eaLnBrk="0" fontAlgn="base" hangingPunct="0">
              <a:spcBef>
                <a:spcPct val="0"/>
              </a:spcBef>
              <a:spcAft>
                <a:spcPct val="0"/>
              </a:spcAft>
              <a:defRPr sz="4000">
                <a:solidFill>
                  <a:schemeClr val="tx1"/>
                </a:solidFill>
                <a:latin typeface="Arial" charset="0"/>
              </a:defRPr>
            </a:lvl5pPr>
            <a:lvl6pPr marL="457200" algn="ctr" rtl="0" eaLnBrk="0" fontAlgn="base" hangingPunct="0">
              <a:spcBef>
                <a:spcPct val="0"/>
              </a:spcBef>
              <a:spcAft>
                <a:spcPct val="0"/>
              </a:spcAft>
              <a:defRPr sz="4000">
                <a:solidFill>
                  <a:schemeClr val="tx1"/>
                </a:solidFill>
                <a:latin typeface="Arial" charset="0"/>
              </a:defRPr>
            </a:lvl6pPr>
            <a:lvl7pPr marL="914400" algn="ctr" rtl="0" eaLnBrk="0" fontAlgn="base" hangingPunct="0">
              <a:spcBef>
                <a:spcPct val="0"/>
              </a:spcBef>
              <a:spcAft>
                <a:spcPct val="0"/>
              </a:spcAft>
              <a:defRPr sz="4000">
                <a:solidFill>
                  <a:schemeClr val="tx1"/>
                </a:solidFill>
                <a:latin typeface="Arial" charset="0"/>
              </a:defRPr>
            </a:lvl7pPr>
            <a:lvl8pPr marL="1371600" algn="ctr" rtl="0" eaLnBrk="0" fontAlgn="base" hangingPunct="0">
              <a:spcBef>
                <a:spcPct val="0"/>
              </a:spcBef>
              <a:spcAft>
                <a:spcPct val="0"/>
              </a:spcAft>
              <a:defRPr sz="4000">
                <a:solidFill>
                  <a:schemeClr val="tx1"/>
                </a:solidFill>
                <a:latin typeface="Arial" charset="0"/>
              </a:defRPr>
            </a:lvl8pPr>
            <a:lvl9pPr marL="1828800" algn="ctr" rtl="0" eaLnBrk="0" fontAlgn="base" hangingPunct="0">
              <a:spcBef>
                <a:spcPct val="0"/>
              </a:spcBef>
              <a:spcAft>
                <a:spcPct val="0"/>
              </a:spcAft>
              <a:defRPr sz="4000">
                <a:solidFill>
                  <a:schemeClr val="tx1"/>
                </a:solidFill>
                <a:latin typeface="Arial" charset="0"/>
              </a:defRPr>
            </a:lvl9pPr>
          </a:lstStyle>
          <a:p>
            <a:r>
              <a:rPr lang="en-AU" kern="0" dirty="0" smtClean="0"/>
              <a:t>See you next week !</a:t>
            </a:r>
            <a:endParaRPr lang="en-AU" kern="0" dirty="0"/>
          </a:p>
        </p:txBody>
      </p:sp>
    </p:spTree>
    <p:extLst>
      <p:ext uri="{BB962C8B-B14F-4D97-AF65-F5344CB8AC3E}">
        <p14:creationId xmlns:p14="http://schemas.microsoft.com/office/powerpoint/2010/main" val="320029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136904" cy="864096"/>
          </a:xfrm>
        </p:spPr>
        <p:txBody>
          <a:bodyPr/>
          <a:lstStyle/>
          <a:p>
            <a:r>
              <a:rPr lang="en-AU" sz="3600" dirty="0" smtClean="0"/>
              <a:t>Milestones for emerging professions</a:t>
            </a:r>
            <a:endParaRPr lang="en-AU" sz="3600" dirty="0"/>
          </a:p>
        </p:txBody>
      </p:sp>
      <p:sp>
        <p:nvSpPr>
          <p:cNvPr id="3" name="Content Placeholder 2"/>
          <p:cNvSpPr>
            <a:spLocks noGrp="1"/>
          </p:cNvSpPr>
          <p:nvPr>
            <p:ph idx="1"/>
          </p:nvPr>
        </p:nvSpPr>
        <p:spPr>
          <a:xfrm>
            <a:off x="683568" y="1916832"/>
            <a:ext cx="7772400" cy="4176464"/>
          </a:xfrm>
        </p:spPr>
        <p:txBody>
          <a:bodyPr/>
          <a:lstStyle/>
          <a:p>
            <a:pPr marL="0" indent="0">
              <a:buNone/>
            </a:pPr>
            <a:r>
              <a:rPr lang="en-AU" sz="2800" dirty="0" smtClean="0"/>
              <a:t>What marks an occupation as a “profession”?</a:t>
            </a:r>
          </a:p>
          <a:p>
            <a:pPr marL="914400" lvl="1" indent="-457200">
              <a:buFont typeface="+mj-lt"/>
              <a:buAutoNum type="arabicPeriod"/>
            </a:pPr>
            <a:r>
              <a:rPr lang="en-AU" sz="2600" dirty="0" smtClean="0"/>
              <a:t>a full-time occupation;</a:t>
            </a:r>
          </a:p>
          <a:p>
            <a:pPr marL="914400" lvl="1" indent="-457200">
              <a:buFont typeface="+mj-lt"/>
              <a:buAutoNum type="arabicPeriod"/>
            </a:pPr>
            <a:r>
              <a:rPr lang="en-AU" sz="2600" dirty="0" smtClean="0"/>
              <a:t>training school established;</a:t>
            </a:r>
          </a:p>
          <a:p>
            <a:pPr marL="914400" lvl="1" indent="-457200">
              <a:buFont typeface="+mj-lt"/>
              <a:buAutoNum type="arabicPeriod"/>
            </a:pPr>
            <a:r>
              <a:rPr lang="en-AU" sz="2600" dirty="0" smtClean="0"/>
              <a:t>university school established;</a:t>
            </a:r>
          </a:p>
          <a:p>
            <a:pPr marL="914400" lvl="1" indent="-457200">
              <a:buFont typeface="+mj-lt"/>
              <a:buAutoNum type="arabicPeriod"/>
            </a:pPr>
            <a:r>
              <a:rPr lang="en-AU" sz="2600" dirty="0" smtClean="0"/>
              <a:t>local and national associations established;</a:t>
            </a:r>
          </a:p>
          <a:p>
            <a:pPr marL="914400" lvl="1" indent="-457200">
              <a:buFont typeface="+mj-lt"/>
              <a:buAutoNum type="arabicPeriod"/>
            </a:pPr>
            <a:r>
              <a:rPr lang="en-AU" sz="2600" dirty="0" smtClean="0"/>
              <a:t>code of professional ethics introduced;</a:t>
            </a:r>
          </a:p>
          <a:p>
            <a:pPr marL="914400" lvl="1" indent="-457200">
              <a:buFont typeface="+mj-lt"/>
              <a:buAutoNum type="arabicPeriod"/>
            </a:pPr>
            <a:r>
              <a:rPr lang="en-AU" sz="2600" dirty="0" smtClean="0"/>
              <a:t>state licensing laws established.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smtClean="0"/>
              <a:t>What is a Professional Body?</a:t>
            </a:r>
          </a:p>
        </p:txBody>
      </p:sp>
      <p:sp>
        <p:nvSpPr>
          <p:cNvPr id="11267" name="Rectangle 3"/>
          <p:cNvSpPr>
            <a:spLocks noGrp="1" noChangeArrowheads="1"/>
          </p:cNvSpPr>
          <p:nvPr>
            <p:ph idx="1"/>
          </p:nvPr>
        </p:nvSpPr>
        <p:spPr/>
        <p:txBody>
          <a:bodyPr/>
          <a:lstStyle/>
          <a:p>
            <a:pPr marL="0" indent="0" eaLnBrk="1" hangingPunct="1">
              <a:buFont typeface="Wingdings" pitchFamily="2" charset="2"/>
              <a:buNone/>
            </a:pPr>
            <a:r>
              <a:rPr lang="en-US" dirty="0" smtClean="0"/>
              <a:t>“a group of people in a learned occupation who are entrusted with maintaining control or oversight of the legitimate practice of the occupation” </a:t>
            </a:r>
            <a:br>
              <a:rPr lang="en-US" dirty="0" smtClean="0"/>
            </a:br>
            <a:r>
              <a:rPr lang="en-US" dirty="0" smtClean="0"/>
              <a:t/>
            </a:r>
            <a:br>
              <a:rPr lang="en-US" dirty="0" smtClean="0"/>
            </a:br>
            <a:r>
              <a:rPr lang="en-US" dirty="0" smtClean="0"/>
              <a:t>		</a:t>
            </a:r>
            <a:r>
              <a:rPr lang="en-US" sz="1800" dirty="0" smtClean="0"/>
              <a:t>(www.qualityresearchinternational.com)</a:t>
            </a:r>
          </a:p>
        </p:txBody>
      </p:sp>
      <p:pic>
        <p:nvPicPr>
          <p:cNvPr id="11268" name="Picture 5" descr="C:\Documents and Settings\gkennedy\Local Settings\Temporary Internet Files\Content.IE5\735NZWPY\MC900437531[1].wmf"/>
          <p:cNvPicPr>
            <a:picLocks noChangeAspect="1" noChangeArrowheads="1"/>
          </p:cNvPicPr>
          <p:nvPr/>
        </p:nvPicPr>
        <p:blipFill>
          <a:blip r:embed="rId2" cstate="print"/>
          <a:srcRect/>
          <a:stretch>
            <a:fillRect/>
          </a:stretch>
        </p:blipFill>
        <p:spPr bwMode="auto">
          <a:xfrm>
            <a:off x="5786438" y="4929188"/>
            <a:ext cx="2130425" cy="1368425"/>
          </a:xfrm>
          <a:prstGeom prst="rect">
            <a:avLst/>
          </a:prstGeom>
          <a:noFill/>
          <a:ln w="9525">
            <a:noFill/>
            <a:miter lim="800000"/>
            <a:headEnd/>
            <a:tailEnd/>
          </a:ln>
        </p:spPr>
      </p:pic>
      <p:pic>
        <p:nvPicPr>
          <p:cNvPr id="11269" name="Picture 8" descr="C:\Documents and Settings\gkennedy\Local Settings\Temporary Internet Files\Content.IE5\04P9HMWY\MC900437533[1].wmf"/>
          <p:cNvPicPr>
            <a:picLocks noChangeAspect="1" noChangeArrowheads="1"/>
          </p:cNvPicPr>
          <p:nvPr/>
        </p:nvPicPr>
        <p:blipFill>
          <a:blip r:embed="rId3" cstate="print"/>
          <a:srcRect/>
          <a:stretch>
            <a:fillRect/>
          </a:stretch>
        </p:blipFill>
        <p:spPr bwMode="auto">
          <a:xfrm>
            <a:off x="428625" y="4643438"/>
            <a:ext cx="1854200" cy="163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714375" y="285750"/>
            <a:ext cx="7772400" cy="1143000"/>
          </a:xfrm>
        </p:spPr>
        <p:txBody>
          <a:bodyPr/>
          <a:lstStyle/>
          <a:p>
            <a:pPr eaLnBrk="1" hangingPunct="1">
              <a:defRPr/>
            </a:pPr>
            <a:r>
              <a:rPr lang="en-US" dirty="0" smtClean="0"/>
              <a:t>The Role of a Professional Body</a:t>
            </a:r>
          </a:p>
        </p:txBody>
      </p:sp>
      <p:sp>
        <p:nvSpPr>
          <p:cNvPr id="12291" name="Rectangle 3"/>
          <p:cNvSpPr>
            <a:spLocks noGrp="1" noChangeArrowheads="1"/>
          </p:cNvSpPr>
          <p:nvPr>
            <p:ph idx="1"/>
          </p:nvPr>
        </p:nvSpPr>
        <p:spPr>
          <a:xfrm>
            <a:off x="685800" y="1285875"/>
            <a:ext cx="7772400" cy="5143500"/>
          </a:xfrm>
        </p:spPr>
        <p:txBody>
          <a:bodyPr/>
          <a:lstStyle/>
          <a:p>
            <a:pPr marL="609600" indent="-609600" eaLnBrk="1" hangingPunct="1">
              <a:buFont typeface="Wingdings" pitchFamily="2" charset="2"/>
              <a:buAutoNum type="arabicParenR"/>
            </a:pPr>
            <a:r>
              <a:rPr lang="en-US" dirty="0" smtClean="0"/>
              <a:t>To safeguard the public interest</a:t>
            </a:r>
          </a:p>
          <a:p>
            <a:pPr marL="609600" indent="-609600" eaLnBrk="1" hangingPunct="1">
              <a:buFont typeface="Wingdings" pitchFamily="2" charset="2"/>
              <a:buAutoNum type="arabicParenR"/>
            </a:pPr>
            <a:r>
              <a:rPr lang="en-US" dirty="0" smtClean="0"/>
              <a:t>To represent the interests of professional practitioners</a:t>
            </a:r>
          </a:p>
          <a:p>
            <a:pPr marL="609600" indent="-609600" eaLnBrk="1" hangingPunct="1">
              <a:buFont typeface="Wingdings" pitchFamily="2" charset="2"/>
              <a:buAutoNum type="arabicParenR"/>
            </a:pPr>
            <a:r>
              <a:rPr lang="en-US" dirty="0" smtClean="0"/>
              <a:t>Provide professional development </a:t>
            </a:r>
            <a:r>
              <a:rPr lang="en-US" dirty="0" err="1" smtClean="0"/>
              <a:t>programmes</a:t>
            </a:r>
            <a:endParaRPr lang="en-US" dirty="0" smtClean="0"/>
          </a:p>
          <a:p>
            <a:pPr marL="609600" indent="-609600" eaLnBrk="1" hangingPunct="1">
              <a:buFont typeface="Wingdings" pitchFamily="2" charset="2"/>
              <a:buAutoNum type="arabicParenR"/>
            </a:pPr>
            <a:r>
              <a:rPr lang="en-US" dirty="0" smtClean="0"/>
              <a:t>To offer professional ‘certification’ </a:t>
            </a:r>
          </a:p>
          <a:p>
            <a:pPr marL="609600" indent="-609600" eaLnBrk="1" hangingPunct="1">
              <a:buFont typeface="Wingdings" pitchFamily="2" charset="2"/>
              <a:buAutoNum type="arabicParenR"/>
            </a:pPr>
            <a:r>
              <a:rPr lang="en-US" dirty="0" smtClean="0"/>
              <a:t>To uphold its status as the relevant professional body in its domain</a:t>
            </a:r>
          </a:p>
          <a:p>
            <a:pPr marL="609600" indent="-609600" eaLnBrk="1" hangingPunct="1">
              <a:buFont typeface="Wingdings" pitchFamily="2" charset="2"/>
              <a:buAutoNum type="arabicParenR"/>
            </a:pPr>
            <a:r>
              <a:rPr lang="en-US" dirty="0" smtClean="0"/>
              <a:t>Accreditation of university courses</a:t>
            </a:r>
          </a:p>
          <a:p>
            <a:pPr marL="609600" indent="-609600" eaLnBrk="1" hangingPunct="1">
              <a:buFont typeface="Wingdings" pitchFamily="2" charset="2"/>
              <a:buAutoNum type="arabicParen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gkennedy\Local Settings\Temporary Internet Files\Content.IE5\7JAU5U57\MC900070861[1].wmf"/>
          <p:cNvPicPr>
            <a:picLocks noChangeAspect="1" noChangeArrowheads="1"/>
          </p:cNvPicPr>
          <p:nvPr/>
        </p:nvPicPr>
        <p:blipFill>
          <a:blip r:embed="rId2" cstate="print"/>
          <a:srcRect/>
          <a:stretch>
            <a:fillRect/>
          </a:stretch>
        </p:blipFill>
        <p:spPr bwMode="auto">
          <a:xfrm>
            <a:off x="428625" y="5357813"/>
            <a:ext cx="1489075" cy="1143000"/>
          </a:xfrm>
          <a:prstGeom prst="rect">
            <a:avLst/>
          </a:prstGeom>
          <a:noFill/>
          <a:ln w="9525">
            <a:noFill/>
            <a:miter lim="800000"/>
            <a:headEnd/>
            <a:tailEnd/>
          </a:ln>
        </p:spPr>
      </p:pic>
      <p:sp>
        <p:nvSpPr>
          <p:cNvPr id="275458" name="Rectangle 2"/>
          <p:cNvSpPr>
            <a:spLocks noGrp="1" noChangeArrowheads="1"/>
          </p:cNvSpPr>
          <p:nvPr>
            <p:ph type="title"/>
          </p:nvPr>
        </p:nvSpPr>
        <p:spPr>
          <a:xfrm>
            <a:off x="642938" y="357188"/>
            <a:ext cx="7772400" cy="1143000"/>
          </a:xfrm>
        </p:spPr>
        <p:txBody>
          <a:bodyPr/>
          <a:lstStyle/>
          <a:p>
            <a:pPr eaLnBrk="1" hangingPunct="1">
              <a:defRPr/>
            </a:pPr>
            <a:r>
              <a:rPr lang="en-US" dirty="0" smtClean="0"/>
              <a:t>University Course Accreditation</a:t>
            </a:r>
          </a:p>
        </p:txBody>
      </p:sp>
      <p:sp>
        <p:nvSpPr>
          <p:cNvPr id="13316" name="Rectangle 3"/>
          <p:cNvSpPr>
            <a:spLocks noGrp="1" noChangeArrowheads="1"/>
          </p:cNvSpPr>
          <p:nvPr>
            <p:ph idx="1"/>
          </p:nvPr>
        </p:nvSpPr>
        <p:spPr>
          <a:xfrm>
            <a:off x="714375" y="1428750"/>
            <a:ext cx="7772400" cy="3513138"/>
          </a:xfrm>
        </p:spPr>
        <p:txBody>
          <a:bodyPr/>
          <a:lstStyle/>
          <a:p>
            <a:pPr eaLnBrk="1" hangingPunct="1"/>
            <a:r>
              <a:rPr lang="en-US" dirty="0" smtClean="0"/>
              <a:t>Ensures that academic institutions meet national and international benchmarks</a:t>
            </a:r>
          </a:p>
          <a:p>
            <a:pPr eaLnBrk="1" hangingPunct="1"/>
            <a:r>
              <a:rPr lang="en-US" dirty="0" smtClean="0"/>
              <a:t>Evaluates degree programs against a designated criteria</a:t>
            </a:r>
          </a:p>
          <a:p>
            <a:pPr eaLnBrk="1" hangingPunct="1"/>
            <a:r>
              <a:rPr lang="en-US" dirty="0" smtClean="0"/>
              <a:t>Ensures that graduates meet professional requirements</a:t>
            </a:r>
          </a:p>
        </p:txBody>
      </p:sp>
      <p:pic>
        <p:nvPicPr>
          <p:cNvPr id="13317" name="Picture 4" descr="C:\Documents and Settings\gkennedy\Local Settings\Temporary Internet Files\Content.IE5\SLFI0NBA\MC900057048[1].wmf"/>
          <p:cNvPicPr>
            <a:picLocks noChangeAspect="1" noChangeArrowheads="1"/>
          </p:cNvPicPr>
          <p:nvPr/>
        </p:nvPicPr>
        <p:blipFill>
          <a:blip r:embed="rId3" cstate="print"/>
          <a:srcRect/>
          <a:stretch>
            <a:fillRect/>
          </a:stretch>
        </p:blipFill>
        <p:spPr bwMode="auto">
          <a:xfrm>
            <a:off x="7072313" y="5286375"/>
            <a:ext cx="1539875" cy="1217613"/>
          </a:xfrm>
          <a:prstGeom prst="rect">
            <a:avLst/>
          </a:prstGeom>
          <a:noFill/>
          <a:ln w="9525">
            <a:noFill/>
            <a:miter lim="800000"/>
            <a:headEnd/>
            <a:tailEnd/>
          </a:ln>
        </p:spPr>
      </p:pic>
      <p:grpSp>
        <p:nvGrpSpPr>
          <p:cNvPr id="8" name="Group 7"/>
          <p:cNvGrpSpPr/>
          <p:nvPr/>
        </p:nvGrpSpPr>
        <p:grpSpPr>
          <a:xfrm>
            <a:off x="1619250" y="4724400"/>
            <a:ext cx="6913563" cy="1872952"/>
            <a:chOff x="1619250" y="4724400"/>
            <a:chExt cx="6913563" cy="1872952"/>
          </a:xfrm>
        </p:grpSpPr>
        <p:sp>
          <p:nvSpPr>
            <p:cNvPr id="6" name="TextBox 5"/>
            <p:cNvSpPr txBox="1"/>
            <p:nvPr/>
          </p:nvSpPr>
          <p:spPr>
            <a:xfrm>
              <a:off x="1619250" y="4724400"/>
              <a:ext cx="6913563" cy="954107"/>
            </a:xfrm>
            <a:prstGeom prst="rect">
              <a:avLst/>
            </a:prstGeom>
            <a:noFill/>
          </p:spPr>
          <p:txBody>
            <a:bodyPr>
              <a:spAutoFit/>
            </a:bodyPr>
            <a:lstStyle/>
            <a:p>
              <a:pPr marL="363538" indent="-363538">
                <a:buFont typeface="Wingdings" pitchFamily="2" charset="2"/>
                <a:buChar char="v"/>
                <a:defRPr/>
              </a:pPr>
              <a:r>
                <a:rPr lang="en-US" sz="2800" dirty="0">
                  <a:latin typeface="+mj-lt"/>
                </a:rPr>
                <a:t>Your courses have been accredited </a:t>
              </a:r>
              <a:r>
                <a:rPr lang="en-US" sz="2800" dirty="0" smtClean="0">
                  <a:latin typeface="+mj-lt"/>
                </a:rPr>
                <a:t>by the </a:t>
              </a:r>
              <a:r>
                <a:rPr lang="en-US" sz="2800" dirty="0">
                  <a:latin typeface="+mj-lt"/>
                </a:rPr>
                <a:t>Australian Computer Society</a:t>
              </a:r>
              <a:endParaRPr lang="en-AU" sz="2800" dirty="0">
                <a:latin typeface="+mj-lt"/>
              </a:endParaRPr>
            </a:p>
          </p:txBody>
        </p:sp>
        <p:pic>
          <p:nvPicPr>
            <p:cNvPr id="7" name="Picture 6"/>
            <p:cNvPicPr>
              <a:picLocks noChangeAspect="1" noChangeArrowheads="1"/>
            </p:cNvPicPr>
            <p:nvPr/>
          </p:nvPicPr>
          <p:blipFill>
            <a:blip r:embed="rId4" cstate="print"/>
            <a:srcRect/>
            <a:stretch>
              <a:fillRect/>
            </a:stretch>
          </p:blipFill>
          <p:spPr bwMode="auto">
            <a:xfrm>
              <a:off x="3707904" y="5661248"/>
              <a:ext cx="1463085" cy="936104"/>
            </a:xfrm>
            <a:prstGeom prst="rect">
              <a:avLst/>
            </a:prstGeom>
            <a:noFill/>
            <a:ln w="12700">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smtClean="0"/>
              <a:t>What accreditation covers</a:t>
            </a:r>
          </a:p>
        </p:txBody>
      </p:sp>
      <p:sp>
        <p:nvSpPr>
          <p:cNvPr id="15363" name="Rectangle 3"/>
          <p:cNvSpPr>
            <a:spLocks noGrp="1" noChangeArrowheads="1"/>
          </p:cNvSpPr>
          <p:nvPr>
            <p:ph idx="1"/>
          </p:nvPr>
        </p:nvSpPr>
        <p:spPr/>
        <p:txBody>
          <a:bodyPr/>
          <a:lstStyle/>
          <a:p>
            <a:pPr eaLnBrk="1" hangingPunct="1"/>
            <a:r>
              <a:rPr lang="en-US" dirty="0" smtClean="0"/>
              <a:t>The Teaching and Learning environment</a:t>
            </a:r>
          </a:p>
          <a:p>
            <a:pPr eaLnBrk="1" hangingPunct="1"/>
            <a:r>
              <a:rPr lang="en-US" dirty="0" smtClean="0"/>
              <a:t>Course structure and content</a:t>
            </a:r>
          </a:p>
          <a:p>
            <a:pPr eaLnBrk="1" hangingPunct="1"/>
            <a:r>
              <a:rPr lang="en-US" dirty="0" smtClean="0"/>
              <a:t>Quality assurance framework</a:t>
            </a:r>
          </a:p>
          <a:p>
            <a:pPr eaLnBrk="1" hangingPunct="1"/>
            <a:r>
              <a:rPr lang="en-US" dirty="0" smtClean="0"/>
              <a:t>Attention to ‘Soft Skills’ </a:t>
            </a:r>
          </a:p>
          <a:p>
            <a:pPr lvl="1" eaLnBrk="1" hangingPunct="1"/>
            <a:r>
              <a:rPr lang="en-US" dirty="0" smtClean="0"/>
              <a:t>Hence the strong focus in INFO5990 on communication skills and team skills</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KWhite">
  <a:themeElements>
    <a:clrScheme name="">
      <a:dk1>
        <a:srgbClr val="000000"/>
      </a:dk1>
      <a:lt1>
        <a:srgbClr val="FFFFFF"/>
      </a:lt1>
      <a:dk2>
        <a:srgbClr val="000000"/>
      </a:dk2>
      <a:lt2>
        <a:srgbClr val="FFFFFF"/>
      </a:lt2>
      <a:accent1>
        <a:srgbClr val="00FFFF"/>
      </a:accent1>
      <a:accent2>
        <a:srgbClr val="07FF07"/>
      </a:accent2>
      <a:accent3>
        <a:srgbClr val="FFFFFF"/>
      </a:accent3>
      <a:accent4>
        <a:srgbClr val="000000"/>
      </a:accent4>
      <a:accent5>
        <a:srgbClr val="AAFFFF"/>
      </a:accent5>
      <a:accent6>
        <a:srgbClr val="06E706"/>
      </a:accent6>
      <a:hlink>
        <a:srgbClr val="FC0128"/>
      </a:hlink>
      <a:folHlink>
        <a:srgbClr val="2211FD"/>
      </a:folHlink>
    </a:clrScheme>
    <a:fontScheme name="GK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KWhi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K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KWhi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KWhi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K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K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K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112802660</TotalTime>
  <Pages>23</Pages>
  <Words>2000</Words>
  <Application>Microsoft Office PowerPoint</Application>
  <PresentationFormat>On-screen Show (4:3)</PresentationFormat>
  <Paragraphs>256</Paragraphs>
  <Slides>48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Old English Text MT</vt:lpstr>
      <vt:lpstr>新細明體</vt:lpstr>
      <vt:lpstr>Times New Roman</vt:lpstr>
      <vt:lpstr>Verdana</vt:lpstr>
      <vt:lpstr>Wingdings</vt:lpstr>
      <vt:lpstr>GKWhite</vt:lpstr>
      <vt:lpstr>Photo Editor Photo</vt:lpstr>
      <vt:lpstr>INFO5990 Professional Practice in IT  Lecture 10B </vt:lpstr>
      <vt:lpstr>Skipping slides today</vt:lpstr>
      <vt:lpstr>By the end of this lecture you will be able to:</vt:lpstr>
      <vt:lpstr>What is a profession?</vt:lpstr>
      <vt:lpstr>Milestones for emerging professions</vt:lpstr>
      <vt:lpstr>What is a Professional Body?</vt:lpstr>
      <vt:lpstr>The Role of a Professional Body</vt:lpstr>
      <vt:lpstr>University Course Accreditation</vt:lpstr>
      <vt:lpstr>What accreditation covers</vt:lpstr>
      <vt:lpstr>Question 1</vt:lpstr>
      <vt:lpstr>Acting ethically!</vt:lpstr>
      <vt:lpstr>Behaving Ethically</vt:lpstr>
      <vt:lpstr>Australian Computer Society Code of Ethics  (7 Oct, 2009)</vt:lpstr>
      <vt:lpstr>PowerPoint Presentation</vt:lpstr>
      <vt:lpstr>Why have a code of ethics?  (1) </vt:lpstr>
      <vt:lpstr>Why have a code of ethics?  (2)</vt:lpstr>
      <vt:lpstr>In a nut shell</vt:lpstr>
      <vt:lpstr>Standard of conduct</vt:lpstr>
      <vt:lpstr>Code of Ethics: positives &amp; negatives</vt:lpstr>
      <vt:lpstr>Q2 Which of the following statements about a code of ethics is FALSE?</vt:lpstr>
      <vt:lpstr>Question 3</vt:lpstr>
      <vt:lpstr>Australian Computer Society</vt:lpstr>
      <vt:lpstr>Australian Computer Society</vt:lpstr>
      <vt:lpstr>Benefits of membership for you </vt:lpstr>
      <vt:lpstr>ACS: Special interest groups (SIG)</vt:lpstr>
      <vt:lpstr>Australian Computer Society Journal </vt:lpstr>
      <vt:lpstr>ACS Membership Fees</vt:lpstr>
      <vt:lpstr>Australian Computer Society  Certified Professional (CP)  Benefits</vt:lpstr>
      <vt:lpstr>What happens if an ACS member breaches the code of ethics?</vt:lpstr>
      <vt:lpstr>Question 4</vt:lpstr>
      <vt:lpstr>Question 5</vt:lpstr>
      <vt:lpstr>Dealing with professional dilemmas </vt:lpstr>
      <vt:lpstr>1. Acting as expert witness</vt:lpstr>
      <vt:lpstr>2. Unauthorised release of information  Referred to as ‘Whistle  blowing’</vt:lpstr>
      <vt:lpstr>How to be a ‘whistle blower’</vt:lpstr>
      <vt:lpstr>PowerPoint Presentation</vt:lpstr>
      <vt:lpstr>3. Conflict of Interest</vt:lpstr>
      <vt:lpstr>What to do?</vt:lpstr>
      <vt:lpstr>Question 6</vt:lpstr>
      <vt:lpstr>Ethical dilemma 1</vt:lpstr>
      <vt:lpstr>Ethical dilemma 2</vt:lpstr>
      <vt:lpstr>Ethical dilemma 3</vt:lpstr>
      <vt:lpstr>Question 7</vt:lpstr>
      <vt:lpstr>Preparing for your exam</vt:lpstr>
      <vt:lpstr>Front page looks just like  the real one!</vt:lpstr>
      <vt:lpstr>Groups</vt:lpstr>
      <vt:lpstr>Remember next week:  Assignment submissions Presentation submissions  Group Presentations in tutorial’s  Two group’s from tutorial to present in lecture Volunteers ? </vt:lpstr>
      <vt:lpstr>Dates for submission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Requirements Specification</dc:title>
  <dc:creator>Commerce Division</dc:creator>
  <cp:lastModifiedBy>khimji vaghjiani</cp:lastModifiedBy>
  <cp:revision>925</cp:revision>
  <cp:lastPrinted>1999-03-15T20:49:22Z</cp:lastPrinted>
  <dcterms:created xsi:type="dcterms:W3CDTF">1996-03-21T08:35:46Z</dcterms:created>
  <dcterms:modified xsi:type="dcterms:W3CDTF">2016-10-01T05:35:14Z</dcterms:modified>
</cp:coreProperties>
</file>