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408" r:id="rId2"/>
    <p:sldId id="471" r:id="rId3"/>
    <p:sldId id="592" r:id="rId4"/>
    <p:sldId id="588" r:id="rId5"/>
    <p:sldId id="589" r:id="rId6"/>
    <p:sldId id="544" r:id="rId7"/>
    <p:sldId id="526" r:id="rId8"/>
    <p:sldId id="545" r:id="rId9"/>
    <p:sldId id="546" r:id="rId10"/>
    <p:sldId id="547" r:id="rId11"/>
    <p:sldId id="548" r:id="rId12"/>
    <p:sldId id="539" r:id="rId13"/>
    <p:sldId id="538" r:id="rId14"/>
    <p:sldId id="549" r:id="rId15"/>
    <p:sldId id="528" r:id="rId16"/>
    <p:sldId id="569" r:id="rId17"/>
    <p:sldId id="570" r:id="rId18"/>
    <p:sldId id="529" r:id="rId19"/>
    <p:sldId id="540" r:id="rId20"/>
    <p:sldId id="541" r:id="rId21"/>
    <p:sldId id="590" r:id="rId22"/>
    <p:sldId id="575" r:id="rId23"/>
    <p:sldId id="542" r:id="rId24"/>
    <p:sldId id="530" r:id="rId25"/>
    <p:sldId id="571" r:id="rId26"/>
    <p:sldId id="572" r:id="rId27"/>
    <p:sldId id="543" r:id="rId28"/>
    <p:sldId id="531" r:id="rId29"/>
    <p:sldId id="582" r:id="rId30"/>
    <p:sldId id="579" r:id="rId31"/>
    <p:sldId id="580" r:id="rId32"/>
    <p:sldId id="581" r:id="rId33"/>
    <p:sldId id="578" r:id="rId34"/>
    <p:sldId id="591" r:id="rId35"/>
    <p:sldId id="573" r:id="rId36"/>
    <p:sldId id="560" r:id="rId37"/>
    <p:sldId id="561" r:id="rId38"/>
    <p:sldId id="576" r:id="rId39"/>
    <p:sldId id="535" r:id="rId40"/>
    <p:sldId id="565" r:id="rId41"/>
    <p:sldId id="566" r:id="rId42"/>
    <p:sldId id="567" r:id="rId43"/>
    <p:sldId id="551" r:id="rId44"/>
    <p:sldId id="568" r:id="rId45"/>
    <p:sldId id="536" r:id="rId46"/>
    <p:sldId id="574" r:id="rId47"/>
  </p:sldIdLst>
  <p:sldSz cx="9144000" cy="6858000" type="screen4x3"/>
  <p:notesSz cx="6985000" cy="9271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CCCC"/>
    <a:srgbClr val="FFFF00"/>
    <a:srgbClr val="CC00CC"/>
    <a:srgbClr val="FFFFFF"/>
    <a:srgbClr val="DDDDE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6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54" y="-108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1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5563" y="808038"/>
            <a:ext cx="4332287" cy="3249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1275" cy="390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1557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20650" y="6599238"/>
            <a:ext cx="25796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INFO5990  Lecture </a:t>
            </a:r>
            <a:r>
              <a:rPr lang="en-US" dirty="0" smtClean="0"/>
              <a:t>11A - </a:t>
            </a:r>
            <a:fld id="{E4E09D54-7A19-4D82-8751-7B7B58D551FE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93542" name="Rectangle 6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4770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00787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209800"/>
            <a:ext cx="2751138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765175"/>
            <a:ext cx="8210550" cy="1584325"/>
          </a:xfrm>
        </p:spPr>
        <p:txBody>
          <a:bodyPr/>
          <a:lstStyle/>
          <a:p>
            <a:pPr>
              <a:defRPr/>
            </a:pPr>
            <a:r>
              <a:rPr lang="en-GB" sz="3200" b="1" dirty="0" smtClean="0"/>
              <a:t>INFO5990 Professional Practice in IT </a:t>
            </a:r>
            <a:br>
              <a:rPr lang="en-GB" sz="3200" b="1" dirty="0" smtClean="0"/>
            </a:br>
            <a:r>
              <a:rPr lang="en-GB" sz="2400" dirty="0" smtClean="0"/>
              <a:t>Lecture 11A</a:t>
            </a:r>
            <a:br>
              <a:rPr lang="en-GB" sz="2400" dirty="0" smtClean="0"/>
            </a:br>
            <a:endParaRPr lang="en-GB" sz="2400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2757" y="2726553"/>
            <a:ext cx="8655050" cy="1320800"/>
          </a:xfrm>
        </p:spPr>
        <p:txBody>
          <a:bodyPr/>
          <a:lstStyle/>
          <a:p>
            <a:pPr marL="900113" lvl="1" indent="-442913" eaLnBrk="1" hangingPunct="1">
              <a:buSzPct val="140000"/>
            </a:pPr>
            <a:r>
              <a:rPr lang="en-US" sz="3200" dirty="0" smtClean="0"/>
              <a:t>Professional dilemmas in </a:t>
            </a:r>
          </a:p>
          <a:p>
            <a:pPr marL="900113" lvl="1" indent="-442913" eaLnBrk="1" hangingPunct="1">
              <a:buSzPct val="140000"/>
            </a:pPr>
            <a:r>
              <a:rPr lang="en-US" sz="3200" dirty="0" smtClean="0"/>
              <a:t>Information </a:t>
            </a:r>
            <a:r>
              <a:rPr lang="en-US" sz="3200" dirty="0" smtClean="0"/>
              <a:t>Technology</a:t>
            </a:r>
          </a:p>
          <a:p>
            <a:pPr marL="900113" lvl="1" indent="-442913" eaLnBrk="1" hangingPunct="1">
              <a:buSzPct val="140000"/>
            </a:pPr>
            <a:r>
              <a:rPr lang="en-US" sz="3200" i="1" dirty="0" smtClean="0">
                <a:solidFill>
                  <a:srgbClr val="FF0000"/>
                </a:solidFill>
              </a:rPr>
              <a:t>Will cover only 3 case studies today</a:t>
            </a:r>
            <a:endParaRPr lang="en-US" sz="3200" i="1" dirty="0" smtClean="0">
              <a:solidFill>
                <a:srgbClr val="FF0000"/>
              </a:solidFill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3009900" y="3097213"/>
            <a:ext cx="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AU" dirty="0"/>
          </a:p>
        </p:txBody>
      </p:sp>
      <p:pic>
        <p:nvPicPr>
          <p:cNvPr id="5126" name="Picture 8" descr="bd0688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5319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bs01143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800600"/>
            <a:ext cx="17224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sy00933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181600"/>
            <a:ext cx="12954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bs01323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828800"/>
            <a:ext cx="1517650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2" descr="C:\Users\Public\Documents\Engg1805CourseMaterials_2011\Admin2011\UniversityShiel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88913"/>
            <a:ext cx="2171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545" y="4459875"/>
            <a:ext cx="2222996" cy="20608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351837" cy="11430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Pentium chip time 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557338"/>
            <a:ext cx="8136259" cy="4895998"/>
          </a:xfrm>
        </p:spPr>
        <p:txBody>
          <a:bodyPr/>
          <a:lstStyle/>
          <a:p>
            <a:r>
              <a:rPr lang="en-AU" sz="2800" dirty="0" smtClean="0"/>
              <a:t>In 1994 the </a:t>
            </a:r>
            <a:r>
              <a:rPr lang="en-AU" sz="2800" dirty="0" err="1" smtClean="0"/>
              <a:t>pentium</a:t>
            </a:r>
            <a:r>
              <a:rPr lang="en-AU" sz="2800" dirty="0" smtClean="0"/>
              <a:t> processor was used in 80% of PCs</a:t>
            </a:r>
            <a:endParaRPr lang="en-AU" sz="2800" b="1" dirty="0" smtClean="0"/>
          </a:p>
          <a:p>
            <a:r>
              <a:rPr lang="en-AU" sz="2800" b="1" dirty="0" smtClean="0"/>
              <a:t>June 1994:</a:t>
            </a:r>
            <a:r>
              <a:rPr lang="en-AU" sz="2800" dirty="0" smtClean="0"/>
              <a:t> Intel testers discover a division error in the Pentium chip.  Users were not notified. Deliveries continued.</a:t>
            </a:r>
          </a:p>
          <a:p>
            <a:r>
              <a:rPr lang="en-AU" sz="2800" b="1" dirty="0" smtClean="0"/>
              <a:t>October 19:</a:t>
            </a:r>
            <a:r>
              <a:rPr lang="en-AU" sz="2800" dirty="0" smtClean="0"/>
              <a:t> Dr. Nicely is certain that the error he found is caused by the Pentium processor</a:t>
            </a:r>
          </a:p>
          <a:p>
            <a:r>
              <a:rPr lang="en-AU" sz="2800" dirty="0" smtClean="0">
                <a:solidFill>
                  <a:srgbClr val="FF0000"/>
                </a:solidFill>
              </a:rPr>
              <a:t>No response from Intel. </a:t>
            </a:r>
            <a:br>
              <a:rPr lang="en-AU" sz="2800" dirty="0" smtClean="0">
                <a:solidFill>
                  <a:srgbClr val="FF0000"/>
                </a:solidFill>
              </a:rPr>
            </a:br>
            <a:r>
              <a:rPr lang="en-AU" sz="2800" dirty="0" smtClean="0">
                <a:solidFill>
                  <a:srgbClr val="FF0000"/>
                </a:solidFill>
              </a:rPr>
              <a:t>Flurry of posts to group notice boards on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351837" cy="11430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Pentium chip time line (</a:t>
            </a:r>
            <a:r>
              <a:rPr lang="en-AU" dirty="0" err="1" smtClean="0"/>
              <a:t>ctd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989888" cy="5184775"/>
          </a:xfrm>
        </p:spPr>
        <p:txBody>
          <a:bodyPr/>
          <a:lstStyle/>
          <a:p>
            <a:r>
              <a:rPr lang="en-AU" b="1" dirty="0" smtClean="0"/>
              <a:t>November 27</a:t>
            </a:r>
            <a:r>
              <a:rPr lang="en-AU" dirty="0" smtClean="0"/>
              <a:t>:  Intel agrees to replace chips for users </a:t>
            </a:r>
            <a:r>
              <a:rPr lang="en-AU" i="1" dirty="0" smtClean="0"/>
              <a:t>“engaged in work involving heavy duty scientific/floating point calculations”.</a:t>
            </a:r>
          </a:p>
          <a:p>
            <a:r>
              <a:rPr lang="en-AU" b="1" dirty="0" smtClean="0"/>
              <a:t>December 12:</a:t>
            </a:r>
            <a:r>
              <a:rPr lang="en-AU" dirty="0" smtClean="0"/>
              <a:t> IBM halts shipments </a:t>
            </a:r>
          </a:p>
          <a:p>
            <a:r>
              <a:rPr lang="en-AU" b="1" dirty="0" smtClean="0"/>
              <a:t>December 20:</a:t>
            </a:r>
            <a:r>
              <a:rPr lang="en-AU" dirty="0" smtClean="0"/>
              <a:t> Intel apologizes. Agrees to replace flawed Pentiums upon request. Sets aside $420 million to cover costs.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2969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 smtClean="0">
                <a:ea typeface="新細明體" charset="-120"/>
              </a:rPr>
              <a:t>The Flaw in the Intel Pentium Chip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The facts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700213"/>
            <a:ext cx="8208267" cy="482513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Flaw: incorrect answers given only when performing certain double-precision arithmetic</a:t>
            </a:r>
          </a:p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Intel claimed the flaw to be insignificant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Pressure brought to bear through the internet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After much pressure from publicity, Intel agreed to replace all flawed chips upon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AU" sz="3200" dirty="0" smtClean="0"/>
              <a:t>The Flaw in Intel Pentium chip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Ethical questions</a:t>
            </a:r>
            <a:endParaRPr lang="en-AU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r>
              <a:rPr lang="en-AU" sz="2800" dirty="0" smtClean="0"/>
              <a:t>What was the responsibility of the engineers once they were aware of the flaw?</a:t>
            </a:r>
          </a:p>
          <a:p>
            <a:r>
              <a:rPr lang="en-AU" sz="2800" dirty="0" smtClean="0"/>
              <a:t>Would it have been sufficient to issue a warning such as:</a:t>
            </a:r>
            <a:br>
              <a:rPr lang="en-AU" sz="2800" dirty="0" smtClean="0"/>
            </a:br>
            <a:r>
              <a:rPr lang="en-AU" sz="2400" i="1" dirty="0" smtClean="0">
                <a:solidFill>
                  <a:srgbClr val="FF0000"/>
                </a:solidFill>
              </a:rPr>
              <a:t>“This chip may produce incorrect results under some conditions”.</a:t>
            </a:r>
            <a:endParaRPr lang="en-AU" sz="2000" i="1" dirty="0" smtClean="0">
              <a:solidFill>
                <a:srgbClr val="FF0000"/>
              </a:solidFill>
            </a:endParaRPr>
          </a:p>
          <a:p>
            <a:r>
              <a:rPr lang="en-AU" sz="2800" dirty="0" smtClean="0"/>
              <a:t>Was it ethical for Intel to continue selling the product once the flaw was unknown?</a:t>
            </a:r>
          </a:p>
          <a:p>
            <a:r>
              <a:rPr lang="en-AU" sz="2800" dirty="0" smtClean="0"/>
              <a:t>Is it ethical to sell any product with a known flaw?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1"/>
            <a:ext cx="7772400" cy="86439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Recalls in automotive industry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7772400" cy="511256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2003-2006: PEUGEOT recalled 240, 000 of its 307 hatchbacks due to insufficient sealing of the antilock brakes which could lead to a short circuit.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2004-2008: FORD recalled Territory models due to issue with fluid leak in the front brake which could result in reduced braking effectiveness.</a:t>
            </a:r>
          </a:p>
          <a:p>
            <a:pPr eaLnBrk="1" hangingPunct="1"/>
            <a:r>
              <a:rPr lang="en-AU" altLang="zh-TW" sz="2400" dirty="0" smtClean="0">
                <a:ea typeface="新細明體" pitchFamily="18" charset="-120"/>
              </a:rPr>
              <a:t>Feb. 4, 2010: TOYOTA recalled 8.1 million vehicles for an issue in which accelerator pedals could become stuck in floor mats. </a:t>
            </a:r>
            <a:r>
              <a:rPr lang="en-AU" altLang="zh-TW" sz="2400" dirty="0" smtClean="0">
                <a:ea typeface="新細明體" pitchFamily="18" charset="-120"/>
              </a:rPr>
              <a:t>A</a:t>
            </a:r>
            <a:r>
              <a:rPr lang="en-US" altLang="zh-TW" sz="2400" dirty="0" err="1" smtClean="0">
                <a:ea typeface="新細明體" pitchFamily="18" charset="-120"/>
              </a:rPr>
              <a:t>lleged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to have caused 19 deaths in a decade.</a:t>
            </a:r>
            <a:endParaRPr lang="en-AU" altLang="zh-TW" sz="2400" dirty="0" smtClean="0">
              <a:ea typeface="新細明體" pitchFamily="18" charset="-120"/>
            </a:endParaRPr>
          </a:p>
          <a:p>
            <a:pPr eaLnBrk="1" hangingPunct="1"/>
            <a:r>
              <a:rPr lang="en-AU" altLang="zh-TW" sz="2400" dirty="0" smtClean="0">
                <a:ea typeface="新細明體" pitchFamily="18" charset="-120"/>
              </a:rPr>
              <a:t>Oct. 10, 2012: TOYOTA is recalling 7.43 million vehicles for a faulty power-window switch which affects more than a dozen models 2005-2010. </a:t>
            </a:r>
            <a:endParaRPr lang="en-US" altLang="zh-TW" sz="2400" dirty="0" smtClean="0">
              <a:ea typeface="新細明體" pitchFamily="18" charset="-12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980728"/>
            <a:ext cx="1200150" cy="798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8065" name="Picture 1" descr="C:\Users\Public\Documents\Info5990CourseMaterials_2012-2\2012-2LectureSlides\Week11_ProfEthicsCases&amp;IntelProperty\MaterialsA_ProfEthicsCases\ToyotaC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5589240"/>
            <a:ext cx="1390176" cy="89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3200" dirty="0" smtClean="0"/>
              <a:t>The Flaw in Intel Pentium chip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What can we learn?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should we deal with faults in our products?</a:t>
            </a:r>
          </a:p>
          <a:p>
            <a:r>
              <a:rPr lang="en-AU" dirty="0" smtClean="0"/>
              <a:t>How much to tell end-users?</a:t>
            </a:r>
          </a:p>
          <a:p>
            <a:r>
              <a:rPr lang="en-AU" dirty="0" smtClean="0"/>
              <a:t>The possible impact of bad publicity and the might of the internet</a:t>
            </a:r>
          </a:p>
          <a:p>
            <a:r>
              <a:rPr lang="en-AU" dirty="0" smtClean="0"/>
              <a:t>Importance of acting ‘ethically’ at all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347787"/>
          </a:xfrm>
        </p:spPr>
        <p:txBody>
          <a:bodyPr/>
          <a:lstStyle/>
          <a:p>
            <a:pPr marL="900113" indent="-900113" algn="l">
              <a:defRPr/>
            </a:pPr>
            <a:r>
              <a:rPr lang="en-NZ" sz="3200" dirty="0" smtClean="0"/>
              <a:t>Q1.	Which of the following best describes the Pentium chip fiasco?</a:t>
            </a:r>
            <a:endParaRPr lang="en-AU" sz="3200" dirty="0"/>
          </a:p>
        </p:txBody>
      </p:sp>
      <p:sp>
        <p:nvSpPr>
          <p:cNvPr id="3076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08388"/>
          </a:xfrm>
        </p:spPr>
        <p:txBody>
          <a:bodyPr/>
          <a:lstStyle/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A total disaster in microprocessor design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A situation that did not deserve the public bagging it received.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A serious error for which the engineers should have been sacked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An incident displaying bad judgment in public relations.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An example of when the public had no right to know what was going on.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92138" y="5802313"/>
          <a:ext cx="7894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02313"/>
                        <a:ext cx="78946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7"/>
          <p:cNvSpPr>
            <a:spLocks noChangeArrowheads="1"/>
          </p:cNvSpPr>
          <p:nvPr/>
        </p:nvSpPr>
        <p:spPr bwMode="auto">
          <a:xfrm>
            <a:off x="683568" y="5846763"/>
            <a:ext cx="1349375" cy="65881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en-AU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9388" y="4048044"/>
            <a:ext cx="592137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347787"/>
          </a:xfrm>
        </p:spPr>
        <p:txBody>
          <a:bodyPr/>
          <a:lstStyle/>
          <a:p>
            <a:pPr marL="900113" indent="-900113" algn="l">
              <a:defRPr/>
            </a:pPr>
            <a:r>
              <a:rPr lang="en-NZ" sz="3200" dirty="0" smtClean="0"/>
              <a:t>Q2.	Which of the following describes a valuable lesson for Intel to have learned?</a:t>
            </a:r>
            <a:endParaRPr lang="en-AU" sz="3200" dirty="0"/>
          </a:p>
        </p:txBody>
      </p:sp>
      <p:sp>
        <p:nvSpPr>
          <p:cNvPr id="3076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08388"/>
          </a:xfrm>
        </p:spPr>
        <p:txBody>
          <a:bodyPr/>
          <a:lstStyle/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Make press releases through the proper channels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Information spreads quickly on the Internet  even if it is not accurate.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It is a good idea to reply promptly to emails from knowledgeable academics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Trying to bluff the public can be very expensive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ALL of the above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92138" y="5802313"/>
          <a:ext cx="7894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02313"/>
                        <a:ext cx="78946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7"/>
          <p:cNvSpPr>
            <a:spLocks noChangeArrowheads="1"/>
          </p:cNvSpPr>
          <p:nvPr/>
        </p:nvSpPr>
        <p:spPr bwMode="auto">
          <a:xfrm>
            <a:off x="2935288" y="5846763"/>
            <a:ext cx="1349375" cy="65881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en-AU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9388" y="4437112"/>
            <a:ext cx="592137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72816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The </a:t>
            </a:r>
            <a:r>
              <a:rPr lang="en-AU" dirty="0" smtClean="0"/>
              <a:t>Bay Area Rapid Transport (BART</a:t>
            </a:r>
            <a:r>
              <a:rPr lang="en-AU" dirty="0" smtClean="0"/>
              <a:t>)</a:t>
            </a:r>
            <a:endParaRPr lang="en-AU" sz="4400" dirty="0"/>
          </a:p>
        </p:txBody>
      </p:sp>
      <p:sp>
        <p:nvSpPr>
          <p:cNvPr id="3" name="AutoShape 2" descr="Image result for bay area rapid trans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4" descr="Image result for bay area rapid trans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068960"/>
            <a:ext cx="4320480" cy="3324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87951"/>
            <a:ext cx="1900609" cy="1387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AU" sz="3200" dirty="0" smtClean="0"/>
              <a:t>The Bay Area Rapid Transport Case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4400" dirty="0" smtClean="0"/>
              <a:t> The facts</a:t>
            </a:r>
            <a:endParaRPr lang="en-AU" sz="36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8134350" cy="4895998"/>
          </a:xfrm>
        </p:spPr>
        <p:txBody>
          <a:bodyPr/>
          <a:lstStyle/>
          <a:p>
            <a:r>
              <a:rPr lang="en-AU" sz="2800" dirty="0" err="1" smtClean="0"/>
              <a:t>Holger</a:t>
            </a:r>
            <a:r>
              <a:rPr lang="en-AU" sz="2800" dirty="0" smtClean="0"/>
              <a:t> </a:t>
            </a:r>
            <a:r>
              <a:rPr lang="en-AU" sz="2800" dirty="0" err="1" smtClean="0"/>
              <a:t>Hjortsvang</a:t>
            </a:r>
            <a:r>
              <a:rPr lang="en-AU" sz="2800" dirty="0" smtClean="0"/>
              <a:t> (systems engineer) ATS</a:t>
            </a:r>
          </a:p>
          <a:p>
            <a:pPr lvl="1"/>
            <a:r>
              <a:rPr lang="en-AU" sz="2400" dirty="0" smtClean="0"/>
              <a:t>concerned about processes and control</a:t>
            </a:r>
          </a:p>
          <a:p>
            <a:pPr lvl="1"/>
            <a:r>
              <a:rPr lang="en-AU" sz="2400" dirty="0" smtClean="0"/>
              <a:t>wrote five memos to superiors</a:t>
            </a:r>
            <a:br>
              <a:rPr lang="en-AU" sz="2400" dirty="0" smtClean="0"/>
            </a:br>
            <a:endParaRPr lang="en-AU" sz="2400" dirty="0" smtClean="0"/>
          </a:p>
          <a:p>
            <a:r>
              <a:rPr lang="en-AU" sz="2800" dirty="0" smtClean="0"/>
              <a:t>Max </a:t>
            </a:r>
            <a:r>
              <a:rPr lang="en-AU" sz="2800" dirty="0" err="1" smtClean="0"/>
              <a:t>Blankenzee</a:t>
            </a:r>
            <a:r>
              <a:rPr lang="en-AU" sz="2800" dirty="0" smtClean="0"/>
              <a:t> (young programmer) </a:t>
            </a:r>
          </a:p>
          <a:p>
            <a:pPr lvl="1"/>
            <a:r>
              <a:rPr lang="en-AU" sz="2400" dirty="0" smtClean="0"/>
              <a:t>several memos to superiors</a:t>
            </a:r>
          </a:p>
          <a:p>
            <a:pPr lvl="1"/>
            <a:r>
              <a:rPr lang="en-AU" sz="2400" dirty="0" smtClean="0"/>
              <a:t>warned not to be a “troublemaker”</a:t>
            </a:r>
            <a:br>
              <a:rPr lang="en-AU" sz="2400" dirty="0" smtClean="0"/>
            </a:br>
            <a:endParaRPr lang="en-AU" sz="2400" dirty="0" smtClean="0"/>
          </a:p>
          <a:p>
            <a:r>
              <a:rPr lang="en-AU" sz="2800" dirty="0" smtClean="0"/>
              <a:t>Robert </a:t>
            </a:r>
            <a:r>
              <a:rPr lang="en-AU" sz="2800" dirty="0" err="1" smtClean="0"/>
              <a:t>Bruder</a:t>
            </a:r>
            <a:r>
              <a:rPr lang="en-AU" sz="2800" dirty="0" smtClean="0"/>
              <a:t> (electrical engineer) Construction</a:t>
            </a:r>
          </a:p>
          <a:p>
            <a:pPr lvl="1"/>
            <a:r>
              <a:rPr lang="en-AU" sz="2400" dirty="0" smtClean="0"/>
              <a:t>observed ‘unprofessional’ installation and testing</a:t>
            </a:r>
          </a:p>
          <a:p>
            <a:pPr lvl="1"/>
            <a:r>
              <a:rPr lang="en-AU" sz="2400" dirty="0" smtClean="0"/>
              <a:t>noticed ‘unrealistic’ opening 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r>
              <a:rPr lang="en-AU" dirty="0" smtClean="0"/>
              <a:t>Assignment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2400" cy="4114800"/>
          </a:xfrm>
        </p:spPr>
        <p:txBody>
          <a:bodyPr/>
          <a:lstStyle/>
          <a:p>
            <a:r>
              <a:rPr lang="en-AU" sz="2400" dirty="0" smtClean="0"/>
              <a:t>Marks not always what you think. Some critical information may be missing. </a:t>
            </a:r>
          </a:p>
          <a:p>
            <a:r>
              <a:rPr lang="en-AU" sz="2400" dirty="0" smtClean="0"/>
              <a:t>Its like saying a client needs a RAM, but not specifying anything about it !</a:t>
            </a:r>
          </a:p>
          <a:p>
            <a:r>
              <a:rPr lang="en-AU" sz="2400" dirty="0" smtClean="0"/>
              <a:t>Some very good proposals</a:t>
            </a:r>
          </a:p>
          <a:p>
            <a:r>
              <a:rPr lang="en-AU" sz="2400" dirty="0" smtClean="0"/>
              <a:t>Hard work does not mean marks </a:t>
            </a:r>
            <a:r>
              <a:rPr lang="en-AU" sz="2400" dirty="0" smtClean="0"/>
              <a:t>!</a:t>
            </a:r>
          </a:p>
          <a:p>
            <a:pPr lvl="1"/>
            <a:r>
              <a:rPr lang="en-AU" sz="2000" dirty="0" smtClean="0"/>
              <a:t>It means meeting the requirements</a:t>
            </a:r>
            <a:endParaRPr lang="en-AU" sz="2000" dirty="0" smtClean="0"/>
          </a:p>
          <a:p>
            <a:r>
              <a:rPr lang="en-AU" sz="2400" dirty="0" smtClean="0"/>
              <a:t>Ask who is the client / audience of your report !</a:t>
            </a:r>
          </a:p>
          <a:p>
            <a:r>
              <a:rPr lang="en-AU" sz="2400" dirty="0" smtClean="0"/>
              <a:t>What they need to know/understand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576263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Towards end of 1971</a:t>
            </a:r>
            <a:endParaRPr lang="en-AU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4213" y="980728"/>
            <a:ext cx="7772400" cy="5112420"/>
          </a:xfrm>
        </p:spPr>
        <p:txBody>
          <a:bodyPr/>
          <a:lstStyle/>
          <a:p>
            <a:r>
              <a:rPr lang="en-AU" sz="2800" dirty="0" smtClean="0"/>
              <a:t>The three engineers briefed Daniel Helix (a board member), who presented a report ‘from interested persons’ at  a board meeting. </a:t>
            </a:r>
          </a:p>
          <a:p>
            <a:endParaRPr lang="en-AU" sz="2800" dirty="0" smtClean="0"/>
          </a:p>
          <a:p>
            <a:r>
              <a:rPr lang="en-AU" sz="2800" b="1" i="1" dirty="0" smtClean="0"/>
              <a:t>The report was dismissed.</a:t>
            </a:r>
          </a:p>
          <a:p>
            <a:endParaRPr lang="en-AU" sz="2800" dirty="0" smtClean="0"/>
          </a:p>
          <a:p>
            <a:r>
              <a:rPr lang="en-AU" sz="2800" dirty="0" smtClean="0"/>
              <a:t>The ‘</a:t>
            </a:r>
            <a:r>
              <a:rPr lang="en-AU" sz="2800" dirty="0" err="1" smtClean="0"/>
              <a:t>dobbers</a:t>
            </a:r>
            <a:r>
              <a:rPr lang="en-AU" sz="2800" dirty="0" smtClean="0"/>
              <a:t>’  were easily identified and given the option of resigning or being sacked</a:t>
            </a:r>
          </a:p>
          <a:p>
            <a:endParaRPr lang="en-AU" sz="2800" dirty="0" smtClean="0"/>
          </a:p>
          <a:p>
            <a:r>
              <a:rPr lang="en-AU" sz="2800" dirty="0" smtClean="0"/>
              <a:t>Californian Society of Professional Engineers (CSPE) investigated and confirmed substance of complaints</a:t>
            </a:r>
          </a:p>
          <a:p>
            <a:pPr>
              <a:buNone/>
            </a:pPr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576263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What Happened ?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844824"/>
            <a:ext cx="4954783" cy="34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576263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Further confirmation</a:t>
            </a:r>
            <a:endParaRPr lang="en-AU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51802" y="1124744"/>
            <a:ext cx="7772400" cy="5184576"/>
          </a:xfrm>
        </p:spPr>
        <p:txBody>
          <a:bodyPr/>
          <a:lstStyle/>
          <a:p>
            <a:r>
              <a:rPr lang="en-AU" sz="2400" dirty="0" smtClean="0"/>
              <a:t>The Post Report, a study by a special panel commissioned by the California State Senate further confirmed the concerns expressed by </a:t>
            </a:r>
            <a:r>
              <a:rPr lang="en-AU" sz="2400" dirty="0" err="1" smtClean="0"/>
              <a:t>Bruder</a:t>
            </a:r>
            <a:r>
              <a:rPr lang="en-AU" sz="2400" dirty="0" smtClean="0"/>
              <a:t>, </a:t>
            </a:r>
            <a:r>
              <a:rPr lang="en-AU" sz="2400" dirty="0" err="1" smtClean="0"/>
              <a:t>Hjortsvang</a:t>
            </a:r>
            <a:r>
              <a:rPr lang="en-AU" sz="2400" dirty="0" smtClean="0"/>
              <a:t>, and </a:t>
            </a:r>
            <a:r>
              <a:rPr lang="en-AU" sz="2400" dirty="0" err="1" smtClean="0"/>
              <a:t>Blankenzee</a:t>
            </a:r>
            <a:r>
              <a:rPr lang="en-AU" sz="2400" dirty="0" smtClean="0"/>
              <a:t>. </a:t>
            </a:r>
          </a:p>
          <a:p>
            <a:endParaRPr lang="en-AU" sz="2400" dirty="0" smtClean="0"/>
          </a:p>
          <a:p>
            <a:r>
              <a:rPr lang="en-AU" sz="2400" dirty="0" smtClean="0"/>
              <a:t>Substantial information pointing to poor engineering practice was uncovered. </a:t>
            </a:r>
          </a:p>
          <a:p>
            <a:endParaRPr lang="en-AU" sz="2400" dirty="0" smtClean="0"/>
          </a:p>
          <a:p>
            <a:r>
              <a:rPr lang="en-AU" sz="2400" dirty="0" smtClean="0"/>
              <a:t>October 2, 1972  a BART train overran the station at Fremont </a:t>
            </a:r>
          </a:p>
          <a:p>
            <a:pPr lvl="1"/>
            <a:r>
              <a:rPr lang="en-AU" sz="2000" dirty="0" smtClean="0"/>
              <a:t>several passengers were injured</a:t>
            </a:r>
          </a:p>
          <a:p>
            <a:pPr lvl="1"/>
            <a:r>
              <a:rPr lang="en-AU" sz="2000" dirty="0" smtClean="0"/>
              <a:t>found to have been caused by a failed transistor in the Automatic Train Control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792163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Legal wrangles</a:t>
            </a:r>
            <a:endParaRPr lang="en-AU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351837" cy="5472112"/>
          </a:xfrm>
        </p:spPr>
        <p:txBody>
          <a:bodyPr/>
          <a:lstStyle/>
          <a:p>
            <a:r>
              <a:rPr lang="en-AU" sz="2800" dirty="0" smtClean="0"/>
              <a:t>The three engineers prepared to sue BART for $885,000 in damages</a:t>
            </a:r>
          </a:p>
          <a:p>
            <a:r>
              <a:rPr lang="en-AU" sz="2800" dirty="0" smtClean="0"/>
              <a:t>1972 Local chapter of CSPE  was charged by head office of ‘unethical behaviour’ and ‘criticising colleagues’</a:t>
            </a:r>
          </a:p>
          <a:p>
            <a:r>
              <a:rPr lang="en-AU" sz="2800" dirty="0" smtClean="0"/>
              <a:t>Later overturned and the chapter commended</a:t>
            </a:r>
          </a:p>
          <a:p>
            <a:r>
              <a:rPr lang="en-AU" sz="2800" dirty="0" smtClean="0"/>
              <a:t>1973 IEEE decided on two measures:</a:t>
            </a:r>
          </a:p>
          <a:p>
            <a:pPr lvl="1"/>
            <a:r>
              <a:rPr lang="en-AU" sz="2400" dirty="0" smtClean="0"/>
              <a:t>‘mechanisms to support members’ and </a:t>
            </a:r>
          </a:p>
          <a:p>
            <a:pPr lvl="1"/>
            <a:r>
              <a:rPr lang="en-AU" sz="2400" dirty="0" smtClean="0"/>
              <a:t>to be able to ‘interfere’ on behalf of the three</a:t>
            </a:r>
          </a:p>
          <a:p>
            <a:r>
              <a:rPr lang="en-AU" sz="2800" dirty="0" smtClean="0"/>
              <a:t>1975 before matter came to court the three settled out of court, reportedly for $75,000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428625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AU" sz="3200" dirty="0" smtClean="0"/>
              <a:t>Whistle blowing on the BART system</a:t>
            </a:r>
            <a:r>
              <a:rPr lang="en-AU" sz="3200" dirty="0"/>
              <a:t/>
            </a:r>
            <a:br>
              <a:rPr lang="en-AU" sz="3200" dirty="0"/>
            </a:br>
            <a:r>
              <a:rPr lang="en-AU" sz="3200" dirty="0" smtClean="0"/>
              <a:t>Dilemma - </a:t>
            </a:r>
            <a:r>
              <a:rPr lang="en-AU" sz="3600" dirty="0" smtClean="0"/>
              <a:t> Questions</a:t>
            </a:r>
            <a:endParaRPr lang="en-AU" sz="36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719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What was the responsibility of the engineers once they were aware of problems?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Did the engineers act ethically?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Was the company justified in dismissing them?</a:t>
            </a:r>
            <a:endParaRPr lang="en-A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Should the professional body (CSPE) have supported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347787"/>
          </a:xfrm>
        </p:spPr>
        <p:txBody>
          <a:bodyPr/>
          <a:lstStyle/>
          <a:p>
            <a:pPr marL="900113" indent="-900113" algn="l">
              <a:defRPr/>
            </a:pPr>
            <a:r>
              <a:rPr lang="en-NZ" sz="3200" dirty="0" smtClean="0"/>
              <a:t>Q3.	Which of the following best expresses </a:t>
            </a:r>
            <a:r>
              <a:rPr lang="en-NZ" sz="3200" dirty="0" err="1" smtClean="0"/>
              <a:t>Hjortsvang’s</a:t>
            </a:r>
            <a:r>
              <a:rPr lang="en-NZ" sz="3200" dirty="0" smtClean="0"/>
              <a:t> concerns.</a:t>
            </a:r>
            <a:endParaRPr lang="en-AU" sz="3200" dirty="0"/>
          </a:p>
        </p:txBody>
      </p:sp>
      <p:sp>
        <p:nvSpPr>
          <p:cNvPr id="3076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08388"/>
          </a:xfrm>
        </p:spPr>
        <p:txBody>
          <a:bodyPr/>
          <a:lstStyle/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There were too few checks and balances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There was inadequate supervision of development practice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Management tended to interfere with the engineers’ work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 BART system was over ambitious and under engineered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There was no way the project would be finished on time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92138" y="5802313"/>
          <a:ext cx="7894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02313"/>
                        <a:ext cx="78946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7"/>
          <p:cNvSpPr>
            <a:spLocks noChangeArrowheads="1"/>
          </p:cNvSpPr>
          <p:nvPr/>
        </p:nvSpPr>
        <p:spPr bwMode="auto">
          <a:xfrm>
            <a:off x="1835696" y="5846763"/>
            <a:ext cx="1349375" cy="65881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en-AU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9388" y="2420888"/>
            <a:ext cx="592137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347787"/>
          </a:xfrm>
        </p:spPr>
        <p:txBody>
          <a:bodyPr/>
          <a:lstStyle/>
          <a:p>
            <a:pPr marL="711200" indent="-711200" algn="l">
              <a:defRPr/>
            </a:pPr>
            <a:r>
              <a:rPr lang="en-NZ" sz="3200" dirty="0" smtClean="0"/>
              <a:t>Q4 	Which of the following best describes the reaction of the BART board to Daniel Helix’s report?</a:t>
            </a:r>
            <a:endParaRPr lang="en-AU" sz="3200" dirty="0"/>
          </a:p>
        </p:txBody>
      </p:sp>
      <p:sp>
        <p:nvSpPr>
          <p:cNvPr id="3076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08388"/>
          </a:xfrm>
        </p:spPr>
        <p:txBody>
          <a:bodyPr/>
          <a:lstStyle/>
          <a:p>
            <a:pPr marL="514350" indent="-514350">
              <a:buFont typeface="Arial" charset="0"/>
              <a:buAutoNum type="alphaUcPeriod"/>
            </a:pPr>
            <a:r>
              <a:rPr lang="en-AU" sz="2800" dirty="0" smtClean="0"/>
              <a:t>They rejected the report by nine votes to one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800" dirty="0" smtClean="0"/>
              <a:t>They identified the instigators and sacked them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800" dirty="0" smtClean="0"/>
              <a:t>They were grateful for the information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800" dirty="0" smtClean="0"/>
              <a:t>They were appalled by the evidence of poor practice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800" dirty="0" smtClean="0"/>
              <a:t>BOTH (A) and (B)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92138" y="5802313"/>
          <a:ext cx="7894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02313"/>
                        <a:ext cx="78946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7"/>
          <p:cNvSpPr>
            <a:spLocks noChangeArrowheads="1"/>
          </p:cNvSpPr>
          <p:nvPr/>
        </p:nvSpPr>
        <p:spPr bwMode="auto">
          <a:xfrm>
            <a:off x="4086721" y="5846763"/>
            <a:ext cx="1349375" cy="65881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en-AU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9388" y="4869160"/>
            <a:ext cx="592137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333375"/>
            <a:ext cx="7772400" cy="863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End of the affair</a:t>
            </a:r>
            <a:endParaRPr lang="en-AU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4213" y="1196975"/>
            <a:ext cx="7920037" cy="5327650"/>
          </a:xfrm>
        </p:spPr>
        <p:txBody>
          <a:bodyPr/>
          <a:lstStyle/>
          <a:p>
            <a:r>
              <a:rPr lang="en-AU" sz="2800" dirty="0" smtClean="0"/>
              <a:t>Despite their considerable sacrifice, the plight of H, B and  B was largely ignored</a:t>
            </a:r>
          </a:p>
          <a:p>
            <a:r>
              <a:rPr lang="en-AU" sz="2800" dirty="0" smtClean="0"/>
              <a:t>Perhaps their claim was weakened by Helix making their initial report anonymous – </a:t>
            </a:r>
            <a:br>
              <a:rPr lang="en-AU" sz="2800" dirty="0" smtClean="0"/>
            </a:br>
            <a:r>
              <a:rPr lang="en-AU" sz="2800" dirty="0" smtClean="0"/>
              <a:t>a valuable precedent lost?</a:t>
            </a:r>
          </a:p>
          <a:p>
            <a:r>
              <a:rPr lang="en-AU" sz="2800" dirty="0" smtClean="0"/>
              <a:t>H, B and B reckon it took them 2 years to get back on track</a:t>
            </a:r>
          </a:p>
          <a:p>
            <a:r>
              <a:rPr lang="en-AU" sz="2800" dirty="0" smtClean="0"/>
              <a:t>1978 the three received the first IEEE award for ‘Outstanding Service to the Public Interest’, with a certificate and $750 each!</a:t>
            </a:r>
          </a:p>
          <a:p>
            <a:endParaRPr lang="en-AU" sz="2800" dirty="0" smtClean="0"/>
          </a:p>
          <a:p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AU" sz="2800" dirty="0" smtClean="0"/>
              <a:t>The Bay Area Rapid Transport Case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What can we learn?</a:t>
            </a:r>
            <a:endParaRPr lang="en-AU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608512"/>
          </a:xfrm>
        </p:spPr>
        <p:txBody>
          <a:bodyPr/>
          <a:lstStyle/>
          <a:p>
            <a:r>
              <a:rPr lang="en-AU" dirty="0" smtClean="0"/>
              <a:t>Ethical behaviour is not always easy  </a:t>
            </a:r>
          </a:p>
          <a:p>
            <a:r>
              <a:rPr lang="en-AU" dirty="0" smtClean="0"/>
              <a:t>Quality control is an essential element of good practice</a:t>
            </a:r>
          </a:p>
          <a:p>
            <a:r>
              <a:rPr lang="en-AU" dirty="0" smtClean="0"/>
              <a:t>Supervision must be thorough</a:t>
            </a:r>
          </a:p>
          <a:p>
            <a:r>
              <a:rPr lang="en-AU" dirty="0" smtClean="0"/>
              <a:t>Communication between management and line workers is not always easy</a:t>
            </a:r>
          </a:p>
          <a:p>
            <a:r>
              <a:rPr lang="en-AU" dirty="0" smtClean="0"/>
              <a:t>It is important to report poor practice</a:t>
            </a:r>
          </a:p>
          <a:p>
            <a:r>
              <a:rPr lang="en-AU" dirty="0" smtClean="0"/>
              <a:t>‘Whistle blowing’ takes courage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1143000"/>
          </a:xfrm>
        </p:spPr>
        <p:txBody>
          <a:bodyPr/>
          <a:lstStyle/>
          <a:p>
            <a:r>
              <a:rPr lang="en-AU" dirty="0" smtClean="0"/>
              <a:t>Recent cases in IT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356992"/>
            <a:ext cx="2524125" cy="1809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90264"/>
            <a:ext cx="7772400" cy="1143000"/>
          </a:xfrm>
        </p:spPr>
        <p:txBody>
          <a:bodyPr/>
          <a:lstStyle/>
          <a:p>
            <a:r>
              <a:rPr lang="en-AU" dirty="0" smtClean="0"/>
              <a:t>Guest Lecture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888" y="908720"/>
            <a:ext cx="1368152" cy="19255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60" y="2924944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Allan has been involved in high-growth businesses for the past 20 years, three of which were spent in Silicon Valley in the USA. Previously, he spent 8 years in Management Consulting with McKinsey &amp; Company and as a Director of Ernst &amp; Young’s Management and Technology Consulting practice after an early career in professional and systems engineering roles. </a:t>
            </a:r>
            <a:endParaRPr lang="en-AU" dirty="0" smtClean="0"/>
          </a:p>
          <a:p>
            <a:r>
              <a:rPr lang="en-AU" dirty="0" smtClean="0"/>
              <a:t>Currently a Commercialisation Advisor for </a:t>
            </a:r>
            <a:r>
              <a:rPr lang="en-AU" dirty="0" err="1" smtClean="0"/>
              <a:t>AusIndustry</a:t>
            </a:r>
            <a:r>
              <a:rPr lang="en-AU" dirty="0" smtClean="0"/>
              <a:t>, Director of Rough Diamonds, </a:t>
            </a:r>
            <a:r>
              <a:rPr lang="en-AU" dirty="0" err="1" smtClean="0"/>
              <a:t>etc</a:t>
            </a:r>
            <a:r>
              <a:rPr lang="en-AU" dirty="0" smtClean="0"/>
              <a:t>, </a:t>
            </a:r>
            <a:r>
              <a:rPr lang="en-AU" dirty="0" err="1" smtClean="0"/>
              <a:t>etc</a:t>
            </a:r>
            <a:r>
              <a:rPr lang="en-AU" dirty="0" smtClean="0"/>
              <a:t>, </a:t>
            </a:r>
            <a:r>
              <a:rPr lang="en-AU" dirty="0" err="1" smtClean="0"/>
              <a:t>etc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042726"/>
            <a:ext cx="2581275" cy="1771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5233" y="5916495"/>
            <a:ext cx="402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solidFill>
                  <a:srgbClr val="FF0000"/>
                </a:solidFill>
              </a:rPr>
              <a:t>Allan brings Christmas presents to Info5990 !!</a:t>
            </a:r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86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792088"/>
          </a:xfrm>
        </p:spPr>
        <p:txBody>
          <a:bodyPr/>
          <a:lstStyle/>
          <a:p>
            <a:r>
              <a:rPr lang="en-AU" dirty="0" err="1" smtClean="0"/>
              <a:t>Facebook</a:t>
            </a:r>
            <a:r>
              <a:rPr lang="en-AU" dirty="0" smtClean="0"/>
              <a:t> ruling (Aug, 2012)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4899248"/>
          </a:xfrm>
        </p:spPr>
        <p:txBody>
          <a:bodyPr/>
          <a:lstStyle/>
          <a:p>
            <a:r>
              <a:rPr lang="en-AU" sz="2400" dirty="0" smtClean="0"/>
              <a:t>Federal investigators viewed the Facebook profile of an alleged gangster, “Colon” in the Bronx by asking his informant “friend” to show it to them.</a:t>
            </a:r>
          </a:p>
          <a:p>
            <a:r>
              <a:rPr lang="en-AU" sz="2400" dirty="0" smtClean="0"/>
              <a:t>The informant’s Facebook friendship served to open an online window onto alleged gangster life, revealing messages he posted about violent acts and threats to rival gang members</a:t>
            </a:r>
          </a:p>
          <a:p>
            <a:r>
              <a:rPr lang="en-AU" sz="2400" dirty="0" smtClean="0"/>
              <a:t>Colon’s legitimate expectation of privacy ended when he disseminated posts to his “friends” because those “friends” were free to use the information however they wanted-included sharing it with the Government</a:t>
            </a:r>
            <a:endParaRPr lang="en-A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792088"/>
          </a:xfrm>
        </p:spPr>
        <p:txBody>
          <a:bodyPr/>
          <a:lstStyle/>
          <a:p>
            <a:r>
              <a:rPr lang="en-AU" dirty="0" smtClean="0"/>
              <a:t>Downstream liability (Nov, 2004)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r>
              <a:rPr lang="en-AU" sz="2400" dirty="0" smtClean="0"/>
              <a:t>Apart from the ethical concerns connected with downstream liability, organizations must take into account their legal obligation to keep their systems secure.</a:t>
            </a:r>
          </a:p>
          <a:p>
            <a:r>
              <a:rPr lang="en-AU" sz="2400" dirty="0" smtClean="0"/>
              <a:t>Organizations are expected to use appropriate antivirus defences. </a:t>
            </a:r>
          </a:p>
          <a:p>
            <a:r>
              <a:rPr lang="en-AU" sz="2400" dirty="0" smtClean="0"/>
              <a:t>If an organization's computer systems are infected with a virus which is further dispersed by its employees, it can liable for damages that result.</a:t>
            </a:r>
            <a:endParaRPr lang="en-A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080120"/>
          </a:xfrm>
        </p:spPr>
        <p:txBody>
          <a:bodyPr/>
          <a:lstStyle/>
          <a:p>
            <a:r>
              <a:rPr lang="en-AU" dirty="0" smtClean="0"/>
              <a:t>Computer fraud case dismissed</a:t>
            </a:r>
            <a:br>
              <a:rPr lang="en-AU" dirty="0" smtClean="0"/>
            </a:br>
            <a:r>
              <a:rPr lang="en-AU" dirty="0" smtClean="0"/>
              <a:t> </a:t>
            </a:r>
            <a:r>
              <a:rPr lang="en-AU" sz="3200" dirty="0" smtClean="0"/>
              <a:t>(Aug 2012)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r>
              <a:rPr lang="en-AU" sz="2400" dirty="0" smtClean="0"/>
              <a:t>Defendant accused of illegally downloading confidential data from his employer  when he quit his job</a:t>
            </a:r>
          </a:p>
          <a:p>
            <a:endParaRPr lang="en-AU" sz="2400" dirty="0" smtClean="0"/>
          </a:p>
          <a:p>
            <a:r>
              <a:rPr lang="en-AU" sz="2400" dirty="0" smtClean="0"/>
              <a:t>The appeals court ruled in April that the defendant in that case could not face charges under the Computer Fraud and Abuse Act (CFAA). </a:t>
            </a:r>
          </a:p>
          <a:p>
            <a:endParaRPr lang="en-AU" sz="2400" dirty="0" smtClean="0"/>
          </a:p>
          <a:p>
            <a:r>
              <a:rPr lang="en-AU" sz="2400" dirty="0" smtClean="0"/>
              <a:t>Critics argued that a 28-year-old computer hacking law is being used too broadly.</a:t>
            </a:r>
          </a:p>
          <a:p>
            <a:endParaRPr lang="en-A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863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Chernobyl accident 1986</a:t>
            </a:r>
            <a:endParaRPr lang="en-AU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772400" cy="4751982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 smtClean="0"/>
              <a:t>A collaborative case-control study nested within cohorts of Belarusian, Russian and Baltic Clean-up workers was conducted to evaluate the radiation-induced risk of thyroid cancer. </a:t>
            </a:r>
          </a:p>
          <a:p>
            <a:pPr marL="0" indent="0">
              <a:buNone/>
            </a:pPr>
            <a:r>
              <a:rPr lang="en-AU" sz="2000" dirty="0" smtClean="0"/>
              <a:t>The study included 107 cases and 423 controls. Individual doses to the thyroid from external radiation and from iodine-131 </a:t>
            </a:r>
          </a:p>
          <a:p>
            <a:pPr marL="0" indent="0">
              <a:buNone/>
            </a:pPr>
            <a:r>
              <a:rPr lang="en-AU" sz="2000" dirty="0" smtClean="0"/>
              <a:t>A statistically significant dose-response relationship was found with total thyroid dose P= 0.38, 95% confidence interval.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17" y="3501008"/>
            <a:ext cx="3528392" cy="23394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744" y="5948734"/>
            <a:ext cx="556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Read up – very interesting case !</a:t>
            </a:r>
            <a:endParaRPr lang="en-AU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863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Apple vs Samsung 2013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636912"/>
            <a:ext cx="1800225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708920"/>
            <a:ext cx="1866900" cy="1400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9819" y="4653136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What happened 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56606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347787"/>
          </a:xfrm>
        </p:spPr>
        <p:txBody>
          <a:bodyPr/>
          <a:lstStyle/>
          <a:p>
            <a:pPr marL="900113" indent="-900113" algn="l">
              <a:defRPr/>
            </a:pPr>
            <a:r>
              <a:rPr lang="en-NZ" sz="3200" dirty="0" smtClean="0"/>
              <a:t>Q5.	Which of the following best describes the latest scientific evidence concerning LFE fields?</a:t>
            </a:r>
            <a:endParaRPr lang="en-AU" sz="3200" dirty="0"/>
          </a:p>
        </p:txBody>
      </p:sp>
      <p:sp>
        <p:nvSpPr>
          <p:cNvPr id="3076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08388"/>
          </a:xfrm>
        </p:spPr>
        <p:txBody>
          <a:bodyPr/>
          <a:lstStyle/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There is no evidence of LFE fields in everyday life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There is no conclusive evidence of LFE fields from domestic devices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There is no conclusive evidence of LFE  fields interacting with human body tissue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 level of low frequency magnetic field emanating from high voltage wires can be a health hazard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 level of LFE  fields emanating from high voltage lines is greater than the acceptable daily limit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92138" y="5802313"/>
          <a:ext cx="7894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02313"/>
                        <a:ext cx="78946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7"/>
          <p:cNvSpPr>
            <a:spLocks noChangeArrowheads="1"/>
          </p:cNvSpPr>
          <p:nvPr/>
        </p:nvSpPr>
        <p:spPr bwMode="auto">
          <a:xfrm>
            <a:off x="5166841" y="5846763"/>
            <a:ext cx="1349375" cy="65881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en-AU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9388" y="3212976"/>
            <a:ext cx="592137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863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Questions of professional ethics</a:t>
            </a:r>
            <a:endParaRPr lang="en-AU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5328592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AU" sz="2800" dirty="0" smtClean="0"/>
              <a:t>When it is a matter of public safety, how much expert evidence is enough?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AU" sz="2800" dirty="0" smtClean="0"/>
              <a:t>What is the ethical thing to do when designing in a situation where some doubt about safety exists?  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AU" sz="2800" dirty="0" smtClean="0"/>
              <a:t>Must a product be engineered to be totally safe at all costs,  even if the user is at fault?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AU" sz="2800" dirty="0" smtClean="0"/>
              <a:t>Are warnings to the consumer enough to get the designer off the hook?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863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Questions of professional ethics</a:t>
            </a:r>
            <a:endParaRPr lang="en-AU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AU" sz="2800" dirty="0" smtClean="0"/>
              <a:t>If there are potential, but not well understood, hazards in building a product, what are the future consequences of doing nothing?  Consider the atomic bomb, Chernobyl, Fukushima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AU" sz="2800" dirty="0" smtClean="0"/>
              <a:t>What about </a:t>
            </a:r>
            <a:r>
              <a:rPr lang="en-AU" sz="2800" dirty="0" err="1" smtClean="0"/>
              <a:t>Facebook</a:t>
            </a:r>
            <a:r>
              <a:rPr lang="en-AU" sz="2800" dirty="0" smtClean="0"/>
              <a:t>, mobile phones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AU" sz="2800" dirty="0" smtClean="0"/>
              <a:t>‘Downstream’ liability relating to security issues in IT. Consider protection against user error, virus attack, use of data encryption.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908720"/>
            <a:ext cx="7772400" cy="1143000"/>
          </a:xfrm>
        </p:spPr>
        <p:txBody>
          <a:bodyPr/>
          <a:lstStyle/>
          <a:p>
            <a:r>
              <a:rPr lang="en-AU" sz="3200" dirty="0" smtClean="0"/>
              <a:t>4. </a:t>
            </a:r>
            <a:r>
              <a:rPr lang="en-AU" dirty="0" err="1" smtClean="0"/>
              <a:t>Paradyne</a:t>
            </a:r>
            <a:r>
              <a:rPr lang="en-AU" dirty="0" smtClean="0"/>
              <a:t> computers (1980)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4047892" cy="2839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936104"/>
          </a:xfrm>
        </p:spPr>
        <p:txBody>
          <a:bodyPr/>
          <a:lstStyle/>
          <a:p>
            <a:pPr>
              <a:defRPr/>
            </a:pPr>
            <a:r>
              <a:rPr lang="en-AU" dirty="0" err="1" smtClean="0"/>
              <a:t>Paradyne</a:t>
            </a:r>
            <a:r>
              <a:rPr lang="en-AU" dirty="0" smtClean="0"/>
              <a:t> computers (1)</a:t>
            </a:r>
            <a:endParaRPr lang="en-AU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4748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1980, June 10: Social Security Administration (SSA) published Request for Proposal (RFP) for 1800 microcomputers and software to replace existing equipment, with an expected life of 8 years.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The stakes were high: $115 million for a federal agency contract was the highest in history.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They specified an “off-the-shelf” system, intended to minimise the need for testing, and specifically prohibited the demonstration of a “prototype” system.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By the end of this lecture you will be able to: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349500"/>
            <a:ext cx="8686800" cy="3887788"/>
          </a:xfrm>
        </p:spPr>
        <p:txBody>
          <a:bodyPr/>
          <a:lstStyle/>
          <a:p>
            <a:pPr eaLnBrk="1" hangingPunct="1"/>
            <a:r>
              <a:rPr lang="en-GB" dirty="0" smtClean="0"/>
              <a:t>Appreciate the issues raised in the professional/ethical dilemmas studied</a:t>
            </a:r>
          </a:p>
          <a:p>
            <a:pPr eaLnBrk="1" hangingPunct="1"/>
            <a:r>
              <a:rPr lang="en-GB" dirty="0" smtClean="0"/>
              <a:t>Make informed decisions in cases of professional dilemmas that you encounter</a:t>
            </a:r>
          </a:p>
          <a:p>
            <a:pPr eaLnBrk="1" hangingPunct="1"/>
            <a:r>
              <a:rPr lang="en-GB" dirty="0" smtClean="0"/>
              <a:t>Make informed decisions about the pros and cons of whistleblowing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028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936104"/>
          </a:xfrm>
        </p:spPr>
        <p:txBody>
          <a:bodyPr/>
          <a:lstStyle/>
          <a:p>
            <a:pPr>
              <a:defRPr/>
            </a:pPr>
            <a:r>
              <a:rPr lang="en-AU" dirty="0" err="1" smtClean="0"/>
              <a:t>Paradyne</a:t>
            </a:r>
            <a:r>
              <a:rPr lang="en-AU" dirty="0" smtClean="0"/>
              <a:t> computers (2)</a:t>
            </a:r>
            <a:endParaRPr lang="en-AU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4748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The </a:t>
            </a:r>
            <a:r>
              <a:rPr lang="en-AU" sz="2400" dirty="0" err="1" smtClean="0"/>
              <a:t>Paradyne</a:t>
            </a:r>
            <a:r>
              <a:rPr lang="en-AU" sz="2400" dirty="0" smtClean="0"/>
              <a:t> Corporation, with annual sales of $78 million, was a leading supplier of  modems but had not previously built microcomputers.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err="1" smtClean="0"/>
              <a:t>Paradyne</a:t>
            </a:r>
            <a:r>
              <a:rPr lang="en-AU" sz="2400" dirty="0" smtClean="0"/>
              <a:t> proposed a “</a:t>
            </a:r>
            <a:r>
              <a:rPr lang="en-AU" sz="2400" dirty="0" smtClean="0">
                <a:solidFill>
                  <a:srgbClr val="0000FF"/>
                </a:solidFill>
              </a:rPr>
              <a:t>P8400 model microcomputer based on a </a:t>
            </a:r>
            <a:r>
              <a:rPr lang="en-AU" sz="2400" dirty="0" err="1" smtClean="0">
                <a:solidFill>
                  <a:srgbClr val="0000FF"/>
                </a:solidFill>
              </a:rPr>
              <a:t>Zilog</a:t>
            </a:r>
            <a:r>
              <a:rPr lang="en-AU" sz="2400" dirty="0" smtClean="0">
                <a:solidFill>
                  <a:srgbClr val="0000FF"/>
                </a:solidFill>
              </a:rPr>
              <a:t> 16 bit Z8000 processor running the PIOS operating system</a:t>
            </a:r>
            <a:r>
              <a:rPr lang="en-AU" sz="2400" dirty="0" smtClean="0"/>
              <a:t>”, (even though their own engineers had stated that it could not be done in the time available).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Their tender of $84 million was the cheapest of the six finalists.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936104"/>
          </a:xfrm>
        </p:spPr>
        <p:txBody>
          <a:bodyPr/>
          <a:lstStyle/>
          <a:p>
            <a:pPr>
              <a:defRPr/>
            </a:pPr>
            <a:r>
              <a:rPr lang="en-AU" dirty="0" err="1" smtClean="0"/>
              <a:t>Paradyne</a:t>
            </a:r>
            <a:r>
              <a:rPr lang="en-AU" dirty="0" smtClean="0"/>
              <a:t> computers (3)</a:t>
            </a:r>
            <a:endParaRPr lang="en-AU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4748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1980, Dec: </a:t>
            </a:r>
            <a:r>
              <a:rPr lang="en-AU" sz="2400" dirty="0" err="1" smtClean="0"/>
              <a:t>Paradyne</a:t>
            </a:r>
            <a:r>
              <a:rPr lang="en-AU" sz="2400" dirty="0" smtClean="0"/>
              <a:t> purchased  DEC PDP 11/23 microcomputers and installed them in a box with “P8400” pasted over the DEC labels.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The so-called PIOS operating system was as yet under development and had never been tested on the demonstration equipment.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All 16 </a:t>
            </a:r>
            <a:r>
              <a:rPr lang="en-AU" sz="2400" dirty="0" err="1" smtClean="0"/>
              <a:t>Paradyne</a:t>
            </a:r>
            <a:r>
              <a:rPr lang="en-AU" sz="2400" dirty="0" smtClean="0"/>
              <a:t> computers presented for the demo failed to achieve10 days continuous testing.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b="1" dirty="0" smtClean="0"/>
              <a:t>However, SSA relaxed the acceptance criteria and </a:t>
            </a:r>
            <a:r>
              <a:rPr lang="en-AU" sz="2400" b="1" dirty="0" err="1" smtClean="0"/>
              <a:t>Paradyne</a:t>
            </a:r>
            <a:r>
              <a:rPr lang="en-AU" sz="2400" b="1" dirty="0" smtClean="0"/>
              <a:t> was able to pass.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936104"/>
          </a:xfrm>
        </p:spPr>
        <p:txBody>
          <a:bodyPr/>
          <a:lstStyle/>
          <a:p>
            <a:pPr>
              <a:defRPr/>
            </a:pPr>
            <a:r>
              <a:rPr lang="en-AU" dirty="0" err="1" smtClean="0"/>
              <a:t>Paradyne</a:t>
            </a:r>
            <a:r>
              <a:rPr lang="en-AU" dirty="0" smtClean="0"/>
              <a:t> computers (4)</a:t>
            </a:r>
            <a:endParaRPr lang="en-AU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4748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1983, Mar: Securities Exchange Commission (SEC) filed a complaint against SSA alleging that they had, in 1981, misled the investor community by demonstrating dummy equipment.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1983, Apr: Two years after they had been awarded the contract, </a:t>
            </a:r>
            <a:r>
              <a:rPr lang="en-AU" sz="2400" dirty="0" err="1" smtClean="0"/>
              <a:t>Paradyne</a:t>
            </a:r>
            <a:r>
              <a:rPr lang="en-AU" sz="2400" dirty="0" smtClean="0"/>
              <a:t> finally had the system performing to specifications.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1984, Mar: Sigma Data filed a civil complaint against </a:t>
            </a:r>
            <a:r>
              <a:rPr lang="en-AU" sz="2400" dirty="0" err="1" smtClean="0"/>
              <a:t>Paradyne</a:t>
            </a:r>
            <a:r>
              <a:rPr lang="en-AU" sz="2400" dirty="0" smtClean="0"/>
              <a:t>, demanding $70 million compensatory and punitive damages.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8062664" cy="1347787"/>
          </a:xfrm>
        </p:spPr>
        <p:txBody>
          <a:bodyPr/>
          <a:lstStyle/>
          <a:p>
            <a:pPr marL="900113" indent="-900113" algn="l">
              <a:defRPr/>
            </a:pPr>
            <a:r>
              <a:rPr lang="en-NZ" sz="3000" dirty="0" smtClean="0"/>
              <a:t>Q6.	Which of the following best describes the actions of the </a:t>
            </a:r>
            <a:r>
              <a:rPr lang="en-NZ" sz="3000" dirty="0" err="1" smtClean="0"/>
              <a:t>Paradyne</a:t>
            </a:r>
            <a:r>
              <a:rPr lang="en-NZ" sz="3000" dirty="0" smtClean="0"/>
              <a:t> Corporation?</a:t>
            </a:r>
            <a:endParaRPr lang="en-AU" sz="3000" dirty="0"/>
          </a:p>
        </p:txBody>
      </p:sp>
      <p:sp>
        <p:nvSpPr>
          <p:cNvPr id="3076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08388"/>
          </a:xfrm>
        </p:spPr>
        <p:txBody>
          <a:bodyPr/>
          <a:lstStyle/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They were guilty of demonstrating a non-existent system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They showed great initiative in winning the contract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They were a second rate organization who should never have won the contract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They met all the requirements of the RFP, and were the lowest bid, so they won the contract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They showed up companies like Sigma Data as lacking initiative and not being innovative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92138" y="5802313"/>
          <a:ext cx="7894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02313"/>
                        <a:ext cx="78946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7"/>
          <p:cNvSpPr>
            <a:spLocks noChangeArrowheads="1"/>
          </p:cNvSpPr>
          <p:nvPr/>
        </p:nvSpPr>
        <p:spPr bwMode="auto">
          <a:xfrm>
            <a:off x="6318969" y="5846763"/>
            <a:ext cx="1349375" cy="65881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en-AU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9388" y="1988840"/>
            <a:ext cx="592137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1080120"/>
          </a:xfrm>
        </p:spPr>
        <p:txBody>
          <a:bodyPr/>
          <a:lstStyle/>
          <a:p>
            <a:pPr>
              <a:defRPr/>
            </a:pPr>
            <a:r>
              <a:rPr lang="en-AU" sz="3200" dirty="0" smtClean="0"/>
              <a:t>4. </a:t>
            </a:r>
            <a:r>
              <a:rPr lang="en-AU" dirty="0" err="1" smtClean="0"/>
              <a:t>Paradyne</a:t>
            </a:r>
            <a:r>
              <a:rPr lang="en-AU" dirty="0" smtClean="0"/>
              <a:t> computers </a:t>
            </a:r>
            <a:br>
              <a:rPr lang="en-AU" dirty="0" smtClean="0"/>
            </a:br>
            <a:r>
              <a:rPr lang="en-AU" dirty="0" smtClean="0"/>
              <a:t>The End</a:t>
            </a:r>
            <a:endParaRPr lang="en-AU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3568" y="2132856"/>
            <a:ext cx="7772400" cy="37547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1987, Mar 6: </a:t>
            </a:r>
            <a:r>
              <a:rPr lang="en-AU" sz="2400" dirty="0" err="1" smtClean="0"/>
              <a:t>Pardyne</a:t>
            </a:r>
            <a:r>
              <a:rPr lang="en-AU" sz="2400" dirty="0" smtClean="0"/>
              <a:t> pleaded guilty and was fined $1 million for “conspiracy to defraud the SSA” plus $200,000 court costs.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President Robert Wiggins was forced to resign as part of a plea-bargain, in return for which six charges of  bribery were dropped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err="1" smtClean="0"/>
              <a:t>Paradyne</a:t>
            </a:r>
            <a:r>
              <a:rPr lang="en-AU" sz="2400" dirty="0" smtClean="0"/>
              <a:t> experienced growing business problems, reporting a $37 million loss in the last quarter of 1988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AU" sz="3200" dirty="0" err="1" smtClean="0"/>
              <a:t>Paradyne</a:t>
            </a:r>
            <a:r>
              <a:rPr lang="en-AU" sz="3200" dirty="0" smtClean="0"/>
              <a:t> computers (1980)</a:t>
            </a:r>
            <a:br>
              <a:rPr lang="en-AU" sz="3200" dirty="0" smtClean="0"/>
            </a:br>
            <a:r>
              <a:rPr lang="en-AU" dirty="0" smtClean="0"/>
              <a:t>Ethics Questions</a:t>
            </a:r>
            <a:endParaRPr lang="en-AU" sz="3200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6799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If there had been no glitches, </a:t>
            </a:r>
            <a:r>
              <a:rPr lang="en-AU" sz="2800" dirty="0" err="1" smtClean="0"/>
              <a:t>Paradyne</a:t>
            </a:r>
            <a:r>
              <a:rPr lang="en-AU" sz="2800" dirty="0" smtClean="0"/>
              <a:t> could have been able to satisfy the contract. Was it ethical to demonstrate a ‘dummy’ computer?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err="1" smtClean="0"/>
              <a:t>Paradyne</a:t>
            </a:r>
            <a:r>
              <a:rPr lang="en-AU" sz="2800" dirty="0" smtClean="0"/>
              <a:t> claimed they were simply ‘integrating-off-the-shelf’ components. Did this satisfy the terms of the RFP?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Was </a:t>
            </a:r>
            <a:r>
              <a:rPr lang="en-AU" sz="2800" dirty="0" err="1" smtClean="0"/>
              <a:t>Paradyne’s</a:t>
            </a:r>
            <a:r>
              <a:rPr lang="en-AU" sz="2800" dirty="0" smtClean="0"/>
              <a:t> ploy unfair to other bidders such as Sigma Data?</a:t>
            </a:r>
          </a:p>
          <a:p>
            <a:pPr marL="514350" indent="-514350">
              <a:buFont typeface="+mj-lt"/>
              <a:buAutoNum type="arabicPeriod"/>
            </a:pPr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8062664" cy="1347787"/>
          </a:xfrm>
        </p:spPr>
        <p:txBody>
          <a:bodyPr/>
          <a:lstStyle/>
          <a:p>
            <a:pPr marL="900113" indent="-900113" algn="l">
              <a:defRPr/>
            </a:pPr>
            <a:r>
              <a:rPr lang="en-NZ" sz="3000" dirty="0" smtClean="0"/>
              <a:t>Q7.	Which of the following best describes the outcomes of the </a:t>
            </a:r>
            <a:r>
              <a:rPr lang="en-NZ" sz="3000" dirty="0" err="1" smtClean="0"/>
              <a:t>Paradyne</a:t>
            </a:r>
            <a:r>
              <a:rPr lang="en-NZ" sz="3000" dirty="0" smtClean="0"/>
              <a:t> affair?</a:t>
            </a:r>
            <a:endParaRPr lang="en-AU" sz="3000" dirty="0"/>
          </a:p>
        </p:txBody>
      </p:sp>
      <p:sp>
        <p:nvSpPr>
          <p:cNvPr id="3076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08388"/>
          </a:xfrm>
        </p:spPr>
        <p:txBody>
          <a:bodyPr/>
          <a:lstStyle/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If you want a contract badly enough there is always a way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Innovation always wins the day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Unethical behaviour can be an expensive  ploy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Government agencies are a soft touch when it comes to technology contracts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AU" sz="2400" dirty="0" smtClean="0"/>
              <a:t>If you can’t make it, make it up!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92138" y="5802313"/>
          <a:ext cx="7894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02313"/>
                        <a:ext cx="78946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7"/>
          <p:cNvSpPr>
            <a:spLocks noChangeArrowheads="1"/>
          </p:cNvSpPr>
          <p:nvPr/>
        </p:nvSpPr>
        <p:spPr bwMode="auto">
          <a:xfrm>
            <a:off x="3995936" y="5866532"/>
            <a:ext cx="1349375" cy="65881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r>
              <a:rPr lang="en-AU" sz="1800" dirty="0" smtClean="0">
                <a:latin typeface="+mn-lt"/>
              </a:rPr>
              <a:t>Bonus </a:t>
            </a:r>
          </a:p>
          <a:p>
            <a:r>
              <a:rPr lang="en-AU" sz="1800" dirty="0" smtClean="0">
                <a:latin typeface="+mn-lt"/>
              </a:rPr>
              <a:t>question</a:t>
            </a:r>
            <a:endParaRPr lang="en-AU" sz="1800" dirty="0">
              <a:latin typeface="+mn-l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9388" y="3173090"/>
            <a:ext cx="592137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6444208" y="1298079"/>
            <a:ext cx="2138362" cy="833437"/>
          </a:xfrm>
          <a:prstGeom prst="borderCallout1">
            <a:avLst>
              <a:gd name="adj1" fmla="val 13713"/>
              <a:gd name="adj2" fmla="val 103565"/>
              <a:gd name="adj3" fmla="val 623728"/>
              <a:gd name="adj4" fmla="val 54933"/>
            </a:avLst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>
              <a:defRPr/>
            </a:pPr>
            <a:r>
              <a:rPr lang="en-AU" sz="2400" dirty="0">
                <a:latin typeface="+mj-lt"/>
              </a:rPr>
              <a:t>Write down your </a:t>
            </a:r>
            <a:r>
              <a:rPr lang="en-AU" sz="2400" dirty="0" smtClean="0">
                <a:latin typeface="+mj-lt"/>
              </a:rPr>
              <a:t>score /7</a:t>
            </a:r>
            <a:endParaRPr lang="en-A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Professional Dilemma’s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411760" y="2420888"/>
            <a:ext cx="5380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/>
              <a:t>https://www.youtube.com/watch?v=A-6QnKuJs5o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9752" y="4293096"/>
            <a:ext cx="5366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/>
              <a:t>https://www.youtube.com/watch?v=loXqK6D6lbk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2060848"/>
            <a:ext cx="212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Dilbert at its best – watch these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49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772400" cy="1198562"/>
          </a:xfrm>
        </p:spPr>
        <p:txBody>
          <a:bodyPr/>
          <a:lstStyle/>
          <a:p>
            <a:pPr>
              <a:defRPr/>
            </a:pPr>
            <a:r>
              <a:rPr lang="en-AU" sz="3600" dirty="0" smtClean="0"/>
              <a:t>Review: What does “</a:t>
            </a:r>
            <a:r>
              <a:rPr lang="en-AU" sz="3600" i="1" dirty="0" smtClean="0"/>
              <a:t>behaving ethically</a:t>
            </a:r>
            <a:r>
              <a:rPr lang="en-AU" sz="3600" dirty="0" smtClean="0"/>
              <a:t>” mean for IT professionals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14375" y="1700213"/>
            <a:ext cx="7772400" cy="4608512"/>
          </a:xfrm>
        </p:spPr>
        <p:txBody>
          <a:bodyPr/>
          <a:lstStyle/>
          <a:p>
            <a:r>
              <a:rPr lang="en-AU" dirty="0" smtClean="0"/>
              <a:t>‘Unethical’  does not necessarily mean  ‘unlawful’ or ‘illegal’</a:t>
            </a:r>
          </a:p>
          <a:p>
            <a:r>
              <a:rPr lang="en-AU" dirty="0" smtClean="0"/>
              <a:t>‘Ethical’ means behaving according to the code of ethics of your profession</a:t>
            </a:r>
          </a:p>
          <a:p>
            <a:r>
              <a:rPr lang="en-AU" dirty="0" smtClean="0"/>
              <a:t>One way of thinking about ‘ethical’:</a:t>
            </a:r>
            <a:br>
              <a:rPr lang="en-AU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800" dirty="0" smtClean="0"/>
              <a:t>“would you be happy to see details of your dealings on the front page of the </a:t>
            </a:r>
            <a:r>
              <a:rPr lang="en-AU" sz="2800" dirty="0" smtClean="0">
                <a:latin typeface="Old English Text MT" pitchFamily="66" charset="0"/>
              </a:rPr>
              <a:t>Sydney Morning Herald</a:t>
            </a:r>
            <a:r>
              <a:rPr lang="en-AU" sz="2800" dirty="0" smtClean="0"/>
              <a:t>”</a:t>
            </a:r>
            <a:endParaRPr lang="en-A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Case study 1</a:t>
            </a:r>
            <a:br>
              <a:rPr lang="en-AU" dirty="0" smtClean="0"/>
            </a:br>
            <a:r>
              <a:rPr lang="en-AU" dirty="0" smtClean="0"/>
              <a:t>The </a:t>
            </a:r>
            <a:r>
              <a:rPr lang="en-AU" dirty="0" smtClean="0"/>
              <a:t>Flaw in Intel Pentium </a:t>
            </a:r>
            <a:r>
              <a:rPr lang="en-AU" dirty="0" smtClean="0"/>
              <a:t>chip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653136"/>
            <a:ext cx="2088232" cy="1709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288532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30349"/>
            <a:ext cx="219075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260350"/>
            <a:ext cx="8501062" cy="792163"/>
          </a:xfrm>
        </p:spPr>
        <p:txBody>
          <a:bodyPr/>
          <a:lstStyle/>
          <a:p>
            <a:pPr>
              <a:defRPr/>
            </a:pPr>
            <a:r>
              <a:rPr lang="en-AU" sz="2800" dirty="0" smtClean="0"/>
              <a:t>Flaw in Intel Pentium chip (1994)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981075"/>
            <a:ext cx="8569325" cy="54476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AU" sz="3600" dirty="0">
                <a:latin typeface="+mj-lt"/>
              </a:rPr>
              <a:t>Dr. Thomas R. </a:t>
            </a:r>
            <a:r>
              <a:rPr lang="en-AU" sz="3600" dirty="0" err="1">
                <a:latin typeface="+mj-lt"/>
              </a:rPr>
              <a:t>Nicely’s</a:t>
            </a:r>
            <a:r>
              <a:rPr lang="en-AU" sz="3600" dirty="0">
                <a:latin typeface="+mj-lt"/>
              </a:rPr>
              <a:t> email</a:t>
            </a:r>
          </a:p>
          <a:p>
            <a:pPr>
              <a:defRPr/>
            </a:pPr>
            <a:endParaRPr lang="en-AU" sz="2400" dirty="0">
              <a:latin typeface="+mj-lt"/>
            </a:endParaRPr>
          </a:p>
          <a:p>
            <a:pPr>
              <a:defRPr/>
            </a:pPr>
            <a:r>
              <a:rPr lang="en-AU" sz="2400" dirty="0">
                <a:latin typeface="+mj-lt"/>
              </a:rPr>
              <a:t>It appears that </a:t>
            </a:r>
            <a:r>
              <a:rPr lang="en-AU" sz="2400" b="1" dirty="0">
                <a:latin typeface="+mj-lt"/>
              </a:rPr>
              <a:t>there </a:t>
            </a:r>
            <a:r>
              <a:rPr lang="en-AU" sz="2400" b="1" dirty="0" smtClean="0">
                <a:latin typeface="+mj-lt"/>
              </a:rPr>
              <a:t>was </a:t>
            </a:r>
            <a:r>
              <a:rPr lang="en-AU" sz="2400" b="1" dirty="0">
                <a:latin typeface="+mj-lt"/>
              </a:rPr>
              <a:t>a bug in the floating point unit (numeric coprocessor) of many, and perhaps all, Pentium processors.</a:t>
            </a:r>
          </a:p>
          <a:p>
            <a:pPr>
              <a:defRPr/>
            </a:pPr>
            <a:r>
              <a:rPr lang="en-AU" sz="2400" dirty="0">
                <a:latin typeface="+mj-lt"/>
              </a:rPr>
              <a:t>For example,   1 / 824633702441.0  is calculated incorrectly (all digits beyond the eighth significant digit are in error).</a:t>
            </a:r>
          </a:p>
          <a:p>
            <a:pPr>
              <a:defRPr/>
            </a:pPr>
            <a:r>
              <a:rPr lang="en-AU" sz="2400" dirty="0">
                <a:latin typeface="+mj-lt"/>
              </a:rPr>
              <a:t>…</a:t>
            </a:r>
          </a:p>
          <a:p>
            <a:pPr>
              <a:defRPr/>
            </a:pPr>
            <a:endParaRPr lang="en-AU" sz="2400" dirty="0">
              <a:latin typeface="+mj-lt"/>
            </a:endParaRPr>
          </a:p>
          <a:p>
            <a:pPr>
              <a:defRPr/>
            </a:pPr>
            <a:r>
              <a:rPr lang="en-AU" sz="2400" dirty="0">
                <a:latin typeface="+mj-lt"/>
              </a:rPr>
              <a:t> By computing  (824633702441.0)*(1/824633702441.0),   which should equal 1 exactly (within some extremely small</a:t>
            </a:r>
          </a:p>
          <a:p>
            <a:pPr>
              <a:defRPr/>
            </a:pPr>
            <a:r>
              <a:rPr lang="en-AU" sz="2400" dirty="0">
                <a:latin typeface="+mj-lt"/>
              </a:rPr>
              <a:t>rounding error; in general, coprocessor results should contain 19 significant decimal digits).  However, the Pentiums</a:t>
            </a:r>
          </a:p>
          <a:p>
            <a:pPr>
              <a:defRPr/>
            </a:pPr>
            <a:r>
              <a:rPr lang="en-AU" sz="2400" dirty="0">
                <a:latin typeface="+mj-lt"/>
              </a:rPr>
              <a:t>tested return   0.999999996274709702     for this calculation.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313" y="1773238"/>
            <a:ext cx="82804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3600" dirty="0">
                <a:latin typeface="+mn-lt"/>
              </a:rPr>
              <a:t> (824633702441.0)*(1/824633702441.0)</a:t>
            </a:r>
          </a:p>
          <a:p>
            <a:pPr>
              <a:defRPr/>
            </a:pPr>
            <a:endParaRPr lang="en-AU" sz="3600" dirty="0">
              <a:latin typeface="+mn-lt"/>
            </a:endParaRPr>
          </a:p>
          <a:p>
            <a:pPr>
              <a:defRPr/>
            </a:pPr>
            <a:r>
              <a:rPr lang="en-AU" sz="3600" dirty="0">
                <a:latin typeface="+mn-lt"/>
              </a:rPr>
              <a:t>  =  0.999999996274709702</a:t>
            </a:r>
          </a:p>
          <a:p>
            <a:pPr>
              <a:defRPr/>
            </a:pPr>
            <a:endParaRPr lang="en-AU" sz="3600" dirty="0">
              <a:latin typeface="+mn-lt"/>
            </a:endParaRPr>
          </a:p>
          <a:p>
            <a:pPr>
              <a:defRPr/>
            </a:pPr>
            <a:r>
              <a:rPr lang="en-AU" sz="3600" dirty="0">
                <a:latin typeface="+mn-lt"/>
              </a:rPr>
              <a:t>Result should be 1.0000000000000000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Faulty Pentium arithmetic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K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FFFF"/>
      </a:accent1>
      <a:accent2>
        <a:srgbClr val="07FF07"/>
      </a:accent2>
      <a:accent3>
        <a:srgbClr val="FFFFFF"/>
      </a:accent3>
      <a:accent4>
        <a:srgbClr val="000000"/>
      </a:accent4>
      <a:accent5>
        <a:srgbClr val="AAFFFF"/>
      </a:accent5>
      <a:accent6>
        <a:srgbClr val="06E706"/>
      </a:accent6>
      <a:hlink>
        <a:srgbClr val="FC0128"/>
      </a:hlink>
      <a:folHlink>
        <a:srgbClr val="2211FD"/>
      </a:folHlink>
    </a:clrScheme>
    <a:fontScheme name="GK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K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K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112802987</TotalTime>
  <Pages>23</Pages>
  <Words>2380</Words>
  <Application>Microsoft Office PowerPoint</Application>
  <PresentationFormat>On-screen Show (4:3)</PresentationFormat>
  <Paragraphs>229</Paragraphs>
  <Slides>46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Old English Text MT</vt:lpstr>
      <vt:lpstr>新細明體</vt:lpstr>
      <vt:lpstr>Times New Roman</vt:lpstr>
      <vt:lpstr>Wingdings</vt:lpstr>
      <vt:lpstr>GKWhite</vt:lpstr>
      <vt:lpstr>Photo Editor Photo</vt:lpstr>
      <vt:lpstr>INFO5990 Professional Practice in IT  Lecture 11A </vt:lpstr>
      <vt:lpstr>Assignment 2</vt:lpstr>
      <vt:lpstr>Guest Lecture</vt:lpstr>
      <vt:lpstr>By the end of this lecture you will be able to:</vt:lpstr>
      <vt:lpstr>Professional Dilemma’s</vt:lpstr>
      <vt:lpstr>Review: What does “behaving ethically” mean for IT professionals</vt:lpstr>
      <vt:lpstr>Case study 1 The Flaw in Intel Pentium chip</vt:lpstr>
      <vt:lpstr>Flaw in Intel Pentium chip (1994)</vt:lpstr>
      <vt:lpstr>Faulty Pentium arithmetic</vt:lpstr>
      <vt:lpstr>Pentium chip time line</vt:lpstr>
      <vt:lpstr>Pentium chip time line (ctd)</vt:lpstr>
      <vt:lpstr>The Flaw in the Intel Pentium Chip The facts</vt:lpstr>
      <vt:lpstr>The Flaw in Intel Pentium chip Ethical questions</vt:lpstr>
      <vt:lpstr>Recalls in automotive industry</vt:lpstr>
      <vt:lpstr>The Flaw in Intel Pentium chip What can we learn?</vt:lpstr>
      <vt:lpstr>Q1. Which of the following best describes the Pentium chip fiasco?</vt:lpstr>
      <vt:lpstr>Q2. Which of the following describes a valuable lesson for Intel to have learned?</vt:lpstr>
      <vt:lpstr>The Bay Area Rapid Transport (BART)</vt:lpstr>
      <vt:lpstr>The Bay Area Rapid Transport Case  The facts</vt:lpstr>
      <vt:lpstr>Towards end of 1971</vt:lpstr>
      <vt:lpstr>What Happened ?</vt:lpstr>
      <vt:lpstr>Further confirmation</vt:lpstr>
      <vt:lpstr>Legal wrangles</vt:lpstr>
      <vt:lpstr>Whistle blowing on the BART system Dilemma -  Questions</vt:lpstr>
      <vt:lpstr>Q3. Which of the following best expresses Hjortsvang’s concerns.</vt:lpstr>
      <vt:lpstr>Q4  Which of the following best describes the reaction of the BART board to Daniel Helix’s report?</vt:lpstr>
      <vt:lpstr>End of the affair</vt:lpstr>
      <vt:lpstr>The Bay Area Rapid Transport Case  What can we learn?</vt:lpstr>
      <vt:lpstr>Recent cases in IT</vt:lpstr>
      <vt:lpstr>Facebook ruling (Aug, 2012)</vt:lpstr>
      <vt:lpstr>Downstream liability (Nov, 2004)</vt:lpstr>
      <vt:lpstr>Computer fraud case dismissed  (Aug 2012)</vt:lpstr>
      <vt:lpstr>Chernobyl accident 1986</vt:lpstr>
      <vt:lpstr>Apple vs Samsung 2013</vt:lpstr>
      <vt:lpstr>Q5. Which of the following best describes the latest scientific evidence concerning LFE fields?</vt:lpstr>
      <vt:lpstr>Questions of professional ethics</vt:lpstr>
      <vt:lpstr>Questions of professional ethics</vt:lpstr>
      <vt:lpstr>4. Paradyne computers (1980)</vt:lpstr>
      <vt:lpstr>Paradyne computers (1)</vt:lpstr>
      <vt:lpstr>Paradyne computers (2)</vt:lpstr>
      <vt:lpstr>Paradyne computers (3)</vt:lpstr>
      <vt:lpstr>Paradyne computers (4)</vt:lpstr>
      <vt:lpstr>Q6. Which of the following best describes the actions of the Paradyne Corporation?</vt:lpstr>
      <vt:lpstr>4. Paradyne computers  The End</vt:lpstr>
      <vt:lpstr>Paradyne computers (1980) Ethics Questions</vt:lpstr>
      <vt:lpstr>Q7. Which of the following best describes the outcomes of the Paradyne affair?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Specification</dc:title>
  <dc:creator>Commerce Division</dc:creator>
  <cp:lastModifiedBy>khimji vaghjiani</cp:lastModifiedBy>
  <cp:revision>940</cp:revision>
  <cp:lastPrinted>1999-03-15T20:49:22Z</cp:lastPrinted>
  <dcterms:created xsi:type="dcterms:W3CDTF">1996-03-21T08:35:46Z</dcterms:created>
  <dcterms:modified xsi:type="dcterms:W3CDTF">2016-10-07T22:56:31Z</dcterms:modified>
</cp:coreProperties>
</file>