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408" r:id="rId2"/>
    <p:sldId id="473" r:id="rId3"/>
    <p:sldId id="474" r:id="rId4"/>
    <p:sldId id="514" r:id="rId5"/>
    <p:sldId id="541" r:id="rId6"/>
    <p:sldId id="515" r:id="rId7"/>
    <p:sldId id="516" r:id="rId8"/>
    <p:sldId id="520" r:id="rId9"/>
    <p:sldId id="517" r:id="rId10"/>
    <p:sldId id="518" r:id="rId11"/>
    <p:sldId id="519" r:id="rId12"/>
    <p:sldId id="521" r:id="rId13"/>
    <p:sldId id="522" r:id="rId14"/>
    <p:sldId id="526" r:id="rId15"/>
    <p:sldId id="542" r:id="rId16"/>
    <p:sldId id="475" r:id="rId17"/>
    <p:sldId id="476" r:id="rId18"/>
    <p:sldId id="527" r:id="rId19"/>
    <p:sldId id="523" r:id="rId20"/>
    <p:sldId id="525" r:id="rId21"/>
    <p:sldId id="524" r:id="rId22"/>
    <p:sldId id="530" r:id="rId23"/>
    <p:sldId id="532" r:id="rId24"/>
    <p:sldId id="551" r:id="rId25"/>
    <p:sldId id="533" r:id="rId26"/>
    <p:sldId id="537" r:id="rId27"/>
    <p:sldId id="538" r:id="rId28"/>
    <p:sldId id="539" r:id="rId29"/>
    <p:sldId id="552" r:id="rId30"/>
    <p:sldId id="534" r:id="rId31"/>
    <p:sldId id="535" r:id="rId32"/>
    <p:sldId id="480" r:id="rId33"/>
    <p:sldId id="481" r:id="rId34"/>
    <p:sldId id="482" r:id="rId35"/>
    <p:sldId id="488" r:id="rId36"/>
    <p:sldId id="544" r:id="rId37"/>
    <p:sldId id="545" r:id="rId38"/>
    <p:sldId id="546" r:id="rId39"/>
    <p:sldId id="547" r:id="rId40"/>
    <p:sldId id="513" r:id="rId41"/>
    <p:sldId id="543" r:id="rId42"/>
    <p:sldId id="511" r:id="rId43"/>
    <p:sldId id="512" r:id="rId44"/>
    <p:sldId id="553" r:id="rId45"/>
  </p:sldIdLst>
  <p:sldSz cx="9144000" cy="6858000" type="screen4x3"/>
  <p:notesSz cx="6985000" cy="9271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CCCC"/>
    <a:srgbClr val="FFFF00"/>
    <a:srgbClr val="CC00CC"/>
    <a:srgbClr val="FFFFFF"/>
    <a:srgbClr val="DDDDE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76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54" y="-108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269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5563" y="808038"/>
            <a:ext cx="4332287" cy="3249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1275" cy="390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1269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20650" y="6599238"/>
            <a:ext cx="25796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INFO5990  Lecture </a:t>
            </a:r>
            <a:r>
              <a:rPr lang="en-US" dirty="0" smtClean="0"/>
              <a:t>11B </a:t>
            </a:r>
            <a:r>
              <a:rPr lang="en-US" dirty="0"/>
              <a:t>- </a:t>
            </a:r>
            <a:fld id="{DE2BE13B-1FF1-4336-BC3D-F0C7BE3B5938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93542" name="Rectangle 6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4770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ipaustralia.gov.a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0787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209800"/>
            <a:ext cx="2751138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765175"/>
            <a:ext cx="8210550" cy="1584325"/>
          </a:xfrm>
        </p:spPr>
        <p:txBody>
          <a:bodyPr/>
          <a:lstStyle/>
          <a:p>
            <a:pPr>
              <a:defRPr/>
            </a:pPr>
            <a:r>
              <a:rPr lang="en-GB" sz="3200" b="1" dirty="0" smtClean="0"/>
              <a:t>INFO5990 Professional Practice in IT </a:t>
            </a:r>
            <a:br>
              <a:rPr lang="en-GB" sz="3200" b="1" dirty="0" smtClean="0"/>
            </a:br>
            <a:r>
              <a:rPr lang="en-GB" sz="2400" dirty="0" smtClean="0"/>
              <a:t>Lecture 11B</a:t>
            </a:r>
            <a:br>
              <a:rPr lang="en-GB" sz="2400" dirty="0" smtClean="0"/>
            </a:br>
            <a:endParaRPr lang="en-GB" sz="2400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20725" y="2280196"/>
            <a:ext cx="7620000" cy="1752600"/>
          </a:xfrm>
        </p:spPr>
        <p:txBody>
          <a:bodyPr/>
          <a:lstStyle/>
          <a:p>
            <a:r>
              <a:rPr lang="en-AU" sz="2800" dirty="0" smtClean="0"/>
              <a:t>Intellectual property</a:t>
            </a:r>
          </a:p>
          <a:p>
            <a:r>
              <a:rPr lang="en-AU" sz="2800" dirty="0" smtClean="0"/>
              <a:t>Copyright and patents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3009900" y="3097213"/>
            <a:ext cx="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2054" name="Picture 8" descr="bd0688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5319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9" descr="bs01143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800600"/>
            <a:ext cx="17224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0" descr="sy00933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181600"/>
            <a:ext cx="12954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1" descr="bs01323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828800"/>
            <a:ext cx="1517650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2" descr="C:\Users\Public\Documents\Engg1805CourseMaterials_2011\Admin2011\UniversityShiel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88913"/>
            <a:ext cx="2171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0264" y="3525321"/>
            <a:ext cx="2027094" cy="1348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984" y="3525322"/>
            <a:ext cx="2034465" cy="13489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Disclosure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4488"/>
            <a:ext cx="7772400" cy="4714908"/>
          </a:xfrm>
        </p:spPr>
        <p:txBody>
          <a:bodyPr/>
          <a:lstStyle/>
          <a:p>
            <a:r>
              <a:rPr lang="en-AU" sz="2800" dirty="0" smtClean="0"/>
              <a:t> A detailed description of at least one way of carrying out the invention, addressed to a person skilled in the art</a:t>
            </a:r>
          </a:p>
          <a:p>
            <a:r>
              <a:rPr lang="en-AU" sz="2800" dirty="0" smtClean="0"/>
              <a:t>Must disclose any feature essential for carrying out the invention and in sufficient detail to render it apparent how to put the invention into practice. </a:t>
            </a:r>
          </a:p>
          <a:p>
            <a:r>
              <a:rPr lang="en-AU" sz="2800" dirty="0" smtClean="0"/>
              <a:t>A single example may suffice, but may need several to cover all possibilities</a:t>
            </a:r>
          </a:p>
          <a:p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Disclosure: beware!</a:t>
            </a:r>
            <a:endParaRPr lang="en-US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invention should </a:t>
            </a:r>
            <a:r>
              <a:rPr lang="en-US" dirty="0"/>
              <a:t>not be made public until it has legal protection. </a:t>
            </a:r>
            <a:endParaRPr lang="en-US" dirty="0" smtClean="0"/>
          </a:p>
          <a:p>
            <a:r>
              <a:rPr lang="en-AU" dirty="0" smtClean="0"/>
              <a:t>If you demonstrate, sell or discuss your invention in public or publish about it before you file, you cannot get a patent.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2" y="404664"/>
            <a:ext cx="7772400" cy="1143000"/>
          </a:xfrm>
        </p:spPr>
        <p:txBody>
          <a:bodyPr/>
          <a:lstStyle/>
          <a:p>
            <a:r>
              <a:rPr lang="en-AU" dirty="0" smtClean="0"/>
              <a:t>The Cost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32" y="1528700"/>
            <a:ext cx="7772400" cy="4024322"/>
          </a:xfrm>
        </p:spPr>
        <p:txBody>
          <a:bodyPr/>
          <a:lstStyle/>
          <a:p>
            <a:r>
              <a:rPr lang="en-AU" dirty="0" smtClean="0"/>
              <a:t>The cost of an Australian standard patent including attorney fees is usually between $5000-$25000. </a:t>
            </a:r>
          </a:p>
          <a:p>
            <a:endParaRPr lang="en-AU" dirty="0" smtClean="0"/>
          </a:p>
          <a:p>
            <a:r>
              <a:rPr lang="en-AU" dirty="0" smtClean="0"/>
              <a:t>Annual maintenance fees are payable from its fifth year. Over a 20-year term these will add a further to the cost.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Innovation patent</a:t>
            </a:r>
            <a:br>
              <a:rPr lang="en-AU" dirty="0" smtClean="0"/>
            </a:br>
            <a:r>
              <a:rPr lang="en-AU" sz="2800" dirty="0" smtClean="0"/>
              <a:t>(called ‘petty patent’ prior to 2001)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05320"/>
          </a:xfrm>
        </p:spPr>
        <p:txBody>
          <a:bodyPr/>
          <a:lstStyle/>
          <a:p>
            <a:r>
              <a:rPr lang="en-AU" dirty="0" smtClean="0"/>
              <a:t>'no frills' patent,  but still requires examination and search by the patents office to be effective</a:t>
            </a:r>
          </a:p>
          <a:p>
            <a:r>
              <a:rPr lang="en-AU" dirty="0" smtClean="0"/>
              <a:t>takes between one and three months. </a:t>
            </a:r>
          </a:p>
          <a:p>
            <a:r>
              <a:rPr lang="en-AU" dirty="0" smtClean="0"/>
              <a:t>lasts for only 8 years. </a:t>
            </a:r>
          </a:p>
          <a:p>
            <a:r>
              <a:rPr lang="en-AU" dirty="0" smtClean="0"/>
              <a:t>suited to inventions with a short commercial life or that are under development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714380"/>
          </a:xfrm>
        </p:spPr>
        <p:txBody>
          <a:bodyPr/>
          <a:lstStyle/>
          <a:p>
            <a:r>
              <a:rPr lang="en-AU" dirty="0" smtClean="0"/>
              <a:t>What cannot be patented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0108"/>
            <a:ext cx="7958166" cy="5357850"/>
          </a:xfrm>
        </p:spPr>
        <p:txBody>
          <a:bodyPr/>
          <a:lstStyle/>
          <a:p>
            <a:pPr lvl="0"/>
            <a:r>
              <a:rPr lang="en-AU" sz="2800" dirty="0" smtClean="0"/>
              <a:t>ideas, concepts or facts</a:t>
            </a:r>
          </a:p>
          <a:p>
            <a:r>
              <a:rPr lang="en-AU" sz="2800" dirty="0" smtClean="0"/>
              <a:t>discoveries, scientific theories and mathematical methods;</a:t>
            </a:r>
          </a:p>
          <a:p>
            <a:r>
              <a:rPr lang="en-AU" sz="2800" dirty="0" smtClean="0"/>
              <a:t>schemes, rules and methods for performing mental acts, playing games or doing business, </a:t>
            </a:r>
          </a:p>
          <a:p>
            <a:r>
              <a:rPr lang="en-AU" sz="2800" dirty="0" smtClean="0"/>
              <a:t>programs for computers</a:t>
            </a:r>
          </a:p>
          <a:p>
            <a:r>
              <a:rPr lang="en-AU" sz="2800" dirty="0" smtClean="0"/>
              <a:t>presentations of information</a:t>
            </a:r>
          </a:p>
          <a:p>
            <a:r>
              <a:rPr lang="en-AU" sz="2800" dirty="0" smtClean="0"/>
              <a:t>aesthetic creations, literary, artistic, dramatic or musical works - these are protected by copyright; </a:t>
            </a:r>
          </a:p>
          <a:p>
            <a:pPr lvl="0"/>
            <a:r>
              <a:rPr lang="en-AU" sz="2800" dirty="0" smtClean="0"/>
              <a:t>something that occurs naturally, natural events </a:t>
            </a:r>
          </a:p>
          <a:p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2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762000" y="1500174"/>
            <a:ext cx="7542213" cy="32495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For a patent to be granted the invention must</a:t>
            </a:r>
            <a:endParaRPr lang="en-NZ" sz="2800" dirty="0">
              <a:latin typeface="Arial" charset="0"/>
            </a:endParaRP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Relate to technology of some sort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Must be novel, that is different from anything before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Must be “non-obvious”, that is include an inventive step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Must have the potential for commercial gain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Must satisfy ALL of the above</a:t>
            </a:r>
          </a:p>
        </p:txBody>
      </p:sp>
      <p:sp>
        <p:nvSpPr>
          <p:cNvPr id="318468" name="AutoShape 4"/>
          <p:cNvSpPr>
            <a:spLocks noChangeArrowheads="1"/>
          </p:cNvSpPr>
          <p:nvPr/>
        </p:nvSpPr>
        <p:spPr bwMode="auto">
          <a:xfrm>
            <a:off x="214282" y="4143380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68313" y="5529263"/>
          <a:ext cx="84248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29263"/>
                        <a:ext cx="84248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764556" y="5500702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204864"/>
            <a:ext cx="7772400" cy="1143000"/>
          </a:xfrm>
        </p:spPr>
        <p:txBody>
          <a:bodyPr/>
          <a:lstStyle/>
          <a:p>
            <a:r>
              <a:rPr lang="en-AU" dirty="0" smtClean="0"/>
              <a:t>Some classic cases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72400" cy="1143000"/>
          </a:xfrm>
        </p:spPr>
        <p:txBody>
          <a:bodyPr/>
          <a:lstStyle/>
          <a:p>
            <a:r>
              <a:rPr lang="en-AU" dirty="0" smtClean="0"/>
              <a:t>The Cantilever chair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680520" cy="4896544"/>
          </a:xfrm>
        </p:spPr>
        <p:txBody>
          <a:bodyPr/>
          <a:lstStyle/>
          <a:p>
            <a:r>
              <a:rPr lang="en-AU" sz="2400" dirty="0" smtClean="0"/>
              <a:t>A contribution of Bauhaus school of modern furniture design 1926 - 1928</a:t>
            </a:r>
          </a:p>
          <a:p>
            <a:r>
              <a:rPr lang="en-AU" sz="2400" dirty="0" smtClean="0"/>
              <a:t>Dutch architect/designer Mart </a:t>
            </a:r>
            <a:r>
              <a:rPr lang="en-AU" sz="2400" dirty="0" err="1" smtClean="0"/>
              <a:t>Stam</a:t>
            </a:r>
            <a:r>
              <a:rPr lang="en-AU" sz="2400" dirty="0" smtClean="0"/>
              <a:t> and German lecturer at Bauhaus school Marcel Breuer had each worked independently on the cantilever concept</a:t>
            </a:r>
          </a:p>
          <a:p>
            <a:r>
              <a:rPr lang="en-AU" sz="2400" b="1" dirty="0" smtClean="0"/>
              <a:t>Breuer lost a legal battle for the patent to Mart </a:t>
            </a:r>
            <a:r>
              <a:rPr lang="en-AU" sz="2400" b="1" dirty="0" err="1" smtClean="0"/>
              <a:t>Stam</a:t>
            </a:r>
            <a:r>
              <a:rPr lang="en-AU" sz="2400" b="1" dirty="0" smtClean="0"/>
              <a:t> who was granted the patent rights</a:t>
            </a:r>
          </a:p>
        </p:txBody>
      </p:sp>
      <p:pic>
        <p:nvPicPr>
          <p:cNvPr id="7" name="Picture 6" descr="WassilyChair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3812" y="2924944"/>
            <a:ext cx="2188468" cy="2188468"/>
          </a:xfrm>
          <a:prstGeom prst="rect">
            <a:avLst/>
          </a:prstGeom>
        </p:spPr>
      </p:pic>
      <p:pic>
        <p:nvPicPr>
          <p:cNvPr id="5" name="Picture 4" descr="BreuerChair1920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052736"/>
            <a:ext cx="1440160" cy="20675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3852" y="494116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+mj-lt"/>
              </a:rPr>
              <a:t>Mart </a:t>
            </a:r>
            <a:r>
              <a:rPr lang="en-AU" sz="2000" dirty="0" err="1" smtClean="0">
                <a:latin typeface="+mj-lt"/>
              </a:rPr>
              <a:t>Stam</a:t>
            </a:r>
            <a:endParaRPr lang="en-AU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2240" y="2996952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+mj-lt"/>
              </a:rPr>
              <a:t>Marcel Breuer</a:t>
            </a:r>
            <a:endParaRPr lang="en-AU" sz="2000" dirty="0">
              <a:latin typeface="+mj-lt"/>
            </a:endParaRPr>
          </a:p>
        </p:txBody>
      </p:sp>
      <p:pic>
        <p:nvPicPr>
          <p:cNvPr id="6" name="Picture 5" descr="Breuer-FREISCHWINGERCantileverChai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7" y="4318282"/>
            <a:ext cx="1584175" cy="2112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2240" y="6165304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+mj-lt"/>
              </a:rPr>
              <a:t>Marcel Breuer</a:t>
            </a:r>
            <a:endParaRPr lang="en-AU" sz="2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92088"/>
          </a:xfrm>
        </p:spPr>
        <p:txBody>
          <a:bodyPr/>
          <a:lstStyle/>
          <a:p>
            <a:r>
              <a:rPr lang="en-AU" sz="3200" dirty="0" smtClean="0"/>
              <a:t>Some Famous Australian Patents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484784"/>
            <a:ext cx="4104456" cy="4320480"/>
          </a:xfrm>
        </p:spPr>
        <p:txBody>
          <a:bodyPr/>
          <a:lstStyle/>
          <a:p>
            <a:r>
              <a:rPr lang="en-AU" sz="2400" dirty="0" smtClean="0"/>
              <a:t>Refrigeration, 1868</a:t>
            </a:r>
          </a:p>
          <a:p>
            <a:r>
              <a:rPr lang="en-AU" sz="2400" dirty="0" smtClean="0"/>
              <a:t>‘Sunshine’ Stripper Harvester 1885 </a:t>
            </a:r>
          </a:p>
          <a:p>
            <a:r>
              <a:rPr lang="en-AU" sz="2400" dirty="0" smtClean="0"/>
              <a:t>Hills Hoist 1945 </a:t>
            </a:r>
          </a:p>
          <a:p>
            <a:r>
              <a:rPr lang="en-AU" sz="2400" dirty="0" smtClean="0"/>
              <a:t>‘</a:t>
            </a:r>
            <a:r>
              <a:rPr lang="en-AU" sz="2400" dirty="0" err="1" smtClean="0"/>
              <a:t>Victa</a:t>
            </a:r>
            <a:r>
              <a:rPr lang="en-AU" sz="2400" dirty="0" smtClean="0"/>
              <a:t>’ Lawn Mower 1952 </a:t>
            </a:r>
          </a:p>
          <a:p>
            <a:r>
              <a:rPr lang="en-AU" sz="2400" dirty="0" smtClean="0"/>
              <a:t>Wine cask 1973 </a:t>
            </a:r>
          </a:p>
          <a:p>
            <a:r>
              <a:rPr lang="en-AU" sz="2400" dirty="0" smtClean="0"/>
              <a:t>Dynamic Lifter  1970</a:t>
            </a:r>
          </a:p>
          <a:p>
            <a:r>
              <a:rPr lang="en-AU" sz="2400" dirty="0" smtClean="0"/>
              <a:t>Cochlear Bionic Ear  Implant 1978* </a:t>
            </a:r>
          </a:p>
          <a:p>
            <a:endParaRPr lang="en-A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4348" y="592933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+mj-lt"/>
              </a:rPr>
              <a:t>http://www.ipaustralia.gov.au/patents/ex_index.shtml</a:t>
            </a:r>
            <a:endParaRPr lang="en-AU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2852936"/>
            <a:ext cx="4104456" cy="29854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+mn-lt"/>
              </a:rPr>
              <a:t>*10 Oct, 2012</a:t>
            </a:r>
          </a:p>
          <a:p>
            <a:r>
              <a:rPr lang="en-AU" sz="2800" dirty="0" smtClean="0">
                <a:latin typeface="+mn-lt"/>
              </a:rPr>
              <a:t>Medical firm </a:t>
            </a:r>
            <a:r>
              <a:rPr lang="en-AU" sz="2800" i="1" dirty="0" smtClean="0">
                <a:latin typeface="+mn-lt"/>
              </a:rPr>
              <a:t>Cochlear</a:t>
            </a:r>
            <a:r>
              <a:rPr lang="en-AU" sz="2800" dirty="0" smtClean="0">
                <a:latin typeface="+mn-lt"/>
              </a:rPr>
              <a:t> have won $100 million contract to supply 2,283 implants to Chinese Government over next 5 years</a:t>
            </a:r>
            <a:endParaRPr lang="en-A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72400" cy="857256"/>
          </a:xfrm>
        </p:spPr>
        <p:txBody>
          <a:bodyPr/>
          <a:lstStyle/>
          <a:p>
            <a:r>
              <a:rPr lang="en-AU" dirty="0" smtClean="0"/>
              <a:t>What if you don’t patent?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4422"/>
            <a:ext cx="7772400" cy="4881578"/>
          </a:xfrm>
        </p:spPr>
        <p:txBody>
          <a:bodyPr/>
          <a:lstStyle/>
          <a:p>
            <a:r>
              <a:rPr lang="en-GB" dirty="0" smtClean="0"/>
              <a:t>Frank </a:t>
            </a:r>
            <a:r>
              <a:rPr lang="en-GB" dirty="0" err="1" smtClean="0"/>
              <a:t>Bannigan</a:t>
            </a:r>
            <a:r>
              <a:rPr lang="en-GB" dirty="0" smtClean="0"/>
              <a:t>, of </a:t>
            </a:r>
            <a:r>
              <a:rPr lang="en-GB" dirty="0" err="1" smtClean="0"/>
              <a:t>Kambrook</a:t>
            </a:r>
            <a:r>
              <a:rPr lang="en-GB" dirty="0" smtClean="0"/>
              <a:t> appliances </a:t>
            </a:r>
            <a:r>
              <a:rPr lang="en-AU" dirty="0" smtClean="0"/>
              <a:t>found out the hard way.</a:t>
            </a:r>
          </a:p>
          <a:p>
            <a:r>
              <a:rPr lang="en-GB" dirty="0" smtClean="0"/>
              <a:t>The electrical power-board, invented in 1972, </a:t>
            </a:r>
            <a:r>
              <a:rPr lang="en-AU" dirty="0" smtClean="0"/>
              <a:t>was not patented and many other manufacturers made similar devices.</a:t>
            </a:r>
          </a:p>
          <a:p>
            <a:pPr lvl="1"/>
            <a:r>
              <a:rPr lang="en-AU" dirty="0" err="1" smtClean="0"/>
              <a:t>Bannigan</a:t>
            </a:r>
            <a:r>
              <a:rPr lang="en-AU" dirty="0" smtClean="0"/>
              <a:t> says, 'I've probably lost millions of dollars in royalties alone. Whenever I go into a department store and see the wide range of power-boards on offer, it always comes back to haunt me.'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the end of this lecture you will be able to: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349500"/>
            <a:ext cx="8686800" cy="3887788"/>
          </a:xfrm>
        </p:spPr>
        <p:txBody>
          <a:bodyPr/>
          <a:lstStyle/>
          <a:p>
            <a:r>
              <a:rPr lang="en-GB" dirty="0" smtClean="0"/>
              <a:t>Understand what is meant by “intellectual property”</a:t>
            </a:r>
          </a:p>
          <a:p>
            <a:r>
              <a:rPr lang="en-GB" dirty="0" smtClean="0"/>
              <a:t>Appreciate the range of mechanisms for the protection of intellectual property</a:t>
            </a:r>
          </a:p>
          <a:p>
            <a:r>
              <a:rPr lang="en-GB" dirty="0" smtClean="0"/>
              <a:t>Explain basic issues relating to copyright and patents</a:t>
            </a:r>
            <a:endParaRPr lang="en-GB" dirty="0"/>
          </a:p>
          <a:p>
            <a:pPr>
              <a:buFont typeface="Wingdings" pitchFamily="-111" charset="2"/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772400" cy="1143000"/>
          </a:xfrm>
        </p:spPr>
        <p:txBody>
          <a:bodyPr/>
          <a:lstStyle/>
          <a:p>
            <a:r>
              <a:rPr lang="en-AU" dirty="0" smtClean="0"/>
              <a:t>Success rate of patent litigation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886728" cy="4786346"/>
          </a:xfrm>
        </p:spPr>
        <p:txBody>
          <a:bodyPr/>
          <a:lstStyle/>
          <a:p>
            <a:r>
              <a:rPr lang="en-AU" dirty="0" smtClean="0"/>
              <a:t>In Australia between 1997 and 2003: </a:t>
            </a:r>
          </a:p>
          <a:p>
            <a:pPr lvl="1"/>
            <a:r>
              <a:rPr lang="en-AU" dirty="0" smtClean="0"/>
              <a:t>Only 15 claims out of 29 (55%) upheld</a:t>
            </a:r>
          </a:p>
          <a:p>
            <a:pPr lvl="1"/>
            <a:r>
              <a:rPr lang="en-AU" dirty="0" smtClean="0"/>
              <a:t>Similarly in the US courts the success rate was between 54 and 67 per cent</a:t>
            </a:r>
            <a:endParaRPr lang="en-AU" sz="4400" dirty="0" smtClean="0"/>
          </a:p>
          <a:p>
            <a:r>
              <a:rPr lang="en-AU" dirty="0" smtClean="0"/>
              <a:t>The most common grounds for invalidity of claim were </a:t>
            </a:r>
          </a:p>
          <a:p>
            <a:pPr lvl="1"/>
            <a:r>
              <a:rPr lang="en-AU" dirty="0" smtClean="0"/>
              <a:t>lack of novelty, </a:t>
            </a:r>
          </a:p>
          <a:p>
            <a:pPr lvl="1"/>
            <a:r>
              <a:rPr lang="en-AU" dirty="0" smtClean="0"/>
              <a:t>obviousness, or </a:t>
            </a:r>
          </a:p>
          <a:p>
            <a:pPr lvl="1"/>
            <a:r>
              <a:rPr lang="en-AU" dirty="0" smtClean="0"/>
              <a:t>no fair basis for comparison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772400" cy="857256"/>
          </a:xfrm>
        </p:spPr>
        <p:txBody>
          <a:bodyPr/>
          <a:lstStyle/>
          <a:p>
            <a:pPr lvl="0"/>
            <a:r>
              <a:rPr lang="en-AU" sz="3200" dirty="0" smtClean="0"/>
              <a:t>Patent litigation (Australia, 1997-2003 )</a:t>
            </a:r>
            <a:endParaRPr lang="en-AU" sz="3200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1357298"/>
          <a:ext cx="7715303" cy="4929219"/>
        </p:xfrm>
        <a:graphic>
          <a:graphicData uri="http://schemas.openxmlformats.org/drawingml/2006/table">
            <a:tbl>
              <a:tblPr/>
              <a:tblGrid>
                <a:gridCol w="5214973"/>
                <a:gridCol w="2500330"/>
              </a:tblGrid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i="1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Classification </a:t>
                      </a:r>
                      <a:endParaRPr lang="en-A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i="1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Number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Electrical devices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 </a:t>
                      </a:r>
                      <a:endParaRPr lang="en-A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Information technology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Analysis, measurement, control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Pharmaceuticals, cosmetics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3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Biotechnology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Basic chemical processing, petrol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5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Mechanical elements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8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Handling, printing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3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Agriculture/food machinery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3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Space technology, weapons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Consumer goods &amp; equipment </a:t>
                      </a:r>
                      <a:endParaRPr lang="en-A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Civil engineering, building, mining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5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Total </a:t>
                      </a:r>
                      <a:endParaRPr lang="en-A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33 </a:t>
                      </a:r>
                      <a:endParaRPr lang="en-A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72400" cy="936104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3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762000" y="1500174"/>
            <a:ext cx="7542213" cy="3372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If you hold a patent for a new machine for spreading fertilizer on lawn tennis courts and someone challenges you in court</a:t>
            </a:r>
            <a:endParaRPr lang="en-NZ" sz="2800" dirty="0">
              <a:latin typeface="Arial" charset="0"/>
            </a:endParaRP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You are likely to win the case if it is a novel idea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You have about a 50% chance of winning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You have to go on and register the patent again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The person has to show that their idea is better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The judge will decide who has rights to the patent</a:t>
            </a:r>
          </a:p>
        </p:txBody>
      </p:sp>
      <p:sp>
        <p:nvSpPr>
          <p:cNvPr id="318468" name="AutoShape 4"/>
          <p:cNvSpPr>
            <a:spLocks noChangeArrowheads="1"/>
          </p:cNvSpPr>
          <p:nvPr/>
        </p:nvSpPr>
        <p:spPr bwMode="auto">
          <a:xfrm>
            <a:off x="214282" y="3212976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55650" y="5529263"/>
          <a:ext cx="84248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29263"/>
                        <a:ext cx="84248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3219230" y="5500702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864096"/>
          </a:xfrm>
        </p:spPr>
        <p:txBody>
          <a:bodyPr/>
          <a:lstStyle/>
          <a:p>
            <a:r>
              <a:rPr lang="en-AU" dirty="0" smtClean="0"/>
              <a:t>Patenting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772400" cy="5112568"/>
          </a:xfrm>
        </p:spPr>
        <p:txBody>
          <a:bodyPr/>
          <a:lstStyle/>
          <a:p>
            <a:r>
              <a:rPr lang="en-AU" sz="2800" dirty="0" smtClean="0"/>
              <a:t>A claim containing a mathematical formula may be patentable </a:t>
            </a:r>
          </a:p>
          <a:p>
            <a:pPr lvl="1"/>
            <a:r>
              <a:rPr lang="en-AU" sz="2400" dirty="0" smtClean="0"/>
              <a:t>“if it implements or applies the formula in a structure or process which, when considered as a whole, is performing a function which the patent laws were designed to protect”</a:t>
            </a:r>
          </a:p>
          <a:p>
            <a:r>
              <a:rPr lang="en-AU" sz="2800" dirty="0" smtClean="0"/>
              <a:t>You can patent computer software, if it can be shown to have practical use that results in commercial returns </a:t>
            </a:r>
          </a:p>
          <a:p>
            <a:r>
              <a:rPr lang="en-AU" sz="2800" dirty="0" smtClean="0"/>
              <a:t>in practice most software developers prefer to rely on copyright to protect their programs</a:t>
            </a:r>
          </a:p>
          <a:p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92088"/>
          </a:xfrm>
        </p:spPr>
        <p:txBody>
          <a:bodyPr/>
          <a:lstStyle/>
          <a:p>
            <a:r>
              <a:rPr lang="en-AU" dirty="0" smtClean="0"/>
              <a:t>First software patent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5043264"/>
          </a:xfrm>
        </p:spPr>
        <p:txBody>
          <a:bodyPr/>
          <a:lstStyle/>
          <a:p>
            <a:r>
              <a:rPr lang="en-AU" sz="2800" dirty="0" smtClean="0"/>
              <a:t>On 21 May 1962, a British patent application entitled "A Computer Arranged for the Automatic Solution of Linear Programming Problems" was filed.</a:t>
            </a:r>
          </a:p>
          <a:p>
            <a:r>
              <a:rPr lang="en-AU" sz="2800" dirty="0" smtClean="0"/>
              <a:t>The invention was concerned with efficient memory management for the simplex algorithm, and could be implemented by purely software means. </a:t>
            </a:r>
          </a:p>
          <a:p>
            <a:r>
              <a:rPr lang="en-AU" sz="2800" dirty="0" smtClean="0"/>
              <a:t>The patent was granted on August 17, 1966 and seems to be one of the first software patents.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772400" cy="785818"/>
          </a:xfrm>
        </p:spPr>
        <p:txBody>
          <a:bodyPr/>
          <a:lstStyle/>
          <a:p>
            <a:r>
              <a:rPr lang="en-AU" dirty="0" smtClean="0"/>
              <a:t>When is software patentable?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142984"/>
            <a:ext cx="7858180" cy="5214974"/>
          </a:xfrm>
        </p:spPr>
        <p:txBody>
          <a:bodyPr/>
          <a:lstStyle/>
          <a:p>
            <a:r>
              <a:rPr lang="en-AU" dirty="0" smtClean="0"/>
              <a:t>If it provides a new and non-obvious technical solution to a technical problem:</a:t>
            </a:r>
          </a:p>
          <a:p>
            <a:pPr marL="812800" lvl="1" indent="-363538"/>
            <a:r>
              <a:rPr lang="en-AU" dirty="0" smtClean="0"/>
              <a:t>a way of making a computer run faster or more efficiently in a novel and inventive way. </a:t>
            </a:r>
          </a:p>
          <a:p>
            <a:pPr marL="812800" lvl="1" indent="-363538"/>
            <a:r>
              <a:rPr lang="en-AU" dirty="0" smtClean="0"/>
              <a:t>a way of making the computer easier to use</a:t>
            </a:r>
          </a:p>
          <a:p>
            <a:r>
              <a:rPr lang="en-AU" sz="3000" dirty="0" smtClean="0"/>
              <a:t>Since 1978, some 30,000 patents for computer-implemented inventions have already been issued by the European Patent Office</a:t>
            </a:r>
            <a:endParaRPr lang="en-AU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AU" sz="3600" dirty="0" smtClean="0"/>
              <a:t>VisiCalc 1979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sz="2000" dirty="0" smtClean="0"/>
              <a:t>Dan </a:t>
            </a:r>
            <a:r>
              <a:rPr lang="en-AU" sz="2000" dirty="0" err="1" smtClean="0"/>
              <a:t>Bricklin</a:t>
            </a:r>
            <a:r>
              <a:rPr lang="en-AU" sz="2000" dirty="0" smtClean="0"/>
              <a:t> and Bob Frankston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824536"/>
          </a:xfrm>
        </p:spPr>
        <p:txBody>
          <a:bodyPr/>
          <a:lstStyle/>
          <a:p>
            <a:r>
              <a:rPr lang="en-AU" sz="2800" dirty="0" smtClean="0"/>
              <a:t>“In 1979 patents for software inventions were infrequently granted so we chose not to risk $10,000.”</a:t>
            </a:r>
          </a:p>
          <a:p>
            <a:pPr lvl="1"/>
            <a:r>
              <a:rPr lang="en-AU" sz="2400" dirty="0" smtClean="0"/>
              <a:t>computer programs were deemed mere mathematical algorithms	</a:t>
            </a:r>
          </a:p>
          <a:p>
            <a:pPr lvl="1"/>
            <a:r>
              <a:rPr lang="en-AU" sz="2400" dirty="0" smtClean="0"/>
              <a:t>mathematical algorithms, as ‘laws of nature’, were not patentable</a:t>
            </a:r>
          </a:p>
          <a:p>
            <a:pPr lvl="1"/>
            <a:r>
              <a:rPr lang="en-AU" sz="2400" dirty="0" smtClean="0"/>
              <a:t>10% chance of success, even proposing it as ‘a machine’ (not software)</a:t>
            </a:r>
          </a:p>
          <a:p>
            <a:r>
              <a:rPr lang="en-AU" sz="2800" dirty="0" smtClean="0"/>
              <a:t>1981 US Supreme Court decision but too late to patent the spreadsheet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1008112"/>
          </a:xfrm>
        </p:spPr>
        <p:txBody>
          <a:bodyPr/>
          <a:lstStyle/>
          <a:p>
            <a:r>
              <a:rPr lang="en-AU" dirty="0" smtClean="0"/>
              <a:t>The Smart card (2001)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5112568"/>
          </a:xfrm>
        </p:spPr>
        <p:txBody>
          <a:bodyPr/>
          <a:lstStyle/>
          <a:p>
            <a:r>
              <a:rPr lang="en-AU" sz="2800" dirty="0" smtClean="0"/>
              <a:t>1998 State Street Bank ruling that "business methods are potentially patent-eligible".</a:t>
            </a:r>
          </a:p>
          <a:p>
            <a:r>
              <a:rPr lang="en-AU" sz="2800" dirty="0" smtClean="0"/>
              <a:t>‘Street test’  states that  ‘</a:t>
            </a:r>
            <a:r>
              <a:rPr lang="en-AU" sz="2800" i="1" dirty="0" smtClean="0"/>
              <a:t>anything which produces a useful, concrete and tangible result is patentable</a:t>
            </a:r>
            <a:r>
              <a:rPr lang="en-AU" sz="2800" dirty="0" smtClean="0"/>
              <a:t>’.</a:t>
            </a:r>
          </a:p>
          <a:p>
            <a:r>
              <a:rPr lang="en-AU" sz="2800" dirty="0" smtClean="0"/>
              <a:t>A credit smart card containing a computer chip to record various loyalty and reward points offered by different traders was therefore patentable as a business method … </a:t>
            </a:r>
          </a:p>
          <a:p>
            <a:r>
              <a:rPr lang="en-AU" sz="2800" dirty="0" smtClean="0"/>
              <a:t>… because the scheme included a means for putting the scheme into effect.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936104"/>
          </a:xfrm>
        </p:spPr>
        <p:txBody>
          <a:bodyPr/>
          <a:lstStyle/>
          <a:p>
            <a:r>
              <a:rPr lang="en-AU" dirty="0" smtClean="0"/>
              <a:t>The </a:t>
            </a:r>
            <a:r>
              <a:rPr lang="en-AU" dirty="0" err="1" smtClean="0"/>
              <a:t>Bilski</a:t>
            </a:r>
            <a:r>
              <a:rPr lang="en-AU" dirty="0" smtClean="0"/>
              <a:t> case (2010)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5256584"/>
          </a:xfrm>
        </p:spPr>
        <p:txBody>
          <a:bodyPr/>
          <a:lstStyle/>
          <a:p>
            <a:r>
              <a:rPr lang="en-AU" sz="2800" dirty="0" smtClean="0"/>
              <a:t>In 1997, Bernard </a:t>
            </a:r>
            <a:r>
              <a:rPr lang="en-AU" sz="2800" dirty="0" err="1" smtClean="0"/>
              <a:t>Bilski</a:t>
            </a:r>
            <a:r>
              <a:rPr lang="en-AU" sz="2800" dirty="0" smtClean="0"/>
              <a:t> had filed a patent application in relation to hedging risks in commodity trading. </a:t>
            </a:r>
          </a:p>
          <a:p>
            <a:r>
              <a:rPr lang="en-AU" sz="2800" dirty="0" smtClean="0"/>
              <a:t>The United States Patent &amp; Trademark Office rejected the application.</a:t>
            </a:r>
          </a:p>
          <a:p>
            <a:r>
              <a:rPr lang="en-AU" sz="2800" dirty="0" err="1" smtClean="0"/>
              <a:t>Bilski</a:t>
            </a:r>
            <a:r>
              <a:rPr lang="en-AU" sz="2800" dirty="0" smtClean="0"/>
              <a:t> appealed in November 2009.</a:t>
            </a:r>
          </a:p>
          <a:p>
            <a:r>
              <a:rPr lang="en-AU" sz="2800" dirty="0" smtClean="0"/>
              <a:t>28 June 2010, the US Supreme Court handed down decision: …</a:t>
            </a:r>
          </a:p>
          <a:p>
            <a:r>
              <a:rPr lang="en-AU" sz="2800" dirty="0" smtClean="0"/>
              <a:t>“</a:t>
            </a:r>
            <a:r>
              <a:rPr lang="en-AU" sz="2800" b="1" dirty="0" smtClean="0"/>
              <a:t>not patentable if it falls into either categories of (</a:t>
            </a:r>
            <a:r>
              <a:rPr lang="en-AU" sz="2800" b="1" dirty="0" err="1" smtClean="0"/>
              <a:t>i</a:t>
            </a:r>
            <a:r>
              <a:rPr lang="en-AU" sz="2800" b="1" dirty="0" smtClean="0"/>
              <a:t>) laws of nature (ii) physical phenomena or (iii) abstract ideas”.</a:t>
            </a:r>
          </a:p>
          <a:p>
            <a:endParaRPr lang="en-AU" sz="2800" dirty="0" smtClean="0"/>
          </a:p>
          <a:p>
            <a:endParaRPr lang="en-AU" sz="2800" dirty="0" smtClean="0"/>
          </a:p>
          <a:p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908720"/>
          </a:xfrm>
        </p:spPr>
        <p:txBody>
          <a:bodyPr/>
          <a:lstStyle/>
          <a:p>
            <a:r>
              <a:rPr lang="en-AU" dirty="0" smtClean="0"/>
              <a:t>And so it goes 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5115272"/>
          </a:xfrm>
        </p:spPr>
        <p:txBody>
          <a:bodyPr/>
          <a:lstStyle/>
          <a:p>
            <a:r>
              <a:rPr lang="en-AU" sz="2800" b="1" dirty="0" smtClean="0"/>
              <a:t>Computer-implemented inventions which only solve a business problem using a computer, rather than a technical problem, are considered </a:t>
            </a:r>
            <a:r>
              <a:rPr lang="en-AU" sz="2800" b="1" dirty="0" err="1" smtClean="0"/>
              <a:t>unpatentable</a:t>
            </a:r>
            <a:r>
              <a:rPr lang="en-AU" sz="2800" b="1" dirty="0" smtClean="0"/>
              <a:t> as lacking an ‘inventive step’.</a:t>
            </a:r>
          </a:p>
          <a:p>
            <a:r>
              <a:rPr lang="en-AU" sz="2800" dirty="0" smtClean="0"/>
              <a:t>In Australia, pure or abstract methods of doing business are not considered to be patentable, but if the method is implemented using a computer, it  can avoid the exclusion applying to business methods.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1430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Intellectual Property (IP) ?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Represents the property of your mind or intellect. </a:t>
            </a:r>
          </a:p>
          <a:p>
            <a:r>
              <a:rPr lang="en-AU" sz="2800" dirty="0" smtClean="0"/>
              <a:t>It can be worth money and may be sold on to other parties to utilise</a:t>
            </a:r>
          </a:p>
          <a:p>
            <a:r>
              <a:rPr lang="en-AU" sz="2800" dirty="0" smtClean="0"/>
              <a:t>It may give you the ‘edge’ which will make your company successful</a:t>
            </a:r>
          </a:p>
          <a:p>
            <a:r>
              <a:rPr lang="en-AU" sz="2800" dirty="0" smtClean="0"/>
              <a:t>It may be stolen and/or used without permission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772400" cy="767008"/>
          </a:xfrm>
        </p:spPr>
        <p:txBody>
          <a:bodyPr/>
          <a:lstStyle/>
          <a:p>
            <a:r>
              <a:rPr lang="en-AU" dirty="0" smtClean="0"/>
              <a:t>Some Software Patents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5544616"/>
          </a:xfrm>
        </p:spPr>
        <p:txBody>
          <a:bodyPr/>
          <a:lstStyle/>
          <a:p>
            <a:r>
              <a:rPr lang="en-AU" sz="2800" dirty="0" smtClean="0"/>
              <a:t>Patent #4,965,765: covers “the use of different </a:t>
            </a:r>
            <a:r>
              <a:rPr lang="en-AU" sz="2800" dirty="0" err="1" smtClean="0"/>
              <a:t>colors</a:t>
            </a:r>
            <a:r>
              <a:rPr lang="en-AU" sz="2800" dirty="0" smtClean="0"/>
              <a:t> to distinguish the nesting level of nested expressions” . It is held by IBM.</a:t>
            </a:r>
            <a:br>
              <a:rPr lang="en-AU" sz="2800" dirty="0" smtClean="0"/>
            </a:br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 smtClean="0"/>
          </a:p>
          <a:p>
            <a:r>
              <a:rPr lang="en-AU" sz="2800" dirty="0" smtClean="0"/>
              <a:t>Patent #5,249,290: covers assignment of client requests to the server process having the least load. </a:t>
            </a:r>
          </a:p>
          <a:p>
            <a:r>
              <a:rPr lang="en-AU" sz="2800" dirty="0" smtClean="0"/>
              <a:t>Patent #4,941,125: covers using a digital camera in conjunction with character recognition software to store and index documents on a CD ROM. </a:t>
            </a:r>
          </a:p>
        </p:txBody>
      </p:sp>
      <p:pic>
        <p:nvPicPr>
          <p:cNvPr id="6" name="Picture 5" descr="BracketsPa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492896"/>
            <a:ext cx="8461448" cy="629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983602"/>
          </a:xfrm>
        </p:spPr>
        <p:txBody>
          <a:bodyPr/>
          <a:lstStyle/>
          <a:p>
            <a:r>
              <a:rPr lang="en-AU" dirty="0" smtClean="0"/>
              <a:t>Some Software Patents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772400" cy="4539208"/>
          </a:xfrm>
        </p:spPr>
        <p:txBody>
          <a:bodyPr/>
          <a:lstStyle/>
          <a:p>
            <a:r>
              <a:rPr lang="en-AU" sz="2800" dirty="0" smtClean="0"/>
              <a:t>Patent # 7,415,666, granted August 19, 2008.</a:t>
            </a:r>
            <a:br>
              <a:rPr lang="en-AU" sz="2800" dirty="0" smtClean="0"/>
            </a:br>
            <a:r>
              <a:rPr lang="en-AU" sz="2800" dirty="0" smtClean="0">
                <a:solidFill>
                  <a:srgbClr val="0000FF"/>
                </a:solidFill>
              </a:rPr>
              <a:t>Title: “Method and system for navigating paginated content in page-based increments” </a:t>
            </a:r>
            <a:r>
              <a:rPr lang="en-AU" sz="2800" dirty="0" smtClean="0"/>
              <a:t>(= “Page Up, Page Down” navigation keys)</a:t>
            </a:r>
          </a:p>
          <a:p>
            <a:r>
              <a:rPr lang="en-AU" sz="2800" dirty="0" smtClean="0"/>
              <a:t>Patent # 6,727,830, granted April 27, 2004 to Microsoft. </a:t>
            </a:r>
            <a:br>
              <a:rPr lang="en-AU" sz="2800" dirty="0" smtClean="0"/>
            </a:br>
            <a:r>
              <a:rPr lang="en-AU" sz="2800" dirty="0" smtClean="0">
                <a:solidFill>
                  <a:srgbClr val="0000FF"/>
                </a:solidFill>
              </a:rPr>
              <a:t>Title: “Time based hardware button for application launch” </a:t>
            </a:r>
            <a:r>
              <a:rPr lang="en-AU" sz="2800" dirty="0" smtClean="0"/>
              <a:t>(=“Double click”)</a:t>
            </a:r>
          </a:p>
          <a:p>
            <a:r>
              <a:rPr lang="en-AU" sz="2800" dirty="0" smtClean="0"/>
              <a:t>Euro Patent #394160: covers the progress bar</a:t>
            </a:r>
            <a:endParaRPr lang="en-AU" sz="2800" dirty="0"/>
          </a:p>
        </p:txBody>
      </p:sp>
      <p:pic>
        <p:nvPicPr>
          <p:cNvPr id="5" name="Picture 4" descr="ProgressBa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5661248"/>
            <a:ext cx="4000500" cy="88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204864"/>
            <a:ext cx="7772400" cy="1143000"/>
          </a:xfrm>
        </p:spPr>
        <p:txBody>
          <a:bodyPr/>
          <a:lstStyle/>
          <a:p>
            <a:r>
              <a:rPr lang="en-AU" dirty="0" smtClean="0"/>
              <a:t>Copyright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861048"/>
            <a:ext cx="269557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772400" cy="1143000"/>
          </a:xfrm>
        </p:spPr>
        <p:txBody>
          <a:bodyPr/>
          <a:lstStyle/>
          <a:p>
            <a:r>
              <a:rPr lang="en-AU" dirty="0" smtClean="0"/>
              <a:t>Copyright: The Berne Convention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860"/>
            <a:ext cx="7772400" cy="4810140"/>
          </a:xfrm>
        </p:spPr>
        <p:txBody>
          <a:bodyPr/>
          <a:lstStyle/>
          <a:p>
            <a:r>
              <a:rPr lang="en-AU" dirty="0" smtClean="0"/>
              <a:t>Signed in Berne, Switzerland, in 1886. </a:t>
            </a:r>
          </a:p>
          <a:p>
            <a:r>
              <a:rPr lang="en-AU" dirty="0" smtClean="0"/>
              <a:t>In 1997 delegates from160 countries discussed digital media, films, music, software, and television and distribution via the Internet</a:t>
            </a:r>
          </a:p>
          <a:p>
            <a:r>
              <a:rPr lang="en-AU" dirty="0" smtClean="0"/>
              <a:t>Automatic copyright protection is the central feature of the Berne accord. </a:t>
            </a:r>
          </a:p>
          <a:p>
            <a:r>
              <a:rPr lang="en-AU" dirty="0" smtClean="0"/>
              <a:t>121 countries including USA are signatories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7772400" cy="1214446"/>
          </a:xfrm>
        </p:spPr>
        <p:txBody>
          <a:bodyPr/>
          <a:lstStyle/>
          <a:p>
            <a:r>
              <a:rPr lang="en-AU" dirty="0" smtClean="0"/>
              <a:t>Articles of the Berne Convention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7364"/>
            <a:ext cx="7772400" cy="4429156"/>
          </a:xfrm>
        </p:spPr>
        <p:txBody>
          <a:bodyPr/>
          <a:lstStyle/>
          <a:p>
            <a:r>
              <a:rPr lang="en-AU" b="1" dirty="0" smtClean="0"/>
              <a:t>Article 1</a:t>
            </a:r>
            <a:r>
              <a:rPr lang="en-AU" dirty="0" smtClean="0"/>
              <a:t>: Protected Works</a:t>
            </a:r>
            <a:endParaRPr lang="en-AU" i="1" dirty="0" smtClean="0"/>
          </a:p>
          <a:p>
            <a:pPr lvl="1"/>
            <a:r>
              <a:rPr lang="en-AU" sz="2400" i="1" dirty="0" smtClean="0"/>
              <a:t>“Literary and artistic works”; </a:t>
            </a:r>
          </a:p>
          <a:p>
            <a:pPr lvl="1"/>
            <a:r>
              <a:rPr lang="en-AU" sz="2400" i="1" dirty="0" smtClean="0"/>
              <a:t>Derivative works;</a:t>
            </a:r>
          </a:p>
          <a:p>
            <a:pPr lvl="1"/>
            <a:r>
              <a:rPr lang="en-AU" sz="2400" dirty="0" smtClean="0"/>
              <a:t>Official texts; </a:t>
            </a:r>
          </a:p>
          <a:p>
            <a:pPr lvl="1"/>
            <a:r>
              <a:rPr lang="en-AU" sz="2400" dirty="0" smtClean="0"/>
              <a:t>Collections; </a:t>
            </a:r>
          </a:p>
          <a:p>
            <a:pPr lvl="1"/>
            <a:r>
              <a:rPr lang="en-AU" sz="2400" dirty="0" smtClean="0"/>
              <a:t>Works of applied art and industrial designs; </a:t>
            </a:r>
          </a:p>
          <a:p>
            <a:pPr lvl="1"/>
            <a:r>
              <a:rPr lang="en-AU" sz="2400" dirty="0" smtClean="0"/>
              <a:t>News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72400" cy="1008112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4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755576" y="1340768"/>
            <a:ext cx="7542213" cy="40498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Which of the following statements regarding copyright is TRUE</a:t>
            </a:r>
            <a:endParaRPr lang="en-NZ" sz="2800" dirty="0">
              <a:latin typeface="Arial" charset="0"/>
            </a:endParaRP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Copyright in Australia is automatic and free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The Berne convention excludes Australia from its conditions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Copyright does not apply to articles published in a learned journal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If you only base your work loosely on other work you can avoid infringing copyright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ALL of the above</a:t>
            </a:r>
          </a:p>
        </p:txBody>
      </p:sp>
      <p:sp>
        <p:nvSpPr>
          <p:cNvPr id="318468" name="AutoShape 4"/>
          <p:cNvSpPr>
            <a:spLocks noChangeArrowheads="1"/>
          </p:cNvSpPr>
          <p:nvPr/>
        </p:nvSpPr>
        <p:spPr bwMode="auto">
          <a:xfrm>
            <a:off x="214282" y="2164978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68313" y="5529263"/>
          <a:ext cx="84248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29263"/>
                        <a:ext cx="84248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4140820" y="5500702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307232"/>
          </a:xfrm>
        </p:spPr>
        <p:txBody>
          <a:bodyPr/>
          <a:lstStyle/>
          <a:p>
            <a:r>
              <a:rPr lang="en-AU" dirty="0" smtClean="0"/>
              <a:t>10 Copyright myths</a:t>
            </a:r>
            <a:br>
              <a:rPr lang="en-AU" dirty="0" smtClean="0"/>
            </a:br>
            <a:r>
              <a:rPr lang="en-AU" sz="2400" dirty="0" smtClean="0"/>
              <a:t>Art </a:t>
            </a:r>
            <a:r>
              <a:rPr lang="en-AU" sz="2400" dirty="0" err="1" smtClean="0"/>
              <a:t>Majlessi</a:t>
            </a:r>
            <a:r>
              <a:rPr lang="en-AU" sz="2400" dirty="0" smtClean="0"/>
              <a:t>, 2004, 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http://www.legalmetro.com/library/copyright-law-explained.html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0848"/>
            <a:ext cx="7772400" cy="40351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"If it doesn't have a copyright notice, it's not copyrighted." </a:t>
            </a:r>
          </a:p>
          <a:p>
            <a:pPr marL="914400" lvl="1" indent="-457200"/>
            <a:r>
              <a:rPr lang="en-AU" sz="2000" dirty="0" smtClean="0"/>
              <a:t>False. According to the Berne copyright convention, anything created privately after April 1, 1989 is copyright.</a:t>
            </a:r>
          </a:p>
          <a:p>
            <a:pPr marL="914400" lvl="1" indent="-457200"/>
            <a:r>
              <a:rPr lang="en-AU" sz="2000" dirty="0" smtClean="0"/>
              <a:t>It does not need the © symbol or anything else.</a:t>
            </a:r>
            <a:endParaRPr lang="en-A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"If I don't charge for it, it's not a violation." </a:t>
            </a:r>
          </a:p>
          <a:p>
            <a:pPr marL="914400" lvl="1" indent="-457200"/>
            <a:r>
              <a:rPr lang="en-AU" sz="2000" dirty="0" smtClean="0"/>
              <a:t>False, but it may matter if the court decides to award monetary damages.</a:t>
            </a:r>
            <a:endParaRPr lang="en-A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"If it's posted to the internet it's in the public domain."</a:t>
            </a:r>
          </a:p>
          <a:p>
            <a:pPr marL="914400" lvl="1" indent="-457200"/>
            <a:r>
              <a:rPr lang="en-AU" sz="2000" dirty="0" smtClean="0"/>
              <a:t>False. Copyright law still applies and the copyright still belongs to the author.</a:t>
            </a:r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936104"/>
          </a:xfrm>
        </p:spPr>
        <p:txBody>
          <a:bodyPr/>
          <a:lstStyle/>
          <a:p>
            <a:r>
              <a:rPr lang="en-AU" dirty="0" smtClean="0"/>
              <a:t>10 Copyright myths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4899248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AU" sz="2400" dirty="0" smtClean="0"/>
              <a:t>"My posting was just fair use!" </a:t>
            </a:r>
          </a:p>
          <a:p>
            <a:pPr marL="914400" lvl="1" indent="-457200"/>
            <a:r>
              <a:rPr lang="en-AU" sz="2000" dirty="0" smtClean="0"/>
              <a:t>False. “Fair use,” applies only to parody, commentary, news reporting, and some educational purposes. </a:t>
            </a:r>
            <a:endParaRPr lang="en-AU" sz="24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AU" sz="2400" dirty="0" smtClean="0"/>
              <a:t>"If you don't defend your copyright you lose it."</a:t>
            </a:r>
          </a:p>
          <a:p>
            <a:pPr marL="914400" lvl="1" indent="-457200"/>
            <a:r>
              <a:rPr lang="en-AU" sz="2000" dirty="0" smtClean="0"/>
              <a:t>False. This regulation applies to business names only.</a:t>
            </a:r>
            <a:endParaRPr lang="en-AU" sz="24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AU" sz="2400" dirty="0" smtClean="0"/>
              <a:t>"If I make up my own stories, but base them on another work, my new work belongs to me." </a:t>
            </a:r>
          </a:p>
          <a:p>
            <a:pPr marL="914400" lvl="1" indent="-457200"/>
            <a:r>
              <a:rPr lang="en-AU" sz="2000" dirty="0" smtClean="0"/>
              <a:t>False. There is a specific section in copyright law that refers to “derivative works.” </a:t>
            </a:r>
          </a:p>
          <a:p>
            <a:pPr marL="914400" lvl="1" indent="-457200"/>
            <a:r>
              <a:rPr lang="en-AU" sz="2000" dirty="0" smtClean="0"/>
              <a:t>If you use the same settings and characters in a new story, those characters still belong to the original author, so you need to seek permission. </a:t>
            </a:r>
          </a:p>
          <a:p>
            <a:pPr marL="914400" lvl="1" indent="-457200"/>
            <a:r>
              <a:rPr lang="en-AU" sz="2000" dirty="0" smtClean="0"/>
              <a:t>Parodies are the only exception in this case.</a:t>
            </a:r>
            <a:endParaRPr lang="en-AU" sz="2400" dirty="0" smtClean="0"/>
          </a:p>
          <a:p>
            <a:pPr marL="457200" indent="-457200">
              <a:buFont typeface="+mj-lt"/>
              <a:buAutoNum type="arabicPeriod" startAt="4"/>
            </a:pP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936104"/>
          </a:xfrm>
        </p:spPr>
        <p:txBody>
          <a:bodyPr/>
          <a:lstStyle/>
          <a:p>
            <a:r>
              <a:rPr lang="en-AU" dirty="0" smtClean="0"/>
              <a:t>10 Copyright myths (3)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5040560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AU" sz="2800" dirty="0" smtClean="0"/>
              <a:t>"They can't get me; defendants in court have powerful rights!" </a:t>
            </a:r>
          </a:p>
          <a:p>
            <a:pPr marL="914400" lvl="1" indent="-457200"/>
            <a:r>
              <a:rPr lang="en-AU" sz="2400" dirty="0" smtClean="0"/>
              <a:t>Copyright violations don't end up in court unless the copyright holder sues the offender. </a:t>
            </a:r>
          </a:p>
          <a:p>
            <a:pPr marL="914400" lvl="1" indent="-457200"/>
            <a:r>
              <a:rPr lang="en-AU" sz="2400" dirty="0" smtClean="0"/>
              <a:t>But, it is easier to get a judgment  in a civil court because the “beyond proof of a reasonable doubt” requirement doesn’t apply to civil suits.</a:t>
            </a:r>
            <a:endParaRPr lang="en-AU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AU" sz="2800" dirty="0" smtClean="0"/>
              <a:t>"Copyright violation is not crime" </a:t>
            </a:r>
          </a:p>
          <a:p>
            <a:pPr marL="914400" lvl="1" indent="-457200"/>
            <a:r>
              <a:rPr lang="en-AU" sz="2400" dirty="0" smtClean="0"/>
              <a:t>The copyright owner can sue. </a:t>
            </a:r>
          </a:p>
          <a:p>
            <a:pPr marL="914400" lvl="1" indent="-457200"/>
            <a:r>
              <a:rPr lang="en-AU" sz="2400" dirty="0" smtClean="0"/>
              <a:t>In the US, copyright infringements valued at over $25,000 are classed as a felony, so you can go to jail for it. 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936104"/>
          </a:xfrm>
        </p:spPr>
        <p:txBody>
          <a:bodyPr/>
          <a:lstStyle/>
          <a:p>
            <a:r>
              <a:rPr lang="en-AU" dirty="0" smtClean="0"/>
              <a:t>10 Copyright myths (4)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AU" sz="2800" dirty="0" smtClean="0"/>
              <a:t>"It doesn't hurt anybody -- in fact it's free advertising." </a:t>
            </a:r>
          </a:p>
          <a:p>
            <a:pPr marL="914400" lvl="1" indent="-457200"/>
            <a:r>
              <a:rPr lang="en-AU" sz="2400" dirty="0" smtClean="0"/>
              <a:t>False. The author has to want that publicity to make it legitimate. </a:t>
            </a:r>
          </a:p>
          <a:p>
            <a:pPr marL="914400" lvl="1" indent="-457200"/>
            <a:r>
              <a:rPr lang="en-AU" sz="2400" dirty="0" smtClean="0"/>
              <a:t>Permission must always be obtained.</a:t>
            </a:r>
            <a:endParaRPr lang="en-AU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en-AU" sz="2800" dirty="0" smtClean="0"/>
              <a:t>“Someone e-mailed me a copy, so it is all right for me to use it as I will." </a:t>
            </a:r>
          </a:p>
          <a:p>
            <a:pPr marL="914400" lvl="1" indent="-457200"/>
            <a:r>
              <a:rPr lang="en-AU" sz="2400" dirty="0" smtClean="0"/>
              <a:t>The copyright is still protected and belongs to the author.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8058152" cy="1143000"/>
          </a:xfrm>
        </p:spPr>
        <p:txBody>
          <a:bodyPr/>
          <a:lstStyle/>
          <a:p>
            <a:r>
              <a:rPr lang="en-AU" dirty="0" smtClean="0"/>
              <a:t>Examples of </a:t>
            </a:r>
            <a:r>
              <a:rPr lang="en-US" dirty="0" smtClean="0"/>
              <a:t>Intellectual Property</a:t>
            </a:r>
            <a:endParaRPr lang="en-US" sz="2000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00174"/>
            <a:ext cx="7772400" cy="45211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z="2400" dirty="0" smtClean="0"/>
              <a:t>books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original articles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music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artwork  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research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inventions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designs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trade marks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proprietary knowledge or trade secrets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circuit layouts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plant or animal breeder’s  ‘creations’</a:t>
            </a:r>
          </a:p>
          <a:p>
            <a:pPr>
              <a:lnSpc>
                <a:spcPct val="80000"/>
              </a:lnSpc>
            </a:pPr>
            <a:r>
              <a:rPr lang="en-AU" sz="2400" dirty="0" smtClean="0"/>
              <a:t>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347936"/>
          </a:xfrm>
        </p:spPr>
        <p:txBody>
          <a:bodyPr/>
          <a:lstStyle/>
          <a:p>
            <a:pPr marL="900113" indent="-900113" algn="l"/>
            <a:r>
              <a:rPr lang="en-NZ" sz="3200" dirty="0" smtClean="0"/>
              <a:t>Q5.	Under which of the following circumstances is it all right to copy copyright material?</a:t>
            </a:r>
            <a:endParaRPr lang="en-AU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2048" y="2132856"/>
            <a:ext cx="7772400" cy="317599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AU" sz="2800" dirty="0" smtClean="0"/>
              <a:t>If it doesn't have a copyright notice</a:t>
            </a:r>
          </a:p>
          <a:p>
            <a:pPr marL="514350" indent="-514350">
              <a:buFont typeface="+mj-lt"/>
              <a:buAutoNum type="alphaUcPeriod"/>
            </a:pPr>
            <a:r>
              <a:rPr lang="en-AU" sz="2800" dirty="0" smtClean="0"/>
              <a:t>If  you don't charge for it</a:t>
            </a:r>
          </a:p>
          <a:p>
            <a:pPr marL="514350" indent="-514350">
              <a:buFont typeface="+mj-lt"/>
              <a:buAutoNum type="alphaUcPeriod"/>
            </a:pPr>
            <a:r>
              <a:rPr lang="en-AU" sz="2800" dirty="0" smtClean="0"/>
              <a:t>If it's posted to the internet by someone else</a:t>
            </a:r>
          </a:p>
          <a:p>
            <a:pPr marL="514350" indent="-514350">
              <a:buFont typeface="+mj-lt"/>
              <a:buAutoNum type="alphaUcPeriod"/>
            </a:pPr>
            <a:r>
              <a:rPr lang="en-AU" sz="2800" dirty="0" smtClean="0"/>
              <a:t>If you make “just fair use” of it on the internet</a:t>
            </a:r>
          </a:p>
          <a:p>
            <a:pPr marL="514350" indent="-514350">
              <a:buFont typeface="+mj-lt"/>
              <a:buAutoNum type="alphaUcPeriod"/>
            </a:pPr>
            <a:r>
              <a:rPr lang="en-AU" sz="2800" dirty="0" smtClean="0"/>
              <a:t>NONE of the above</a:t>
            </a:r>
            <a:endParaRPr lang="en-AU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92667" y="5802923"/>
          <a:ext cx="7893403" cy="75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67" y="5802923"/>
                        <a:ext cx="7893403" cy="75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148064" y="5877272"/>
            <a:ext cx="1349376" cy="659423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en-AU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1712" y="4181202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936104"/>
          </a:xfrm>
        </p:spPr>
        <p:txBody>
          <a:bodyPr/>
          <a:lstStyle/>
          <a:p>
            <a:r>
              <a:rPr lang="en-AU" sz="3600" dirty="0" smtClean="0"/>
              <a:t>Further examples of IP protection (1)</a:t>
            </a:r>
            <a:endParaRPr lang="en-AU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00128"/>
          </a:xfrm>
        </p:spPr>
        <p:txBody>
          <a:bodyPr/>
          <a:lstStyle/>
          <a:p>
            <a:r>
              <a:rPr lang="en-US" sz="2800" dirty="0" smtClean="0"/>
              <a:t>Registered Business Name: </a:t>
            </a:r>
            <a:r>
              <a:rPr lang="en-AU" sz="2800" dirty="0" smtClean="0"/>
              <a:t>A search of Business Names database costs $40</a:t>
            </a:r>
          </a:p>
          <a:p>
            <a:r>
              <a:rPr lang="en-AU" sz="2800" dirty="0" smtClean="0"/>
              <a:t>Registered Design:  a product’s unique overall appearance, shape, configuration, pattern and ornamentation can be protected, regardless of function </a:t>
            </a:r>
          </a:p>
          <a:p>
            <a:pPr>
              <a:lnSpc>
                <a:spcPct val="90000"/>
              </a:lnSpc>
            </a:pPr>
            <a:r>
              <a:rPr lang="en-AU" sz="2800" dirty="0" smtClean="0"/>
              <a:t>Registered Trade Mark:  a word, phrase, letter, number, sound, smell, shape, logo, picture, aspect of packaging or a combination of these</a:t>
            </a:r>
          </a:p>
          <a:p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772400" cy="1000132"/>
          </a:xfrm>
        </p:spPr>
        <p:txBody>
          <a:bodyPr/>
          <a:lstStyle/>
          <a:p>
            <a:r>
              <a:rPr lang="en-AU" sz="3200" dirty="0" smtClean="0"/>
              <a:t>Further examples of IP protection (2)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8736"/>
            <a:ext cx="7772400" cy="4857784"/>
          </a:xfrm>
        </p:spPr>
        <p:txBody>
          <a:bodyPr/>
          <a:lstStyle/>
          <a:p>
            <a:r>
              <a:rPr lang="en-AU" sz="2800" dirty="0" smtClean="0"/>
              <a:t>1989 Circuit Layouts Act </a:t>
            </a:r>
          </a:p>
          <a:p>
            <a:pPr lvl="1"/>
            <a:r>
              <a:rPr lang="en-AU" sz="2400" dirty="0" smtClean="0"/>
              <a:t>covering the three-dimensional configuration of electronic circuits in integrated circuit products or layout designs</a:t>
            </a:r>
          </a:p>
          <a:p>
            <a:r>
              <a:rPr lang="en-AU" sz="2800" dirty="0" smtClean="0"/>
              <a:t>1987 Plant Variety Rights Act and </a:t>
            </a:r>
            <a:br>
              <a:rPr lang="en-AU" sz="2800" dirty="0" smtClean="0"/>
            </a:br>
            <a:r>
              <a:rPr lang="en-AU" sz="2800" dirty="0" smtClean="0"/>
              <a:t>1994 Plant Breeder’s Rights Act  </a:t>
            </a:r>
          </a:p>
          <a:p>
            <a:pPr lvl="1"/>
            <a:r>
              <a:rPr lang="en-AU" sz="2400" dirty="0" smtClean="0"/>
              <a:t>provide exclusive commercial rights to market a new variety of plant or its reproductive material </a:t>
            </a:r>
          </a:p>
          <a:p>
            <a:pPr lvl="1"/>
            <a:r>
              <a:rPr lang="en-AU" sz="2400" dirty="0" smtClean="0"/>
              <a:t>Examples: new plant varieties, plant components such as genes or chromosomes, reproductive material, chemicals or pharmaceuticals from plants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6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762000" y="1500174"/>
            <a:ext cx="7698432" cy="32495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Which of the following is FALSE</a:t>
            </a:r>
            <a:endParaRPr lang="en-NZ" sz="2800" dirty="0">
              <a:latin typeface="Arial" charset="0"/>
            </a:endParaRP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It is possible to register a design without regard to function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Software can be patented in the same way that technology can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Any kind of trade mark or sign can be registered 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A normal patent once granted is valid for 20 years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An innovation patent is valid for only 8 years</a:t>
            </a:r>
          </a:p>
        </p:txBody>
      </p:sp>
      <p:sp>
        <p:nvSpPr>
          <p:cNvPr id="318468" name="AutoShape 4"/>
          <p:cNvSpPr>
            <a:spLocks noChangeArrowheads="1"/>
          </p:cNvSpPr>
          <p:nvPr/>
        </p:nvSpPr>
        <p:spPr bwMode="auto">
          <a:xfrm>
            <a:off x="214282" y="2714620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68313" y="5529263"/>
          <a:ext cx="84248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29263"/>
                        <a:ext cx="84248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6517084" y="5500702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6516216" y="620688"/>
            <a:ext cx="2138362" cy="833437"/>
          </a:xfrm>
          <a:prstGeom prst="borderCallout1">
            <a:avLst>
              <a:gd name="adj1" fmla="val 13713"/>
              <a:gd name="adj2" fmla="val 103565"/>
              <a:gd name="adj3" fmla="val 629659"/>
              <a:gd name="adj4" fmla="val 87293"/>
            </a:avLst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>
              <a:defRPr/>
            </a:pPr>
            <a:r>
              <a:rPr lang="en-AU" sz="2400" dirty="0">
                <a:latin typeface="+mj-lt"/>
              </a:rPr>
              <a:t>Write down your </a:t>
            </a:r>
            <a:r>
              <a:rPr lang="en-AU" sz="2400" dirty="0" smtClean="0">
                <a:latin typeface="+mj-lt"/>
              </a:rPr>
              <a:t>score</a:t>
            </a:r>
            <a:endParaRPr lang="en-AU" sz="2400" dirty="0">
              <a:latin typeface="+mj-lt"/>
            </a:endParaRPr>
          </a:p>
        </p:txBody>
      </p:sp>
      <p:sp>
        <p:nvSpPr>
          <p:cNvPr id="2" name="AutoShape 6" descr="Image result for Chernobyl accid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Next Week</a:t>
            </a:r>
          </a:p>
        </p:txBody>
      </p:sp>
      <p:sp>
        <p:nvSpPr>
          <p:cNvPr id="2" name="AutoShape 6" descr="Image result for Chernobyl accid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 smtClean="0"/>
              <a:t>Last official lecture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852936"/>
            <a:ext cx="4752528" cy="2376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248" y="5519463"/>
            <a:ext cx="9203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solidFill>
                  <a:srgbClr val="FF0000"/>
                </a:solidFill>
              </a:rPr>
              <a:t>Week 13 is revision &amp; Student Feedback completion !!</a:t>
            </a:r>
            <a:endParaRPr lang="en-A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936104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1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762000" y="1268760"/>
            <a:ext cx="7542213" cy="3680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Which of the following statements regarding intellectual property is TRUE</a:t>
            </a:r>
            <a:endParaRPr lang="en-NZ" sz="2800" dirty="0">
              <a:latin typeface="Arial" charset="0"/>
            </a:endParaRPr>
          </a:p>
          <a:p>
            <a:pPr marL="609600" indent="-609600" eaLnBrk="1" hangingPunct="1">
              <a:buFont typeface="+mj-lt"/>
              <a:buAutoNum type="alphaUcPeriod"/>
            </a:pPr>
            <a:r>
              <a:rPr lang="en-AU" sz="2400" dirty="0" smtClean="0">
                <a:latin typeface="+mj-lt"/>
              </a:rPr>
              <a:t>Represents the property of your mind or intellect. 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AU" sz="2400" dirty="0" smtClean="0">
                <a:latin typeface="+mj-lt"/>
              </a:rPr>
              <a:t>It can be worth money and may be sold on to other parties to utilise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AU" sz="2400" dirty="0" smtClean="0">
                <a:latin typeface="+mj-lt"/>
              </a:rPr>
              <a:t>It may give you the ‘edge’ which will make your company successful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AU" sz="2400" dirty="0" smtClean="0">
                <a:latin typeface="+mj-lt"/>
              </a:rPr>
              <a:t>It may be stolen and used without permission</a:t>
            </a:r>
            <a:endParaRPr lang="en-US" sz="2400" dirty="0" smtClean="0">
              <a:latin typeface="+mj-lt"/>
            </a:endParaRP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sz="2400" dirty="0" smtClean="0">
                <a:latin typeface="+mj-lt"/>
              </a:rPr>
              <a:t>ALL of the above</a:t>
            </a:r>
          </a:p>
        </p:txBody>
      </p:sp>
      <p:sp>
        <p:nvSpPr>
          <p:cNvPr id="318468" name="AutoShape 4"/>
          <p:cNvSpPr>
            <a:spLocks noChangeArrowheads="1"/>
          </p:cNvSpPr>
          <p:nvPr/>
        </p:nvSpPr>
        <p:spPr bwMode="auto">
          <a:xfrm>
            <a:off x="179512" y="4365104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68313" y="5529263"/>
          <a:ext cx="84248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Photo Editor Photo" r:id="rId3" imgW="5353797" imgH="495369" progId="">
                  <p:embed/>
                </p:oleObj>
              </mc:Choice>
              <mc:Fallback>
                <p:oleObj name="Photo Editor Photo" r:id="rId3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29263"/>
                        <a:ext cx="84248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539552" y="5500702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Protecting other Intellectual Property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Registration  of IP is administered in Australia by </a:t>
            </a:r>
            <a:r>
              <a:rPr lang="en-AU" i="1" dirty="0" err="1" smtClean="0"/>
              <a:t>IPAustralia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www.ipaustralia.gov.au</a:t>
            </a:r>
            <a:endParaRPr lang="en-US" dirty="0" smtClean="0"/>
          </a:p>
          <a:p>
            <a:pPr lvl="1"/>
            <a:r>
              <a:rPr lang="en-AU" dirty="0" smtClean="0"/>
              <a:t>Patents</a:t>
            </a:r>
          </a:p>
          <a:p>
            <a:pPr lvl="1"/>
            <a:r>
              <a:rPr lang="en-AU" dirty="0" smtClean="0"/>
              <a:t>Designs</a:t>
            </a:r>
          </a:p>
          <a:p>
            <a:pPr lvl="1"/>
            <a:r>
              <a:rPr lang="en-AU" dirty="0" smtClean="0"/>
              <a:t>Trade marks </a:t>
            </a:r>
          </a:p>
          <a:p>
            <a:pPr lvl="1"/>
            <a:r>
              <a:rPr lang="en-AU" dirty="0" smtClean="0"/>
              <a:t>Business names</a:t>
            </a:r>
          </a:p>
          <a:p>
            <a:pPr>
              <a:buNone/>
            </a:pP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3643314"/>
            <a:ext cx="258712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772400" cy="1000132"/>
          </a:xfrm>
        </p:spPr>
        <p:txBody>
          <a:bodyPr/>
          <a:lstStyle/>
          <a:p>
            <a:r>
              <a:rPr lang="en-AU" dirty="0" smtClean="0"/>
              <a:t>Patents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214974"/>
          </a:xfrm>
        </p:spPr>
        <p:txBody>
          <a:bodyPr/>
          <a:lstStyle/>
          <a:p>
            <a:r>
              <a:rPr lang="en-AU" sz="2800" dirty="0" smtClean="0"/>
              <a:t>Legally enforceable </a:t>
            </a:r>
          </a:p>
          <a:p>
            <a:r>
              <a:rPr lang="en-AU" sz="2800" dirty="0" smtClean="0"/>
              <a:t>Owner has exclusive right to commercially exploit  the invention for the life of the patent</a:t>
            </a:r>
          </a:p>
          <a:p>
            <a:pPr lvl="0"/>
            <a:r>
              <a:rPr lang="en-AU" sz="2800" dirty="0" smtClean="0"/>
              <a:t>Can only apply to </a:t>
            </a:r>
            <a:r>
              <a:rPr lang="en-AU" sz="2800" dirty="0" smtClean="0">
                <a:solidFill>
                  <a:srgbClr val="FF0000"/>
                </a:solidFill>
              </a:rPr>
              <a:t>technology </a:t>
            </a:r>
            <a:r>
              <a:rPr lang="en-AU" sz="2800" dirty="0" smtClean="0"/>
              <a:t>, i.e. something that is a product, a composition or a process.</a:t>
            </a:r>
          </a:p>
          <a:p>
            <a:pPr lvl="1"/>
            <a:r>
              <a:rPr lang="en-AU" sz="2400" dirty="0" smtClean="0"/>
              <a:t>Must be </a:t>
            </a:r>
            <a:r>
              <a:rPr lang="en-AU" sz="2400" dirty="0" smtClean="0">
                <a:solidFill>
                  <a:srgbClr val="FF0000"/>
                </a:solidFill>
              </a:rPr>
              <a:t>novel</a:t>
            </a:r>
            <a:r>
              <a:rPr lang="en-AU" sz="2400" dirty="0" smtClean="0"/>
              <a:t>, i.e. different from anything that has gone before. </a:t>
            </a:r>
          </a:p>
          <a:p>
            <a:pPr lvl="1"/>
            <a:r>
              <a:rPr lang="en-AU" sz="2400" dirty="0" smtClean="0"/>
              <a:t>Must be </a:t>
            </a:r>
            <a:r>
              <a:rPr lang="en-AU" sz="2400" dirty="0" smtClean="0">
                <a:solidFill>
                  <a:srgbClr val="FF0000"/>
                </a:solidFill>
              </a:rPr>
              <a:t>useful</a:t>
            </a:r>
            <a:r>
              <a:rPr lang="en-AU" sz="2400" dirty="0" smtClean="0"/>
              <a:t>, i.e. have the potential for commercial return</a:t>
            </a:r>
          </a:p>
          <a:p>
            <a:pPr lvl="1"/>
            <a:r>
              <a:rPr lang="en-AU" sz="2400" dirty="0" smtClean="0"/>
              <a:t>Must be </a:t>
            </a:r>
            <a:r>
              <a:rPr lang="en-AU" sz="2400" dirty="0" smtClean="0">
                <a:solidFill>
                  <a:srgbClr val="FF0000"/>
                </a:solidFill>
              </a:rPr>
              <a:t>inventive, </a:t>
            </a:r>
            <a:r>
              <a:rPr lang="en-AU" sz="2400" dirty="0" smtClean="0"/>
              <a:t>i.e. the result of some ingenuity on your part, not just a solution to a problem that would have been obvious to anyone.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72400" cy="928694"/>
          </a:xfrm>
        </p:spPr>
        <p:txBody>
          <a:bodyPr/>
          <a:lstStyle/>
          <a:p>
            <a:r>
              <a:rPr lang="en-AU" dirty="0" smtClean="0"/>
              <a:t>Inventive (“non-obvious”)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214422"/>
            <a:ext cx="7772400" cy="5214974"/>
          </a:xfrm>
        </p:spPr>
        <p:txBody>
          <a:bodyPr/>
          <a:lstStyle/>
          <a:p>
            <a:r>
              <a:rPr lang="en-AU" dirty="0" smtClean="0"/>
              <a:t>To decide whether it is “non-obvious” you must consider first:</a:t>
            </a:r>
          </a:p>
          <a:p>
            <a:pPr lvl="1"/>
            <a:r>
              <a:rPr lang="en-AU" dirty="0" smtClean="0"/>
              <a:t>the scope and content of the prior art</a:t>
            </a:r>
          </a:p>
          <a:p>
            <a:pPr lvl="1"/>
            <a:r>
              <a:rPr lang="en-AU" dirty="0" smtClean="0"/>
              <a:t>the level of ordinary skill in the art</a:t>
            </a:r>
          </a:p>
          <a:p>
            <a:pPr lvl="1"/>
            <a:r>
              <a:rPr lang="en-AU" dirty="0" smtClean="0"/>
              <a:t>the differences between the claimed invention and the “prior art”.</a:t>
            </a:r>
          </a:p>
          <a:p>
            <a:r>
              <a:rPr lang="en-AU" dirty="0" smtClean="0"/>
              <a:t>In addition you must also consider:</a:t>
            </a:r>
          </a:p>
          <a:p>
            <a:pPr lvl="1"/>
            <a:r>
              <a:rPr lang="en-AU" dirty="0" smtClean="0"/>
              <a:t>commercial success</a:t>
            </a:r>
          </a:p>
          <a:p>
            <a:pPr lvl="1"/>
            <a:r>
              <a:rPr lang="en-AU" dirty="0" smtClean="0"/>
              <a:t>long-felt but unsolved needs </a:t>
            </a:r>
          </a:p>
          <a:p>
            <a:pPr lvl="1"/>
            <a:r>
              <a:rPr lang="en-AU" dirty="0" smtClean="0"/>
              <a:t>failure of others.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772400" cy="1143000"/>
          </a:xfrm>
        </p:spPr>
        <p:txBody>
          <a:bodyPr/>
          <a:lstStyle/>
          <a:p>
            <a:r>
              <a:rPr lang="en-AU" dirty="0" smtClean="0"/>
              <a:t>The patenting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357298"/>
            <a:ext cx="7772400" cy="4881578"/>
          </a:xfrm>
        </p:spPr>
        <p:txBody>
          <a:bodyPr/>
          <a:lstStyle/>
          <a:p>
            <a:r>
              <a:rPr lang="en-AU" dirty="0" smtClean="0"/>
              <a:t>Involves full disclosure - a full description of how the invention works</a:t>
            </a:r>
          </a:p>
          <a:p>
            <a:r>
              <a:rPr lang="en-AU" dirty="0" smtClean="0"/>
              <a:t>The patent office then examines the application to ensure it fulfils the three criteria and does a patent search</a:t>
            </a:r>
          </a:p>
          <a:p>
            <a:r>
              <a:rPr lang="en-AU" dirty="0" smtClean="0"/>
              <a:t>Members of the public can object if they hold patent for something similar</a:t>
            </a:r>
          </a:p>
          <a:p>
            <a:r>
              <a:rPr lang="en-AU" dirty="0" smtClean="0"/>
              <a:t>Process can take more than a year</a:t>
            </a:r>
          </a:p>
          <a:p>
            <a:r>
              <a:rPr lang="en-AU" dirty="0" smtClean="0"/>
              <a:t>Patent lasts for 20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K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FFFF"/>
      </a:accent1>
      <a:accent2>
        <a:srgbClr val="07FF07"/>
      </a:accent2>
      <a:accent3>
        <a:srgbClr val="FFFFFF"/>
      </a:accent3>
      <a:accent4>
        <a:srgbClr val="000000"/>
      </a:accent4>
      <a:accent5>
        <a:srgbClr val="AAFFFF"/>
      </a:accent5>
      <a:accent6>
        <a:srgbClr val="06E706"/>
      </a:accent6>
      <a:hlink>
        <a:srgbClr val="FC0128"/>
      </a:hlink>
      <a:folHlink>
        <a:srgbClr val="2211FD"/>
      </a:folHlink>
    </a:clrScheme>
    <a:fontScheme name="GK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K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K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112802178</TotalTime>
  <Pages>23</Pages>
  <Words>2296</Words>
  <Application>Microsoft Office PowerPoint</Application>
  <PresentationFormat>On-screen Show (4:3)</PresentationFormat>
  <Paragraphs>279</Paragraphs>
  <Slides>44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Times New Roman</vt:lpstr>
      <vt:lpstr>Wingdings</vt:lpstr>
      <vt:lpstr>GKWhite</vt:lpstr>
      <vt:lpstr>Photo Editor Photo</vt:lpstr>
      <vt:lpstr>INFO5990 Professional Practice in IT  Lecture 11B </vt:lpstr>
      <vt:lpstr>By the end of this lecture you will be able to:</vt:lpstr>
      <vt:lpstr>What is Intellectual Property (IP) ?</vt:lpstr>
      <vt:lpstr>Examples of Intellectual Property</vt:lpstr>
      <vt:lpstr>Question 1</vt:lpstr>
      <vt:lpstr>Protecting other Intellectual Property</vt:lpstr>
      <vt:lpstr>Patents </vt:lpstr>
      <vt:lpstr>Inventive (“non-obvious”)</vt:lpstr>
      <vt:lpstr>The patenting process</vt:lpstr>
      <vt:lpstr>Disclosure </vt:lpstr>
      <vt:lpstr>Disclosure: beware!</vt:lpstr>
      <vt:lpstr>The Cost</vt:lpstr>
      <vt:lpstr>Innovation patent (called ‘petty patent’ prior to 2001) </vt:lpstr>
      <vt:lpstr>What cannot be patented</vt:lpstr>
      <vt:lpstr>Question 2</vt:lpstr>
      <vt:lpstr>Some classic cases</vt:lpstr>
      <vt:lpstr>The Cantilever chair</vt:lpstr>
      <vt:lpstr>Some Famous Australian Patents</vt:lpstr>
      <vt:lpstr>What if you don’t patent?</vt:lpstr>
      <vt:lpstr>Success rate of patent litigation</vt:lpstr>
      <vt:lpstr>Patent litigation (Australia, 1997-2003 )</vt:lpstr>
      <vt:lpstr>Question 3</vt:lpstr>
      <vt:lpstr>Patenting Software</vt:lpstr>
      <vt:lpstr>First software patent</vt:lpstr>
      <vt:lpstr>When is software patentable?</vt:lpstr>
      <vt:lpstr>VisiCalc 1979  Dan Bricklin and Bob Frankston</vt:lpstr>
      <vt:lpstr>The Smart card (2001)</vt:lpstr>
      <vt:lpstr>The Bilski case (2010)</vt:lpstr>
      <vt:lpstr>And so it goes …</vt:lpstr>
      <vt:lpstr>Some Software Patents (1)</vt:lpstr>
      <vt:lpstr>Some Software Patents (2)</vt:lpstr>
      <vt:lpstr>Copyright</vt:lpstr>
      <vt:lpstr>Copyright: The Berne Convention</vt:lpstr>
      <vt:lpstr>Articles of the Berne Convention</vt:lpstr>
      <vt:lpstr>Question 4</vt:lpstr>
      <vt:lpstr>10 Copyright myths Art Majlessi, 2004,  http://www.legalmetro.com/library/copyright-law-explained.html</vt:lpstr>
      <vt:lpstr>10 Copyright myths (2)</vt:lpstr>
      <vt:lpstr>10 Copyright myths (3)</vt:lpstr>
      <vt:lpstr>10 Copyright myths (4)</vt:lpstr>
      <vt:lpstr>Q5. Under which of the following circumstances is it all right to copy copyright material?</vt:lpstr>
      <vt:lpstr>Further examples of IP protection (1)</vt:lpstr>
      <vt:lpstr>Further examples of IP protection (2)</vt:lpstr>
      <vt:lpstr>Question 6</vt:lpstr>
      <vt:lpstr>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Specification</dc:title>
  <dc:creator>Commerce Division</dc:creator>
  <cp:lastModifiedBy>khimji vaghjiani</cp:lastModifiedBy>
  <cp:revision>819</cp:revision>
  <cp:lastPrinted>1999-03-15T20:49:22Z</cp:lastPrinted>
  <dcterms:created xsi:type="dcterms:W3CDTF">1996-03-21T08:35:46Z</dcterms:created>
  <dcterms:modified xsi:type="dcterms:W3CDTF">2016-10-07T22:59:55Z</dcterms:modified>
</cp:coreProperties>
</file>