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408" r:id="rId2"/>
    <p:sldId id="409" r:id="rId3"/>
    <p:sldId id="538" r:id="rId4"/>
    <p:sldId id="537" r:id="rId5"/>
    <p:sldId id="451" r:id="rId6"/>
    <p:sldId id="466" r:id="rId7"/>
    <p:sldId id="470" r:id="rId8"/>
    <p:sldId id="471" r:id="rId9"/>
    <p:sldId id="527" r:id="rId10"/>
    <p:sldId id="480" r:id="rId11"/>
    <p:sldId id="477" r:id="rId12"/>
    <p:sldId id="497" r:id="rId13"/>
    <p:sldId id="493" r:id="rId14"/>
    <p:sldId id="528" r:id="rId15"/>
    <p:sldId id="529" r:id="rId16"/>
    <p:sldId id="490" r:id="rId17"/>
    <p:sldId id="472" r:id="rId18"/>
    <p:sldId id="491" r:id="rId19"/>
    <p:sldId id="474" r:id="rId20"/>
    <p:sldId id="489" r:id="rId21"/>
    <p:sldId id="476" r:id="rId22"/>
    <p:sldId id="494" r:id="rId23"/>
    <p:sldId id="478" r:id="rId24"/>
    <p:sldId id="475" r:id="rId25"/>
    <p:sldId id="479" r:id="rId26"/>
    <p:sldId id="509" r:id="rId27"/>
    <p:sldId id="532" r:id="rId28"/>
    <p:sldId id="530" r:id="rId29"/>
    <p:sldId id="481" r:id="rId30"/>
    <p:sldId id="536" r:id="rId31"/>
    <p:sldId id="483" r:id="rId32"/>
    <p:sldId id="531" r:id="rId33"/>
    <p:sldId id="485" r:id="rId34"/>
    <p:sldId id="519" r:id="rId35"/>
    <p:sldId id="495" r:id="rId36"/>
    <p:sldId id="507" r:id="rId37"/>
    <p:sldId id="516" r:id="rId38"/>
    <p:sldId id="518" r:id="rId39"/>
    <p:sldId id="508" r:id="rId40"/>
    <p:sldId id="510" r:id="rId41"/>
    <p:sldId id="533" r:id="rId42"/>
    <p:sldId id="534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11" r:id="rId51"/>
    <p:sldId id="512" r:id="rId52"/>
    <p:sldId id="513" r:id="rId53"/>
    <p:sldId id="467" r:id="rId54"/>
    <p:sldId id="514" r:id="rId55"/>
  </p:sldIdLst>
  <p:sldSz cx="9144000" cy="6858000" type="screen4x3"/>
  <p:notesSz cx="6985000" cy="9271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CC"/>
    <a:srgbClr val="B2B2B2"/>
    <a:srgbClr val="FFFF00"/>
    <a:srgbClr val="CC00CC"/>
    <a:srgbClr val="FFFFFF"/>
    <a:srgbClr val="DDDDE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4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5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54" y="-108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124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5563" y="808038"/>
            <a:ext cx="4332287" cy="3249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1275" cy="390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34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6A4DE578-FE28-4E28-A767-FFF4D49812B1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4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9099B6BB-291F-4519-B406-6DB6A7B75CFC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9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B873E8DE-4D29-4083-8A50-3100701113CE}" type="slidenum">
              <a:rPr lang="en-US" smtClean="0">
                <a:cs typeface="Arial" charset="0"/>
              </a:rPr>
              <a:pPr/>
              <a:t>24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3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E1510011-DC25-429B-A83A-7EFDF89FCCB5}" type="slidenum">
              <a:rPr lang="en-US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6579CCF1-30C9-4996-B0D3-7290E8C83FD2}" type="slidenum">
              <a:rPr lang="en-US" smtClean="0">
                <a:cs typeface="Arial" charset="0"/>
              </a:rPr>
              <a:pPr/>
              <a:t>26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75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87766D93-109E-44B6-9735-D88F2F7ECE36}" type="slidenum">
              <a:rPr lang="en-US" smtClean="0">
                <a:cs typeface="Arial" pitchFamily="34" charset="0"/>
              </a:rPr>
              <a:pPr/>
              <a:t>29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3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87766D93-109E-44B6-9735-D88F2F7ECE36}" type="slidenum">
              <a:rPr lang="en-US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34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FA5D6ED7-1032-482E-9372-706E17FED549}" type="slidenum">
              <a:rPr lang="en-US" smtClean="0">
                <a:cs typeface="Arial" pitchFamily="34" charset="0"/>
              </a:rPr>
              <a:pPr/>
              <a:t>31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2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46EE2BD1-C6E1-48DB-AE17-5E9DE6C3EB42}" type="slidenum">
              <a:rPr lang="en-US" smtClean="0">
                <a:cs typeface="Arial" pitchFamily="34" charset="0"/>
              </a:rPr>
              <a:pPr/>
              <a:t>33</a:t>
            </a:fld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03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46EE2BD1-C6E1-48DB-AE17-5E9DE6C3EB42}" type="slidenum">
              <a:rPr lang="en-US" smtClean="0">
                <a:cs typeface="Arial" pitchFamily="34" charset="0"/>
              </a:rPr>
              <a:pPr/>
              <a:t>35</a:t>
            </a:fld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18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46EE2BD1-C6E1-48DB-AE17-5E9DE6C3EB42}" type="slidenum">
              <a:rPr lang="en-US" smtClean="0">
                <a:cs typeface="Arial" pitchFamily="34" charset="0"/>
              </a:rPr>
              <a:pPr/>
              <a:t>36</a:t>
            </a:fld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7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C0069D65-93E5-4729-9226-BF1FBC54370E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4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46EE2BD1-C6E1-48DB-AE17-5E9DE6C3EB42}" type="slidenum">
              <a:rPr lang="en-US" smtClean="0">
                <a:cs typeface="Arial" pitchFamily="34" charset="0"/>
              </a:rPr>
              <a:pPr/>
              <a:t>39</a:t>
            </a:fld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13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FA5D6ED7-1032-482E-9372-706E17FED549}" type="slidenum">
              <a:rPr lang="en-US" smtClean="0">
                <a:cs typeface="Arial" pitchFamily="34" charset="0"/>
              </a:rPr>
              <a:pPr/>
              <a:t>40</a:t>
            </a:fld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46EE2BD1-C6E1-48DB-AE17-5E9DE6C3EB42}" type="slidenum">
              <a:rPr lang="en-US" smtClean="0">
                <a:cs typeface="Arial" pitchFamily="34" charset="0"/>
              </a:rPr>
              <a:pPr/>
              <a:t>12</a:t>
            </a:fld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9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84C7A7F3-7059-49E4-839B-0B5E9D213A7F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10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84C7A7F3-7059-49E4-839B-0B5E9D213A7F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3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84C7A7F3-7059-49E4-839B-0B5E9D213A7F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5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240BE4DE-F198-4C4E-9905-C6EE0EA52088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1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2F998949-A8F9-407D-B281-AF813151C517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20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C0069D65-93E5-4729-9226-BF1FBC54370E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1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20650" y="6599238"/>
            <a:ext cx="25796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INFO5990  Lecture 12A - </a:t>
            </a:r>
            <a:fld id="{3F3DE190-4616-41FA-BD54-47B53AA17031}" type="slidenum">
              <a:rPr lang="en-US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93542" name="Rectangle 6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64770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4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10" Type="http://schemas.openxmlformats.org/officeDocument/2006/relationships/image" Target="../media/image40.wmf"/><Relationship Id="rId4" Type="http://schemas.openxmlformats.org/officeDocument/2006/relationships/image" Target="../media/image41.jpeg"/><Relationship Id="rId9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wmf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wmf"/><Relationship Id="rId4" Type="http://schemas.openxmlformats.org/officeDocument/2006/relationships/image" Target="../media/image9.png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8.wmf"/><Relationship Id="rId7" Type="http://schemas.openxmlformats.org/officeDocument/2006/relationships/image" Target="../media/image20.w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11" Type="http://schemas.openxmlformats.org/officeDocument/2006/relationships/image" Target="../media/image24.wmf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8.wmf"/><Relationship Id="rId9" Type="http://schemas.openxmlformats.org/officeDocument/2006/relationships/hyperlink" Target="http://www.youtube.com/watch?v=yVXYfXyIFKg&amp;feature=BFa&amp;list=UUrR22MmDd5-cKP2jTVKpBcQ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0787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209800"/>
            <a:ext cx="2751138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765175"/>
            <a:ext cx="8210550" cy="1584325"/>
          </a:xfrm>
        </p:spPr>
        <p:txBody>
          <a:bodyPr/>
          <a:lstStyle/>
          <a:p>
            <a:pPr>
              <a:defRPr/>
            </a:pPr>
            <a:r>
              <a:rPr lang="en-GB" sz="3200" b="1" dirty="0" smtClean="0"/>
              <a:t>INFO5990 Professional Practice in IT </a:t>
            </a:r>
            <a:br>
              <a:rPr lang="en-GB" sz="3200" b="1" dirty="0" smtClean="0"/>
            </a:br>
            <a:r>
              <a:rPr lang="en-GB" sz="2400" dirty="0" smtClean="0"/>
              <a:t>Lecture 12A</a:t>
            </a:r>
            <a:br>
              <a:rPr lang="en-GB" sz="2400" dirty="0" smtClean="0"/>
            </a:br>
            <a:endParaRPr lang="en-GB" sz="2400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068638"/>
            <a:ext cx="7620000" cy="2160562"/>
          </a:xfrm>
        </p:spPr>
        <p:txBody>
          <a:bodyPr/>
          <a:lstStyle/>
          <a:p>
            <a:r>
              <a:rPr lang="en-AU" sz="2800" dirty="0" smtClean="0"/>
              <a:t>Decision Making</a:t>
            </a:r>
          </a:p>
          <a:p>
            <a:r>
              <a:rPr lang="en-AU" sz="2800" dirty="0" smtClean="0"/>
              <a:t>Problem Solving</a:t>
            </a:r>
          </a:p>
          <a:p>
            <a:r>
              <a:rPr lang="en-AU" sz="2800" dirty="0" smtClean="0"/>
              <a:t>Decision Support Systems</a:t>
            </a:r>
          </a:p>
          <a:p>
            <a:r>
              <a:rPr lang="en-AU" sz="2800" dirty="0" smtClean="0"/>
              <a:t>Monitoring performance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3009900" y="3097213"/>
            <a:ext cx="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AU" dirty="0"/>
          </a:p>
        </p:txBody>
      </p:sp>
      <p:pic>
        <p:nvPicPr>
          <p:cNvPr id="2054" name="Picture 8" descr="bd0688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76400"/>
            <a:ext cx="15319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9" descr="bs01143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800600"/>
            <a:ext cx="17224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0" descr="sy00933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181600"/>
            <a:ext cx="12954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1" descr="bs01323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828800"/>
            <a:ext cx="1517650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2" descr="C:\Users\Public\Documents\Engg1805CourseMaterials_2011\Admin2011\UniversityShiel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188913"/>
            <a:ext cx="2171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9208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Problem Solving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pPr eaLnBrk="1" hangingPunct="1"/>
            <a:r>
              <a:rPr lang="en-US" dirty="0" smtClean="0"/>
              <a:t>A problem occurs when a system</a:t>
            </a:r>
          </a:p>
          <a:p>
            <a:pPr lvl="1" eaLnBrk="1" hangingPunct="1"/>
            <a:r>
              <a:rPr lang="en-US" dirty="0" smtClean="0"/>
              <a:t>does not meet its established goals</a:t>
            </a:r>
          </a:p>
          <a:p>
            <a:pPr lvl="1" eaLnBrk="1" hangingPunct="1"/>
            <a:r>
              <a:rPr lang="en-US" dirty="0" smtClean="0"/>
              <a:t>does not yield the predicted results, or</a:t>
            </a:r>
          </a:p>
          <a:p>
            <a:pPr lvl="1" eaLnBrk="1" hangingPunct="1"/>
            <a:r>
              <a:rPr lang="en-US" dirty="0" smtClean="0"/>
              <a:t>does not work as planned</a:t>
            </a:r>
          </a:p>
          <a:p>
            <a:pPr eaLnBrk="1" hangingPunct="1"/>
            <a:r>
              <a:rPr lang="en-US" dirty="0" smtClean="0"/>
              <a:t>To ‘solve the problem’ means </a:t>
            </a:r>
            <a:r>
              <a:rPr lang="en-US" dirty="0" smtClean="0">
                <a:solidFill>
                  <a:srgbClr val="FF0000"/>
                </a:solidFill>
              </a:rPr>
              <a:t>‘to reduce the difference between the desired outcome and the actual outcome’</a:t>
            </a:r>
          </a:p>
          <a:p>
            <a:pPr eaLnBrk="1" hangingPunct="1"/>
            <a:r>
              <a:rPr lang="en-US" dirty="0" smtClean="0"/>
              <a:t>Problem solving also includes the identification of new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108012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Steps in problem solving</a:t>
            </a:r>
            <a:endParaRPr lang="en-US" sz="3600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961312" cy="5040560"/>
          </a:xfrm>
        </p:spPr>
        <p:txBody>
          <a:bodyPr/>
          <a:lstStyle/>
          <a:p>
            <a:pPr marL="339725" indent="-339725" eaLnBrk="1" hangingPunct="1">
              <a:buFont typeface="Tahoma" pitchFamily="34" charset="0"/>
              <a:buAutoNum type="arabicPeriod"/>
            </a:pPr>
            <a:r>
              <a:rPr lang="en-US" sz="2700" dirty="0" smtClean="0"/>
              <a:t>Define problem</a:t>
            </a:r>
          </a:p>
          <a:p>
            <a:pPr marL="339725" indent="-339725" eaLnBrk="1" hangingPunct="1">
              <a:buFont typeface="Tahoma" pitchFamily="34" charset="0"/>
              <a:buAutoNum type="arabicPeriod"/>
            </a:pPr>
            <a:r>
              <a:rPr lang="en-US" sz="2700" dirty="0" smtClean="0"/>
              <a:t>Gather intelligence</a:t>
            </a:r>
          </a:p>
          <a:p>
            <a:pPr marL="739775" lvl="1" indent="-339725" eaLnBrk="1" hangingPunct="1"/>
            <a:r>
              <a:rPr lang="en-US" sz="2300" dirty="0" smtClean="0"/>
              <a:t>This involves collecting information about the system</a:t>
            </a:r>
          </a:p>
          <a:p>
            <a:pPr marL="739775" lvl="1" indent="-339725" eaLnBrk="1" hangingPunct="1"/>
            <a:r>
              <a:rPr lang="en-US" sz="2300" dirty="0" smtClean="0"/>
              <a:t>It may involve constructing a model of the system, which could be concrete or mathematical</a:t>
            </a:r>
          </a:p>
          <a:p>
            <a:pPr marL="339725" indent="-339725" eaLnBrk="1" hangingPunct="1">
              <a:buFont typeface="Tahoma" pitchFamily="34" charset="0"/>
              <a:buAutoNum type="arabicPeriod"/>
            </a:pPr>
            <a:r>
              <a:rPr lang="en-US" sz="2700" dirty="0" smtClean="0"/>
              <a:t>Consider possible solutions to the problem and evaluate them</a:t>
            </a:r>
          </a:p>
          <a:p>
            <a:pPr marL="339725" indent="-339725" eaLnBrk="1" hangingPunct="1">
              <a:buFont typeface="Tahoma" pitchFamily="34" charset="0"/>
              <a:buAutoNum type="arabicPeriod"/>
            </a:pPr>
            <a:r>
              <a:rPr lang="en-US" sz="2700" dirty="0" smtClean="0"/>
              <a:t>Choose preferred solution (can depend on objectives)</a:t>
            </a:r>
          </a:p>
          <a:p>
            <a:pPr marL="339725" indent="-339725" eaLnBrk="1" hangingPunct="1">
              <a:buFont typeface="Tahoma" pitchFamily="34" charset="0"/>
              <a:buAutoNum type="arabicPeriod"/>
            </a:pPr>
            <a:r>
              <a:rPr lang="en-US" sz="2700" dirty="0" smtClean="0">
                <a:solidFill>
                  <a:srgbClr val="FF0000"/>
                </a:solidFill>
              </a:rPr>
              <a:t>Implement the solution</a:t>
            </a:r>
          </a:p>
          <a:p>
            <a:pPr marL="339725" indent="-339725" eaLnBrk="1" hangingPunct="1">
              <a:buFont typeface="Tahoma" pitchFamily="34" charset="0"/>
              <a:buAutoNum type="arabicPeriod"/>
            </a:pPr>
            <a:r>
              <a:rPr lang="en-US" sz="2700" dirty="0" smtClean="0"/>
              <a:t>Monitor success or otherwise of chosen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93610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Satisficing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961312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A ‘good enough’ solution</a:t>
            </a:r>
          </a:p>
          <a:p>
            <a:pPr lvl="1" eaLnBrk="1" hangingPunct="1"/>
            <a:r>
              <a:rPr lang="en-US" dirty="0" smtClean="0"/>
              <a:t>Decision maker is satisfied with a reasonable level of performance as opposed to the “best” possible</a:t>
            </a:r>
          </a:p>
          <a:p>
            <a:pPr lvl="1" eaLnBrk="1" hangingPunct="1"/>
            <a:r>
              <a:rPr lang="en-US" dirty="0" smtClean="0"/>
              <a:t>May be sub-optimal but can be arrived at much more quickly</a:t>
            </a:r>
          </a:p>
          <a:p>
            <a:pPr lvl="1" eaLnBrk="1" hangingPunct="1"/>
            <a:r>
              <a:rPr lang="en-US" dirty="0" smtClean="0"/>
              <a:t>Simon’s idea of ‘bounded rationality’</a:t>
            </a:r>
          </a:p>
          <a:p>
            <a:pPr eaLnBrk="1" hangingPunct="1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93610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Spectrum of problems</a:t>
            </a:r>
            <a:endParaRPr lang="en-US" dirty="0"/>
          </a:p>
        </p:txBody>
      </p:sp>
      <p:pic>
        <p:nvPicPr>
          <p:cNvPr id="2051" name="Picture 3" descr="C:\Users\Geoffrey Kennedy\AppData\Local\Microsoft\Windows\Temporary Internet Files\Content.IE5\BJCDB2Y6\MC90039180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 flipH="1">
            <a:off x="3620535" y="1160750"/>
            <a:ext cx="2016225" cy="295232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395536" y="1628800"/>
            <a:ext cx="2664296" cy="3088799"/>
            <a:chOff x="6660232" y="1124744"/>
            <a:chExt cx="2304256" cy="3088799"/>
          </a:xfrm>
        </p:grpSpPr>
        <p:sp>
          <p:nvSpPr>
            <p:cNvPr id="11" name="TextBox 10"/>
            <p:cNvSpPr txBox="1"/>
            <p:nvPr/>
          </p:nvSpPr>
          <p:spPr>
            <a:xfrm>
              <a:off x="6660232" y="1124744"/>
              <a:ext cx="2304256" cy="26161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 smtClean="0">
                  <a:solidFill>
                    <a:schemeClr val="bg2"/>
                  </a:solidFill>
                  <a:latin typeface="+mj-lt"/>
                </a:rPr>
                <a:t>STRUCTURED</a:t>
              </a:r>
              <a:endParaRPr lang="en-AU" sz="11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0232" y="1412776"/>
              <a:ext cx="2304256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Well-defined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All relevant data known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Encountered before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Involving only one or a few people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Involving one or two disciplines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Standard models exist</a:t>
              </a:r>
            </a:p>
            <a:p>
              <a:endParaRPr lang="en-AU" sz="1400" b="1" dirty="0"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28184" y="1628800"/>
            <a:ext cx="2664296" cy="3088799"/>
            <a:chOff x="6660232" y="1124744"/>
            <a:chExt cx="2304256" cy="3088799"/>
          </a:xfrm>
        </p:grpSpPr>
        <p:sp>
          <p:nvSpPr>
            <p:cNvPr id="16" name="TextBox 15"/>
            <p:cNvSpPr txBox="1"/>
            <p:nvPr/>
          </p:nvSpPr>
          <p:spPr>
            <a:xfrm>
              <a:off x="6660232" y="1124744"/>
              <a:ext cx="2304256" cy="26161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 smtClean="0">
                  <a:solidFill>
                    <a:schemeClr val="bg2"/>
                  </a:solidFill>
                  <a:latin typeface="+mj-lt"/>
                </a:rPr>
                <a:t>UNSTRUCTURED</a:t>
              </a:r>
              <a:endParaRPr lang="en-AU" sz="11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60232" y="1412776"/>
              <a:ext cx="2304256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Ill-defined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Not all data known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Never encountered before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Involving several stakeholders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Involving many disciplines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No known models</a:t>
              </a:r>
            </a:p>
            <a:p>
              <a:endParaRPr lang="en-AU" sz="1400" b="1" dirty="0"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96500" y="3861048"/>
            <a:ext cx="2664296" cy="2319357"/>
            <a:chOff x="6660232" y="1124744"/>
            <a:chExt cx="2304256" cy="2319357"/>
          </a:xfrm>
        </p:grpSpPr>
        <p:sp>
          <p:nvSpPr>
            <p:cNvPr id="19" name="TextBox 18"/>
            <p:cNvSpPr txBox="1"/>
            <p:nvPr/>
          </p:nvSpPr>
          <p:spPr>
            <a:xfrm>
              <a:off x="6660232" y="1124744"/>
              <a:ext cx="2304256" cy="26161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 smtClean="0">
                  <a:solidFill>
                    <a:schemeClr val="bg2"/>
                  </a:solidFill>
                  <a:latin typeface="+mj-lt"/>
                </a:rPr>
                <a:t>SEMI-STRUCTURED</a:t>
              </a:r>
              <a:endParaRPr lang="en-AU" sz="11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0232" y="1412776"/>
              <a:ext cx="2304256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Partially-defined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Some relevant data known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Similar problems met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Can be decomposed </a:t>
              </a:r>
            </a:p>
            <a:p>
              <a:pPr marL="174625" indent="-174625">
                <a:buFont typeface="Arial" pitchFamily="34" charset="0"/>
                <a:buChar char="•"/>
              </a:pPr>
              <a:r>
                <a:rPr lang="en-AU" sz="1800" dirty="0" smtClean="0">
                  <a:latin typeface="+mj-lt"/>
                </a:rPr>
                <a:t>Standard models exist for some parts</a:t>
              </a:r>
              <a:endParaRPr lang="en-AU" sz="1400" b="1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864096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Question 1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27584" y="1772816"/>
            <a:ext cx="7542213" cy="32495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A problem occurs in a system or organisation when the system</a:t>
            </a:r>
            <a:endParaRPr lang="en-NZ" sz="2800" dirty="0">
              <a:latin typeface="Arial" charset="0"/>
            </a:endParaRPr>
          </a:p>
          <a:p>
            <a:pPr marL="741600" indent="-583200">
              <a:spcBef>
                <a:spcPts val="0"/>
              </a:spcBef>
              <a:spcAft>
                <a:spcPts val="0"/>
              </a:spcAft>
              <a:buAutoNum type="alphaUcParenBoth"/>
            </a:pPr>
            <a:r>
              <a:rPr lang="en-US" sz="2800" dirty="0" smtClean="0">
                <a:latin typeface="+mn-lt"/>
              </a:rPr>
              <a:t>does not meet its established goals</a:t>
            </a:r>
          </a:p>
          <a:p>
            <a:pPr marL="741600" indent="-583200">
              <a:spcBef>
                <a:spcPts val="0"/>
              </a:spcBef>
              <a:spcAft>
                <a:spcPts val="0"/>
              </a:spcAft>
              <a:buAutoNum type="alphaUcParenBoth"/>
            </a:pPr>
            <a:r>
              <a:rPr lang="en-US" sz="2800" dirty="0" smtClean="0">
                <a:latin typeface="+mn-lt"/>
              </a:rPr>
              <a:t>does not yield the predicted results</a:t>
            </a:r>
          </a:p>
          <a:p>
            <a:pPr marL="741600" indent="-583200">
              <a:spcBef>
                <a:spcPts val="0"/>
              </a:spcBef>
              <a:spcAft>
                <a:spcPts val="0"/>
              </a:spcAft>
              <a:buAutoNum type="alphaUcParenBoth"/>
            </a:pPr>
            <a:r>
              <a:rPr lang="en-US" sz="2800" dirty="0" smtClean="0">
                <a:latin typeface="+mn-lt"/>
              </a:rPr>
              <a:t>does not work as planned</a:t>
            </a:r>
          </a:p>
          <a:p>
            <a:pPr marL="741600" lvl="1" indent="-583200"/>
            <a:r>
              <a:rPr lang="en-US" sz="2800" dirty="0" smtClean="0">
                <a:latin typeface="Arial" charset="0"/>
              </a:rPr>
              <a:t>(</a:t>
            </a:r>
            <a:r>
              <a:rPr lang="en-US" sz="2800" dirty="0">
                <a:latin typeface="Arial" charset="0"/>
              </a:rPr>
              <a:t>D) </a:t>
            </a:r>
            <a:r>
              <a:rPr lang="en-US" sz="2800" dirty="0" smtClean="0">
                <a:latin typeface="Arial" charset="0"/>
              </a:rPr>
              <a:t>ceases to function</a:t>
            </a:r>
            <a:endParaRPr lang="en-US" sz="2800" dirty="0">
              <a:latin typeface="Arial" charset="0"/>
            </a:endParaRPr>
          </a:p>
          <a:p>
            <a:pPr marL="741600" lvl="1" indent="-583200"/>
            <a:r>
              <a:rPr lang="en-US" sz="2800" dirty="0">
                <a:latin typeface="Arial" charset="0"/>
              </a:rPr>
              <a:t>(E) </a:t>
            </a:r>
            <a:r>
              <a:rPr lang="en-US" sz="2800" dirty="0" smtClean="0">
                <a:latin typeface="Arial" charset="0"/>
              </a:rPr>
              <a:t>ANY of the above</a:t>
            </a:r>
            <a:endParaRPr lang="en-NZ" sz="2800" dirty="0">
              <a:latin typeface="Arial" charset="0"/>
            </a:endParaRP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250825" y="4397226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529263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539750" y="5516563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864096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Question 2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340768"/>
            <a:ext cx="7542213" cy="4111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Which of the following best describes the process of problem solving?</a:t>
            </a:r>
            <a:endParaRPr lang="en-NZ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(A) </a:t>
            </a:r>
            <a:r>
              <a:rPr lang="en-US" sz="2800" dirty="0" smtClean="0">
                <a:latin typeface="Arial" charset="0"/>
              </a:rPr>
              <a:t>Finding someone to blame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(B) </a:t>
            </a:r>
            <a:r>
              <a:rPr lang="en-US" sz="2800" dirty="0" smtClean="0">
                <a:latin typeface="Arial" charset="0"/>
              </a:rPr>
              <a:t>Identifying the cause of disruptions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NZ" sz="2800" dirty="0">
                <a:latin typeface="Arial" charset="0"/>
              </a:rPr>
              <a:t>(C) </a:t>
            </a:r>
            <a:r>
              <a:rPr lang="en-NZ" sz="2800" dirty="0" smtClean="0">
                <a:latin typeface="Arial" charset="0"/>
              </a:rPr>
              <a:t>Choosing the best option for each action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(D) </a:t>
            </a:r>
            <a:r>
              <a:rPr lang="en-US" sz="2800" dirty="0" smtClean="0">
                <a:latin typeface="Arial" charset="0"/>
              </a:rPr>
              <a:t>Overcoming discrepancies between actual and desired outcomes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(E) </a:t>
            </a:r>
            <a:r>
              <a:rPr lang="en-US" sz="2800" dirty="0" smtClean="0">
                <a:latin typeface="Arial" charset="0"/>
              </a:rPr>
              <a:t>Being satisfied with a </a:t>
            </a:r>
            <a:r>
              <a:rPr lang="en-US" sz="2800" dirty="0" smtClean="0">
                <a:latin typeface="+mn-lt"/>
              </a:rPr>
              <a:t>reasonable level of performance as opposed to the “best”</a:t>
            </a:r>
            <a:endParaRPr lang="en-NZ" sz="2800" dirty="0">
              <a:latin typeface="+mn-lt"/>
            </a:endParaRP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250825" y="3573016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529263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1764556" y="5516563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132856"/>
            <a:ext cx="7772400" cy="2232248"/>
          </a:xfrm>
        </p:spPr>
        <p:txBody>
          <a:bodyPr/>
          <a:lstStyle/>
          <a:p>
            <a:r>
              <a:rPr lang="en-AU" dirty="0" smtClean="0"/>
              <a:t>Management Decision Making</a:t>
            </a:r>
            <a:br>
              <a:rPr lang="en-AU" dirty="0" smtClean="0"/>
            </a:br>
            <a:r>
              <a:rPr lang="en-AU" dirty="0" smtClean="0"/>
              <a:t>and </a:t>
            </a:r>
            <a:br>
              <a:rPr lang="en-AU" dirty="0" smtClean="0"/>
            </a:br>
            <a:r>
              <a:rPr lang="en-AU" dirty="0" smtClean="0"/>
              <a:t>Management Science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7961312" cy="4752528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is a process by which organizational goals are achieved by strategic use of available resources</a:t>
            </a:r>
          </a:p>
          <a:p>
            <a:pPr lvl="1" eaLnBrk="1" hangingPunct="1"/>
            <a:r>
              <a:rPr lang="en-US" dirty="0" smtClean="0"/>
              <a:t>Inputs: resources – </a:t>
            </a:r>
            <a:r>
              <a:rPr lang="en-US" dirty="0" err="1" smtClean="0"/>
              <a:t>labour</a:t>
            </a:r>
            <a:r>
              <a:rPr lang="en-US" dirty="0" smtClean="0"/>
              <a:t> and materials</a:t>
            </a:r>
          </a:p>
          <a:p>
            <a:pPr lvl="1" eaLnBrk="1" hangingPunct="1"/>
            <a:r>
              <a:rPr lang="en-US" dirty="0" smtClean="0"/>
              <a:t>Output: attainment of goals</a:t>
            </a:r>
          </a:p>
          <a:p>
            <a:pPr lvl="1" eaLnBrk="1" hangingPunct="1"/>
            <a:r>
              <a:rPr lang="en-US" dirty="0" smtClean="0"/>
              <a:t>Measure of success: outputs – inputs</a:t>
            </a:r>
          </a:p>
          <a:p>
            <a:pPr eaLnBrk="1" hangingPunct="1"/>
            <a:r>
              <a:rPr lang="en-US" dirty="0" smtClean="0"/>
              <a:t>Managers have to decide on best course of action in order to solve problems</a:t>
            </a:r>
          </a:p>
          <a:p>
            <a:pPr eaLnBrk="1" hangingPunct="1"/>
            <a:r>
              <a:rPr lang="en-US" dirty="0" smtClean="0"/>
              <a:t>This involves making a decision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13376" cy="266429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so,</a:t>
            </a:r>
            <a:br>
              <a:rPr lang="en-US" dirty="0" smtClean="0"/>
            </a:br>
            <a:r>
              <a:rPr lang="en-US" dirty="0" smtClean="0"/>
              <a:t>Management </a:t>
            </a:r>
            <a:br>
              <a:rPr lang="en-US" dirty="0" smtClean="0"/>
            </a:br>
            <a:r>
              <a:rPr lang="en-US" dirty="0" smtClean="0"/>
              <a:t>consists largely of  </a:t>
            </a:r>
            <a:br>
              <a:rPr lang="en-US" dirty="0" smtClean="0"/>
            </a:br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4293096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+mn-lt"/>
              </a:rPr>
              <a:t>Management science</a:t>
            </a:r>
            <a:r>
              <a:rPr lang="en-US" sz="2800" dirty="0" smtClean="0">
                <a:latin typeface="+mn-lt"/>
              </a:rPr>
              <a:t> is a discipline through which managers can improve their decision making by exploiting computer methods and techniques.</a:t>
            </a:r>
            <a:endParaRPr lang="en-A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Decision making is not getting any easier</a:t>
            </a:r>
            <a:endParaRPr lang="en-US" sz="3200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105328" cy="5544616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More alternatives from which to choose</a:t>
            </a:r>
          </a:p>
          <a:p>
            <a:pPr lvl="1" eaLnBrk="1" hangingPunct="1"/>
            <a:r>
              <a:rPr lang="en-US" sz="2400" dirty="0" smtClean="0"/>
              <a:t>globalization, advanced information systems, internet, search engines, rapidly changing technology, business intelligence</a:t>
            </a:r>
          </a:p>
          <a:p>
            <a:pPr eaLnBrk="1" hangingPunct="1"/>
            <a:r>
              <a:rPr lang="en-US" sz="2800" b="1" dirty="0" smtClean="0"/>
              <a:t>Uncertainty makes it more difficult to predict </a:t>
            </a:r>
          </a:p>
          <a:p>
            <a:pPr lvl="1" eaLnBrk="1" hangingPunct="1"/>
            <a:r>
              <a:rPr lang="en-US" sz="2400" dirty="0" smtClean="0"/>
              <a:t>political instability, global crisis, terrorism, changes to government regulations, increased competition, changing consumer demands</a:t>
            </a:r>
          </a:p>
          <a:p>
            <a:pPr eaLnBrk="1" hangingPunct="1"/>
            <a:r>
              <a:rPr lang="en-US" sz="2800" b="1" dirty="0" smtClean="0"/>
              <a:t>Greater need to make decisions rapidly</a:t>
            </a:r>
          </a:p>
          <a:p>
            <a:pPr lvl="1" eaLnBrk="1" hangingPunct="1"/>
            <a:r>
              <a:rPr lang="en-US" sz="2400" dirty="0" smtClean="0"/>
              <a:t>the faster decisions are made, the greater the chance of error</a:t>
            </a:r>
          </a:p>
          <a:p>
            <a:pPr lvl="1" eaLnBrk="1" hangingPunct="1"/>
            <a:r>
              <a:rPr lang="en-US" sz="2400" dirty="0" smtClean="0"/>
              <a:t>but potential cost of making mistakes is high</a:t>
            </a:r>
          </a:p>
          <a:p>
            <a:pPr lvl="1" eaLnBrk="1" hangingPunct="1"/>
            <a:r>
              <a:rPr lang="en-US" sz="2400" dirty="0" smtClean="0"/>
              <a:t>‘trial-and-error’ learning too difficult and too costly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Group assignment</a:t>
            </a:r>
            <a:endParaRPr lang="en-GB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12776"/>
            <a:ext cx="7632700" cy="5256584"/>
          </a:xfrm>
        </p:spPr>
        <p:txBody>
          <a:bodyPr/>
          <a:lstStyle/>
          <a:p>
            <a:r>
              <a:rPr lang="en-GB" sz="2800" dirty="0" smtClean="0"/>
              <a:t>22 marked</a:t>
            </a:r>
          </a:p>
          <a:p>
            <a:r>
              <a:rPr lang="en-GB" sz="2800" dirty="0" smtClean="0"/>
              <a:t>5HD</a:t>
            </a:r>
          </a:p>
          <a:p>
            <a:r>
              <a:rPr lang="en-GB" sz="2800" dirty="0" smtClean="0"/>
              <a:t>3D</a:t>
            </a:r>
          </a:p>
          <a:p>
            <a:r>
              <a:rPr lang="en-GB" sz="2800" dirty="0" smtClean="0"/>
              <a:t>12 Credit</a:t>
            </a:r>
          </a:p>
          <a:p>
            <a:r>
              <a:rPr lang="en-GB" sz="2800" dirty="0" smtClean="0"/>
              <a:t>2 Credit (had to try hard to get there)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3 not yet marked – wonder why ??</a:t>
            </a:r>
            <a:endParaRPr lang="en-GB" sz="2800" dirty="0" smtClean="0">
              <a:solidFill>
                <a:srgbClr val="FF0000"/>
              </a:solidFill>
            </a:endParaRPr>
          </a:p>
          <a:p>
            <a:endParaRPr lang="en-GB" sz="2800" dirty="0" smtClean="0"/>
          </a:p>
          <a:p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659160"/>
          </a:xfrm>
        </p:spPr>
        <p:txBody>
          <a:bodyPr/>
          <a:lstStyle/>
          <a:p>
            <a:r>
              <a:rPr lang="en-AU" dirty="0" smtClean="0"/>
              <a:t>Dimensions of decision making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3347864" y="2564904"/>
            <a:ext cx="2174192" cy="3456384"/>
            <a:chOff x="4486040" y="2708920"/>
            <a:chExt cx="2174192" cy="3456384"/>
          </a:xfrm>
        </p:grpSpPr>
        <p:cxnSp>
          <p:nvCxnSpPr>
            <p:cNvPr id="6" name="Straight Arrow Connector 5"/>
            <p:cNvCxnSpPr/>
            <p:nvPr/>
          </p:nvCxnSpPr>
          <p:spPr bwMode="auto">
            <a:xfrm flipV="1">
              <a:off x="4486040" y="2708920"/>
              <a:ext cx="13952" cy="223224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4499992" y="4941168"/>
              <a:ext cx="2160240" cy="122413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flipV="1">
              <a:off x="4499992" y="3861048"/>
              <a:ext cx="2160240" cy="107932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1259632" y="166073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latin typeface="+mj-lt"/>
              </a:rPr>
              <a:t>Rational</a:t>
            </a:r>
            <a:endParaRPr lang="en-AU" sz="20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285293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latin typeface="+mj-lt"/>
              </a:rPr>
              <a:t>Organisational</a:t>
            </a:r>
            <a:endParaRPr lang="en-AU" sz="20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0032" y="522920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latin typeface="+mj-lt"/>
              </a:rPr>
              <a:t>Political</a:t>
            </a:r>
            <a:endParaRPr lang="en-AU" sz="2000" b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656" y="2132856"/>
            <a:ext cx="1728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+mj-lt"/>
              </a:rPr>
              <a:t>Quantitative</a:t>
            </a:r>
          </a:p>
          <a:p>
            <a:r>
              <a:rPr lang="en-AU" sz="2000" dirty="0" smtClean="0">
                <a:latin typeface="+mj-lt"/>
              </a:rPr>
              <a:t>Logical</a:t>
            </a:r>
          </a:p>
          <a:p>
            <a:r>
              <a:rPr lang="en-AU" sz="2000" dirty="0" smtClean="0">
                <a:latin typeface="+mj-lt"/>
              </a:rPr>
              <a:t>Mathematical</a:t>
            </a:r>
            <a:br>
              <a:rPr lang="en-AU" sz="2000" dirty="0" smtClean="0">
                <a:latin typeface="+mj-lt"/>
              </a:rPr>
            </a:br>
            <a:r>
              <a:rPr lang="en-AU" sz="2000" dirty="0" smtClean="0">
                <a:latin typeface="+mj-lt"/>
              </a:rPr>
              <a:t>Optimising</a:t>
            </a:r>
            <a:endParaRPr lang="en-AU" sz="20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0112" y="3212976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+mj-lt"/>
              </a:rPr>
              <a:t>Policy</a:t>
            </a:r>
          </a:p>
          <a:p>
            <a:r>
              <a:rPr lang="en-AU" sz="2000" dirty="0" smtClean="0">
                <a:latin typeface="+mj-lt"/>
              </a:rPr>
              <a:t>Rules</a:t>
            </a:r>
          </a:p>
          <a:p>
            <a:r>
              <a:rPr lang="en-AU" sz="2000" dirty="0" smtClean="0">
                <a:latin typeface="+mj-lt"/>
              </a:rPr>
              <a:t>Peer pressure</a:t>
            </a:r>
          </a:p>
          <a:p>
            <a:r>
              <a:rPr lang="en-AU" sz="2000" dirty="0" smtClean="0">
                <a:latin typeface="+mj-lt"/>
              </a:rPr>
              <a:t>Corp. image</a:t>
            </a:r>
            <a:endParaRPr lang="en-AU" sz="20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0272" y="5229200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+mj-lt"/>
              </a:rPr>
              <a:t>Politicians</a:t>
            </a:r>
          </a:p>
          <a:p>
            <a:r>
              <a:rPr lang="en-AU" sz="2000" dirty="0" smtClean="0">
                <a:latin typeface="+mj-lt"/>
              </a:rPr>
              <a:t>Public opinion</a:t>
            </a:r>
          </a:p>
          <a:p>
            <a:r>
              <a:rPr lang="en-AU" sz="2000" dirty="0" smtClean="0">
                <a:latin typeface="+mj-lt"/>
              </a:rPr>
              <a:t>Unions</a:t>
            </a:r>
          </a:p>
          <a:p>
            <a:r>
              <a:rPr lang="en-AU" sz="2000" dirty="0" smtClean="0">
                <a:latin typeface="+mj-lt"/>
              </a:rPr>
              <a:t>Legal</a:t>
            </a:r>
            <a:endParaRPr lang="en-AU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80" y="332656"/>
            <a:ext cx="8213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The rational decision making cycle</a:t>
            </a:r>
            <a:br>
              <a:rPr lang="en-US" sz="3600" dirty="0" smtClean="0"/>
            </a:br>
            <a:r>
              <a:rPr lang="en-US" sz="2400" dirty="0" smtClean="0"/>
              <a:t>(Simon, 1977) </a:t>
            </a:r>
            <a:endParaRPr lang="en-US" sz="3600" dirty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913" y="1772816"/>
            <a:ext cx="6415087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Decision making v. problem solving</a:t>
            </a:r>
            <a:endParaRPr lang="en-US" sz="3600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/>
            <a:r>
              <a:rPr lang="en-US" sz="2700" dirty="0" smtClean="0"/>
              <a:t>Decision making and problem solving follow essentially the same steps</a:t>
            </a:r>
          </a:p>
          <a:p>
            <a:pPr marL="339725" indent="-339725" eaLnBrk="1" hangingPunct="1"/>
            <a:r>
              <a:rPr lang="en-US" sz="2700" dirty="0" smtClean="0"/>
              <a:t>So, problem solving, decision making and management are essentially the same 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08012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Structured v. Unstructured Decisions</a:t>
            </a:r>
            <a:endParaRPr lang="en-US" sz="3600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7961312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Structured decisions may be automated</a:t>
            </a:r>
          </a:p>
          <a:p>
            <a:pPr lvl="1" eaLnBrk="1" hangingPunct="1"/>
            <a:r>
              <a:rPr lang="en-US" sz="2400" dirty="0" smtClean="0"/>
              <a:t>e.g. place an order when stock level reaches reorder level, with reorder quantity based on three month moving average</a:t>
            </a:r>
          </a:p>
          <a:p>
            <a:pPr eaLnBrk="1" hangingPunct="1"/>
            <a:r>
              <a:rPr lang="en-US" sz="2800" dirty="0" smtClean="0"/>
              <a:t>Unstructured/semi-structured problems often require customized solutions</a:t>
            </a:r>
          </a:p>
          <a:p>
            <a:pPr lvl="1" eaLnBrk="1" hangingPunct="1"/>
            <a:r>
              <a:rPr lang="en-US" sz="2400" dirty="0" smtClean="0"/>
              <a:t>may need to be subdivided and reorganized</a:t>
            </a:r>
          </a:p>
          <a:p>
            <a:pPr lvl="1" eaLnBrk="1" hangingPunct="1"/>
            <a:r>
              <a:rPr lang="en-US" sz="2400" dirty="0" smtClean="0"/>
              <a:t>may be partially supported by computerized quantitative methods</a:t>
            </a:r>
          </a:p>
          <a:p>
            <a:pPr lvl="1" eaLnBrk="1" hangingPunct="1"/>
            <a:r>
              <a:rPr lang="en-US" sz="2400" dirty="0" smtClean="0"/>
              <a:t>may involve intuition and judgment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Range of decision types</a:t>
            </a:r>
            <a:br>
              <a:rPr lang="en-US" dirty="0" smtClean="0"/>
            </a:br>
            <a:r>
              <a:rPr lang="en-US" sz="2400" dirty="0" smtClean="0"/>
              <a:t> (Gory and Scott-Morten, 1971)</a:t>
            </a:r>
            <a:endParaRPr lang="en-US" sz="2400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2776"/>
            <a:ext cx="884427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2400" cy="947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Decision Support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468052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An interactive computer-based system, which helps decision makers utilize data and models to solve unstructured problems</a:t>
            </a:r>
            <a:r>
              <a:rPr lang="en-US" sz="2800" dirty="0" smtClean="0"/>
              <a:t>   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000" i="1" dirty="0" err="1" smtClean="0"/>
              <a:t>Gorry</a:t>
            </a:r>
            <a:r>
              <a:rPr lang="en-US" sz="2000" i="1" dirty="0" smtClean="0"/>
              <a:t> and Scott-Morton, 1971</a:t>
            </a:r>
            <a:endParaRPr lang="en-US" sz="1800" dirty="0" smtClean="0"/>
          </a:p>
          <a:p>
            <a:pPr eaLnBrk="1" hangingPunct="1">
              <a:defRPr/>
            </a:pPr>
            <a:r>
              <a:rPr lang="en-US" sz="2400" dirty="0" smtClean="0"/>
              <a:t>A computer-based support system for management decision makers who deal with semi-structured problems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DSS couples the intellectual resources of individuals with the capabilities of the computer to improve the quality of decision making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000" i="1" dirty="0" smtClean="0"/>
              <a:t>Keen and Scott-Morton, 1978</a:t>
            </a:r>
            <a:endParaRPr lang="en-US" sz="2400" i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39552" y="4149080"/>
            <a:ext cx="8208912" cy="2448272"/>
            <a:chOff x="539552" y="4149080"/>
            <a:chExt cx="8208912" cy="2448272"/>
          </a:xfrm>
        </p:grpSpPr>
        <p:sp>
          <p:nvSpPr>
            <p:cNvPr id="4" name="Oval 3"/>
            <p:cNvSpPr/>
            <p:nvPr/>
          </p:nvSpPr>
          <p:spPr bwMode="auto">
            <a:xfrm>
              <a:off x="539552" y="4221088"/>
              <a:ext cx="7992888" cy="2376264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80112" y="4149080"/>
              <a:ext cx="31683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solidFill>
                    <a:srgbClr val="FF0000"/>
                  </a:solidFill>
                  <a:latin typeface="+mj-lt"/>
                </a:rPr>
                <a:t>i.e. facilitates the Application of Management Science</a:t>
              </a:r>
              <a:endParaRPr lang="en-AU" sz="16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Components of classical DSS</a:t>
            </a:r>
            <a:endParaRPr lang="en-US" sz="36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08720"/>
            <a:ext cx="8568952" cy="571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864096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Question 3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340768"/>
            <a:ext cx="7542213" cy="32495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Which of the following is NOT always a step in decision making?</a:t>
            </a:r>
            <a:endParaRPr lang="en-NZ" sz="2800" dirty="0">
              <a:latin typeface="Arial" charset="0"/>
            </a:endParaRP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Define the problem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Gather intelligence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Consider possible solutions 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Choose optimal solution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Implement decision</a:t>
            </a: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250825" y="3573016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529263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2988692" y="5516563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143000"/>
          </a:xfrm>
        </p:spPr>
        <p:txBody>
          <a:bodyPr/>
          <a:lstStyle/>
          <a:p>
            <a:r>
              <a:rPr lang="en-AU" dirty="0" smtClean="0"/>
              <a:t>Modelling reality</a:t>
            </a:r>
            <a:endParaRPr lang="en-AU" dirty="0"/>
          </a:p>
        </p:txBody>
      </p:sp>
      <p:pic>
        <p:nvPicPr>
          <p:cNvPr id="143363" name="Picture 3" descr="C:\Users\Geoffrey Kennedy\AppData\Local\Microsoft\Windows\Temporary Internet Files\Content.IE5\BJCDB2Y6\MC90031074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1249985" cy="1833372"/>
          </a:xfrm>
          <a:prstGeom prst="rect">
            <a:avLst/>
          </a:prstGeom>
          <a:noFill/>
        </p:spPr>
      </p:pic>
      <p:pic>
        <p:nvPicPr>
          <p:cNvPr id="143364" name="Picture 4" descr="C:\Users\Geoffrey Kennedy\AppData\Local\Microsoft\Windows\Temporary Internet Files\Content.IE5\6MGVDIW7\MC90021714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476672"/>
            <a:ext cx="1815084" cy="1529791"/>
          </a:xfrm>
          <a:prstGeom prst="rect">
            <a:avLst/>
          </a:prstGeom>
          <a:noFill/>
        </p:spPr>
      </p:pic>
      <p:pic>
        <p:nvPicPr>
          <p:cNvPr id="143365" name="Picture 5" descr="C:\Users\Geoffrey Kennedy\AppData\Local\Microsoft\Windows\Temporary Internet Files\Content.IE5\BJCDB2Y6\MC90024585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4941168"/>
            <a:ext cx="1259574" cy="1440138"/>
          </a:xfrm>
          <a:prstGeom prst="rect">
            <a:avLst/>
          </a:prstGeom>
          <a:noFill/>
        </p:spPr>
      </p:pic>
      <p:pic>
        <p:nvPicPr>
          <p:cNvPr id="143366" name="Picture 6" descr="C:\Users\Geoffrey Kennedy\AppData\Local\Microsoft\Windows\Temporary Internet Files\Content.IE5\6MGVDIW7\MC900197936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76672"/>
            <a:ext cx="1584176" cy="1610722"/>
          </a:xfrm>
          <a:prstGeom prst="rect">
            <a:avLst/>
          </a:prstGeom>
          <a:noFill/>
        </p:spPr>
      </p:pic>
      <p:pic>
        <p:nvPicPr>
          <p:cNvPr id="143367" name="Picture 7" descr="C:\Users\Geoffrey Kennedy\AppData\Local\Microsoft\Windows\Temporary Internet Files\Content.IE5\BJCDB2Y6\MC900280748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2348880"/>
            <a:ext cx="1767016" cy="1661141"/>
          </a:xfrm>
          <a:prstGeom prst="rect">
            <a:avLst/>
          </a:prstGeom>
          <a:noFill/>
        </p:spPr>
      </p:pic>
      <p:pic>
        <p:nvPicPr>
          <p:cNvPr id="143368" name="Picture 8" descr="C:\Users\Geoffrey Kennedy\AppData\Local\Microsoft\Windows\Temporary Internet Files\Content.IE5\6MGVDIW7\MC900048213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852936"/>
            <a:ext cx="2254910" cy="1198778"/>
          </a:xfrm>
          <a:prstGeom prst="rect">
            <a:avLst/>
          </a:prstGeom>
          <a:noFill/>
        </p:spPr>
      </p:pic>
      <p:pic>
        <p:nvPicPr>
          <p:cNvPr id="143369" name="Picture 9" descr="C:\Users\Geoffrey Kennedy\AppData\Local\Microsoft\Windows\Temporary Internet Files\Content.IE5\B2T4N935\MC900237158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67944" y="260648"/>
            <a:ext cx="1664329" cy="2356919"/>
          </a:xfrm>
          <a:prstGeom prst="rect">
            <a:avLst/>
          </a:prstGeom>
          <a:noFill/>
        </p:spPr>
      </p:pic>
      <p:pic>
        <p:nvPicPr>
          <p:cNvPr id="143372" name="Picture 12" descr="C:\Users\Geoffrey Kennedy\AppData\Local\Microsoft\Windows\Temporary Internet Files\Content.IE5\BJCDB2Y6\MC90035566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4725144"/>
            <a:ext cx="1827886" cy="1491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72008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Modeling reality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961312" cy="424847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real world is too complex to describe, but, much of the complexity may be irrelevant to solving a specific problem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A model is </a:t>
            </a:r>
            <a:r>
              <a:rPr lang="en-AU" sz="2800" dirty="0" smtClean="0"/>
              <a:t>a representation of reality incorporating some essential aspects of an object or event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AU" dirty="0" smtClean="0"/>
              <a:t>Guest Lecture Roberto </a:t>
            </a:r>
            <a:r>
              <a:rPr lang="en-AU" dirty="0" err="1" smtClean="0"/>
              <a:t>Donat</a:t>
            </a:r>
            <a:endParaRPr lang="en-AU" dirty="0" smtClean="0"/>
          </a:p>
          <a:p>
            <a:pPr lvl="1"/>
            <a:r>
              <a:rPr lang="en-AU" dirty="0" smtClean="0"/>
              <a:t>Executive Manager - Westpac</a:t>
            </a:r>
          </a:p>
          <a:p>
            <a:pPr lvl="2"/>
            <a:r>
              <a:rPr lang="en-AU" dirty="0" smtClean="0"/>
              <a:t>IT Management in the real world</a:t>
            </a:r>
          </a:p>
          <a:p>
            <a:endParaRPr lang="en-AU" dirty="0"/>
          </a:p>
          <a:p>
            <a:r>
              <a:rPr lang="en-AU" dirty="0" smtClean="0"/>
              <a:t>Review of the course</a:t>
            </a:r>
          </a:p>
          <a:p>
            <a:r>
              <a:rPr lang="en-AU" dirty="0" smtClean="0"/>
              <a:t>Exam tips – let your friends who do not come to class know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131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72008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Classification of Models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6814" y="1169019"/>
            <a:ext cx="7961312" cy="547260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Physical</a:t>
            </a:r>
          </a:p>
          <a:p>
            <a:pPr lvl="1" eaLnBrk="1" hangingPunct="1"/>
            <a:r>
              <a:rPr lang="en-US" sz="2400" dirty="0" smtClean="0"/>
              <a:t>Iconic: scale models, test dummies </a:t>
            </a:r>
          </a:p>
          <a:p>
            <a:pPr lvl="1" eaLnBrk="1" hangingPunct="1"/>
            <a:r>
              <a:rPr lang="en-US" sz="2400" dirty="0" smtClean="0"/>
              <a:t>Schematic: maps, diagrams</a:t>
            </a:r>
          </a:p>
          <a:p>
            <a:pPr eaLnBrk="1" hangingPunct="1"/>
            <a:r>
              <a:rPr lang="en-US" sz="2800" dirty="0" smtClean="0"/>
              <a:t>Symbolic</a:t>
            </a:r>
          </a:p>
          <a:p>
            <a:pPr lvl="1" eaLnBrk="1" hangingPunct="1"/>
            <a:r>
              <a:rPr lang="en-AU" sz="2400" dirty="0" smtClean="0"/>
              <a:t>verbal description, </a:t>
            </a:r>
          </a:p>
          <a:p>
            <a:pPr lvl="1" eaLnBrk="1" hangingPunct="1"/>
            <a:r>
              <a:rPr lang="en-AU" sz="2400" dirty="0" smtClean="0"/>
              <a:t>financial statement, </a:t>
            </a:r>
          </a:p>
          <a:p>
            <a:pPr lvl="1" eaLnBrk="1" hangingPunct="1"/>
            <a:r>
              <a:rPr lang="en-AU" sz="2400" dirty="0" smtClean="0"/>
              <a:t>specification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Mathematical</a:t>
            </a:r>
          </a:p>
          <a:p>
            <a:pPr lvl="1" eaLnBrk="1" hangingPunct="1"/>
            <a:r>
              <a:rPr lang="en-US" sz="2400" dirty="0" smtClean="0"/>
              <a:t>equation or formula </a:t>
            </a:r>
          </a:p>
          <a:p>
            <a:pPr lvl="1" eaLnBrk="1" hangingPunct="1"/>
            <a:r>
              <a:rPr lang="en-US" sz="2400" dirty="0" smtClean="0"/>
              <a:t>representing problem space at various degrees of abstraction</a:t>
            </a:r>
          </a:p>
        </p:txBody>
      </p:sp>
      <p:pic>
        <p:nvPicPr>
          <p:cNvPr id="4" name="Picture 3" descr="crashDummy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742" y="1767880"/>
            <a:ext cx="1022412" cy="1363216"/>
          </a:xfrm>
          <a:prstGeom prst="rect">
            <a:avLst/>
          </a:prstGeom>
        </p:spPr>
      </p:pic>
      <p:pic>
        <p:nvPicPr>
          <p:cNvPr id="9" name="Picture 8" descr="modelMa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9773" y="2366848"/>
            <a:ext cx="1009597" cy="756224"/>
          </a:xfrm>
          <a:prstGeom prst="rect">
            <a:avLst/>
          </a:prstGeom>
        </p:spPr>
      </p:pic>
      <p:pic>
        <p:nvPicPr>
          <p:cNvPr id="10" name="Picture 9" descr="modelYach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9773" y="1519266"/>
            <a:ext cx="1103984" cy="648072"/>
          </a:xfrm>
          <a:prstGeom prst="rect">
            <a:avLst/>
          </a:prstGeom>
        </p:spPr>
      </p:pic>
      <p:pic>
        <p:nvPicPr>
          <p:cNvPr id="11" name="Picture 10" descr="modelWiringdiagram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00530" y="3449539"/>
            <a:ext cx="1244581" cy="1044048"/>
          </a:xfrm>
          <a:prstGeom prst="rect">
            <a:avLst/>
          </a:prstGeom>
        </p:spPr>
      </p:pic>
      <p:pic>
        <p:nvPicPr>
          <p:cNvPr id="14" name="Picture 1" descr="C:\Users\Geoffrey Kennedy\AppData\Local\Microsoft\Windows\Temporary Internet Files\Content.IE5\BJCDB2Y6\MC900297161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80452" y="3356992"/>
            <a:ext cx="1215594" cy="1136595"/>
          </a:xfrm>
          <a:prstGeom prst="rect">
            <a:avLst/>
          </a:prstGeom>
          <a:noFill/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445128"/>
              </p:ext>
            </p:extLst>
          </p:nvPr>
        </p:nvGraphicFramePr>
        <p:xfrm>
          <a:off x="6159773" y="4606776"/>
          <a:ext cx="2387381" cy="69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Equation" r:id="rId9" imgW="825480" imgH="203040" progId="Equation.3">
                  <p:embed/>
                </p:oleObj>
              </mc:Choice>
              <mc:Fallback>
                <p:oleObj name="Equation" r:id="rId9" imgW="825480" imgH="203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773" y="4606776"/>
                        <a:ext cx="2387381" cy="6944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864096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Benefits of Mathematical Models</a:t>
            </a:r>
            <a:endParaRPr lang="en-US" sz="36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961312" cy="496855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Easy to manipulate</a:t>
            </a:r>
          </a:p>
          <a:p>
            <a:pPr eaLnBrk="1" hangingPunct="1"/>
            <a:r>
              <a:rPr lang="en-US" sz="2800" dirty="0" smtClean="0"/>
              <a:t>Facilitate compression of time</a:t>
            </a:r>
          </a:p>
          <a:p>
            <a:pPr eaLnBrk="1" hangingPunct="1"/>
            <a:r>
              <a:rPr lang="en-US" sz="2800" dirty="0" smtClean="0"/>
              <a:t>Permit evaluation of many alternatives, “what-if” analysis, goal seeking </a:t>
            </a:r>
          </a:p>
          <a:p>
            <a:pPr eaLnBrk="1" hangingPunct="1"/>
            <a:r>
              <a:rPr lang="en-US" sz="2800" dirty="0" smtClean="0"/>
              <a:t>Cheaper than building scale models</a:t>
            </a:r>
          </a:p>
          <a:p>
            <a:pPr eaLnBrk="1" hangingPunct="1"/>
            <a:r>
              <a:rPr lang="en-US" sz="2800" dirty="0" smtClean="0"/>
              <a:t>No cost for making mistakes in experiments</a:t>
            </a:r>
          </a:p>
          <a:p>
            <a:pPr eaLnBrk="1" hangingPunct="1"/>
            <a:r>
              <a:rPr lang="en-US" sz="2800" dirty="0" smtClean="0"/>
              <a:t>Also possible to build in risk and uncertainty (stochastic models)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2420888"/>
            <a:ext cx="7772400" cy="1143000"/>
          </a:xfrm>
        </p:spPr>
        <p:txBody>
          <a:bodyPr/>
          <a:lstStyle/>
          <a:p>
            <a:r>
              <a:rPr lang="en-AU" dirty="0" smtClean="0"/>
              <a:t>Classical mathematical models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93610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Optimization models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7961312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Linear programming</a:t>
            </a:r>
          </a:p>
          <a:p>
            <a:pPr lvl="1" eaLnBrk="1" hangingPunct="1"/>
            <a:r>
              <a:rPr lang="en-US" dirty="0" smtClean="0"/>
              <a:t>Constraints define a feasible solution space</a:t>
            </a:r>
          </a:p>
          <a:p>
            <a:pPr lvl="1" eaLnBrk="1" hangingPunct="1"/>
            <a:r>
              <a:rPr lang="en-US" dirty="0" smtClean="0"/>
              <a:t>Objective function defines the object of the optimization</a:t>
            </a:r>
          </a:p>
          <a:p>
            <a:pPr lvl="1" eaLnBrk="1" hangingPunct="1"/>
            <a:r>
              <a:rPr lang="en-US" dirty="0" smtClean="0"/>
              <a:t>Allows sensitivity analysis</a:t>
            </a:r>
          </a:p>
          <a:p>
            <a:pPr lvl="1" eaLnBrk="1" hangingPunct="1"/>
            <a:r>
              <a:rPr lang="en-US" dirty="0" smtClean="0"/>
              <a:t>Very useful in ‘product mix’ problems</a:t>
            </a:r>
          </a:p>
          <a:p>
            <a:pPr eaLnBrk="1" hangingPunct="1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Example: Manufacturing Company</a:t>
            </a:r>
            <a:endParaRPr lang="en-US" dirty="0"/>
          </a:p>
        </p:txBody>
      </p:sp>
      <p:graphicFrame>
        <p:nvGraphicFramePr>
          <p:cNvPr id="8282" name="Group 90"/>
          <p:cNvGraphicFramePr>
            <a:graphicFrameLocks noGrp="1"/>
          </p:cNvGraphicFramePr>
          <p:nvPr/>
        </p:nvGraphicFramePr>
        <p:xfrm>
          <a:off x="914400" y="1414451"/>
          <a:ext cx="7467600" cy="2935288"/>
        </p:xfrm>
        <a:graphic>
          <a:graphicData uri="http://schemas.openxmlformats.org/drawingml/2006/table">
            <a:tbl>
              <a:tblPr/>
              <a:tblGrid>
                <a:gridCol w="2376488"/>
                <a:gridCol w="1697037"/>
                <a:gridCol w="1697038"/>
                <a:gridCol w="1697037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Limited number of Hours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Available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Profit Contribution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‘000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‘000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Finishing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hrs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hrs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hrs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hr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990600" y="53340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914400" y="5105400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8274" name="Text Box 82"/>
          <p:cNvSpPr txBox="1">
            <a:spLocks noChangeArrowheads="1"/>
          </p:cNvSpPr>
          <p:nvPr/>
        </p:nvSpPr>
        <p:spPr bwMode="auto">
          <a:xfrm>
            <a:off x="251520" y="4691051"/>
            <a:ext cx="8640960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74625" indent="-174625" algn="l">
              <a:spcBef>
                <a:spcPct val="20000"/>
              </a:spcBef>
            </a:pPr>
            <a:r>
              <a:rPr lang="en-US" sz="2800" dirty="0" smtClean="0">
                <a:latin typeface="+mn-lt"/>
              </a:rPr>
              <a:t>Other constraints:</a:t>
            </a:r>
            <a:endParaRPr lang="en-US" sz="2800" dirty="0">
              <a:latin typeface="+mn-lt"/>
            </a:endParaRPr>
          </a:p>
          <a:p>
            <a:pPr marL="623888" lvl="1" indent="-26035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+mn-lt"/>
              </a:rPr>
              <a:t>Orders for at least 100 tractors</a:t>
            </a:r>
          </a:p>
          <a:p>
            <a:pPr marL="623888" lvl="1" indent="-26035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+mn-lt"/>
              </a:rPr>
              <a:t>Materials for no more than 450 cars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Simulation models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7961312" cy="54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Queuing</a:t>
            </a:r>
          </a:p>
          <a:p>
            <a:pPr lvl="1" eaLnBrk="1" hangingPunct="1"/>
            <a:r>
              <a:rPr lang="en-US" sz="2400" dirty="0" smtClean="0"/>
              <a:t>Can identify bottlenecks, say in production lines, or check out queues</a:t>
            </a:r>
          </a:p>
          <a:p>
            <a:pPr lvl="1" eaLnBrk="1" hangingPunct="1"/>
            <a:r>
              <a:rPr lang="en-US" sz="2400" dirty="0" smtClean="0"/>
              <a:t>Assume some kind of probability distribution (e.g. </a:t>
            </a:r>
            <a:r>
              <a:rPr lang="en-US" sz="2400" i="1" dirty="0" smtClean="0"/>
              <a:t>Poisson</a:t>
            </a:r>
            <a:r>
              <a:rPr lang="en-US" sz="2400" dirty="0" smtClean="0"/>
              <a:t> or exponential distribution)</a:t>
            </a:r>
          </a:p>
          <a:p>
            <a:pPr eaLnBrk="1" hangingPunct="1"/>
            <a:r>
              <a:rPr lang="en-US" sz="2800" dirty="0" smtClean="0"/>
              <a:t>Monte Carlo</a:t>
            </a:r>
          </a:p>
          <a:p>
            <a:pPr lvl="1" eaLnBrk="1" hangingPunct="1"/>
            <a:r>
              <a:rPr lang="en-US" sz="2400" dirty="0" smtClean="0"/>
              <a:t>Assume some input probability distribution, e.g. normal, triangular</a:t>
            </a:r>
          </a:p>
          <a:p>
            <a:pPr lvl="1" eaLnBrk="1" hangingPunct="1"/>
            <a:r>
              <a:rPr lang="en-US" sz="2400" dirty="0" smtClean="0"/>
              <a:t>Model generates output probability distribution rather than a single value, </a:t>
            </a:r>
            <a:br>
              <a:rPr lang="en-US" sz="2400" dirty="0" smtClean="0"/>
            </a:br>
            <a:r>
              <a:rPr lang="en-US" sz="2400" dirty="0" smtClean="0"/>
              <a:t>e.g. critical path with stochastic events</a:t>
            </a:r>
          </a:p>
          <a:p>
            <a:pPr eaLnBrk="1" hangingPunct="1"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93610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‘What if’ analysis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7961312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Input parameters of the model varied to see what is the resultant output </a:t>
            </a:r>
          </a:p>
          <a:p>
            <a:pPr eaLnBrk="1" hangingPunct="1"/>
            <a:r>
              <a:rPr lang="en-US" dirty="0" smtClean="0"/>
              <a:t>Easy to test a wide range of possible inputs </a:t>
            </a:r>
          </a:p>
          <a:p>
            <a:pPr eaLnBrk="1" hangingPunct="1"/>
            <a:r>
              <a:rPr lang="en-US" dirty="0" smtClean="0"/>
              <a:t>Demo:  ‘Research Portfolio’ example in Supplementary material for week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5" y="980738"/>
          <a:ext cx="7920878" cy="6153514"/>
        </p:xfrm>
        <a:graphic>
          <a:graphicData uri="http://schemas.openxmlformats.org/drawingml/2006/table">
            <a:tbl>
              <a:tblPr/>
              <a:tblGrid>
                <a:gridCol w="2407325"/>
                <a:gridCol w="1226960"/>
                <a:gridCol w="1102711"/>
                <a:gridCol w="1102711"/>
                <a:gridCol w="1025054"/>
                <a:gridCol w="1056117"/>
              </a:tblGrid>
              <a:tr h="28261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AU" sz="2400" b="1" i="0" u="none" strike="noStrike" dirty="0">
                          <a:latin typeface="Arial"/>
                        </a:rPr>
                        <a:t>RESEARCH PROJECT PORTFOLIO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latin typeface="Arial"/>
                        </a:rPr>
                        <a:t>Running Expenses 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latin typeface="Arial"/>
                        </a:rPr>
                        <a:t>Total Budget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 $1,200,000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>
                          <a:latin typeface="Arial"/>
                        </a:rPr>
                        <a:t>Personnel Requirements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Salary 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Algae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Ragweed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Trout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Platypus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latin typeface="Arial"/>
                        </a:rPr>
                        <a:t>Chief Scientist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90,000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latin typeface="Arial"/>
                        </a:rPr>
                        <a:t>Research Scientist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75,000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latin typeface="Arial"/>
                        </a:rPr>
                        <a:t>Trainee Scientist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38,000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Technician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23,000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latin typeface="Arial"/>
                        </a:rPr>
                        <a:t>Total Salaries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400,000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379,000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257,000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370,000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latin typeface="Arial"/>
                        </a:rPr>
                        <a:t>Running Expenses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40,000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37,900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25,700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37,000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Total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440,000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416,900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282,700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407,000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Vote Equivalent (VE)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73,000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66,000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Chosen/Not Chosen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Portfolio Total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   1,546,600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Portfolio Vote Equivalent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      207,000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Within Budget (Y/N)?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Over budget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782"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504056"/>
          </a:xfrm>
        </p:spPr>
        <p:txBody>
          <a:bodyPr/>
          <a:lstStyle/>
          <a:p>
            <a:r>
              <a:rPr lang="en-AU" dirty="0" smtClean="0"/>
              <a:t>‘What if’ analysis (1)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504056"/>
          </a:xfrm>
        </p:spPr>
        <p:txBody>
          <a:bodyPr/>
          <a:lstStyle/>
          <a:p>
            <a:r>
              <a:rPr lang="en-AU" dirty="0" smtClean="0"/>
              <a:t>‘What if’ analysis (2)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980728"/>
          <a:ext cx="8136904" cy="5412105"/>
        </p:xfrm>
        <a:graphic>
          <a:graphicData uri="http://schemas.openxmlformats.org/drawingml/2006/table">
            <a:tbl>
              <a:tblPr/>
              <a:tblGrid>
                <a:gridCol w="2472981"/>
                <a:gridCol w="1260423"/>
                <a:gridCol w="1132785"/>
                <a:gridCol w="1132785"/>
                <a:gridCol w="1053010"/>
                <a:gridCol w="1084920"/>
              </a:tblGrid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AU" sz="2400" b="1" i="0" u="none" strike="noStrike" dirty="0">
                          <a:latin typeface="Arial"/>
                        </a:rPr>
                        <a:t>RESEARCH PROJECT PORTFOLIO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latin typeface="Arial"/>
                        </a:rPr>
                        <a:t>Running Expenses 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latin typeface="Arial"/>
                        </a:rPr>
                        <a:t>Total Budget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 $1,200,000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>
                          <a:latin typeface="Arial"/>
                        </a:rPr>
                        <a:t>Personnel Requirements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Salary $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Algae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Ragweed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Trout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Platypus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latin typeface="Arial"/>
                        </a:rPr>
                        <a:t>Chief Scientist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90,000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latin typeface="Arial"/>
                        </a:rPr>
                        <a:t>Research Scientist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75,000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Trainee Scientist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38,000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Technician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23,000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Total Salaries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400,000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379,000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257,000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370,000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Running Expenses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40,000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37,900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25,700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37,000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Total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440,000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416,900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282,700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407,000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Vote Equivalent (VE)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73,000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66,000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37,000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Chosen/Not Chosen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Portfolio Total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   1,106,600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Portfolio Vote Equivalent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latin typeface="Arial"/>
                        </a:rPr>
                        <a:t>      134,000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latin typeface="Arial"/>
                        </a:rPr>
                        <a:t>Within Budget (Y/N)?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rgbClr val="0000FF"/>
                          </a:solidFill>
                          <a:latin typeface="Arial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93610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Goal seeking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61312" cy="444056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Given the desired value of the output, find out what value of input is required</a:t>
            </a:r>
          </a:p>
          <a:p>
            <a:pPr eaLnBrk="1" hangingPunct="1"/>
            <a:r>
              <a:rPr lang="en-US" sz="2800" dirty="0" smtClean="0">
                <a:solidFill>
                  <a:srgbClr val="0000FF"/>
                </a:solidFill>
              </a:rPr>
              <a:t>Example: If I do not want to have to repay any more than $900 a month on a loan of $100,000, what interest rate do I require?</a:t>
            </a:r>
          </a:p>
          <a:p>
            <a:pPr eaLnBrk="1" hangingPunct="1"/>
            <a:r>
              <a:rPr lang="en-US" sz="2800" dirty="0" smtClean="0"/>
              <a:t>Excel function PMT gives payments on a given loan based on equal payments</a:t>
            </a:r>
            <a:br>
              <a:rPr lang="en-US" sz="2800" dirty="0" smtClean="0"/>
            </a:br>
            <a:r>
              <a:rPr lang="en-US" sz="2800" dirty="0" smtClean="0"/>
              <a:t>= PMT ( rate, number of periods, $ loan)</a:t>
            </a:r>
          </a:p>
          <a:p>
            <a:pPr eaLnBrk="1" hangingPunct="1"/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By the end of this lecture you will be able to: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12776"/>
            <a:ext cx="7632700" cy="5256584"/>
          </a:xfrm>
        </p:spPr>
        <p:txBody>
          <a:bodyPr/>
          <a:lstStyle/>
          <a:p>
            <a:r>
              <a:rPr lang="en-GB" sz="2800" dirty="0" smtClean="0"/>
              <a:t>Understand the information cycle</a:t>
            </a:r>
          </a:p>
          <a:p>
            <a:r>
              <a:rPr lang="en-GB" sz="2800" dirty="0" smtClean="0"/>
              <a:t>Describe the classic phases of problem solving and decision making</a:t>
            </a:r>
          </a:p>
          <a:p>
            <a:r>
              <a:rPr lang="en-GB" sz="2800" dirty="0" smtClean="0"/>
              <a:t>Appreciate the characteristics of structured and unstructured decisions</a:t>
            </a:r>
          </a:p>
          <a:p>
            <a:r>
              <a:rPr lang="en-GB" sz="2800" dirty="0" smtClean="0"/>
              <a:t>Explain the nature and purpose of metrics and key performance indicators for performance monitoring</a:t>
            </a:r>
          </a:p>
          <a:p>
            <a:r>
              <a:rPr lang="en-GB" sz="2800" dirty="0" smtClean="0"/>
              <a:t>Understand the concept of a dashboard</a:t>
            </a:r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4170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224136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rgbClr val="FF0000"/>
                </a:solidFill>
              </a:rPr>
              <a:t>Warning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b="1" i="1" dirty="0" smtClean="0"/>
              <a:t> </a:t>
            </a:r>
            <a:r>
              <a:rPr lang="en-US" sz="3200" dirty="0" smtClean="0"/>
              <a:t>Should you trust Mathematical Models?</a:t>
            </a:r>
            <a:endParaRPr lang="en-US" sz="36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7961312" cy="4440560"/>
          </a:xfrm>
        </p:spPr>
        <p:txBody>
          <a:bodyPr/>
          <a:lstStyle/>
          <a:p>
            <a:pPr eaLnBrk="1" hangingPunct="1"/>
            <a:r>
              <a:rPr lang="en-US" dirty="0" smtClean="0"/>
              <a:t>Users begin to ‘believe’ in their model</a:t>
            </a:r>
          </a:p>
          <a:p>
            <a:pPr eaLnBrk="1" hangingPunct="1"/>
            <a:r>
              <a:rPr lang="en-US" dirty="0" smtClean="0"/>
              <a:t>Results are only as good as the model</a:t>
            </a:r>
          </a:p>
          <a:p>
            <a:pPr eaLnBrk="1" hangingPunct="1"/>
            <a:r>
              <a:rPr lang="en-US" dirty="0" smtClean="0"/>
              <a:t>Essential aspects of reality may be inadvertently omitted</a:t>
            </a:r>
          </a:p>
          <a:p>
            <a:pPr eaLnBrk="1" hangingPunct="1"/>
            <a:r>
              <a:rPr lang="en-US" dirty="0" smtClean="0"/>
              <a:t>Relationships between variables may not be ‘true to life’</a:t>
            </a:r>
          </a:p>
          <a:p>
            <a:pPr eaLnBrk="1" hangingPunct="1"/>
            <a:r>
              <a:rPr lang="en-US" dirty="0" smtClean="0"/>
              <a:t>Benefits are not real $ until the plan is implemented and profit is </a:t>
            </a:r>
            <a:r>
              <a:rPr lang="en-US" dirty="0" err="1" smtClean="0"/>
              <a:t>realised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864096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Question 4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340768"/>
            <a:ext cx="7542213" cy="36804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An optimization model is one which</a:t>
            </a:r>
            <a:endParaRPr lang="en-NZ" sz="2800" dirty="0">
              <a:latin typeface="Arial" charset="0"/>
            </a:endParaRP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allows ‘what if’ analysis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facilitates goal seeking</a:t>
            </a:r>
          </a:p>
          <a:p>
            <a:pPr marL="741363" lvl="1" indent="-582613">
              <a:buFontTx/>
              <a:buAutoNum type="alphaUcParenBoth"/>
            </a:pPr>
            <a:r>
              <a:rPr lang="en-US" sz="2800" dirty="0" smtClean="0">
                <a:latin typeface="+mj-lt"/>
              </a:rPr>
              <a:t>has an objective function that defines the object of the optimization</a:t>
            </a:r>
            <a:endParaRPr lang="en-AU" sz="2800" dirty="0" smtClean="0">
              <a:latin typeface="+mj-lt"/>
            </a:endParaRP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uses a ‘rule of thumb’ to find an optimal solution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BOTH (A) and (B)</a:t>
            </a: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251520" y="2780928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529263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4139952" y="5517232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864096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Question 5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55576" y="1412776"/>
            <a:ext cx="7542213" cy="36804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In problem solving, a ‘heuristic’ is an approach which</a:t>
            </a:r>
            <a:endParaRPr lang="en-NZ" sz="2800" dirty="0">
              <a:latin typeface="Arial" charset="0"/>
            </a:endParaRP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uses a ‘rule of thumb’ to find an initial feasible solution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can work where all other approaches fail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is an example of ‘what if’ analysis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is an example of a goal seeking function</a:t>
            </a:r>
          </a:p>
          <a:p>
            <a:pPr marL="741363" lvl="1" indent="-582613">
              <a:buFontTx/>
              <a:buAutoNum type="alphaUcParenBoth"/>
            </a:pPr>
            <a:r>
              <a:rPr lang="en-US" sz="2800" dirty="0" smtClean="0">
                <a:latin typeface="+mj-lt"/>
              </a:rPr>
              <a:t>BOTH (A) and (B)</a:t>
            </a:r>
            <a:endParaRPr lang="en-AU" sz="2800" dirty="0" smtClean="0">
              <a:latin typeface="+mj-lt"/>
            </a:endParaRP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251520" y="2525018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529263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5364956" y="5517232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More about monitoring organisation performance</a:t>
            </a:r>
            <a:endParaRPr lang="en-A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Metrics and </a:t>
            </a:r>
          </a:p>
          <a:p>
            <a:r>
              <a:rPr lang="en-AU" dirty="0" smtClean="0"/>
              <a:t>key performance  indicators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611560" y="1844824"/>
            <a:ext cx="7997479" cy="648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AU" sz="2400" dirty="0" smtClean="0">
                <a:latin typeface="+mn-lt"/>
              </a:rPr>
              <a:t>W. Edwards Deming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4657" y="404664"/>
            <a:ext cx="8352928" cy="1143000"/>
          </a:xfrm>
        </p:spPr>
        <p:txBody>
          <a:bodyPr/>
          <a:lstStyle/>
          <a:p>
            <a:pPr lvl="0"/>
            <a:r>
              <a:rPr lang="en-AU" sz="3600" dirty="0" smtClean="0"/>
              <a:t>“If you don’t measure it, </a:t>
            </a:r>
            <a:br>
              <a:rPr lang="en-AU" sz="3600" dirty="0" smtClean="0"/>
            </a:br>
            <a:r>
              <a:rPr lang="en-AU" sz="3600" dirty="0" smtClean="0"/>
              <a:t>you can’t manage it!”</a:t>
            </a:r>
            <a:endParaRPr lang="en-AU" sz="3600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11560" y="3140968"/>
            <a:ext cx="7992888" cy="331507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AU" sz="2000" dirty="0" smtClean="0"/>
              <a:t>Lack of constancy of purpose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AU" sz="2000" dirty="0" smtClean="0"/>
              <a:t>Emphasis on short-term profits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AU" sz="2000" dirty="0" smtClean="0"/>
              <a:t>Evaluation by performance, merit rating, or annual review of performance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AU" sz="2000" dirty="0" smtClean="0"/>
              <a:t>Mobility of management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AU" sz="2000" dirty="0" smtClean="0">
                <a:solidFill>
                  <a:srgbClr val="FF0000"/>
                </a:solidFill>
              </a:rPr>
              <a:t>Running a company on visible figures alone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AU" sz="2000" dirty="0" smtClean="0"/>
              <a:t>Excessive medical costs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AU" sz="2000" dirty="0" smtClean="0"/>
              <a:t>Excessive costs of warranty, </a:t>
            </a:r>
            <a:r>
              <a:rPr lang="en-AU" sz="2000" dirty="0" err="1" smtClean="0"/>
              <a:t>fueled</a:t>
            </a:r>
            <a:r>
              <a:rPr lang="en-AU" sz="2000" dirty="0" smtClean="0"/>
              <a:t> by lawyers who work for contingency fees</a:t>
            </a:r>
            <a:endParaRPr lang="en-AU" sz="2000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611560" y="2420888"/>
            <a:ext cx="7997479" cy="648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AU" sz="2400" dirty="0" smtClean="0">
                <a:latin typeface="+mn-lt"/>
              </a:rPr>
              <a:t>"Seven Deadly Diseases" facing management: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576064"/>
          </a:xfrm>
        </p:spPr>
        <p:txBody>
          <a:bodyPr/>
          <a:lstStyle/>
          <a:p>
            <a:r>
              <a:rPr lang="en-AU" dirty="0" smtClean="0"/>
              <a:t>Types of metrics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7772400" cy="5688632"/>
          </a:xfrm>
        </p:spPr>
        <p:txBody>
          <a:bodyPr/>
          <a:lstStyle/>
          <a:p>
            <a:r>
              <a:rPr lang="en-AU" sz="2400" dirty="0" smtClean="0"/>
              <a:t>Financial metrics</a:t>
            </a:r>
          </a:p>
          <a:p>
            <a:pPr lvl="1"/>
            <a:r>
              <a:rPr lang="en-AU" sz="2000" dirty="0" smtClean="0"/>
              <a:t>sales, profit,  return on investment</a:t>
            </a:r>
          </a:p>
          <a:p>
            <a:r>
              <a:rPr lang="en-AU" sz="2400" dirty="0" smtClean="0"/>
              <a:t>Quantitative metrics </a:t>
            </a:r>
          </a:p>
          <a:p>
            <a:pPr lvl="1"/>
            <a:r>
              <a:rPr lang="en-AU" sz="2000" dirty="0" smtClean="0"/>
              <a:t>earned value, planning  hours as a percentage of total labour</a:t>
            </a:r>
          </a:p>
          <a:p>
            <a:r>
              <a:rPr lang="en-AU" sz="2400" dirty="0" smtClean="0"/>
              <a:t>Qualitative metrics </a:t>
            </a:r>
          </a:p>
          <a:p>
            <a:pPr lvl="1"/>
            <a:r>
              <a:rPr lang="en-AU" sz="2000" dirty="0" smtClean="0"/>
              <a:t>improved efficiency, employee morale, client satisfaction</a:t>
            </a:r>
          </a:p>
          <a:p>
            <a:r>
              <a:rPr lang="en-AU" sz="2400" dirty="0" smtClean="0"/>
              <a:t>Directional metrics </a:t>
            </a:r>
          </a:p>
          <a:p>
            <a:pPr lvl="1"/>
            <a:r>
              <a:rPr lang="en-AU" sz="2000" dirty="0" smtClean="0"/>
              <a:t>trends: showing whether getting better or worse</a:t>
            </a:r>
          </a:p>
          <a:p>
            <a:r>
              <a:rPr lang="en-AU" sz="2400" dirty="0" smtClean="0"/>
              <a:t>End result or success metrics </a:t>
            </a:r>
          </a:p>
          <a:p>
            <a:pPr lvl="1"/>
            <a:r>
              <a:rPr lang="en-AU" sz="2000" dirty="0" smtClean="0"/>
              <a:t>number of clients seen, products finished</a:t>
            </a:r>
          </a:p>
          <a:p>
            <a:r>
              <a:rPr lang="en-AU" sz="2400" dirty="0" smtClean="0"/>
              <a:t>Actionable metrics </a:t>
            </a:r>
          </a:p>
          <a:p>
            <a:pPr lvl="1"/>
            <a:r>
              <a:rPr lang="en-AU" sz="2000" dirty="0" smtClean="0"/>
              <a:t>number of unstaffed hours, positions unfilled</a:t>
            </a:r>
          </a:p>
          <a:p>
            <a:r>
              <a:rPr lang="en-AU" sz="2400" dirty="0" smtClean="0"/>
              <a:t>Milestone metrics</a:t>
            </a:r>
          </a:p>
          <a:p>
            <a:pPr lvl="1"/>
            <a:r>
              <a:rPr lang="en-AU" sz="2000" dirty="0" smtClean="0"/>
              <a:t>work packages  completed by June, safety record this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r>
              <a:rPr lang="en-AU" dirty="0" smtClean="0"/>
              <a:t>Key performance indicators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576" y="1196752"/>
            <a:ext cx="7772400" cy="5328592"/>
          </a:xfrm>
        </p:spPr>
        <p:txBody>
          <a:bodyPr/>
          <a:lstStyle/>
          <a:p>
            <a:r>
              <a:rPr lang="en-AU" sz="2800" dirty="0" smtClean="0"/>
              <a:t>A KPI is a metric that is tied to a target</a:t>
            </a:r>
          </a:p>
          <a:p>
            <a:r>
              <a:rPr lang="en-AU" sz="2800" dirty="0" smtClean="0"/>
              <a:t>KPIs provide information on controllable factors appropriate for informed decision-making</a:t>
            </a:r>
          </a:p>
          <a:p>
            <a:r>
              <a:rPr lang="en-AU" sz="2800" dirty="0" smtClean="0"/>
              <a:t>KPIs should be </a:t>
            </a:r>
          </a:p>
          <a:p>
            <a:pPr lvl="1"/>
            <a:r>
              <a:rPr lang="en-AU" sz="2400" dirty="0" smtClean="0"/>
              <a:t>Relevant: relate to some important aspect of business</a:t>
            </a:r>
          </a:p>
          <a:p>
            <a:pPr lvl="1"/>
            <a:r>
              <a:rPr lang="en-AU" sz="2400" dirty="0" smtClean="0"/>
              <a:t>Indicative: reflect success or failure of business</a:t>
            </a:r>
          </a:p>
          <a:p>
            <a:pPr lvl="1"/>
            <a:r>
              <a:rPr lang="en-AU" sz="2400" dirty="0" smtClean="0"/>
              <a:t>Measurable: can be expressed quantitatively</a:t>
            </a:r>
          </a:p>
          <a:p>
            <a:pPr lvl="1"/>
            <a:r>
              <a:rPr lang="en-AU" sz="2400" dirty="0" smtClean="0"/>
              <a:t>Predictive: able to predict the future of a particular trend</a:t>
            </a:r>
          </a:p>
          <a:p>
            <a:pPr lvl="1"/>
            <a:r>
              <a:rPr lang="en-AU" sz="2400" dirty="0" smtClean="0"/>
              <a:t>Understood:  known relationship to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r>
              <a:rPr lang="en-AU" dirty="0" smtClean="0"/>
              <a:t>Choose the best KPI for you</a:t>
            </a:r>
            <a:endParaRPr lang="en-AU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683568" y="1340768"/>
            <a:ext cx="7772400" cy="5112568"/>
          </a:xfrm>
        </p:spPr>
        <p:txBody>
          <a:bodyPr/>
          <a:lstStyle/>
          <a:p>
            <a:pPr lvl="1"/>
            <a:r>
              <a:rPr lang="en-AU" sz="2400" dirty="0" smtClean="0"/>
              <a:t>cost  or schedule performance index (CPI or SPI)</a:t>
            </a:r>
          </a:p>
          <a:p>
            <a:pPr lvl="1"/>
            <a:r>
              <a:rPr lang="en-AU" sz="2400" dirty="0" smtClean="0"/>
              <a:t>customer satisfaction, </a:t>
            </a:r>
          </a:p>
          <a:p>
            <a:pPr lvl="1"/>
            <a:r>
              <a:rPr lang="en-AU" sz="2400" dirty="0" smtClean="0"/>
              <a:t>employee satisfaction, </a:t>
            </a:r>
          </a:p>
          <a:p>
            <a:pPr lvl="1"/>
            <a:r>
              <a:rPr lang="en-AU" sz="2400" dirty="0" smtClean="0"/>
              <a:t>value of new business, </a:t>
            </a:r>
          </a:p>
          <a:p>
            <a:pPr lvl="1"/>
            <a:r>
              <a:rPr lang="en-AU" sz="2400" dirty="0" smtClean="0"/>
              <a:t>net profit before tax, </a:t>
            </a:r>
          </a:p>
          <a:p>
            <a:pPr lvl="1"/>
            <a:r>
              <a:rPr lang="en-AU" sz="2400" dirty="0" smtClean="0"/>
              <a:t>return on investment, </a:t>
            </a:r>
          </a:p>
          <a:p>
            <a:pPr lvl="1"/>
            <a:r>
              <a:rPr lang="en-AU" sz="2400" dirty="0" smtClean="0"/>
              <a:t>comparison of this period with last period</a:t>
            </a:r>
          </a:p>
          <a:p>
            <a:pPr lvl="1"/>
            <a:r>
              <a:rPr lang="en-AU" sz="2400" dirty="0" smtClean="0"/>
              <a:t>net cash flow, </a:t>
            </a:r>
          </a:p>
          <a:p>
            <a:pPr lvl="1"/>
            <a:r>
              <a:rPr lang="en-AU" sz="2400" dirty="0" smtClean="0"/>
              <a:t>expenses as a ratio to revenue, </a:t>
            </a:r>
          </a:p>
          <a:p>
            <a:pPr lvl="1"/>
            <a:r>
              <a:rPr lang="en-AU" sz="2400" dirty="0" smtClean="0"/>
              <a:t>health and safety record, </a:t>
            </a:r>
          </a:p>
          <a:p>
            <a:pPr lvl="1"/>
            <a:r>
              <a:rPr lang="en-AU" sz="2400" dirty="0" smtClean="0"/>
              <a:t>manufacturing capacity and operational efficiency</a:t>
            </a:r>
          </a:p>
          <a:p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Difficulties encountered with KPIs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Lack of agreement among stakeholders</a:t>
            </a:r>
          </a:p>
          <a:p>
            <a:r>
              <a:rPr lang="en-AU" dirty="0" smtClean="0"/>
              <a:t>Not understood by stakeholders</a:t>
            </a:r>
          </a:p>
          <a:p>
            <a:r>
              <a:rPr lang="en-AU" dirty="0" smtClean="0"/>
              <a:t>Not trusted by stakeholders</a:t>
            </a:r>
          </a:p>
          <a:p>
            <a:r>
              <a:rPr lang="en-AU" dirty="0" smtClean="0"/>
              <a:t>Can effect team behaviour</a:t>
            </a:r>
          </a:p>
          <a:p>
            <a:r>
              <a:rPr lang="en-AU" dirty="0" smtClean="0"/>
              <a:t>Team members believe that they are being spied on by management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864096"/>
          </a:xfrm>
        </p:spPr>
        <p:txBody>
          <a:bodyPr/>
          <a:lstStyle/>
          <a:p>
            <a:r>
              <a:rPr lang="en-AU" dirty="0" smtClean="0"/>
              <a:t>The Balanced Scorecard (1992)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124744"/>
            <a:ext cx="7772400" cy="4971256"/>
          </a:xfrm>
        </p:spPr>
        <p:txBody>
          <a:bodyPr/>
          <a:lstStyle/>
          <a:p>
            <a:r>
              <a:rPr lang="en-AU" sz="2800" dirty="0" smtClean="0"/>
              <a:t> “A set of measures that gives top management a fast but comprehensive view of the business.”</a:t>
            </a:r>
          </a:p>
          <a:p>
            <a:r>
              <a:rPr lang="en-AU" sz="2800" dirty="0" smtClean="0"/>
              <a:t>Complements the usual financial measures with various operational measures that are the drivers of future financial performance:</a:t>
            </a:r>
          </a:p>
          <a:p>
            <a:pPr lvl="1"/>
            <a:r>
              <a:rPr lang="en-AU" sz="2400" dirty="0" smtClean="0"/>
              <a:t>customer satisfaction, internal processes, market success, innovation and improvement activities</a:t>
            </a:r>
          </a:p>
          <a:p>
            <a:r>
              <a:rPr lang="en-AU" sz="2800" dirty="0" smtClean="0"/>
              <a:t>“Think of the balanced scorecard as </a:t>
            </a:r>
            <a:r>
              <a:rPr lang="en-AU" sz="2800" dirty="0" smtClean="0">
                <a:solidFill>
                  <a:srgbClr val="FF0000"/>
                </a:solidFill>
              </a:rPr>
              <a:t>the dials and indicators in an airplane cockpit.</a:t>
            </a:r>
            <a:r>
              <a:rPr lang="en-AU" sz="2800" dirty="0" smtClean="0"/>
              <a:t>”</a:t>
            </a:r>
          </a:p>
          <a:p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012577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+mj-lt"/>
              </a:rPr>
              <a:t>Kaplan, R.S., and D.P. Norton, 1992 The Balanced Scorecard: Measures that drive performance, Harvard Business Review (January-February): 71-79</a:t>
            </a:r>
            <a:endParaRPr lang="en-AU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1916832"/>
            <a:ext cx="7772400" cy="2088232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Data &amp; information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3200" dirty="0" smtClean="0"/>
              <a:t>Representing the real world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17106"/>
            <a:ext cx="7772400" cy="979646"/>
          </a:xfrm>
        </p:spPr>
        <p:txBody>
          <a:bodyPr/>
          <a:lstStyle/>
          <a:p>
            <a:r>
              <a:rPr lang="en-AU" sz="4400" dirty="0" smtClean="0"/>
              <a:t>The dashboard (2012)</a:t>
            </a:r>
            <a:endParaRPr lang="en-AU" sz="4400" dirty="0"/>
          </a:p>
        </p:txBody>
      </p:sp>
      <p:pic>
        <p:nvPicPr>
          <p:cNvPr id="3" name="Picture 2" descr="dashboard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384176"/>
            <a:ext cx="6840760" cy="5130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17106"/>
            <a:ext cx="7772400" cy="763622"/>
          </a:xfrm>
        </p:spPr>
        <p:txBody>
          <a:bodyPr/>
          <a:lstStyle/>
          <a:p>
            <a:r>
              <a:rPr lang="en-AU" sz="3600" dirty="0" smtClean="0"/>
              <a:t>Another example of a dashboard</a:t>
            </a:r>
            <a:endParaRPr lang="en-AU" sz="3600" dirty="0"/>
          </a:p>
        </p:txBody>
      </p:sp>
      <p:pic>
        <p:nvPicPr>
          <p:cNvPr id="4" name="Picture 3" descr="dashboard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878" y="1219133"/>
            <a:ext cx="7378522" cy="5335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008112"/>
          </a:xfrm>
        </p:spPr>
        <p:txBody>
          <a:bodyPr/>
          <a:lstStyle/>
          <a:p>
            <a:r>
              <a:rPr lang="en-AU" dirty="0" smtClean="0"/>
              <a:t>Dashboard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08912" cy="396044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 smtClean="0"/>
              <a:t>"An easy to read, often single page, real-time user interface, showing a graphical presentation of the current status (snapshot) and historical trends of an organization’s Key Performance Indicators (KPIs) to enable instantaneous and informed decisions to be made at a glance.”</a:t>
            </a:r>
          </a:p>
          <a:p>
            <a:pPr marL="0" indent="0">
              <a:buNone/>
            </a:pPr>
            <a:r>
              <a:rPr lang="en-AU" sz="1600" dirty="0" smtClean="0"/>
              <a:t/>
            </a:r>
            <a:br>
              <a:rPr lang="en-AU" sz="1600" dirty="0" smtClean="0"/>
            </a:br>
            <a:r>
              <a:rPr lang="en-AU" sz="1600" dirty="0" smtClean="0"/>
              <a:t>Peter McFadden CEO of </a:t>
            </a:r>
            <a:r>
              <a:rPr lang="en-AU" sz="1600" dirty="0" err="1" smtClean="0"/>
              <a:t>ExcelDashboardWidgets</a:t>
            </a:r>
            <a:r>
              <a:rPr lang="en-AU" sz="1600" dirty="0" smtClean="0"/>
              <a:t> , "What is Dashboard Reporting“</a:t>
            </a:r>
          </a:p>
          <a:p>
            <a:r>
              <a:rPr lang="en-AU" sz="1800" dirty="0" smtClean="0"/>
              <a:t>http://www.schacterconsulting.com/documents/dashboard.pdf</a:t>
            </a:r>
          </a:p>
          <a:p>
            <a:r>
              <a:rPr lang="en-AU" sz="1800" dirty="0" smtClean="0"/>
              <a:t>http://en.wikipedia.org/wiki/Dashboard_(management_information_systems)</a:t>
            </a:r>
            <a:endParaRPr lang="en-AU" sz="1800" dirty="0"/>
          </a:p>
        </p:txBody>
      </p:sp>
      <p:pic>
        <p:nvPicPr>
          <p:cNvPr id="4" name="Picture 3" descr="dashboard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260648"/>
            <a:ext cx="1656184" cy="1242138"/>
          </a:xfrm>
          <a:prstGeom prst="rect">
            <a:avLst/>
          </a:prstGeom>
        </p:spPr>
      </p:pic>
      <p:pic>
        <p:nvPicPr>
          <p:cNvPr id="5" name="Picture 4" descr="dashboard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986" y="260649"/>
            <a:ext cx="1699726" cy="1229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72008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Question 6</a:t>
            </a:r>
          </a:p>
        </p:txBody>
      </p:sp>
      <p:sp>
        <p:nvSpPr>
          <p:cNvPr id="8195" name="Footer Placeholder 7"/>
          <p:cNvSpPr>
            <a:spLocks noGrp="1"/>
          </p:cNvSpPr>
          <p:nvPr>
            <p:ph type="ftr" sz="quarter" idx="4294967295"/>
          </p:nvPr>
        </p:nvSpPr>
        <p:spPr bwMode="auto">
          <a:xfrm>
            <a:off x="7550150" y="6599238"/>
            <a:ext cx="1593850" cy="258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G Kennedy 2011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62000" y="1268760"/>
            <a:ext cx="7542213" cy="4111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A ‘dashboard’ in a Decision Support System is best described as </a:t>
            </a:r>
            <a:endParaRPr lang="en-NZ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(A) </a:t>
            </a:r>
            <a:r>
              <a:rPr lang="en-US" sz="2800" dirty="0" smtClean="0">
                <a:latin typeface="Arial" charset="0"/>
              </a:rPr>
              <a:t>an optimization model of the organization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(B) </a:t>
            </a:r>
            <a:r>
              <a:rPr lang="en-AU" sz="2800" dirty="0" smtClean="0">
                <a:latin typeface="Arial" charset="0"/>
              </a:rPr>
              <a:t>a graphical presentation of the current status of an organisation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NZ" sz="2800" dirty="0">
                <a:latin typeface="Arial" charset="0"/>
              </a:rPr>
              <a:t>(C) </a:t>
            </a:r>
            <a:r>
              <a:rPr lang="en-NZ" sz="2800" dirty="0" smtClean="0">
                <a:latin typeface="Arial" charset="0"/>
              </a:rPr>
              <a:t>a display of a key performance indicators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(D) </a:t>
            </a:r>
            <a:r>
              <a:rPr lang="en-US" sz="2800" dirty="0" smtClean="0">
                <a:latin typeface="Arial" charset="0"/>
              </a:rPr>
              <a:t>a display of ‘what if’ analysis results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(E) </a:t>
            </a:r>
            <a:r>
              <a:rPr lang="en-US" sz="2800" dirty="0" smtClean="0">
                <a:latin typeface="Arial" charset="0"/>
              </a:rPr>
              <a:t>a mechanism for improving management performance</a:t>
            </a:r>
            <a:endParaRPr lang="en-NZ" sz="2800" dirty="0">
              <a:latin typeface="Arial" charset="0"/>
            </a:endParaRP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250825" y="2636912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529263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6516216" y="5445224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6156176" y="723355"/>
            <a:ext cx="2138362" cy="833437"/>
          </a:xfrm>
          <a:prstGeom prst="borderCallout1">
            <a:avLst>
              <a:gd name="adj1" fmla="val 13713"/>
              <a:gd name="adj2" fmla="val 103565"/>
              <a:gd name="adj3" fmla="val 629659"/>
              <a:gd name="adj4" fmla="val 87293"/>
            </a:avLst>
          </a:prstGeom>
          <a:solidFill>
            <a:srgbClr val="FFFF00"/>
          </a:solidFill>
          <a:ln w="3810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>
              <a:defRPr/>
            </a:pPr>
            <a:r>
              <a:rPr lang="en-AU" sz="2400" dirty="0">
                <a:latin typeface="+mj-lt"/>
              </a:rPr>
              <a:t>Write down </a:t>
            </a:r>
            <a:r>
              <a:rPr lang="en-AU" sz="2400">
                <a:latin typeface="+mj-lt"/>
              </a:rPr>
              <a:t>your </a:t>
            </a:r>
            <a:r>
              <a:rPr lang="en-AU" sz="2400" smtClean="0">
                <a:latin typeface="+mj-lt"/>
              </a:rPr>
              <a:t>score</a:t>
            </a:r>
            <a:endParaRPr lang="en-A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92088"/>
          </a:xfrm>
        </p:spPr>
        <p:txBody>
          <a:bodyPr/>
          <a:lstStyle/>
          <a:p>
            <a:r>
              <a:rPr lang="en-AU" dirty="0" smtClean="0"/>
              <a:t>Benefits of dashboards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r>
              <a:rPr lang="en-AU" sz="2800" dirty="0" smtClean="0"/>
              <a:t>Facilitate recognition of problems before they lead to other problems</a:t>
            </a:r>
          </a:p>
          <a:p>
            <a:r>
              <a:rPr lang="en-AU" sz="2800" dirty="0" smtClean="0"/>
              <a:t>Offer opportunity for early corrective action</a:t>
            </a:r>
          </a:p>
          <a:p>
            <a:r>
              <a:rPr lang="en-AU" sz="2800" dirty="0" smtClean="0"/>
              <a:t>Help avoid</a:t>
            </a:r>
          </a:p>
          <a:p>
            <a:pPr lvl="1"/>
            <a:r>
              <a:rPr lang="en-AU" sz="2400" dirty="0" smtClean="0"/>
              <a:t>escalating costs</a:t>
            </a:r>
          </a:p>
          <a:p>
            <a:pPr lvl="1"/>
            <a:r>
              <a:rPr lang="en-AU" sz="2400" dirty="0" smtClean="0"/>
              <a:t>deteriorating value of benefits </a:t>
            </a:r>
          </a:p>
          <a:p>
            <a:pPr lvl="1"/>
            <a:r>
              <a:rPr lang="en-AU" sz="2400" dirty="0" smtClean="0"/>
              <a:t>missed deadlines</a:t>
            </a:r>
          </a:p>
          <a:p>
            <a:pPr lvl="1"/>
            <a:r>
              <a:rPr lang="en-AU" sz="2400" dirty="0" smtClean="0"/>
              <a:t>schedule slippages that cannot be corrected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865188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Data representation of the real world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395288" y="5805264"/>
            <a:ext cx="28082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3200" dirty="0">
                <a:latin typeface="+mj-lt"/>
              </a:rPr>
              <a:t>The real world </a:t>
            </a:r>
          </a:p>
        </p:txBody>
      </p:sp>
      <p:grpSp>
        <p:nvGrpSpPr>
          <p:cNvPr id="5125" name="Group 39"/>
          <p:cNvGrpSpPr>
            <a:grpSpLocks/>
          </p:cNvGrpSpPr>
          <p:nvPr/>
        </p:nvGrpSpPr>
        <p:grpSpPr bwMode="auto">
          <a:xfrm>
            <a:off x="179388" y="1989138"/>
            <a:ext cx="3416300" cy="3095625"/>
            <a:chOff x="179512" y="1988840"/>
            <a:chExt cx="3416424" cy="3096344"/>
          </a:xfrm>
        </p:grpSpPr>
        <p:pic>
          <p:nvPicPr>
            <p:cNvPr id="5133" name="Picture 10" descr="C:\Users\Geoffrey Kennedy\AppData\Local\Microsoft\Windows\Temporary Internet Files\Content.IE5\1RJVLA93\MP900437273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2749862"/>
              <a:ext cx="2376264" cy="1903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4" name="Picture 13" descr="C:\Program Files (x86)\Microsoft Office\MEDIA\CAGCAT10\j0332364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2276872"/>
              <a:ext cx="1004187" cy="809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5" name="Picture 18" descr="C:\Users\Geoffrey Kennedy\AppData\Local\Microsoft\Windows\Temporary Internet Files\Content.IE5\6MGVDIW7\MC900439791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1988840"/>
              <a:ext cx="1299592" cy="1299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6" name="Picture 11" descr="C:\Users\Geoffrey Kennedy\AppData\Local\Microsoft\Windows\Temporary Internet Files\Content.IE5\BJCDB2Y6\MP900382684[1]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39752" y="4077072"/>
              <a:ext cx="1256184" cy="825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7" name="Picture 24" descr="C:\Users\Geoffrey Kennedy\AppData\Local\Microsoft\Windows\Temporary Internet Files\Content.IE5\1RJVLA93\MP900399400[1]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1520" y="4293096"/>
              <a:ext cx="1188596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Box 22"/>
          <p:cNvSpPr txBox="1"/>
          <p:nvPr/>
        </p:nvSpPr>
        <p:spPr>
          <a:xfrm>
            <a:off x="4427984" y="5805264"/>
            <a:ext cx="4105399" cy="58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3200" dirty="0">
                <a:latin typeface="+mj-lt"/>
              </a:rPr>
              <a:t>Data representation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55976" y="1124744"/>
            <a:ext cx="4103687" cy="45243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3200" dirty="0">
                <a:latin typeface="+mj-lt"/>
              </a:rPr>
              <a:t>BMJ 67R</a:t>
            </a:r>
          </a:p>
          <a:p>
            <a:pPr>
              <a:defRPr/>
            </a:pPr>
            <a:r>
              <a:rPr lang="en-AU" sz="3200" dirty="0" err="1">
                <a:latin typeface="+mj-lt"/>
              </a:rPr>
              <a:t>Maserati</a:t>
            </a:r>
            <a:endParaRPr lang="en-AU" sz="3200" dirty="0">
              <a:latin typeface="+mj-lt"/>
            </a:endParaRPr>
          </a:p>
          <a:p>
            <a:pPr>
              <a:defRPr/>
            </a:pPr>
            <a:r>
              <a:rPr lang="en-AU" sz="3200" dirty="0">
                <a:latin typeface="+mj-lt"/>
              </a:rPr>
              <a:t>200 km/hour</a:t>
            </a:r>
          </a:p>
          <a:p>
            <a:pPr>
              <a:defRPr/>
            </a:pPr>
            <a:r>
              <a:rPr lang="en-AU" sz="3200" dirty="0">
                <a:latin typeface="+mj-lt"/>
              </a:rPr>
              <a:t>Tiger, female, 150 kg</a:t>
            </a:r>
          </a:p>
          <a:p>
            <a:pPr>
              <a:defRPr/>
            </a:pPr>
            <a:r>
              <a:rPr lang="en-AU" sz="3200" dirty="0">
                <a:latin typeface="+mj-lt"/>
              </a:rPr>
              <a:t>Chen Xian, 25 yrs</a:t>
            </a:r>
          </a:p>
          <a:p>
            <a:pPr>
              <a:defRPr/>
            </a:pPr>
            <a:r>
              <a:rPr lang="en-AU" sz="3200" dirty="0">
                <a:latin typeface="+mj-lt"/>
              </a:rPr>
              <a:t>15 West St</a:t>
            </a:r>
          </a:p>
          <a:p>
            <a:pPr>
              <a:defRPr/>
            </a:pPr>
            <a:r>
              <a:rPr lang="en-AU" sz="3200" dirty="0">
                <a:latin typeface="+mj-lt"/>
              </a:rPr>
              <a:t>Latitude 44.5 S</a:t>
            </a:r>
          </a:p>
          <a:p>
            <a:pPr>
              <a:defRPr/>
            </a:pPr>
            <a:r>
              <a:rPr lang="en-AU" sz="3200" dirty="0">
                <a:latin typeface="+mj-lt"/>
              </a:rPr>
              <a:t>Longitude 135.4 E</a:t>
            </a:r>
          </a:p>
          <a:p>
            <a:pPr>
              <a:defRPr/>
            </a:pPr>
            <a:r>
              <a:rPr lang="en-AU" sz="3200" dirty="0">
                <a:latin typeface="+mj-lt"/>
              </a:rPr>
              <a:t>Sunny, 34 Cº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37525" y="796237"/>
            <a:ext cx="2747932" cy="1980634"/>
            <a:chOff x="5153334" y="2204865"/>
            <a:chExt cx="3606623" cy="2861777"/>
          </a:xfrm>
        </p:grpSpPr>
        <p:pic>
          <p:nvPicPr>
            <p:cNvPr id="5128" name="Picture 12" descr="C:\Users\Geoffrey Kennedy\AppData\Local\Microsoft\Windows\Temporary Internet Files\Content.IE5\B2T4N935\MC900449043[1]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452320" y="4005064"/>
              <a:ext cx="1307637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9" name="Picture 17" descr="C:\Users\Geoffrey Kennedy\AppData\Local\Microsoft\Windows\Temporary Internet Files\Content.IE5\6MGVDIW7\MC900434871[1].png"/>
            <p:cNvPicPr>
              <a:picLocks noChangeAspect="1" noChangeArrowheads="1"/>
            </p:cNvPicPr>
            <p:nvPr/>
          </p:nvPicPr>
          <p:blipFill>
            <a:blip r:embed="rId8" cstate="print">
              <a:grayscl/>
            </a:blip>
            <a:srcRect/>
            <a:stretch>
              <a:fillRect/>
            </a:stretch>
          </p:blipFill>
          <p:spPr bwMode="auto">
            <a:xfrm>
              <a:off x="5796136" y="2780928"/>
              <a:ext cx="2285714" cy="22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13" descr="C:\Program Files (x86)\Microsoft Office\MEDIA\CAGCAT10\j0332364.wmf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7524328" y="2276872"/>
              <a:ext cx="1004187" cy="809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1" name="Picture 16" descr="C:\Program Files (x86)\Microsoft Office\MEDIA\CAGCAT10\j0212957.wmf"/>
            <p:cNvPicPr>
              <a:picLocks noChangeAspect="1" noChangeArrowheads="1"/>
            </p:cNvPicPr>
            <p:nvPr/>
          </p:nvPicPr>
          <p:blipFill>
            <a:blip r:embed="rId9" cstate="print">
              <a:grayscl/>
            </a:blip>
            <a:srcRect/>
            <a:stretch>
              <a:fillRect/>
            </a:stretch>
          </p:blipFill>
          <p:spPr bwMode="auto">
            <a:xfrm>
              <a:off x="5153334" y="2204865"/>
              <a:ext cx="11468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2" name="Picture 25" descr="C:\Users\Geoffrey Kennedy\AppData\Local\Microsoft\Windows\Temporary Internet Files\Content.IE5\BJCDB2Y6\MC900322910[1].wmf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220072" y="4005064"/>
              <a:ext cx="792088" cy="796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260350"/>
            <a:ext cx="7772400" cy="720725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The information cycle</a:t>
            </a:r>
            <a:endParaRPr lang="en-AU" dirty="0"/>
          </a:p>
        </p:txBody>
      </p:sp>
      <p:grpSp>
        <p:nvGrpSpPr>
          <p:cNvPr id="7171" name="Group 7"/>
          <p:cNvGrpSpPr>
            <a:grpSpLocks noChangeAspect="1"/>
          </p:cNvGrpSpPr>
          <p:nvPr/>
        </p:nvGrpSpPr>
        <p:grpSpPr bwMode="auto">
          <a:xfrm>
            <a:off x="3521075" y="933450"/>
            <a:ext cx="1482725" cy="1343025"/>
            <a:chOff x="179512" y="1988840"/>
            <a:chExt cx="3416424" cy="3096344"/>
          </a:xfrm>
        </p:grpSpPr>
        <p:pic>
          <p:nvPicPr>
            <p:cNvPr id="7195" name="Picture 10" descr="C:\Users\Geoffrey Kennedy\AppData\Local\Microsoft\Windows\Temporary Internet Files\Content.IE5\1RJVLA93\MP900437273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2749862"/>
              <a:ext cx="2376264" cy="1903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96" name="Picture 13" descr="C:\Program Files (x86)\Microsoft Office\MEDIA\CAGCAT10\j0332364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2276872"/>
              <a:ext cx="1004187" cy="809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97" name="Picture 18" descr="C:\Users\Geoffrey Kennedy\AppData\Local\Microsoft\Windows\Temporary Internet Files\Content.IE5\6MGVDIW7\MC900439791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1988840"/>
              <a:ext cx="1299592" cy="1299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98" name="Picture 11" descr="C:\Users\Geoffrey Kennedy\AppData\Local\Microsoft\Windows\Temporary Internet Files\Content.IE5\BJCDB2Y6\MP900382684[1]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39752" y="4077072"/>
              <a:ext cx="1256184" cy="825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99" name="Picture 24" descr="C:\Users\Geoffrey Kennedy\AppData\Local\Microsoft\Windows\Temporary Internet Files\Content.IE5\1RJVLA93\MP900399400[1]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1520" y="4293096"/>
              <a:ext cx="1188596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TextBox 48"/>
          <p:cNvSpPr txBox="1"/>
          <p:nvPr/>
        </p:nvSpPr>
        <p:spPr>
          <a:xfrm>
            <a:off x="1979613" y="1484313"/>
            <a:ext cx="18716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1800" b="1" dirty="0">
                <a:latin typeface="+mj-lt"/>
              </a:rPr>
              <a:t>The real world 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50825" y="3860800"/>
            <a:ext cx="3529013" cy="2662238"/>
            <a:chOff x="251520" y="3861048"/>
            <a:chExt cx="3528392" cy="2662555"/>
          </a:xfrm>
        </p:grpSpPr>
        <p:sp>
          <p:nvSpPr>
            <p:cNvPr id="51" name="TextBox 50"/>
            <p:cNvSpPr txBox="1"/>
            <p:nvPr/>
          </p:nvSpPr>
          <p:spPr>
            <a:xfrm>
              <a:off x="1980004" y="4067448"/>
              <a:ext cx="1295172" cy="3699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sz="1800" dirty="0">
                  <a:latin typeface="+mj-lt"/>
                </a:rPr>
                <a:t>Encoding </a:t>
              </a:r>
            </a:p>
          </p:txBody>
        </p:sp>
        <p:pic>
          <p:nvPicPr>
            <p:cNvPr id="7192" name="Picture 33" descr="C:\Users\Geoffrey Kennedy\AppData\Local\Microsoft\Windows\Temporary Internet Files\Content.IE5\1RJVLA93\MC900287252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79712" y="5229200"/>
              <a:ext cx="1061329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TextBox 53"/>
            <p:cNvSpPr txBox="1"/>
            <p:nvPr/>
          </p:nvSpPr>
          <p:spPr>
            <a:xfrm>
              <a:off x="251520" y="5877413"/>
              <a:ext cx="1872920" cy="646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b="1" dirty="0">
                  <a:latin typeface="+mj-lt"/>
                </a:rPr>
                <a:t>Data representation</a:t>
              </a:r>
            </a:p>
          </p:txBody>
        </p:sp>
        <p:cxnSp>
          <p:nvCxnSpPr>
            <p:cNvPr id="7194" name="Straight Arrow Connector 20"/>
            <p:cNvCxnSpPr>
              <a:cxnSpLocks noChangeShapeType="1"/>
            </p:cNvCxnSpPr>
            <p:nvPr/>
          </p:nvCxnSpPr>
          <p:spPr bwMode="auto">
            <a:xfrm flipH="1">
              <a:off x="2483768" y="3861048"/>
              <a:ext cx="1296144" cy="1296144"/>
            </a:xfrm>
            <a:prstGeom prst="straightConnector1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932363" y="3789363"/>
            <a:ext cx="2303462" cy="1295400"/>
            <a:chOff x="4932040" y="3789040"/>
            <a:chExt cx="2304256" cy="1296144"/>
          </a:xfrm>
        </p:grpSpPr>
        <p:sp>
          <p:nvSpPr>
            <p:cNvPr id="53" name="TextBox 52"/>
            <p:cNvSpPr txBox="1"/>
            <p:nvPr/>
          </p:nvSpPr>
          <p:spPr>
            <a:xfrm>
              <a:off x="5508501" y="4076542"/>
              <a:ext cx="1727795" cy="3701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sz="1800" dirty="0">
                  <a:latin typeface="+mj-lt"/>
                </a:rPr>
                <a:t>Assimilation</a:t>
              </a:r>
            </a:p>
          </p:txBody>
        </p:sp>
        <p:cxnSp>
          <p:nvCxnSpPr>
            <p:cNvPr id="7190" name="Straight Arrow Connector 22"/>
            <p:cNvCxnSpPr>
              <a:cxnSpLocks noChangeShapeType="1"/>
            </p:cNvCxnSpPr>
            <p:nvPr/>
          </p:nvCxnSpPr>
          <p:spPr bwMode="auto">
            <a:xfrm flipH="1" flipV="1">
              <a:off x="4932040" y="3789040"/>
              <a:ext cx="1224136" cy="1296144"/>
            </a:xfrm>
            <a:prstGeom prst="straightConnector1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484438" y="2349500"/>
            <a:ext cx="4464050" cy="1943100"/>
            <a:chOff x="2483768" y="2348880"/>
            <a:chExt cx="4464496" cy="1944217"/>
          </a:xfrm>
        </p:grpSpPr>
        <p:pic>
          <p:nvPicPr>
            <p:cNvPr id="7184" name="Picture 10" descr="C:\Users\Geoffrey Kennedy\AppData\Local\Microsoft\Windows\Temporary Internet Files\Content.IE5\B2T4N935\MC900299199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47866" y="3284985"/>
              <a:ext cx="1012166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5" name="Picture 2" descr="C:\Users\Geoffrey Kennedy\AppData\Local\Microsoft\Windows\Temporary Internet Files\Content.IE5\BJCDB2Y6\MP900442524[1]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76056" y="2348880"/>
              <a:ext cx="108012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49"/>
            <p:cNvSpPr txBox="1"/>
            <p:nvPr/>
          </p:nvSpPr>
          <p:spPr>
            <a:xfrm>
              <a:off x="2483768" y="2493426"/>
              <a:ext cx="1728960" cy="368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sz="1800" dirty="0">
                  <a:latin typeface="+mj-lt"/>
                </a:rPr>
                <a:t>Observed facts</a:t>
              </a:r>
            </a:p>
          </p:txBody>
        </p:sp>
        <p:cxnSp>
          <p:nvCxnSpPr>
            <p:cNvPr id="7187" name="Straight Arrow Connector 19"/>
            <p:cNvCxnSpPr>
              <a:cxnSpLocks noChangeShapeType="1"/>
            </p:cNvCxnSpPr>
            <p:nvPr/>
          </p:nvCxnSpPr>
          <p:spPr bwMode="auto">
            <a:xfrm>
              <a:off x="4283968" y="2348880"/>
              <a:ext cx="0" cy="864096"/>
            </a:xfrm>
            <a:prstGeom prst="straightConnector1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5" name="TextBox 24"/>
            <p:cNvSpPr txBox="1"/>
            <p:nvPr/>
          </p:nvSpPr>
          <p:spPr>
            <a:xfrm>
              <a:off x="5076414" y="3284456"/>
              <a:ext cx="1871850" cy="6464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b="1" dirty="0">
                  <a:latin typeface="+mj-lt"/>
                </a:rPr>
                <a:t>Knowledge</a:t>
              </a:r>
            </a:p>
            <a:p>
              <a:pPr algn="ctr">
                <a:defRPr/>
              </a:pPr>
              <a:r>
                <a:rPr lang="en-AU" sz="1800" b="1" dirty="0">
                  <a:latin typeface="+mj-lt"/>
                </a:rPr>
                <a:t>state</a:t>
              </a: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323850" y="2781300"/>
            <a:ext cx="1727200" cy="2519363"/>
            <a:chOff x="323528" y="2780928"/>
            <a:chExt cx="1728192" cy="2520280"/>
          </a:xfrm>
        </p:grpSpPr>
        <p:pic>
          <p:nvPicPr>
            <p:cNvPr id="7178" name="Picture 2" descr="C:\Users\Geoffrey Kennedy\AppData\Local\Microsoft\Windows\Temporary Internet Files\Content.IE5\1RJVLA93\MP900448627[1]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5536" y="2780928"/>
              <a:ext cx="1368152" cy="915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179" name="Straight Arrow Connector 34"/>
            <p:cNvCxnSpPr>
              <a:cxnSpLocks noChangeShapeType="1"/>
            </p:cNvCxnSpPr>
            <p:nvPr/>
          </p:nvCxnSpPr>
          <p:spPr bwMode="auto">
            <a:xfrm>
              <a:off x="1115616" y="3789040"/>
              <a:ext cx="936104" cy="1512168"/>
            </a:xfrm>
            <a:prstGeom prst="straightConnector1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323528" y="4365830"/>
              <a:ext cx="1296144" cy="6463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dirty="0" err="1">
                  <a:latin typeface="+mj-lt"/>
                </a:rPr>
                <a:t>Analog</a:t>
              </a:r>
              <a:r>
                <a:rPr lang="en-AU" sz="1800" dirty="0">
                  <a:latin typeface="+mj-lt"/>
                </a:rPr>
                <a:t> data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03575" y="5084763"/>
            <a:ext cx="5761955" cy="1233849"/>
            <a:chOff x="3203575" y="5084763"/>
            <a:chExt cx="5761955" cy="1233849"/>
          </a:xfrm>
        </p:grpSpPr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3203575" y="5084763"/>
              <a:ext cx="4071938" cy="1225550"/>
              <a:chOff x="3203848" y="5085184"/>
              <a:chExt cx="4072246" cy="1225857"/>
            </a:xfrm>
          </p:grpSpPr>
          <p:pic>
            <p:nvPicPr>
              <p:cNvPr id="7181" name="Picture 36" descr="C:\Users\Geoffrey Kennedy\AppData\Local\Microsoft\Windows\Temporary Internet Files\Content.IE5\BJCDB2Y6\MC900357011[1].wm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6156176" y="5085184"/>
                <a:ext cx="1119918" cy="12258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3635681" y="5291611"/>
                <a:ext cx="1728919" cy="36998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AU" sz="1800" dirty="0">
                    <a:latin typeface="+mj-lt"/>
                  </a:rPr>
                  <a:t>Output</a:t>
                </a:r>
              </a:p>
            </p:txBody>
          </p:sp>
          <p:cxnSp>
            <p:nvCxnSpPr>
              <p:cNvPr id="7183" name="Straight Arrow Connector 29"/>
              <p:cNvCxnSpPr>
                <a:cxnSpLocks noChangeShapeType="1"/>
              </p:cNvCxnSpPr>
              <p:nvPr/>
            </p:nvCxnSpPr>
            <p:spPr bwMode="auto">
              <a:xfrm>
                <a:off x="3203848" y="5805264"/>
                <a:ext cx="2808312" cy="0"/>
              </a:xfrm>
              <a:prstGeom prst="straightConnector1">
                <a:avLst/>
              </a:prstGeom>
              <a:noFill/>
              <a:ln w="50800" algn="ctr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2" name="TextBox 31"/>
            <p:cNvSpPr txBox="1"/>
            <p:nvPr/>
          </p:nvSpPr>
          <p:spPr bwMode="auto">
            <a:xfrm>
              <a:off x="7092280" y="5949280"/>
              <a:ext cx="1873250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b="1" dirty="0" smtClean="0">
                  <a:latin typeface="+mj-lt"/>
                </a:rPr>
                <a:t>Report</a:t>
              </a:r>
              <a:endParaRPr lang="en-AU" sz="1800" b="1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792088"/>
          </a:xfrm>
        </p:spPr>
        <p:txBody>
          <a:bodyPr/>
          <a:lstStyle/>
          <a:p>
            <a:r>
              <a:rPr lang="en-AU" dirty="0" smtClean="0"/>
              <a:t>Keeping in step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84168" y="980728"/>
            <a:ext cx="2735758" cy="1152525"/>
            <a:chOff x="6084168" y="980728"/>
            <a:chExt cx="2735758" cy="1152525"/>
          </a:xfrm>
        </p:grpSpPr>
        <p:pic>
          <p:nvPicPr>
            <p:cNvPr id="3" name="Picture 33" descr="C:\Users\Geoffrey Kennedy\AppData\Local\Microsoft\Windows\Temporary Internet Files\Content.IE5\1RJVLA93\MC90028725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4168" y="980728"/>
              <a:ext cx="1062037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6948264" y="1268760"/>
              <a:ext cx="187166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b="1" dirty="0" smtClean="0">
                  <a:latin typeface="+mj-lt"/>
                </a:rPr>
                <a:t>Data representation</a:t>
              </a:r>
              <a:endParaRPr lang="en-AU" sz="1800" b="1" dirty="0"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0093" y="836712"/>
            <a:ext cx="3168650" cy="1343025"/>
            <a:chOff x="437803" y="836712"/>
            <a:chExt cx="3168650" cy="1343025"/>
          </a:xfrm>
        </p:grpSpPr>
        <p:grpSp>
          <p:nvGrpSpPr>
            <p:cNvPr id="5" name="Group 7"/>
            <p:cNvGrpSpPr>
              <a:grpSpLocks noChangeAspect="1"/>
            </p:cNvGrpSpPr>
            <p:nvPr/>
          </p:nvGrpSpPr>
          <p:grpSpPr bwMode="auto">
            <a:xfrm>
              <a:off x="2123728" y="836712"/>
              <a:ext cx="1482725" cy="1343025"/>
              <a:chOff x="179512" y="1988840"/>
              <a:chExt cx="3416424" cy="3096344"/>
            </a:xfrm>
          </p:grpSpPr>
          <p:pic>
            <p:nvPicPr>
              <p:cNvPr id="6" name="Picture 10" descr="C:\Users\Geoffrey Kennedy\AppData\Local\Microsoft\Windows\Temporary Internet Files\Content.IE5\1RJVLA93\MP900437273[1]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9552" y="2749862"/>
                <a:ext cx="2376264" cy="1903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13" descr="C:\Program Files (x86)\Microsoft Office\MEDIA\CAGCAT10\j0332364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83768" y="2276872"/>
                <a:ext cx="1004187" cy="8094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18" descr="C:\Users\Geoffrey Kennedy\AppData\Local\Microsoft\Windows\Temporary Internet Files\Content.IE5\6MGVDIW7\MC900439791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9512" y="1988840"/>
                <a:ext cx="1299592" cy="12995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11" descr="C:\Users\Geoffrey Kennedy\AppData\Local\Microsoft\Windows\Temporary Internet Files\Content.IE5\BJCDB2Y6\MP900382684[1]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339752" y="4077072"/>
                <a:ext cx="1256184" cy="825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24" descr="C:\Users\Geoffrey Kennedy\AppData\Local\Microsoft\Windows\Temporary Internet Files\Content.IE5\1RJVLA93\MP900399400[1]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51520" y="4293096"/>
                <a:ext cx="1188596" cy="7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37803" y="1387575"/>
              <a:ext cx="1871662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sz="1800" b="1" dirty="0">
                  <a:latin typeface="+mj-lt"/>
                </a:rPr>
                <a:t>The real world 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1520" y="2564904"/>
            <a:ext cx="3347864" cy="1268062"/>
            <a:chOff x="251520" y="2564904"/>
            <a:chExt cx="3347864" cy="1268062"/>
          </a:xfrm>
        </p:grpSpPr>
        <p:pic>
          <p:nvPicPr>
            <p:cNvPr id="1029" name="Picture 5" descr="C:\Users\Geoffrey Kennedy\AppData\Local\Microsoft\Windows\Temporary Internet Files\Content.IE5\B2T4N935\MP900442184[1]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91680" y="2564904"/>
              <a:ext cx="1907704" cy="1268062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251520" y="2924944"/>
              <a:ext cx="1871662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sz="1800" b="1" dirty="0" smtClean="0">
                  <a:latin typeface="+mj-lt"/>
                </a:rPr>
                <a:t>Events</a:t>
              </a:r>
              <a:endParaRPr lang="en-AU" sz="1800" b="1" dirty="0">
                <a:latin typeface="+mj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68144" y="2492896"/>
            <a:ext cx="3096344" cy="1384995"/>
            <a:chOff x="5868144" y="2492896"/>
            <a:chExt cx="3096344" cy="1384995"/>
          </a:xfrm>
        </p:grpSpPr>
        <p:sp>
          <p:nvSpPr>
            <p:cNvPr id="19" name="TextBox 18"/>
            <p:cNvSpPr txBox="1"/>
            <p:nvPr/>
          </p:nvSpPr>
          <p:spPr>
            <a:xfrm>
              <a:off x="7236296" y="2924944"/>
              <a:ext cx="17281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AU" sz="1800" b="1" dirty="0" smtClean="0">
                  <a:latin typeface="+mj-lt"/>
                </a:rPr>
                <a:t>Transactions</a:t>
              </a:r>
              <a:endParaRPr lang="en-AU" sz="1800" b="1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68144" y="2492896"/>
              <a:ext cx="1368152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dirty="0" smtClean="0">
                  <a:latin typeface="+mj-lt"/>
                </a:rPr>
                <a:t>42 East St</a:t>
              </a:r>
            </a:p>
            <a:p>
              <a:r>
                <a:rPr lang="en-AU" sz="1400" dirty="0" smtClean="0">
                  <a:latin typeface="+mj-lt"/>
                </a:rPr>
                <a:t>$340,000</a:t>
              </a:r>
            </a:p>
            <a:p>
              <a:r>
                <a:rPr lang="en-AU" sz="1400" dirty="0" smtClean="0">
                  <a:latin typeface="+mj-lt"/>
                </a:rPr>
                <a:t>R J Jones</a:t>
              </a:r>
            </a:p>
            <a:p>
              <a:r>
                <a:rPr lang="en-AU" sz="1400" dirty="0" smtClean="0">
                  <a:latin typeface="+mj-lt"/>
                </a:rPr>
                <a:t>20 Sep 2012</a:t>
              </a:r>
            </a:p>
            <a:p>
              <a:r>
                <a:rPr lang="en-AU" sz="1400" dirty="0" smtClean="0">
                  <a:latin typeface="+mj-lt"/>
                </a:rPr>
                <a:t>…</a:t>
              </a:r>
            </a:p>
            <a:p>
              <a:r>
                <a:rPr lang="en-AU" sz="1400" dirty="0" smtClean="0">
                  <a:latin typeface="+mj-lt"/>
                </a:rPr>
                <a:t>…</a:t>
              </a:r>
              <a:endParaRPr lang="en-AU" sz="1400" dirty="0">
                <a:latin typeface="+mj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0093" y="4318223"/>
            <a:ext cx="3272085" cy="1343025"/>
            <a:chOff x="220093" y="4005064"/>
            <a:chExt cx="3272085" cy="1343025"/>
          </a:xfrm>
        </p:grpSpPr>
        <p:grpSp>
          <p:nvGrpSpPr>
            <p:cNvPr id="30" name="Group 29"/>
            <p:cNvGrpSpPr/>
            <p:nvPr/>
          </p:nvGrpSpPr>
          <p:grpSpPr>
            <a:xfrm>
              <a:off x="220093" y="4005064"/>
              <a:ext cx="3272085" cy="1343025"/>
              <a:chOff x="220093" y="4005064"/>
              <a:chExt cx="3272085" cy="1343025"/>
            </a:xfrm>
          </p:grpSpPr>
          <p:grpSp>
            <p:nvGrpSpPr>
              <p:cNvPr id="22" name="Group 7"/>
              <p:cNvGrpSpPr>
                <a:grpSpLocks noChangeAspect="1"/>
              </p:cNvGrpSpPr>
              <p:nvPr/>
            </p:nvGrpSpPr>
            <p:grpSpPr bwMode="auto">
              <a:xfrm>
                <a:off x="2009453" y="4005064"/>
                <a:ext cx="1482725" cy="1343025"/>
                <a:chOff x="179512" y="1988840"/>
                <a:chExt cx="3416424" cy="3096344"/>
              </a:xfrm>
            </p:grpSpPr>
            <p:pic>
              <p:nvPicPr>
                <p:cNvPr id="24" name="Picture 10" descr="C:\Users\Geoffrey Kennedy\AppData\Local\Microsoft\Windows\Temporary Internet Files\Content.IE5\1RJVLA93\MP900437273[1]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539552" y="2749862"/>
                  <a:ext cx="2376264" cy="19032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" name="Picture 18" descr="C:\Users\Geoffrey Kennedy\AppData\Local\Microsoft\Windows\Temporary Internet Files\Content.IE5\6MGVDIW7\MC900439791[1]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9512" y="1988840"/>
                  <a:ext cx="1299592" cy="12995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11" descr="C:\Users\Geoffrey Kennedy\AppData\Local\Microsoft\Windows\Temporary Internet Files\Content.IE5\BJCDB2Y6\MP900382684[1].jp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339752" y="4077072"/>
                  <a:ext cx="1256184" cy="825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" name="Picture 24" descr="C:\Users\Geoffrey Kennedy\AppData\Local\Microsoft\Windows\Temporary Internet Files\Content.IE5\1RJVLA93\MP900399400[1].jp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51520" y="4293096"/>
                  <a:ext cx="1188596" cy="7920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3" name="TextBox 22"/>
              <p:cNvSpPr txBox="1"/>
              <p:nvPr/>
            </p:nvSpPr>
            <p:spPr>
              <a:xfrm>
                <a:off x="220093" y="4555927"/>
                <a:ext cx="1871662" cy="369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AU" sz="1800" b="1" dirty="0" smtClean="0">
                    <a:latin typeface="+mj-lt"/>
                  </a:rPr>
                  <a:t>Changed world </a:t>
                </a:r>
                <a:endParaRPr lang="en-AU" sz="1800" b="1" dirty="0">
                  <a:latin typeface="+mj-lt"/>
                </a:endParaRPr>
              </a:p>
            </p:txBody>
          </p:sp>
        </p:grpSp>
        <p:pic>
          <p:nvPicPr>
            <p:cNvPr id="29" name="Picture 13" descr="C:\Program Files (x86)\Microsoft Office\MEDIA\CAGCAT10\j0332364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87824" y="4149080"/>
              <a:ext cx="435816" cy="35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30"/>
          <p:cNvGrpSpPr/>
          <p:nvPr/>
        </p:nvGrpSpPr>
        <p:grpSpPr>
          <a:xfrm>
            <a:off x="6084168" y="4436715"/>
            <a:ext cx="2735758" cy="1152525"/>
            <a:chOff x="6084168" y="980728"/>
            <a:chExt cx="2735758" cy="1152525"/>
          </a:xfrm>
        </p:grpSpPr>
        <p:pic>
          <p:nvPicPr>
            <p:cNvPr id="32" name="Picture 33" descr="C:\Users\Geoffrey Kennedy\AppData\Local\Microsoft\Windows\Temporary Internet Files\Content.IE5\1RJVLA93\MC900287252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084168" y="980728"/>
              <a:ext cx="1062037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6948264" y="1268760"/>
              <a:ext cx="187166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1800" b="1" dirty="0" smtClean="0">
                  <a:latin typeface="+mj-lt"/>
                </a:rPr>
                <a:t>New data representation</a:t>
              </a:r>
              <a:endParaRPr lang="en-AU" sz="1800" b="1" dirty="0">
                <a:latin typeface="+mj-lt"/>
              </a:endParaRPr>
            </a:p>
          </p:txBody>
        </p:sp>
      </p:grpSp>
      <p:sp>
        <p:nvSpPr>
          <p:cNvPr id="43" name="Title 1"/>
          <p:cNvSpPr txBox="1">
            <a:spLocks/>
          </p:cNvSpPr>
          <p:nvPr/>
        </p:nvSpPr>
        <p:spPr bwMode="auto">
          <a:xfrm>
            <a:off x="755576" y="5805264"/>
            <a:ext cx="7772400" cy="792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9"/>
              </a:rPr>
              <a:t>Is the new data representation</a:t>
            </a:r>
            <a:r>
              <a:rPr kumimoji="0" lang="en-AU" sz="32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9"/>
              </a:rPr>
              <a:t> correct?</a:t>
            </a:r>
            <a:endParaRPr kumimoji="0" lang="en-AU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908720"/>
            <a:ext cx="7772400" cy="2088232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Problem solving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3200" dirty="0" smtClean="0"/>
              <a:t>A systems view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2915816" y="3356992"/>
            <a:ext cx="314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Case Study – the Pedestrian accident workshop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077072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K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FFFF"/>
      </a:accent1>
      <a:accent2>
        <a:srgbClr val="07FF07"/>
      </a:accent2>
      <a:accent3>
        <a:srgbClr val="FFFFFF"/>
      </a:accent3>
      <a:accent4>
        <a:srgbClr val="000000"/>
      </a:accent4>
      <a:accent5>
        <a:srgbClr val="AAFFFF"/>
      </a:accent5>
      <a:accent6>
        <a:srgbClr val="06E706"/>
      </a:accent6>
      <a:hlink>
        <a:srgbClr val="FC0128"/>
      </a:hlink>
      <a:folHlink>
        <a:srgbClr val="2211FD"/>
      </a:folHlink>
    </a:clrScheme>
    <a:fontScheme name="GK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K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K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112803860</TotalTime>
  <Pages>23</Pages>
  <Words>2257</Words>
  <Application>Microsoft Office PowerPoint</Application>
  <PresentationFormat>On-screen Show (4:3)</PresentationFormat>
  <Paragraphs>507</Paragraphs>
  <Slides>54</Slides>
  <Notes>21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Tahoma</vt:lpstr>
      <vt:lpstr>Times New Roman</vt:lpstr>
      <vt:lpstr>Wingdings</vt:lpstr>
      <vt:lpstr>GKWhite</vt:lpstr>
      <vt:lpstr>Equation</vt:lpstr>
      <vt:lpstr>INFO5990 Professional Practice in IT  Lecture 12A </vt:lpstr>
      <vt:lpstr>Group assignment</vt:lpstr>
      <vt:lpstr>Next week</vt:lpstr>
      <vt:lpstr>By the end of this lecture you will be able to:</vt:lpstr>
      <vt:lpstr>Data &amp; information  Representing the real world</vt:lpstr>
      <vt:lpstr>Data representation of the real world</vt:lpstr>
      <vt:lpstr>The information cycle</vt:lpstr>
      <vt:lpstr>Keeping in step</vt:lpstr>
      <vt:lpstr>Problem solving  A systems view</vt:lpstr>
      <vt:lpstr>Problem Solving</vt:lpstr>
      <vt:lpstr>Steps in problem solving</vt:lpstr>
      <vt:lpstr>Satisficing</vt:lpstr>
      <vt:lpstr>Spectrum of problems</vt:lpstr>
      <vt:lpstr>Question 1</vt:lpstr>
      <vt:lpstr>Question 2</vt:lpstr>
      <vt:lpstr>Management Decision Making and  Management Science</vt:lpstr>
      <vt:lpstr>Management</vt:lpstr>
      <vt:lpstr>so, Management  consists largely of   Decision Making</vt:lpstr>
      <vt:lpstr>Decision making is not getting any easier</vt:lpstr>
      <vt:lpstr>Dimensions of decision making</vt:lpstr>
      <vt:lpstr>The rational decision making cycle (Simon, 1977) </vt:lpstr>
      <vt:lpstr>Decision making v. problem solving</vt:lpstr>
      <vt:lpstr>Structured v. Unstructured Decisions</vt:lpstr>
      <vt:lpstr>Range of decision types  (Gory and Scott-Morten, 1971)</vt:lpstr>
      <vt:lpstr>Decision Support Systems</vt:lpstr>
      <vt:lpstr>Components of classical DSS</vt:lpstr>
      <vt:lpstr>Question 3</vt:lpstr>
      <vt:lpstr>Modelling reality</vt:lpstr>
      <vt:lpstr>Modeling reality</vt:lpstr>
      <vt:lpstr>Classification of Models</vt:lpstr>
      <vt:lpstr>Benefits of Mathematical Models</vt:lpstr>
      <vt:lpstr>Classical mathematical models</vt:lpstr>
      <vt:lpstr>Optimization models</vt:lpstr>
      <vt:lpstr>Example: Manufacturing Company</vt:lpstr>
      <vt:lpstr>Simulation models</vt:lpstr>
      <vt:lpstr>‘What if’ analysis</vt:lpstr>
      <vt:lpstr>‘What if’ analysis (1)</vt:lpstr>
      <vt:lpstr>‘What if’ analysis (2)</vt:lpstr>
      <vt:lpstr>Goal seeking</vt:lpstr>
      <vt:lpstr>Warning   Should you trust Mathematical Models?</vt:lpstr>
      <vt:lpstr>Question 4</vt:lpstr>
      <vt:lpstr>Question 5</vt:lpstr>
      <vt:lpstr>More about monitoring organisation performance</vt:lpstr>
      <vt:lpstr>“If you don’t measure it,  you can’t manage it!”</vt:lpstr>
      <vt:lpstr>Types of metrics</vt:lpstr>
      <vt:lpstr>Key performance indicators</vt:lpstr>
      <vt:lpstr>Choose the best KPI for you</vt:lpstr>
      <vt:lpstr>Difficulties encountered with KPIs</vt:lpstr>
      <vt:lpstr>The Balanced Scorecard (1992)</vt:lpstr>
      <vt:lpstr>The dashboard (2012)</vt:lpstr>
      <vt:lpstr>Another example of a dashboard</vt:lpstr>
      <vt:lpstr>Dashboard</vt:lpstr>
      <vt:lpstr>Question 6</vt:lpstr>
      <vt:lpstr>Benefits of dashboards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Requirements Specification</dc:title>
  <dc:creator>Commerce Division</dc:creator>
  <cp:lastModifiedBy>khimji vaghjiani</cp:lastModifiedBy>
  <cp:revision>928</cp:revision>
  <cp:lastPrinted>1999-03-15T20:49:22Z</cp:lastPrinted>
  <dcterms:created xsi:type="dcterms:W3CDTF">1996-03-21T08:35:46Z</dcterms:created>
  <dcterms:modified xsi:type="dcterms:W3CDTF">2016-10-15T05:53:42Z</dcterms:modified>
</cp:coreProperties>
</file>