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408" r:id="rId2"/>
    <p:sldId id="505" r:id="rId3"/>
    <p:sldId id="563" r:id="rId4"/>
    <p:sldId id="565" r:id="rId5"/>
    <p:sldId id="567" r:id="rId6"/>
    <p:sldId id="568" r:id="rId7"/>
    <p:sldId id="576" r:id="rId8"/>
    <p:sldId id="578" r:id="rId9"/>
    <p:sldId id="513" r:id="rId10"/>
    <p:sldId id="523" r:id="rId11"/>
    <p:sldId id="557" r:id="rId12"/>
    <p:sldId id="558" r:id="rId13"/>
    <p:sldId id="548" r:id="rId14"/>
    <p:sldId id="549" r:id="rId15"/>
    <p:sldId id="556" r:id="rId16"/>
    <p:sldId id="539" r:id="rId17"/>
    <p:sldId id="533" r:id="rId18"/>
    <p:sldId id="543" r:id="rId19"/>
    <p:sldId id="544" r:id="rId20"/>
    <p:sldId id="545" r:id="rId21"/>
    <p:sldId id="546" r:id="rId22"/>
    <p:sldId id="551" r:id="rId23"/>
    <p:sldId id="552" r:id="rId24"/>
    <p:sldId id="537" r:id="rId25"/>
    <p:sldId id="496" r:id="rId26"/>
    <p:sldId id="540" r:id="rId27"/>
    <p:sldId id="519" r:id="rId28"/>
    <p:sldId id="528" r:id="rId29"/>
    <p:sldId id="526" r:id="rId30"/>
    <p:sldId id="497" r:id="rId31"/>
    <p:sldId id="498" r:id="rId32"/>
    <p:sldId id="561" r:id="rId33"/>
    <p:sldId id="500" r:id="rId34"/>
    <p:sldId id="501" r:id="rId35"/>
    <p:sldId id="502" r:id="rId36"/>
    <p:sldId id="503" r:id="rId37"/>
    <p:sldId id="504" r:id="rId38"/>
    <p:sldId id="499" r:id="rId39"/>
    <p:sldId id="553" r:id="rId40"/>
    <p:sldId id="554" r:id="rId41"/>
    <p:sldId id="555" r:id="rId42"/>
    <p:sldId id="541" r:id="rId43"/>
    <p:sldId id="542" r:id="rId44"/>
    <p:sldId id="550" r:id="rId45"/>
    <p:sldId id="562" r:id="rId46"/>
  </p:sldIdLst>
  <p:sldSz cx="9144000" cy="6858000" type="screen4x3"/>
  <p:notesSz cx="6985000" cy="9271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FF"/>
    <a:srgbClr val="FFCCCC"/>
    <a:srgbClr val="FFFF00"/>
    <a:srgbClr val="CC00CC"/>
    <a:srgbClr val="FFFFFF"/>
    <a:srgbClr val="DDDDE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27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7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54" y="-108"/>
      </p:cViewPr>
      <p:guideLst>
        <p:guide orient="horz" pos="2920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434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5563" y="808038"/>
            <a:ext cx="4332287" cy="32496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1275" cy="3903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055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99C63F19-3F70-47AD-B891-B9B31304DA0D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4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4B69F1E4-B82B-42BA-ADDD-4310E110C9C5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4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4B69F1E4-B82B-42BA-ADDD-4310E110C9C5}" type="slidenum">
              <a:rPr lang="en-US" smtClean="0">
                <a:cs typeface="Arial" charset="0"/>
              </a:rPr>
              <a:pPr/>
              <a:t>15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00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1306514D-FF10-4C32-96B1-82B6DF1E31F5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66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B43679C5-216C-44DC-82F3-5879F700A7D0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635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147B2132-B99F-4B5E-82B3-912FACE22BA8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343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  <a:noFill/>
        </p:spPr>
        <p:txBody>
          <a:bodyPr lIns="92885" tIns="46442" rIns="92885" bIns="46442"/>
          <a:lstStyle/>
          <a:p>
            <a:fld id="{73FC9CD8-A6C7-4F80-AEE1-522819674DBD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93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20650" y="6599238"/>
            <a:ext cx="25796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INFO5990  Lecture </a:t>
            </a:r>
            <a:r>
              <a:rPr lang="en-US" dirty="0" smtClean="0"/>
              <a:t>12B - </a:t>
            </a:r>
            <a:fld id="{3F3DE190-4616-41FA-BD54-47B53AA17031}" type="slidenum">
              <a:rPr lang="en-US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  <p:sp>
        <p:nvSpPr>
          <p:cNvPr id="193542" name="Rectangle 6"/>
          <p:cNvSpPr>
            <a:spLocks noChangeArrowheads="1"/>
          </p:cNvSpPr>
          <p:nvPr userDrawn="1"/>
        </p:nvSpPr>
        <p:spPr bwMode="auto">
          <a:xfrm>
            <a:off x="152400" y="152400"/>
            <a:ext cx="8839200" cy="64770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K_FCHYWGGu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artner.com/technology/cio/cioagenda_findings.j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0787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209800"/>
            <a:ext cx="2751138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34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765175"/>
            <a:ext cx="8210550" cy="1584325"/>
          </a:xfrm>
        </p:spPr>
        <p:txBody>
          <a:bodyPr/>
          <a:lstStyle/>
          <a:p>
            <a:pPr>
              <a:defRPr/>
            </a:pPr>
            <a:r>
              <a:rPr lang="en-GB" sz="3200" b="1" dirty="0" smtClean="0"/>
              <a:t>INFO5990 Professional Practice in IT </a:t>
            </a:r>
            <a:br>
              <a:rPr lang="en-GB" sz="3200" b="1" dirty="0" smtClean="0"/>
            </a:br>
            <a:r>
              <a:rPr lang="en-GB" sz="2400" dirty="0" smtClean="0"/>
              <a:t>Lecture 12B</a:t>
            </a:r>
            <a:br>
              <a:rPr lang="en-GB" sz="2400" dirty="0" smtClean="0"/>
            </a:br>
            <a:endParaRPr lang="en-GB" sz="2400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068638"/>
            <a:ext cx="7620000" cy="1752600"/>
          </a:xfrm>
        </p:spPr>
        <p:txBody>
          <a:bodyPr/>
          <a:lstStyle/>
          <a:p>
            <a:r>
              <a:rPr lang="en-AU" sz="2800" dirty="0" smtClean="0"/>
              <a:t>Business Intelligence</a:t>
            </a:r>
          </a:p>
          <a:p>
            <a:r>
              <a:rPr lang="en-AU" sz="2800" dirty="0" smtClean="0"/>
              <a:t>Online analytical processing (OLAP)</a:t>
            </a:r>
          </a:p>
          <a:p>
            <a:endParaRPr lang="en-AU" sz="2800" dirty="0" smtClean="0"/>
          </a:p>
        </p:txBody>
      </p:sp>
      <p:sp>
        <p:nvSpPr>
          <p:cNvPr id="2053" name="Rectangle 6"/>
          <p:cNvSpPr>
            <a:spLocks noChangeArrowheads="1"/>
          </p:cNvSpPr>
          <p:nvPr/>
        </p:nvSpPr>
        <p:spPr bwMode="auto">
          <a:xfrm>
            <a:off x="3009900" y="3097213"/>
            <a:ext cx="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AU"/>
          </a:p>
        </p:txBody>
      </p:sp>
      <p:pic>
        <p:nvPicPr>
          <p:cNvPr id="2054" name="Picture 8" descr="bd06887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676400"/>
            <a:ext cx="15319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9" descr="bs01143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800600"/>
            <a:ext cx="17224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0" descr="sy00933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5181600"/>
            <a:ext cx="12954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1" descr="bs01323_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1828800"/>
            <a:ext cx="1517650" cy="136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2" descr="C:\Users\Public\Documents\Engg1805CourseMaterials_2011\Admin2011\UniversityShiel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188913"/>
            <a:ext cx="21717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91" y="44624"/>
            <a:ext cx="7772400" cy="144016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Four key components of a business intelligence system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80691" y="1484784"/>
            <a:ext cx="7772400" cy="4176464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data warehouse </a:t>
            </a:r>
            <a:r>
              <a:rPr lang="en-US" sz="1600" dirty="0" smtClean="0"/>
              <a:t>containing both internal and external data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1600" dirty="0" smtClean="0"/>
              <a:t>business </a:t>
            </a:r>
            <a:r>
              <a:rPr lang="en-US" sz="1600" dirty="0" smtClean="0">
                <a:solidFill>
                  <a:srgbClr val="FF0000"/>
                </a:solidFill>
              </a:rPr>
              <a:t>analytic tools </a:t>
            </a:r>
            <a:r>
              <a:rPr lang="en-US" sz="1600" dirty="0" smtClean="0"/>
              <a:t>for manipulating, mining, and analyzing data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1600" dirty="0" smtClean="0"/>
              <a:t>a set of business </a:t>
            </a:r>
            <a:r>
              <a:rPr lang="en-US" sz="1600" dirty="0" smtClean="0">
                <a:solidFill>
                  <a:srgbClr val="FF0000"/>
                </a:solidFill>
              </a:rPr>
              <a:t>performance indicators</a:t>
            </a:r>
            <a:r>
              <a:rPr lang="en-US" sz="1600" dirty="0" smtClean="0"/>
              <a:t> for monitoring and analyzing performance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user interface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140968"/>
            <a:ext cx="5616624" cy="3185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069360" cy="936104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Benefits of business intelligence tools</a:t>
            </a:r>
            <a:endParaRPr lang="en-US" sz="3600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755576" y="1988840"/>
            <a:ext cx="7772400" cy="3960440"/>
          </a:xfrm>
        </p:spPr>
        <p:txBody>
          <a:bodyPr/>
          <a:lstStyle/>
          <a:p>
            <a:pPr eaLnBrk="1" hangingPunct="1"/>
            <a:r>
              <a:rPr lang="en-AU" sz="2400" dirty="0" smtClean="0"/>
              <a:t>‘One version of the truth’ – a single, reliable presentation of corporate information</a:t>
            </a:r>
          </a:p>
          <a:p>
            <a:pPr eaLnBrk="1" hangingPunct="1"/>
            <a:r>
              <a:rPr lang="en-AU" sz="2400" dirty="0" smtClean="0"/>
              <a:t>Alignment of an organization around a consistent set of Key Performance Indicators (KPIs) and Metrics</a:t>
            </a:r>
          </a:p>
          <a:p>
            <a:pPr eaLnBrk="1" hangingPunct="1"/>
            <a:r>
              <a:rPr lang="en-AU" sz="2400" dirty="0" smtClean="0"/>
              <a:t>Integrated access to multiple data sources (ERP, CRM, Spreadsheets, Budgets, etc.)</a:t>
            </a:r>
          </a:p>
          <a:p>
            <a:pPr eaLnBrk="1" hangingPunct="1"/>
            <a:r>
              <a:rPr lang="en-AU" sz="2400" dirty="0" smtClean="0"/>
              <a:t>Faster collection and dissemination of information.</a:t>
            </a:r>
            <a:endParaRPr lang="en-US" sz="2000" dirty="0" smtClean="0"/>
          </a:p>
          <a:p>
            <a:pPr eaLnBrk="1" hangingPunct="1"/>
            <a:r>
              <a:rPr lang="en-AU" sz="2400" dirty="0" smtClean="0"/>
              <a:t>Simplified graphical presentation of KPIs and metrics</a:t>
            </a:r>
          </a:p>
          <a:p>
            <a:pPr eaLnBrk="1" hangingPunct="1"/>
            <a:r>
              <a:rPr lang="en-AU" sz="2400" dirty="0" smtClean="0"/>
              <a:t>Quicker, better, fact-based decision making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/>
          <a:lstStyle/>
          <a:p>
            <a:r>
              <a:rPr lang="en-AU" dirty="0" smtClean="0"/>
              <a:t>Perceived benefits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1296144"/>
          </a:xfrm>
        </p:spPr>
        <p:txBody>
          <a:bodyPr/>
          <a:lstStyle/>
          <a:p>
            <a:pPr marL="0" indent="0">
              <a:buNone/>
            </a:pPr>
            <a:r>
              <a:rPr lang="en-AU" sz="2800" dirty="0" smtClean="0"/>
              <a:t>A survey of 1047 companies in Nov 2012 by Nigel </a:t>
            </a:r>
            <a:r>
              <a:rPr lang="en-AU" sz="2800" dirty="0" err="1" smtClean="0"/>
              <a:t>Pendse</a:t>
            </a:r>
            <a:r>
              <a:rPr lang="en-AU" sz="2800" dirty="0" smtClean="0"/>
              <a:t> showed that they thought  benefits were real.</a:t>
            </a: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3528" y="2996952"/>
          <a:ext cx="8496944" cy="3366516"/>
        </p:xfrm>
        <a:graphic>
          <a:graphicData uri="http://schemas.openxmlformats.org/drawingml/2006/table">
            <a:tbl>
              <a:tblPr/>
              <a:tblGrid>
                <a:gridCol w="5702161"/>
                <a:gridCol w="2794783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Benefit</a:t>
                      </a:r>
                      <a:endParaRPr lang="en-AU" sz="1800" b="1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% </a:t>
                      </a:r>
                      <a:r>
                        <a:rPr lang="en-AU" sz="1800" b="1" dirty="0" smtClean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of Companies </a:t>
                      </a:r>
                      <a:r>
                        <a:rPr lang="en-AU" sz="1800" b="1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Realizing Benefit</a:t>
                      </a:r>
                      <a:endParaRPr lang="en-AU" sz="1800" b="1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Faster, more accurate reporting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81</a:t>
                      </a:r>
                      <a:endParaRPr lang="en-AU" sz="180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Improved decision making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78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Improved customer service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56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Increased revenue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49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Savings in non-IT costs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50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IT savings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800" dirty="0">
                          <a:solidFill>
                            <a:schemeClr val="tx1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40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62000" y="908720"/>
            <a:ext cx="7542213" cy="4111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Q1. The Business Intelligence system in any organisation is intended to provide information for:</a:t>
            </a:r>
            <a:endParaRPr lang="en-NZ" sz="2800" dirty="0">
              <a:latin typeface="Arial" charset="0"/>
            </a:endParaRP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making strategic and tactical decisions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forecasting demand for goods &amp; services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optimising operational decisions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facilitating effective human resource management 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ALL of the above</a:t>
            </a: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50825" y="4397226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732459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539750" y="5719759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62000" y="908720"/>
            <a:ext cx="7542213" cy="4111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Q2.  Which of the following is NOT thought of as an essential component of a Business Intelligence system</a:t>
            </a:r>
            <a:endParaRPr lang="en-NZ" sz="2800" dirty="0">
              <a:latin typeface="Arial" charset="0"/>
            </a:endParaRP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a set  performance indicators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a data warehouse 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a strategic business plan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a set business analytic tools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a user interface</a:t>
            </a:r>
            <a:endParaRPr lang="en-NZ" sz="2800" dirty="0" smtClean="0">
              <a:latin typeface="Arial" charset="0"/>
            </a:endParaRPr>
          </a:p>
          <a:p>
            <a:pPr marL="741363" lvl="1" indent="-582613">
              <a:buAutoNum type="alphaUcParenBoth"/>
            </a:pPr>
            <a:endParaRPr lang="en-AU" sz="2800" dirty="0" smtClean="0">
              <a:latin typeface="Arial" charset="0"/>
            </a:endParaRP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50825" y="3173090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717945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1764556" y="5705245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8069360" cy="3600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A Business intelligence system provides accurate information when needed, about the </a:t>
            </a:r>
            <a:r>
              <a:rPr lang="en-US" sz="3600" dirty="0" err="1" smtClean="0"/>
              <a:t>organisation</a:t>
            </a:r>
            <a:r>
              <a:rPr lang="en-US" sz="3600" dirty="0" smtClean="0"/>
              <a:t> and its environment, including a (nearly) real-time view of corporate status and performance</a:t>
            </a:r>
            <a:endParaRPr lang="en-US" sz="3600" dirty="0"/>
          </a:p>
        </p:txBody>
      </p:sp>
      <p:sp>
        <p:nvSpPr>
          <p:cNvPr id="3" name="Title 4"/>
          <p:cNvSpPr txBox="1">
            <a:spLocks/>
          </p:cNvSpPr>
          <p:nvPr/>
        </p:nvSpPr>
        <p:spPr bwMode="auto">
          <a:xfrm>
            <a:off x="755576" y="260648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kern="0" dirty="0" smtClean="0"/>
              <a:t>To summarise - BI</a:t>
            </a:r>
            <a:endParaRPr lang="en-AU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ETL tools</a:t>
            </a:r>
            <a:br>
              <a:rPr lang="en-AU" dirty="0" smtClean="0"/>
            </a:br>
            <a:r>
              <a:rPr lang="en-AU" dirty="0" smtClean="0"/>
              <a:t> </a:t>
            </a:r>
            <a:r>
              <a:rPr lang="en-AU" sz="3200" dirty="0" smtClean="0"/>
              <a:t>Extract-Transform-Load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464024"/>
          </a:xfrm>
        </p:spPr>
        <p:txBody>
          <a:bodyPr/>
          <a:lstStyle/>
          <a:p>
            <a:r>
              <a:rPr lang="en-AU" sz="2400" u="sng" dirty="0" smtClean="0"/>
              <a:t>Extract</a:t>
            </a:r>
            <a:r>
              <a:rPr lang="en-AU" sz="2400" dirty="0" smtClean="0"/>
              <a:t>  data from multiple diverse data sources including those outside the organisation</a:t>
            </a:r>
          </a:p>
          <a:p>
            <a:r>
              <a:rPr lang="en-AU" sz="2400" u="sng" dirty="0" smtClean="0"/>
              <a:t>Transform</a:t>
            </a:r>
            <a:r>
              <a:rPr lang="en-AU" sz="2400" dirty="0" smtClean="0"/>
              <a:t> data to fit operational needs, including ‘cleansing’ (quality)</a:t>
            </a:r>
          </a:p>
          <a:p>
            <a:r>
              <a:rPr lang="en-AU" sz="2400" u="sng" dirty="0" smtClean="0"/>
              <a:t>Load</a:t>
            </a:r>
            <a:r>
              <a:rPr lang="en-AU" sz="2400" dirty="0" smtClean="0"/>
              <a:t> data into target database, data mart or data warehouse</a:t>
            </a:r>
          </a:p>
          <a:p>
            <a:r>
              <a:rPr lang="en-AU" sz="2400" dirty="0" smtClean="0"/>
              <a:t>ETL ‘World Record’: </a:t>
            </a:r>
            <a:br>
              <a:rPr lang="en-AU" sz="2400" dirty="0" smtClean="0"/>
            </a:br>
            <a:r>
              <a:rPr lang="en-AU" sz="2400" dirty="0" smtClean="0"/>
              <a:t>5.4 TB data loaded in Under 1 Hour (</a:t>
            </a:r>
            <a:r>
              <a:rPr lang="en-AU" sz="2400" dirty="0" err="1" smtClean="0"/>
              <a:t>Syncsort</a:t>
            </a:r>
            <a:r>
              <a:rPr lang="en-AU" sz="2400" dirty="0" smtClean="0"/>
              <a:t>)</a:t>
            </a:r>
            <a:endParaRPr lang="en-AU" sz="2400" dirty="0"/>
          </a:p>
        </p:txBody>
      </p:sp>
      <p:sp>
        <p:nvSpPr>
          <p:cNvPr id="5" name="TextBox 4">
            <a:hlinkClick r:id="rId2"/>
          </p:cNvPr>
          <p:cNvSpPr txBox="1"/>
          <p:nvPr/>
        </p:nvSpPr>
        <p:spPr>
          <a:xfrm>
            <a:off x="683568" y="587727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u="sng" dirty="0" smtClean="0">
                <a:solidFill>
                  <a:srgbClr val="0000FF"/>
                </a:solidFill>
                <a:latin typeface="+mj-lt"/>
              </a:rPr>
              <a:t>Click here for </a:t>
            </a:r>
            <a:r>
              <a:rPr lang="en-AU" sz="2400" u="sng" dirty="0" err="1" smtClean="0">
                <a:solidFill>
                  <a:srgbClr val="0000FF"/>
                </a:solidFill>
                <a:latin typeface="+mj-lt"/>
              </a:rPr>
              <a:t>Intricity</a:t>
            </a:r>
            <a:r>
              <a:rPr lang="en-AU" sz="2400" u="sng" dirty="0" smtClean="0">
                <a:solidFill>
                  <a:srgbClr val="0000FF"/>
                </a:solidFill>
                <a:latin typeface="+mj-lt"/>
              </a:rPr>
              <a:t> ETL tool (4:59)</a:t>
            </a:r>
            <a:endParaRPr lang="en-AU" sz="2400" u="sng" dirty="0">
              <a:solidFill>
                <a:srgbClr val="0000FF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08912" cy="127592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Data Integration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The Extract, Transform and </a:t>
            </a:r>
            <a:r>
              <a:rPr lang="en-US" sz="2400" dirty="0"/>
              <a:t>Load (ETL) Process</a:t>
            </a:r>
            <a:endParaRPr lang="en-US" sz="3200" dirty="0"/>
          </a:p>
        </p:txBody>
      </p:sp>
      <p:pic>
        <p:nvPicPr>
          <p:cNvPr id="24580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60613"/>
            <a:ext cx="8305800" cy="358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Data </a:t>
            </a:r>
            <a:r>
              <a:rPr lang="en-US" sz="3600" dirty="0" smtClean="0"/>
              <a:t>Warehouse</a:t>
            </a:r>
            <a:endParaRPr lang="en-US" sz="3600" dirty="0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568" y="1484784"/>
            <a:ext cx="7772400" cy="4876800"/>
          </a:xfrm>
        </p:spPr>
        <p:txBody>
          <a:bodyPr/>
          <a:lstStyle/>
          <a:p>
            <a:pPr eaLnBrk="1" hangingPunct="1">
              <a:buSzPct val="70000"/>
            </a:pPr>
            <a:r>
              <a:rPr lang="en-US" altLang="ja-JP" sz="2800" dirty="0" smtClean="0">
                <a:ea typeface="ＭＳ Ｐゴシック" pitchFamily="34" charset="-128"/>
              </a:rPr>
              <a:t>A physical repository where relational data are specially organized to provide enterprise-wide, cleansed data in a standardized format</a:t>
            </a:r>
          </a:p>
          <a:p>
            <a:pPr lvl="3" eaLnBrk="1" hangingPunct="1">
              <a:buSzPct val="70000"/>
            </a:pPr>
            <a:endParaRPr lang="en-US" sz="1600" dirty="0" smtClean="0"/>
          </a:p>
          <a:p>
            <a:pPr eaLnBrk="1" hangingPunct="1">
              <a:buSzPct val="70000"/>
            </a:pPr>
            <a:r>
              <a:rPr lang="en-US" sz="2800" dirty="0" smtClean="0"/>
              <a:t>“The data warehouse is a collection of integrated, subject-oriented databases design to support DSS functions, where each unit of data is non-volatile and relevant to some moment in time.” </a:t>
            </a:r>
          </a:p>
          <a:p>
            <a:pPr algn="r" eaLnBrk="1" hangingPunct="1">
              <a:buSzPct val="70000"/>
              <a:buFont typeface="Wingdings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Characteristics of </a:t>
            </a:r>
            <a:r>
              <a:rPr lang="en-US" sz="3600" dirty="0" smtClean="0"/>
              <a:t>a data warehouse</a:t>
            </a:r>
            <a:endParaRPr lang="en-US" sz="3600" dirty="0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772400" cy="4876800"/>
          </a:xfrm>
        </p:spPr>
        <p:txBody>
          <a:bodyPr/>
          <a:lstStyle/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Subject oriented</a:t>
            </a:r>
          </a:p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Integrated</a:t>
            </a:r>
          </a:p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Time-variant (time series)</a:t>
            </a:r>
          </a:p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Nonvolatile</a:t>
            </a:r>
          </a:p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Summarized</a:t>
            </a:r>
          </a:p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Non-normalized</a:t>
            </a:r>
          </a:p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Metadata</a:t>
            </a:r>
          </a:p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Web based, relational/multi-dimensional </a:t>
            </a:r>
          </a:p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Client/server</a:t>
            </a:r>
          </a:p>
          <a:p>
            <a:pPr marL="455613" indent="-455613" eaLnBrk="1" hangingPunct="1">
              <a:lnSpc>
                <a:spcPct val="90000"/>
              </a:lnSpc>
            </a:pPr>
            <a:r>
              <a:rPr lang="en-US" sz="2800" dirty="0" smtClean="0"/>
              <a:t>Real-time and/or right-time (active)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By the end of this lecture you will be able to: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988840"/>
            <a:ext cx="7632700" cy="4320480"/>
          </a:xfrm>
        </p:spPr>
        <p:txBody>
          <a:bodyPr/>
          <a:lstStyle/>
          <a:p>
            <a:r>
              <a:rPr lang="en-GB" sz="2800" dirty="0" smtClean="0"/>
              <a:t>Understand what business intelligence is</a:t>
            </a:r>
          </a:p>
          <a:p>
            <a:r>
              <a:rPr lang="en-GB" sz="2800" dirty="0" smtClean="0"/>
              <a:t>Explain the benefits of using business intelligence tools (ETL)</a:t>
            </a:r>
          </a:p>
          <a:p>
            <a:r>
              <a:rPr lang="en-GB" sz="2800" dirty="0" smtClean="0"/>
              <a:t>Understand the nature of online analytical processing (OLAP) Cube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259632" y="5229200"/>
            <a:ext cx="144016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BI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19872" y="5229200"/>
            <a:ext cx="144016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1800" dirty="0" smtClean="0"/>
              <a:t>Extract – Transform-Load</a:t>
            </a:r>
            <a:endParaRPr kumimoji="0" lang="en-A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24128" y="5229200"/>
            <a:ext cx="144016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/>
              <a:t> </a:t>
            </a:r>
            <a:r>
              <a:rPr lang="en-AU" dirty="0" smtClean="0"/>
              <a:t>         </a:t>
            </a:r>
            <a:r>
              <a:rPr kumimoji="0" lang="en-A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OLAP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56" y="5559876"/>
            <a:ext cx="499232" cy="467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259632" y="6309320"/>
            <a:ext cx="5976664" cy="720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59632" y="6237312"/>
            <a:ext cx="5904656" cy="308248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dirty="0" smtClean="0"/>
              <a:t>DATA</a:t>
            </a:r>
            <a:endParaRPr kumimoji="0" lang="en-A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2699792" y="5516488"/>
            <a:ext cx="720080" cy="339824"/>
          </a:xfrm>
          <a:prstGeom prst="leftRightArrow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Left-Right Arrow 13"/>
          <p:cNvSpPr/>
          <p:nvPr/>
        </p:nvSpPr>
        <p:spPr bwMode="auto">
          <a:xfrm>
            <a:off x="4860032" y="5537076"/>
            <a:ext cx="864096" cy="339824"/>
          </a:xfrm>
          <a:prstGeom prst="leftRightArrow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93037" cy="1044575"/>
          </a:xfrm>
        </p:spPr>
        <p:txBody>
          <a:bodyPr/>
          <a:lstStyle/>
          <a:p>
            <a:pPr eaLnBrk="1" hangingPunct="1"/>
            <a:r>
              <a:rPr lang="en-US" sz="3600" dirty="0" smtClean="0"/>
              <a:t>Benefits of a data warehouse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7772400" cy="4536504"/>
          </a:xfrm>
        </p:spPr>
        <p:txBody>
          <a:bodyPr/>
          <a:lstStyle/>
          <a:p>
            <a:pPr eaLnBrk="1" hangingPunct="1"/>
            <a:r>
              <a:rPr lang="en-US" sz="2800" dirty="0" smtClean="0"/>
              <a:t>One view of the corporate data</a:t>
            </a:r>
          </a:p>
          <a:p>
            <a:pPr eaLnBrk="1" hangingPunct="1"/>
            <a:r>
              <a:rPr lang="en-US" sz="2800" dirty="0" smtClean="0"/>
              <a:t>Allows end users to perform extensive analysis more efficiently </a:t>
            </a:r>
          </a:p>
          <a:p>
            <a:pPr eaLnBrk="1" hangingPunct="1"/>
            <a:r>
              <a:rPr lang="en-US" sz="2800" dirty="0" smtClean="0"/>
              <a:t>Allows a consolidated view of corporate data </a:t>
            </a:r>
          </a:p>
          <a:p>
            <a:pPr eaLnBrk="1" hangingPunct="1"/>
            <a:r>
              <a:rPr lang="en-US" sz="2800" dirty="0" smtClean="0"/>
              <a:t>Better quality data</a:t>
            </a:r>
          </a:p>
          <a:p>
            <a:pPr eaLnBrk="1" hangingPunct="1"/>
            <a:r>
              <a:rPr lang="en-US" sz="2800" dirty="0" smtClean="0"/>
              <a:t>More timely information</a:t>
            </a:r>
          </a:p>
          <a:p>
            <a:pPr eaLnBrk="1" hangingPunct="1"/>
            <a:r>
              <a:rPr lang="en-US" sz="2800" dirty="0" smtClean="0"/>
              <a:t>Enhanced system performance </a:t>
            </a:r>
          </a:p>
          <a:p>
            <a:pPr eaLnBrk="1" hangingPunct="1"/>
            <a:r>
              <a:rPr lang="en-US" sz="2800" dirty="0" smtClean="0"/>
              <a:t>Simplified data access </a:t>
            </a:r>
          </a:p>
          <a:p>
            <a:pPr eaLnBrk="1" hangingPunct="1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09600"/>
            <a:ext cx="8208912" cy="1143000"/>
          </a:xfrm>
        </p:spPr>
        <p:txBody>
          <a:bodyPr/>
          <a:lstStyle/>
          <a:p>
            <a:r>
              <a:rPr lang="en-AU" sz="3600" dirty="0" smtClean="0"/>
              <a:t>Factors affecting the effectiveness of a data warehouse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Suitability of dimensions as defined by IT specialists</a:t>
            </a:r>
          </a:p>
          <a:p>
            <a:r>
              <a:rPr lang="en-AU" dirty="0" smtClean="0"/>
              <a:t>Quality of data</a:t>
            </a:r>
          </a:p>
          <a:p>
            <a:r>
              <a:rPr lang="en-AU" dirty="0" smtClean="0"/>
              <a:t>Frequency of update</a:t>
            </a:r>
          </a:p>
          <a:p>
            <a:r>
              <a:rPr lang="en-AU" dirty="0" smtClean="0"/>
              <a:t>It is difficult to suit everyone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3772" y="908720"/>
            <a:ext cx="8142683" cy="36804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Q3.  Which of the following is NOT usually a function of an ETL tool?</a:t>
            </a:r>
            <a:endParaRPr lang="en-NZ" sz="2800" dirty="0">
              <a:latin typeface="Arial" charset="0"/>
            </a:endParaRP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Removing anomalies from transaction data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Capturing data at point of sale activities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Accessing external data sources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Reformatting data according to fixed rules</a:t>
            </a:r>
          </a:p>
          <a:p>
            <a:pPr marL="741363" lvl="1" indent="-582613">
              <a:buFontTx/>
              <a:buAutoNum type="alphaUcParenBoth"/>
            </a:pPr>
            <a:r>
              <a:rPr lang="en-AU" sz="2800" dirty="0" smtClean="0">
                <a:latin typeface="Arial" charset="0"/>
              </a:rPr>
              <a:t>ALL of these are usual  ETL functions</a:t>
            </a:r>
            <a:endParaRPr lang="en-NZ" sz="2800" dirty="0" smtClean="0">
              <a:latin typeface="Arial" charset="0"/>
            </a:endParaRPr>
          </a:p>
          <a:p>
            <a:pPr marL="741363" lvl="1" indent="-582613">
              <a:buAutoNum type="alphaUcParenBoth"/>
            </a:pPr>
            <a:endParaRPr lang="en-AU" sz="2800" dirty="0" smtClean="0">
              <a:latin typeface="Arial" charset="0"/>
            </a:endParaRP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179512" y="2276872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717945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2988692" y="5705245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3772" y="908720"/>
            <a:ext cx="8142683" cy="45422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Q4.  Which of the following statements concerning  a data warehouse is FALSE?</a:t>
            </a:r>
            <a:endParaRPr lang="en-NZ" sz="2800" dirty="0">
              <a:latin typeface="Arial" charset="0"/>
            </a:endParaRP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It contains cleansed data in a standardized format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It represents an integrated, subject-oriented database 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Each unit of data is non-volatile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It reflects the current status of the organisation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NONE of these is false</a:t>
            </a: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179512" y="3965178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717945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4140820" y="5705245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1235224"/>
          </a:xfrm>
        </p:spPr>
        <p:txBody>
          <a:bodyPr/>
          <a:lstStyle/>
          <a:p>
            <a:r>
              <a:rPr lang="en-AU" sz="3600" dirty="0" smtClean="0"/>
              <a:t>Online Analytical Processing</a:t>
            </a:r>
            <a:br>
              <a:rPr lang="en-AU" sz="3600" dirty="0" smtClean="0"/>
            </a:br>
            <a:r>
              <a:rPr lang="en-AU" sz="3600" dirty="0" smtClean="0"/>
              <a:t>(OLAP)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412776"/>
            <a:ext cx="7772400" cy="4114800"/>
          </a:xfrm>
        </p:spPr>
        <p:txBody>
          <a:bodyPr/>
          <a:lstStyle/>
          <a:p>
            <a:r>
              <a:rPr lang="en-AU" dirty="0" smtClean="0"/>
              <a:t>Provides advanced tools for decision making </a:t>
            </a:r>
          </a:p>
          <a:p>
            <a:r>
              <a:rPr lang="en-AU" dirty="0" smtClean="0"/>
              <a:t>An approach to answering ad hoc multi-dimensional analytical queries</a:t>
            </a:r>
          </a:p>
          <a:p>
            <a:r>
              <a:rPr lang="en-AU" dirty="0" smtClean="0"/>
              <a:t>Part of the broader field of ‘business intelligence’</a:t>
            </a:r>
          </a:p>
          <a:p>
            <a:r>
              <a:rPr lang="en-AU" dirty="0" smtClean="0"/>
              <a:t>Incorporates reporting and data mining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1143000"/>
          </a:xfrm>
        </p:spPr>
        <p:txBody>
          <a:bodyPr/>
          <a:lstStyle/>
          <a:p>
            <a:r>
              <a:rPr lang="en-AU" dirty="0" smtClean="0"/>
              <a:t>The OLAP cube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84784"/>
            <a:ext cx="7772400" cy="5040560"/>
          </a:xfrm>
        </p:spPr>
        <p:txBody>
          <a:bodyPr/>
          <a:lstStyle/>
          <a:p>
            <a:r>
              <a:rPr lang="en-AU" dirty="0" smtClean="0"/>
              <a:t>‘OLAP cube’ </a:t>
            </a:r>
          </a:p>
          <a:p>
            <a:pPr lvl="1"/>
            <a:r>
              <a:rPr lang="en-AU" dirty="0" smtClean="0"/>
              <a:t>a generalisation of a two-dimensional spreadsheet</a:t>
            </a:r>
          </a:p>
          <a:p>
            <a:pPr lvl="1"/>
            <a:r>
              <a:rPr lang="en-AU" dirty="0" smtClean="0"/>
              <a:t>an array of data of three or more dimensions </a:t>
            </a:r>
          </a:p>
          <a:p>
            <a:pPr lvl="1"/>
            <a:r>
              <a:rPr lang="en-AU" i="1" dirty="0" smtClean="0"/>
              <a:t>multidimensional dataset </a:t>
            </a:r>
          </a:p>
          <a:p>
            <a:pPr lvl="1"/>
            <a:r>
              <a:rPr lang="en-AU" dirty="0" smtClean="0"/>
              <a:t>sometimes then called </a:t>
            </a:r>
            <a:r>
              <a:rPr lang="en-AU" i="1" dirty="0" smtClean="0"/>
              <a:t>hypercube</a:t>
            </a:r>
          </a:p>
          <a:p>
            <a:r>
              <a:rPr lang="en-AU" dirty="0" smtClean="0"/>
              <a:t>World’s largest cube 1.4 terabytes</a:t>
            </a:r>
          </a:p>
          <a:p>
            <a:pPr lvl="1"/>
            <a:r>
              <a:rPr lang="en-AU" dirty="0" smtClean="0"/>
              <a:t>Average response time 1.2 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772400" cy="720080"/>
          </a:xfrm>
        </p:spPr>
        <p:txBody>
          <a:bodyPr/>
          <a:lstStyle/>
          <a:p>
            <a:r>
              <a:rPr lang="en-AU" sz="3600" dirty="0" smtClean="0"/>
              <a:t>Dimensions, hierarchies &amp; measures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772400" cy="5256584"/>
          </a:xfrm>
        </p:spPr>
        <p:txBody>
          <a:bodyPr/>
          <a:lstStyle/>
          <a:p>
            <a:r>
              <a:rPr lang="en-AU" sz="2400" dirty="0" smtClean="0"/>
              <a:t>Dimensions: </a:t>
            </a:r>
          </a:p>
          <a:p>
            <a:pPr lvl="1"/>
            <a:r>
              <a:rPr lang="en-AU" sz="2000" dirty="0" smtClean="0"/>
              <a:t>an aspect of the business: product, customer, store, time-period, actual and budget expenses </a:t>
            </a:r>
          </a:p>
          <a:p>
            <a:pPr lvl="1"/>
            <a:r>
              <a:rPr lang="en-AU" sz="2000" dirty="0" smtClean="0"/>
              <a:t>described by a set of attributes, e.g. product has attributes category, industry, model number, year of introduction</a:t>
            </a:r>
          </a:p>
          <a:p>
            <a:r>
              <a:rPr lang="en-AU" sz="2400" dirty="0" smtClean="0"/>
              <a:t>Hierarchies:</a:t>
            </a:r>
          </a:p>
          <a:p>
            <a:pPr lvl="1"/>
            <a:r>
              <a:rPr lang="en-AU" sz="2000" dirty="0" smtClean="0"/>
              <a:t>the attributes of a dimension can be in hierarchies: each attribute being a ‘child’ of the previous parent level, </a:t>
            </a:r>
            <a:br>
              <a:rPr lang="en-AU" sz="2000" dirty="0" smtClean="0"/>
            </a:br>
            <a:r>
              <a:rPr lang="en-AU" sz="2000" dirty="0" smtClean="0"/>
              <a:t>e.g. Year, Quarter, Month, Day, time of day</a:t>
            </a:r>
          </a:p>
          <a:p>
            <a:r>
              <a:rPr lang="en-AU" sz="2400" dirty="0" smtClean="0"/>
              <a:t>Measures:</a:t>
            </a:r>
          </a:p>
          <a:p>
            <a:pPr lvl="1"/>
            <a:r>
              <a:rPr lang="en-AU" sz="2000" dirty="0" smtClean="0"/>
              <a:t>each cell of cube holds a number, some fact about the business, e.g. sales, profits, expenses, budget, forecast</a:t>
            </a:r>
          </a:p>
          <a:p>
            <a:r>
              <a:rPr lang="en-AU" sz="2400" dirty="0" smtClean="0"/>
              <a:t>Grain:</a:t>
            </a:r>
          </a:p>
          <a:p>
            <a:pPr lvl="1"/>
            <a:r>
              <a:rPr lang="en-AU" sz="2000" dirty="0" smtClean="0"/>
              <a:t>A question of how finely grained to store data</a:t>
            </a:r>
            <a:endParaRPr lang="en-A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659160"/>
          </a:xfrm>
        </p:spPr>
        <p:txBody>
          <a:bodyPr/>
          <a:lstStyle/>
          <a:p>
            <a:r>
              <a:rPr lang="en-AU" sz="3600" dirty="0" smtClean="0"/>
              <a:t>Properties of an OLAP cube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992888" cy="5400600"/>
          </a:xfrm>
        </p:spPr>
        <p:txBody>
          <a:bodyPr/>
          <a:lstStyle/>
          <a:p>
            <a:r>
              <a:rPr lang="en-AU" sz="2800" dirty="0" smtClean="0"/>
              <a:t>Separate from the ‘live system’</a:t>
            </a:r>
          </a:p>
          <a:p>
            <a:r>
              <a:rPr lang="en-AU" sz="2800" dirty="0" smtClean="0"/>
              <a:t>Extracted from transaction data</a:t>
            </a:r>
          </a:p>
          <a:p>
            <a:r>
              <a:rPr lang="en-AU" sz="2800" dirty="0" smtClean="0"/>
              <a:t>May also include external data</a:t>
            </a:r>
          </a:p>
          <a:p>
            <a:r>
              <a:rPr lang="en-AU" sz="2800" dirty="0" smtClean="0"/>
              <a:t>Not ‘normalised’ - includes data duplication </a:t>
            </a:r>
          </a:p>
          <a:p>
            <a:r>
              <a:rPr lang="en-AU" sz="2800" dirty="0" smtClean="0"/>
              <a:t>Pre-processed - optimised for ad hoc queries, aggregated along dimensions </a:t>
            </a:r>
          </a:p>
          <a:p>
            <a:r>
              <a:rPr lang="en-AU" sz="2800" dirty="0" smtClean="0"/>
              <a:t>Not ‘real time’ - may lag behind reality</a:t>
            </a:r>
          </a:p>
          <a:p>
            <a:r>
              <a:rPr lang="en-AU" sz="2800" dirty="0" smtClean="0"/>
              <a:t>Must be updated systematically at specified time intervals, hourly, monthly</a:t>
            </a:r>
          </a:p>
          <a:p>
            <a:r>
              <a:rPr lang="en-AU" sz="2800" dirty="0" smtClean="0"/>
              <a:t>Absorbs computing resources, both storage and processing power</a:t>
            </a:r>
          </a:p>
          <a:p>
            <a:endParaRPr lang="en-AU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2444" y="136108"/>
          <a:ext cx="2792004" cy="6533252"/>
        </p:xfrm>
        <a:graphic>
          <a:graphicData uri="http://schemas.openxmlformats.org/drawingml/2006/table">
            <a:tbl>
              <a:tblPr/>
              <a:tblGrid>
                <a:gridCol w="487748"/>
                <a:gridCol w="1224136"/>
                <a:gridCol w="1080120"/>
              </a:tblGrid>
              <a:tr h="19926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RESULT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184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ID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CODE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MARK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77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67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600">
                        <a:latin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67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INFO3005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600">
                        <a:latin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INFO3005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74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600" dirty="0">
                        <a:latin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600" dirty="0">
                        <a:latin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600" dirty="0">
                        <a:latin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600" dirty="0">
                        <a:latin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SOFT1001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INFO3005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67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600" dirty="0">
                        <a:latin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MATH1001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99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403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600" dirty="0">
                        <a:latin typeface="Calibri"/>
                        <a:cs typeface="Times New Roman"/>
                      </a:endParaRPr>
                    </a:p>
                  </a:txBody>
                  <a:tcPr marL="8275" marR="8275" marT="8275" marB="82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600" y="4149080"/>
          <a:ext cx="4104456" cy="2448630"/>
        </p:xfrm>
        <a:graphic>
          <a:graphicData uri="http://schemas.openxmlformats.org/drawingml/2006/table">
            <a:tbl>
              <a:tblPr/>
              <a:tblGrid>
                <a:gridCol w="1031776"/>
                <a:gridCol w="2304256"/>
                <a:gridCol w="768424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UNIT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CODE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POINTS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Systems Analysis &amp; Design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INFO3005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Organisational DB Systems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MATH1001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Differential Calculus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MATH1002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Integral Calculus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SOFT1001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Software Development 1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SOFT1002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Software Development 2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108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2" y="980728"/>
          <a:ext cx="4824536" cy="3029712"/>
        </p:xfrm>
        <a:graphic>
          <a:graphicData uri="http://schemas.openxmlformats.org/drawingml/2006/table">
            <a:tbl>
              <a:tblPr/>
              <a:tblGrid>
                <a:gridCol w="455712"/>
                <a:gridCol w="1224136"/>
                <a:gridCol w="1152128"/>
                <a:gridCol w="912440"/>
                <a:gridCol w="1080120"/>
              </a:tblGrid>
              <a:tr h="0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8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STUDENT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ID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SURNAME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FIRSTNAME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GENDER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DOB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SMITH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Harry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1/12/1980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Calvin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8/01/1981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Cassandra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5/02/1982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LA PLANTE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Jennie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12/07/1981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O'HARAH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Jacqueline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12/12/1981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HARRIS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Jane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5/12/1982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DEL GRANDE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Caterina 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5/03/1980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AU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Charles 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4/01/1983</a:t>
                      </a:r>
                      <a:endParaRPr lang="en-AU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260648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latin typeface="+mj-lt"/>
              </a:rPr>
              <a:t>Normalised data</a:t>
            </a:r>
            <a:endParaRPr lang="en-AU" sz="36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11560" y="2204864"/>
            <a:ext cx="4680520" cy="2880320"/>
            <a:chOff x="611560" y="2204864"/>
            <a:chExt cx="4680520" cy="2880320"/>
          </a:xfrm>
        </p:grpSpPr>
        <p:sp>
          <p:nvSpPr>
            <p:cNvPr id="7" name="Oval 6"/>
            <p:cNvSpPr/>
            <p:nvPr/>
          </p:nvSpPr>
          <p:spPr bwMode="auto">
            <a:xfrm>
              <a:off x="611560" y="2204864"/>
              <a:ext cx="1872208" cy="36004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427984" y="4725144"/>
              <a:ext cx="864096" cy="360040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03648" y="404664"/>
          <a:ext cx="7200800" cy="5974572"/>
        </p:xfrm>
        <a:graphic>
          <a:graphicData uri="http://schemas.openxmlformats.org/drawingml/2006/table">
            <a:tbl>
              <a:tblPr/>
              <a:tblGrid>
                <a:gridCol w="500570"/>
                <a:gridCol w="1171913"/>
                <a:gridCol w="980396"/>
                <a:gridCol w="1077884"/>
                <a:gridCol w="2245901"/>
                <a:gridCol w="576064"/>
                <a:gridCol w="648072"/>
              </a:tblGrid>
              <a:tr h="1887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ID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SURNAME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FIRSTNAME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CODE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MARK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POINTS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SMITH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Harry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Systems Analysis &amp; Design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77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SMITH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Harry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MATH1001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Differential Calculus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SMITH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Harry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SOFT1001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Software Development 1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67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SMITH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Harry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Software Development 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400">
                        <a:latin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Calvin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Systems Analysis &amp; Design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67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Calvin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INFO3005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Organisational DB Systems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Calvin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Differential Calculus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Cassandra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Systems Analysis &amp; Design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400">
                        <a:latin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Cassandra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INFO3005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Organisational DB Systems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Cassandra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MATH1001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Differential Calculus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Cassandra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Integral Calculus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400">
                        <a:latin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Cassandra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Software Development 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400">
                        <a:latin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JONES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Cassandra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Software Development 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400">
                        <a:latin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LA PLANTE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Jennie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Systems Analysis &amp; Design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400" dirty="0">
                        <a:latin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LA PLANTE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Jennie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Software Development 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56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O'HARAH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Jacqueline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Systems Analysis &amp; Design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O'HARAH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Jacqueline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INFO3005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Organisational DB Systems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67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O'HARAH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Jacqueline 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MATH1002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Integral Calculus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400" dirty="0">
                        <a:latin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HARRIS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Jane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SOFT1001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Software Development 1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76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DEL GRANDE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Caterina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INFO2000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Systems Analysis &amp; Design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45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DEL GRANDE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Caterina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INFO3005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Organisational DB Systems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400">
                        <a:latin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71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DEL GRANDE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Caterina 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MATH1002</a:t>
                      </a:r>
                      <a:endParaRPr lang="en-AU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Integral Calculus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AU" sz="1400" dirty="0">
                        <a:latin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AU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36000" marR="72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260648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latin typeface="+mj-lt"/>
              </a:rPr>
              <a:t>Flat file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15616" y="476672"/>
            <a:ext cx="7812360" cy="5544616"/>
            <a:chOff x="1115616" y="476672"/>
            <a:chExt cx="7812360" cy="5544616"/>
          </a:xfrm>
        </p:grpSpPr>
        <p:grpSp>
          <p:nvGrpSpPr>
            <p:cNvPr id="15" name="Group 14"/>
            <p:cNvGrpSpPr/>
            <p:nvPr/>
          </p:nvGrpSpPr>
          <p:grpSpPr>
            <a:xfrm>
              <a:off x="1115616" y="476672"/>
              <a:ext cx="7812360" cy="5544616"/>
              <a:chOff x="1115616" y="476672"/>
              <a:chExt cx="7812360" cy="5544616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1115616" y="2492896"/>
                <a:ext cx="1872208" cy="1656184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8244408" y="476672"/>
                <a:ext cx="683568" cy="50405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8244408" y="1556792"/>
                <a:ext cx="683568" cy="50405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8244408" y="2348880"/>
                <a:ext cx="683568" cy="50405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8244408" y="3861048"/>
                <a:ext cx="683568" cy="50405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8244408" y="4437112"/>
                <a:ext cx="683568" cy="50405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8244408" y="5517232"/>
                <a:ext cx="683568" cy="504056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4211960" y="2996952"/>
              <a:ext cx="1944216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latin typeface="+mj-lt"/>
                </a:rPr>
                <a:t>Note data duplication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Business Intelligence?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Business Intelligence enables the business to make intelligent, fact-based decisions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228600" y="4038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Aggregate Data</a:t>
            </a:r>
          </a:p>
        </p:txBody>
      </p:sp>
      <p:sp>
        <p:nvSpPr>
          <p:cNvPr id="3077" name="Can 4"/>
          <p:cNvSpPr>
            <a:spLocks noChangeArrowheads="1"/>
          </p:cNvSpPr>
          <p:nvPr/>
        </p:nvSpPr>
        <p:spPr bwMode="auto">
          <a:xfrm>
            <a:off x="533400" y="4800600"/>
            <a:ext cx="1143000" cy="10668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304800" y="5983288"/>
            <a:ext cx="1752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Database, Data Mart, Data Warehouse, ETL Tools, Integration Tools</a:t>
            </a: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2514600" y="4038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Present</a:t>
            </a:r>
          </a:p>
          <a:p>
            <a:pPr algn="ctr"/>
            <a:r>
              <a:rPr lang="en-US" altLang="en-US" sz="1800"/>
              <a:t> Data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4572000" y="4038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Enrich</a:t>
            </a:r>
          </a:p>
          <a:p>
            <a:pPr algn="ctr"/>
            <a:r>
              <a:rPr lang="en-US" altLang="en-US" sz="1800"/>
              <a:t>Data</a:t>
            </a:r>
          </a:p>
        </p:txBody>
      </p:sp>
      <p:sp>
        <p:nvSpPr>
          <p:cNvPr id="3081" name="TextBox 8"/>
          <p:cNvSpPr txBox="1">
            <a:spLocks noChangeArrowheads="1"/>
          </p:cNvSpPr>
          <p:nvPr/>
        </p:nvSpPr>
        <p:spPr bwMode="auto">
          <a:xfrm>
            <a:off x="6705600" y="40386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Inform a Decision</a:t>
            </a:r>
          </a:p>
        </p:txBody>
      </p:sp>
      <p:sp>
        <p:nvSpPr>
          <p:cNvPr id="3082" name="TextBox 9"/>
          <p:cNvSpPr txBox="1">
            <a:spLocks noChangeArrowheads="1"/>
          </p:cNvSpPr>
          <p:nvPr/>
        </p:nvSpPr>
        <p:spPr bwMode="auto">
          <a:xfrm>
            <a:off x="2514600" y="5999163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Reporting Tools, Dashboards, Static Reports, Mobile Reporting, OLAP Cubes</a:t>
            </a:r>
          </a:p>
        </p:txBody>
      </p:sp>
      <p:sp>
        <p:nvSpPr>
          <p:cNvPr id="3083" name="TextBox 10"/>
          <p:cNvSpPr txBox="1">
            <a:spLocks noChangeArrowheads="1"/>
          </p:cNvSpPr>
          <p:nvPr/>
        </p:nvSpPr>
        <p:spPr bwMode="auto">
          <a:xfrm>
            <a:off x="4648200" y="5999163"/>
            <a:ext cx="175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Add Context to Create Information, Descriptive Statistics, Benchmarks, Variance to Plan or LY</a:t>
            </a:r>
          </a:p>
        </p:txBody>
      </p:sp>
      <p:sp>
        <p:nvSpPr>
          <p:cNvPr id="3084" name="TextBox 11"/>
          <p:cNvSpPr txBox="1">
            <a:spLocks noChangeArrowheads="1"/>
          </p:cNvSpPr>
          <p:nvPr/>
        </p:nvSpPr>
        <p:spPr bwMode="auto">
          <a:xfrm>
            <a:off x="6781800" y="5999163"/>
            <a:ext cx="1752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000"/>
              <a:t>Decisions are Fact-based and Data-driven</a:t>
            </a:r>
          </a:p>
        </p:txBody>
      </p:sp>
      <p:pic>
        <p:nvPicPr>
          <p:cNvPr id="3085" name="Picture 12" descr="kpidash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24400"/>
            <a:ext cx="11430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6" name="Picture 13" descr="statist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4824413"/>
            <a:ext cx="147955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7" name="Picture 14" descr="decision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4800600"/>
            <a:ext cx="1152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88" name="Straight Arrow Connector 16"/>
          <p:cNvCxnSpPr>
            <a:cxnSpLocks noChangeShapeType="1"/>
          </p:cNvCxnSpPr>
          <p:nvPr/>
        </p:nvCxnSpPr>
        <p:spPr bwMode="auto">
          <a:xfrm>
            <a:off x="1905000" y="5334000"/>
            <a:ext cx="639763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9" name="Straight Arrow Connector 21"/>
          <p:cNvCxnSpPr>
            <a:cxnSpLocks noChangeShapeType="1"/>
          </p:cNvCxnSpPr>
          <p:nvPr/>
        </p:nvCxnSpPr>
        <p:spPr bwMode="auto">
          <a:xfrm>
            <a:off x="4084638" y="5334000"/>
            <a:ext cx="639762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90" name="Straight Arrow Connector 22"/>
          <p:cNvCxnSpPr>
            <a:cxnSpLocks noChangeShapeType="1"/>
          </p:cNvCxnSpPr>
          <p:nvPr/>
        </p:nvCxnSpPr>
        <p:spPr bwMode="auto">
          <a:xfrm>
            <a:off x="6324600" y="5334000"/>
            <a:ext cx="639763" cy="0"/>
          </a:xfrm>
          <a:prstGeom prst="straightConnector1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795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1008112"/>
          </a:xfrm>
        </p:spPr>
        <p:txBody>
          <a:bodyPr/>
          <a:lstStyle/>
          <a:p>
            <a:r>
              <a:rPr lang="en-AU" sz="3600" dirty="0" smtClean="0"/>
              <a:t>Structure of OLAP cube</a:t>
            </a:r>
            <a:endParaRPr lang="en-AU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484784"/>
            <a:ext cx="7772400" cy="5040560"/>
          </a:xfrm>
        </p:spPr>
        <p:txBody>
          <a:bodyPr/>
          <a:lstStyle/>
          <a:p>
            <a:r>
              <a:rPr lang="en-AU" dirty="0" smtClean="0"/>
              <a:t>Stored in ‘star’ or ‘snowflake’ schema </a:t>
            </a:r>
          </a:p>
          <a:p>
            <a:r>
              <a:rPr lang="en-AU" dirty="0" smtClean="0"/>
              <a:t>Dimensions stored in ‘dimension tables’</a:t>
            </a:r>
          </a:p>
          <a:p>
            <a:r>
              <a:rPr lang="en-AU" dirty="0" smtClean="0"/>
              <a:t>Elements of a dimension are organised as a ‘hierarchy’ </a:t>
            </a:r>
          </a:p>
          <a:p>
            <a:r>
              <a:rPr lang="en-AU" dirty="0" smtClean="0"/>
              <a:t>Actual values are stored in ‘fact table’</a:t>
            </a:r>
          </a:p>
          <a:p>
            <a:r>
              <a:rPr lang="en-AU" dirty="0" smtClean="0"/>
              <a:t>Each cell contains a number (measure) representing sales, profit, expenses, forecasts, names and addresses, etc.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5361" name="Picture 1" descr="C:\Users\Geoffrey Kennedy\AppData\Local\Microsoft\Windows\Temporary Internet Files\Content.IE5\BJCDB2Y6\MC90003109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32656"/>
            <a:ext cx="1152128" cy="999471"/>
          </a:xfrm>
          <a:prstGeom prst="rect">
            <a:avLst/>
          </a:prstGeom>
          <a:noFill/>
        </p:spPr>
      </p:pic>
      <p:pic>
        <p:nvPicPr>
          <p:cNvPr id="6" name="Picture 5" descr="star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464" y="203154"/>
            <a:ext cx="1344166" cy="1221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720080"/>
          </a:xfrm>
        </p:spPr>
        <p:txBody>
          <a:bodyPr/>
          <a:lstStyle/>
          <a:p>
            <a:r>
              <a:rPr lang="en-AU" dirty="0" smtClean="0"/>
              <a:t>Snowflake schema</a:t>
            </a:r>
            <a:endParaRPr lang="en-AU" dirty="0"/>
          </a:p>
        </p:txBody>
      </p:sp>
      <p:grpSp>
        <p:nvGrpSpPr>
          <p:cNvPr id="3" name="Group 7"/>
          <p:cNvGrpSpPr/>
          <p:nvPr/>
        </p:nvGrpSpPr>
        <p:grpSpPr>
          <a:xfrm>
            <a:off x="4572000" y="1772816"/>
            <a:ext cx="1152128" cy="1119029"/>
            <a:chOff x="3491880" y="1844824"/>
            <a:chExt cx="1152128" cy="1119029"/>
          </a:xfrm>
        </p:grpSpPr>
        <p:sp>
          <p:nvSpPr>
            <p:cNvPr id="9" name="TextBox 8"/>
            <p:cNvSpPr txBox="1"/>
            <p:nvPr/>
          </p:nvSpPr>
          <p:spPr>
            <a:xfrm>
              <a:off x="3491880" y="1844824"/>
              <a:ext cx="1152128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YEAR</a:t>
              </a:r>
              <a:endParaRPr lang="en-AU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1880" y="2132856"/>
              <a:ext cx="115212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2006</a:t>
              </a:r>
            </a:p>
            <a:p>
              <a:r>
                <a:rPr lang="en-AU" b="1" dirty="0" smtClean="0">
                  <a:latin typeface="+mj-lt"/>
                </a:rPr>
                <a:t>2005</a:t>
              </a:r>
            </a:p>
            <a:p>
              <a:r>
                <a:rPr lang="en-AU" b="1" dirty="0" smtClean="0">
                  <a:latin typeface="+mj-lt"/>
                </a:rPr>
                <a:t>2004</a:t>
              </a:r>
            </a:p>
            <a:p>
              <a:r>
                <a:rPr lang="en-AU" b="1" dirty="0" smtClean="0">
                  <a:latin typeface="+mj-lt"/>
                </a:rPr>
                <a:t>2003</a:t>
              </a:r>
              <a:endParaRPr lang="en-AU" b="1" dirty="0">
                <a:latin typeface="+mj-lt"/>
              </a:endParaRPr>
            </a:p>
          </p:txBody>
        </p:sp>
      </p:grpSp>
      <p:cxnSp>
        <p:nvCxnSpPr>
          <p:cNvPr id="28" name="Straight Arrow Connector 27"/>
          <p:cNvCxnSpPr/>
          <p:nvPr/>
        </p:nvCxnSpPr>
        <p:spPr bwMode="auto">
          <a:xfrm flipV="1">
            <a:off x="4067944" y="2348880"/>
            <a:ext cx="504056" cy="48024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" name="Group 6"/>
          <p:cNvGrpSpPr/>
          <p:nvPr/>
        </p:nvGrpSpPr>
        <p:grpSpPr>
          <a:xfrm>
            <a:off x="2915816" y="2397081"/>
            <a:ext cx="1152128" cy="2411690"/>
            <a:chOff x="3491880" y="1844824"/>
            <a:chExt cx="1152128" cy="2411690"/>
          </a:xfrm>
        </p:grpSpPr>
        <p:sp>
          <p:nvSpPr>
            <p:cNvPr id="5" name="TextBox 4"/>
            <p:cNvSpPr txBox="1"/>
            <p:nvPr/>
          </p:nvSpPr>
          <p:spPr>
            <a:xfrm>
              <a:off x="3491880" y="1844824"/>
              <a:ext cx="1152128" cy="276999"/>
            </a:xfrm>
            <a:prstGeom prst="rect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FACT TABLE</a:t>
              </a:r>
              <a:endParaRPr lang="en-AU" b="1" dirty="0"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91880" y="2132856"/>
              <a:ext cx="1152128" cy="21236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AU" b="1" dirty="0" smtClean="0">
                  <a:latin typeface="+mj-lt"/>
                </a:rPr>
                <a:t>132</a:t>
              </a:r>
            </a:p>
            <a:p>
              <a:pPr algn="r"/>
              <a:r>
                <a:rPr lang="en-AU" b="1" dirty="0" smtClean="0">
                  <a:latin typeface="+mj-lt"/>
                </a:rPr>
                <a:t>142</a:t>
              </a:r>
            </a:p>
            <a:p>
              <a:pPr algn="r"/>
              <a:r>
                <a:rPr lang="en-AU" b="1" dirty="0" smtClean="0">
                  <a:latin typeface="+mj-lt"/>
                </a:rPr>
                <a:t>500</a:t>
              </a:r>
            </a:p>
            <a:p>
              <a:pPr algn="r"/>
              <a:r>
                <a:rPr lang="en-AU" b="1" dirty="0" smtClean="0">
                  <a:latin typeface="+mj-lt"/>
                </a:rPr>
                <a:t>3</a:t>
              </a:r>
            </a:p>
            <a:p>
              <a:pPr algn="r"/>
              <a:r>
                <a:rPr lang="en-AU" b="1" dirty="0" smtClean="0">
                  <a:latin typeface="+mj-lt"/>
                </a:rPr>
                <a:t>29.95</a:t>
              </a:r>
            </a:p>
            <a:p>
              <a:pPr algn="r"/>
              <a:r>
                <a:rPr lang="en-AU" b="1" dirty="0" smtClean="0">
                  <a:latin typeface="+mj-lt"/>
                </a:rPr>
                <a:t>43.95</a:t>
              </a:r>
            </a:p>
            <a:p>
              <a:pPr algn="r"/>
              <a:r>
                <a:rPr lang="en-AU" b="1" dirty="0" smtClean="0">
                  <a:latin typeface="+mj-lt"/>
                </a:rPr>
                <a:t>12</a:t>
              </a:r>
            </a:p>
            <a:p>
              <a:pPr algn="r"/>
              <a:r>
                <a:rPr lang="en-AU" b="1" dirty="0" smtClean="0">
                  <a:latin typeface="+mj-lt"/>
                </a:rPr>
                <a:t>345.00</a:t>
              </a:r>
            </a:p>
            <a:p>
              <a:pPr algn="r"/>
              <a:r>
                <a:rPr lang="en-AU" b="1" dirty="0" smtClean="0">
                  <a:latin typeface="+mj-lt"/>
                </a:rPr>
                <a:t>32</a:t>
              </a:r>
            </a:p>
            <a:p>
              <a:pPr algn="r"/>
              <a:r>
                <a:rPr lang="en-AU" b="1" dirty="0" smtClean="0">
                  <a:latin typeface="+mj-lt"/>
                </a:rPr>
                <a:t>189</a:t>
              </a:r>
            </a:p>
            <a:p>
              <a:pPr algn="r"/>
              <a:r>
                <a:rPr lang="en-AU" b="1" dirty="0" smtClean="0">
                  <a:latin typeface="+mj-lt"/>
                </a:rPr>
                <a:t>78</a:t>
              </a:r>
              <a:endParaRPr lang="en-AU" b="1" dirty="0">
                <a:latin typeface="+mj-lt"/>
              </a:endParaRPr>
            </a:p>
          </p:txBody>
        </p:sp>
      </p:grpSp>
      <p:grpSp>
        <p:nvGrpSpPr>
          <p:cNvPr id="7" name="Group 10"/>
          <p:cNvGrpSpPr/>
          <p:nvPr/>
        </p:nvGrpSpPr>
        <p:grpSpPr>
          <a:xfrm>
            <a:off x="7740352" y="4964975"/>
            <a:ext cx="1152128" cy="1488361"/>
            <a:chOff x="3491880" y="1844824"/>
            <a:chExt cx="1152128" cy="1488361"/>
          </a:xfrm>
        </p:grpSpPr>
        <p:sp>
          <p:nvSpPr>
            <p:cNvPr id="12" name="TextBox 11"/>
            <p:cNvSpPr txBox="1"/>
            <p:nvPr/>
          </p:nvSpPr>
          <p:spPr>
            <a:xfrm>
              <a:off x="3491880" y="1844824"/>
              <a:ext cx="1152128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ITEM</a:t>
              </a:r>
              <a:endParaRPr lang="en-AU" sz="11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2132856"/>
              <a:ext cx="115212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Model 42</a:t>
              </a:r>
            </a:p>
            <a:p>
              <a:r>
                <a:rPr lang="en-AU" b="1" dirty="0" smtClean="0">
                  <a:latin typeface="+mj-lt"/>
                </a:rPr>
                <a:t>Simpson F1</a:t>
              </a:r>
            </a:p>
            <a:p>
              <a:r>
                <a:rPr lang="en-AU" b="1" dirty="0" smtClean="0">
                  <a:latin typeface="+mj-lt"/>
                </a:rPr>
                <a:t>Hoover 16</a:t>
              </a:r>
            </a:p>
            <a:p>
              <a:r>
                <a:rPr lang="en-AU" b="1" dirty="0" smtClean="0">
                  <a:latin typeface="+mj-lt"/>
                </a:rPr>
                <a:t>Hover 18A</a:t>
              </a:r>
            </a:p>
            <a:p>
              <a:r>
                <a:rPr lang="en-AU" b="1" dirty="0" smtClean="0">
                  <a:latin typeface="+mj-lt"/>
                </a:rPr>
                <a:t>F &amp; </a:t>
              </a:r>
              <a:r>
                <a:rPr lang="en-AU" b="1" dirty="0" err="1" smtClean="0">
                  <a:latin typeface="+mj-lt"/>
                </a:rPr>
                <a:t>Paykel</a:t>
              </a:r>
              <a:endParaRPr lang="en-AU" b="1" dirty="0" smtClean="0">
                <a:latin typeface="+mj-lt"/>
              </a:endParaRPr>
            </a:p>
            <a:p>
              <a:r>
                <a:rPr lang="en-AU" b="1" dirty="0" smtClean="0">
                  <a:latin typeface="+mj-lt"/>
                </a:rPr>
                <a:t>Simpson V4</a:t>
              </a:r>
              <a:endParaRPr lang="en-AU" b="1" dirty="0">
                <a:latin typeface="+mj-lt"/>
              </a:endParaRPr>
            </a:p>
          </p:txBody>
        </p:sp>
      </p:grpSp>
      <p:grpSp>
        <p:nvGrpSpPr>
          <p:cNvPr id="8" name="Group 13"/>
          <p:cNvGrpSpPr/>
          <p:nvPr/>
        </p:nvGrpSpPr>
        <p:grpSpPr>
          <a:xfrm>
            <a:off x="4572000" y="3916213"/>
            <a:ext cx="1152128" cy="1673027"/>
            <a:chOff x="3491880" y="1844824"/>
            <a:chExt cx="1152128" cy="1673027"/>
          </a:xfrm>
        </p:grpSpPr>
        <p:sp>
          <p:nvSpPr>
            <p:cNvPr id="15" name="TextBox 14"/>
            <p:cNvSpPr txBox="1"/>
            <p:nvPr/>
          </p:nvSpPr>
          <p:spPr>
            <a:xfrm>
              <a:off x="3491880" y="1844824"/>
              <a:ext cx="1152128" cy="2462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000" b="1" dirty="0" smtClean="0">
                  <a:solidFill>
                    <a:schemeClr val="bg2"/>
                  </a:solidFill>
                  <a:latin typeface="+mj-lt"/>
                </a:rPr>
                <a:t>DEPARTMENT</a:t>
              </a:r>
              <a:endParaRPr lang="en-AU" sz="10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91880" y="2132856"/>
              <a:ext cx="1152128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Kitchenware</a:t>
              </a:r>
            </a:p>
            <a:p>
              <a:r>
                <a:rPr lang="en-AU" b="1" dirty="0" smtClean="0">
                  <a:latin typeface="+mj-lt"/>
                </a:rPr>
                <a:t>Bedding</a:t>
              </a:r>
            </a:p>
            <a:p>
              <a:r>
                <a:rPr lang="en-AU" b="1" dirty="0" smtClean="0">
                  <a:latin typeface="+mj-lt"/>
                </a:rPr>
                <a:t>White goods</a:t>
              </a:r>
            </a:p>
            <a:p>
              <a:r>
                <a:rPr lang="en-AU" b="1" dirty="0" smtClean="0">
                  <a:latin typeface="+mj-lt"/>
                </a:rPr>
                <a:t>TV &amp; Video</a:t>
              </a:r>
            </a:p>
            <a:p>
              <a:r>
                <a:rPr lang="en-AU" b="1" dirty="0" smtClean="0">
                  <a:latin typeface="+mj-lt"/>
                </a:rPr>
                <a:t>Sporting</a:t>
              </a:r>
            </a:p>
            <a:p>
              <a:r>
                <a:rPr lang="en-AU" b="1" dirty="0" smtClean="0">
                  <a:latin typeface="+mj-lt"/>
                </a:rPr>
                <a:t>Garden</a:t>
              </a:r>
            </a:p>
            <a:p>
              <a:r>
                <a:rPr lang="en-AU" b="1" dirty="0" smtClean="0">
                  <a:latin typeface="+mj-lt"/>
                </a:rPr>
                <a:t>Furniture</a:t>
              </a:r>
              <a:endParaRPr lang="en-AU" b="1" dirty="0">
                <a:latin typeface="+mj-lt"/>
              </a:endParaRPr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6156176" y="4365104"/>
            <a:ext cx="1152128" cy="1673027"/>
            <a:chOff x="3491880" y="1844824"/>
            <a:chExt cx="1152128" cy="1673027"/>
          </a:xfrm>
        </p:grpSpPr>
        <p:sp>
          <p:nvSpPr>
            <p:cNvPr id="18" name="TextBox 17"/>
            <p:cNvSpPr txBox="1"/>
            <p:nvPr/>
          </p:nvSpPr>
          <p:spPr>
            <a:xfrm>
              <a:off x="3491880" y="1844824"/>
              <a:ext cx="1152128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CATEGORY</a:t>
              </a:r>
              <a:endParaRPr lang="en-AU" sz="11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91880" y="2132856"/>
              <a:ext cx="1152128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Wash mach.</a:t>
              </a:r>
            </a:p>
            <a:p>
              <a:r>
                <a:rPr lang="en-AU" b="1" dirty="0" smtClean="0">
                  <a:latin typeface="+mj-lt"/>
                </a:rPr>
                <a:t>Refrigerator</a:t>
              </a:r>
            </a:p>
            <a:p>
              <a:r>
                <a:rPr lang="en-AU" b="1" dirty="0" smtClean="0">
                  <a:latin typeface="+mj-lt"/>
                </a:rPr>
                <a:t>Freezer</a:t>
              </a:r>
            </a:p>
            <a:p>
              <a:r>
                <a:rPr lang="en-AU" b="1" dirty="0" smtClean="0">
                  <a:latin typeface="+mj-lt"/>
                </a:rPr>
                <a:t>Cook top</a:t>
              </a:r>
            </a:p>
            <a:p>
              <a:r>
                <a:rPr lang="en-AU" b="1" dirty="0" smtClean="0">
                  <a:latin typeface="+mj-lt"/>
                </a:rPr>
                <a:t>Dish washer</a:t>
              </a:r>
            </a:p>
            <a:p>
              <a:r>
                <a:rPr lang="en-AU" b="1" dirty="0" smtClean="0">
                  <a:latin typeface="+mj-lt"/>
                </a:rPr>
                <a:t>Disposal</a:t>
              </a:r>
            </a:p>
            <a:p>
              <a:endParaRPr lang="en-AU" b="1" dirty="0">
                <a:latin typeface="+mj-lt"/>
              </a:endParaRPr>
            </a:p>
          </p:txBody>
        </p:sp>
      </p:grpSp>
      <p:grpSp>
        <p:nvGrpSpPr>
          <p:cNvPr id="14" name="Group 20"/>
          <p:cNvGrpSpPr/>
          <p:nvPr/>
        </p:nvGrpSpPr>
        <p:grpSpPr>
          <a:xfrm>
            <a:off x="755576" y="4005064"/>
            <a:ext cx="1152128" cy="1488361"/>
            <a:chOff x="3491880" y="1844824"/>
            <a:chExt cx="1152128" cy="1488361"/>
          </a:xfrm>
        </p:grpSpPr>
        <p:sp>
          <p:nvSpPr>
            <p:cNvPr id="22" name="TextBox 21"/>
            <p:cNvSpPr txBox="1"/>
            <p:nvPr/>
          </p:nvSpPr>
          <p:spPr>
            <a:xfrm>
              <a:off x="3491880" y="1844824"/>
              <a:ext cx="1152128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SALESPERS.</a:t>
              </a:r>
              <a:endParaRPr lang="en-AU" sz="11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1880" y="2132856"/>
              <a:ext cx="115212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Jane</a:t>
              </a:r>
            </a:p>
            <a:p>
              <a:r>
                <a:rPr lang="en-AU" b="1" dirty="0" smtClean="0">
                  <a:latin typeface="+mj-lt"/>
                </a:rPr>
                <a:t>William</a:t>
              </a:r>
            </a:p>
            <a:p>
              <a:r>
                <a:rPr lang="en-AU" b="1" dirty="0" smtClean="0">
                  <a:latin typeface="+mj-lt"/>
                </a:rPr>
                <a:t>Robert</a:t>
              </a:r>
            </a:p>
            <a:p>
              <a:r>
                <a:rPr lang="en-AU" b="1" dirty="0" smtClean="0">
                  <a:latin typeface="+mj-lt"/>
                </a:rPr>
                <a:t>Ursula</a:t>
              </a:r>
            </a:p>
            <a:p>
              <a:r>
                <a:rPr lang="en-AU" b="1" dirty="0" smtClean="0">
                  <a:latin typeface="+mj-lt"/>
                </a:rPr>
                <a:t>Chen</a:t>
              </a:r>
            </a:p>
            <a:p>
              <a:endParaRPr lang="en-AU" b="1" dirty="0">
                <a:latin typeface="+mj-lt"/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 bwMode="auto">
          <a:xfrm flipH="1" flipV="1">
            <a:off x="1907704" y="2109049"/>
            <a:ext cx="1008112" cy="9361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724128" y="4725144"/>
            <a:ext cx="432048" cy="4082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1907704" y="3837241"/>
            <a:ext cx="1008112" cy="93610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7308304" y="5589240"/>
            <a:ext cx="432048" cy="36004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29"/>
          <p:cNvGrpSpPr/>
          <p:nvPr/>
        </p:nvGrpSpPr>
        <p:grpSpPr>
          <a:xfrm>
            <a:off x="6141662" y="1004535"/>
            <a:ext cx="1152690" cy="1488361"/>
            <a:chOff x="3117326" y="1844824"/>
            <a:chExt cx="1152690" cy="1488361"/>
          </a:xfrm>
        </p:grpSpPr>
        <p:sp>
          <p:nvSpPr>
            <p:cNvPr id="31" name="TextBox 30"/>
            <p:cNvSpPr txBox="1"/>
            <p:nvPr/>
          </p:nvSpPr>
          <p:spPr>
            <a:xfrm>
              <a:off x="3117326" y="1844824"/>
              <a:ext cx="1152128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MONTH</a:t>
              </a:r>
              <a:endParaRPr lang="en-AU" sz="11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17888" y="2132856"/>
              <a:ext cx="1152128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Jan</a:t>
              </a:r>
            </a:p>
            <a:p>
              <a:r>
                <a:rPr lang="en-AU" b="1" dirty="0" smtClean="0">
                  <a:latin typeface="+mj-lt"/>
                </a:rPr>
                <a:t>Feb</a:t>
              </a:r>
            </a:p>
            <a:p>
              <a:r>
                <a:rPr lang="en-AU" b="1" dirty="0" smtClean="0">
                  <a:latin typeface="+mj-lt"/>
                </a:rPr>
                <a:t>Mar</a:t>
              </a:r>
            </a:p>
            <a:p>
              <a:r>
                <a:rPr lang="en-AU" b="1" dirty="0" smtClean="0">
                  <a:latin typeface="+mj-lt"/>
                </a:rPr>
                <a:t>Apr</a:t>
              </a:r>
            </a:p>
            <a:p>
              <a:r>
                <a:rPr lang="en-AU" b="1" dirty="0" smtClean="0">
                  <a:latin typeface="+mj-lt"/>
                </a:rPr>
                <a:t>May</a:t>
              </a:r>
            </a:p>
            <a:p>
              <a:r>
                <a:rPr lang="en-AU" b="1" dirty="0" smtClean="0">
                  <a:latin typeface="+mj-lt"/>
                </a:rPr>
                <a:t>June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 bwMode="auto">
          <a:xfrm flipV="1">
            <a:off x="5724128" y="1988840"/>
            <a:ext cx="418096" cy="38384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4067944" y="4005064"/>
            <a:ext cx="504056" cy="4320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179512" y="4788421"/>
            <a:ext cx="576064" cy="5760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0" name="Group 44"/>
          <p:cNvGrpSpPr/>
          <p:nvPr/>
        </p:nvGrpSpPr>
        <p:grpSpPr>
          <a:xfrm>
            <a:off x="755576" y="1244953"/>
            <a:ext cx="1152128" cy="1673027"/>
            <a:chOff x="3491880" y="1844824"/>
            <a:chExt cx="1152128" cy="1673027"/>
          </a:xfrm>
        </p:grpSpPr>
        <p:sp>
          <p:nvSpPr>
            <p:cNvPr id="46" name="TextBox 45"/>
            <p:cNvSpPr txBox="1"/>
            <p:nvPr/>
          </p:nvSpPr>
          <p:spPr>
            <a:xfrm>
              <a:off x="3491880" y="1844824"/>
              <a:ext cx="1152128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STATE</a:t>
              </a:r>
              <a:endParaRPr lang="en-AU" sz="11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91880" y="2132856"/>
              <a:ext cx="1152128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NSW</a:t>
              </a:r>
            </a:p>
            <a:p>
              <a:r>
                <a:rPr lang="en-AU" b="1" dirty="0" smtClean="0">
                  <a:latin typeface="+mj-lt"/>
                </a:rPr>
                <a:t>VIC</a:t>
              </a:r>
            </a:p>
            <a:p>
              <a:r>
                <a:rPr lang="en-AU" b="1" dirty="0" smtClean="0">
                  <a:latin typeface="+mj-lt"/>
                </a:rPr>
                <a:t>QLD</a:t>
              </a:r>
            </a:p>
            <a:p>
              <a:r>
                <a:rPr lang="en-AU" b="1" dirty="0" smtClean="0">
                  <a:latin typeface="+mj-lt"/>
                </a:rPr>
                <a:t>WA</a:t>
              </a:r>
            </a:p>
            <a:p>
              <a:r>
                <a:rPr lang="en-AU" b="1" dirty="0" smtClean="0">
                  <a:latin typeface="+mj-lt"/>
                </a:rPr>
                <a:t>SA</a:t>
              </a:r>
            </a:p>
            <a:p>
              <a:r>
                <a:rPr lang="en-AU" b="1" dirty="0" smtClean="0">
                  <a:latin typeface="+mj-lt"/>
                </a:rPr>
                <a:t>NT</a:t>
              </a:r>
            </a:p>
            <a:p>
              <a:endParaRPr lang="en-AU" b="1" dirty="0">
                <a:latin typeface="+mj-lt"/>
              </a:endParaRPr>
            </a:p>
          </p:txBody>
        </p:sp>
      </p:grpSp>
      <p:cxnSp>
        <p:nvCxnSpPr>
          <p:cNvPr id="48" name="Straight Arrow Connector 47"/>
          <p:cNvCxnSpPr/>
          <p:nvPr/>
        </p:nvCxnSpPr>
        <p:spPr bwMode="auto">
          <a:xfrm flipH="1" flipV="1">
            <a:off x="179512" y="1628800"/>
            <a:ext cx="576064" cy="5760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50"/>
          <p:cNvGrpSpPr/>
          <p:nvPr/>
        </p:nvGrpSpPr>
        <p:grpSpPr>
          <a:xfrm>
            <a:off x="7740352" y="404664"/>
            <a:ext cx="1152690" cy="1303695"/>
            <a:chOff x="3117326" y="1844824"/>
            <a:chExt cx="1152690" cy="1303695"/>
          </a:xfrm>
        </p:grpSpPr>
        <p:sp>
          <p:nvSpPr>
            <p:cNvPr id="52" name="TextBox 51"/>
            <p:cNvSpPr txBox="1"/>
            <p:nvPr/>
          </p:nvSpPr>
          <p:spPr>
            <a:xfrm>
              <a:off x="3117326" y="1844824"/>
              <a:ext cx="1152128" cy="26161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100" b="1" dirty="0" smtClean="0">
                  <a:solidFill>
                    <a:schemeClr val="bg2"/>
                  </a:solidFill>
                  <a:latin typeface="+mj-lt"/>
                </a:rPr>
                <a:t>DAY</a:t>
              </a:r>
              <a:endParaRPr lang="en-AU" sz="1100" b="1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17888" y="2132856"/>
              <a:ext cx="1152128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Mon</a:t>
              </a:r>
            </a:p>
            <a:p>
              <a:r>
                <a:rPr lang="en-AU" b="1" dirty="0" smtClean="0">
                  <a:latin typeface="+mj-lt"/>
                </a:rPr>
                <a:t>Tue</a:t>
              </a:r>
            </a:p>
            <a:p>
              <a:r>
                <a:rPr lang="en-AU" b="1" dirty="0" smtClean="0">
                  <a:latin typeface="+mj-lt"/>
                </a:rPr>
                <a:t>Wed </a:t>
              </a:r>
            </a:p>
            <a:p>
              <a:r>
                <a:rPr lang="en-AU" b="1" dirty="0" smtClean="0">
                  <a:latin typeface="+mj-lt"/>
                </a:rPr>
                <a:t>Thu</a:t>
              </a:r>
            </a:p>
            <a:p>
              <a:r>
                <a:rPr lang="en-AU" b="1" dirty="0" smtClean="0">
                  <a:latin typeface="+mj-lt"/>
                </a:rPr>
                <a:t>Fri</a:t>
              </a:r>
            </a:p>
          </p:txBody>
        </p:sp>
      </p:grpSp>
      <p:cxnSp>
        <p:nvCxnSpPr>
          <p:cNvPr id="54" name="Straight Arrow Connector 53"/>
          <p:cNvCxnSpPr/>
          <p:nvPr/>
        </p:nvCxnSpPr>
        <p:spPr bwMode="auto">
          <a:xfrm flipV="1">
            <a:off x="7308304" y="1196752"/>
            <a:ext cx="432048" cy="36004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20080"/>
          </a:xfrm>
        </p:spPr>
        <p:txBody>
          <a:bodyPr/>
          <a:lstStyle/>
          <a:p>
            <a:r>
              <a:rPr lang="en-AU" dirty="0" smtClean="0"/>
              <a:t>OLAP operations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59832" y="1700808"/>
            <a:ext cx="2448272" cy="2808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Slicing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Dicing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Drill down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Roll up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Pivot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AU" dirty="0" smtClean="0"/>
              <a:t>Slicing</a:t>
            </a:r>
            <a:endParaRPr lang="en-AU" dirty="0"/>
          </a:p>
        </p:txBody>
      </p:sp>
      <p:grpSp>
        <p:nvGrpSpPr>
          <p:cNvPr id="3" name="Group 108"/>
          <p:cNvGrpSpPr/>
          <p:nvPr/>
        </p:nvGrpSpPr>
        <p:grpSpPr>
          <a:xfrm>
            <a:off x="179512" y="1988840"/>
            <a:ext cx="3816424" cy="3384376"/>
            <a:chOff x="179512" y="1988840"/>
            <a:chExt cx="3816424" cy="3384376"/>
          </a:xfrm>
        </p:grpSpPr>
        <p:grpSp>
          <p:nvGrpSpPr>
            <p:cNvPr id="4" name="Group 57"/>
            <p:cNvGrpSpPr/>
            <p:nvPr/>
          </p:nvGrpSpPr>
          <p:grpSpPr>
            <a:xfrm>
              <a:off x="1402524" y="2132856"/>
              <a:ext cx="2593412" cy="2693324"/>
              <a:chOff x="1474532" y="1959812"/>
              <a:chExt cx="2593412" cy="2693324"/>
            </a:xfrm>
          </p:grpSpPr>
          <p:grpSp>
            <p:nvGrpSpPr>
              <p:cNvPr id="5" name="Group 11"/>
              <p:cNvGrpSpPr/>
              <p:nvPr/>
            </p:nvGrpSpPr>
            <p:grpSpPr>
              <a:xfrm>
                <a:off x="1475094" y="2564904"/>
                <a:ext cx="2232810" cy="288032"/>
                <a:chOff x="1475094" y="2564904"/>
                <a:chExt cx="2232810" cy="288032"/>
              </a:xfrm>
            </p:grpSpPr>
            <p:sp>
              <p:nvSpPr>
                <p:cNvPr id="40" name="Flowchart: Data 3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41" name="Flowchart: Data 4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42" name="Flowchart: Data 5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0"/>
              <p:cNvGrpSpPr/>
              <p:nvPr/>
            </p:nvGrpSpPr>
            <p:grpSpPr>
              <a:xfrm>
                <a:off x="1475656" y="285293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37" name="Rectangle 6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38" name="Rectangle 7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39" name="Rectangle 8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>
              <a:xfrm>
                <a:off x="1642008" y="2277434"/>
                <a:ext cx="2218296" cy="288032"/>
                <a:chOff x="1489608" y="2564904"/>
                <a:chExt cx="2218296" cy="288032"/>
              </a:xfrm>
            </p:grpSpPr>
            <p:sp>
              <p:nvSpPr>
                <p:cNvPr id="34" name="Flowchart: Data 33"/>
                <p:cNvSpPr/>
                <p:nvPr/>
              </p:nvSpPr>
              <p:spPr bwMode="auto">
                <a:xfrm>
                  <a:off x="1489608" y="2564904"/>
                  <a:ext cx="864096" cy="288032"/>
                </a:xfrm>
                <a:prstGeom prst="flowChartInputOutput">
                  <a:avLst/>
                </a:prstGeom>
                <a:solidFill>
                  <a:srgbClr val="B2B2B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35" name="Flowchart: Data 34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rgbClr val="B2B2B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36" name="Flowchart: Data 35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rgbClr val="B2B2B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>
              <a:xfrm>
                <a:off x="1808922" y="1989402"/>
                <a:ext cx="2232810" cy="288032"/>
                <a:chOff x="1475094" y="2564904"/>
                <a:chExt cx="2232810" cy="288032"/>
              </a:xfrm>
            </p:grpSpPr>
            <p:sp>
              <p:nvSpPr>
                <p:cNvPr id="31" name="Flowchart: Data 30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rgbClr val="B2B2B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32" name="Flowchart: Data 31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rgbClr val="B2B2B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33" name="Flowchart: Data 32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rgbClr val="B2B2B2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" name="Group 20"/>
              <p:cNvGrpSpPr/>
              <p:nvPr/>
            </p:nvGrpSpPr>
            <p:grpSpPr>
              <a:xfrm>
                <a:off x="1482916" y="321297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" name="Group 24"/>
              <p:cNvGrpSpPr/>
              <p:nvPr/>
            </p:nvGrpSpPr>
            <p:grpSpPr>
              <a:xfrm>
                <a:off x="1475662" y="3571892"/>
                <a:ext cx="2016224" cy="360040"/>
                <a:chOff x="1475656" y="2852936"/>
                <a:chExt cx="2016224" cy="360040"/>
              </a:xfrm>
            </p:grpSpPr>
            <p:sp>
              <p:nvSpPr>
                <p:cNvPr id="25" name="Rectangle 24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1" name="Group 28"/>
              <p:cNvGrpSpPr/>
              <p:nvPr/>
            </p:nvGrpSpPr>
            <p:grpSpPr>
              <a:xfrm>
                <a:off x="1474532" y="393305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22" name="Rectangle 21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3" name="Group 32"/>
              <p:cNvGrpSpPr/>
              <p:nvPr/>
            </p:nvGrpSpPr>
            <p:grpSpPr>
              <a:xfrm>
                <a:off x="1475668" y="429309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19" name="Rectangle 18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2" name="Parallelogram 11"/>
              <p:cNvSpPr/>
              <p:nvPr/>
            </p:nvSpPr>
            <p:spPr bwMode="auto">
              <a:xfrm rot="16200000" flipH="1">
                <a:off x="2433250" y="3018442"/>
                <a:ext cx="2693324" cy="576064"/>
              </a:xfrm>
              <a:prstGeom prst="parallelogram">
                <a:avLst>
                  <a:gd name="adj" fmla="val 170435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 bwMode="auto">
              <a:xfrm>
                <a:off x="3707904" y="2593932"/>
                <a:ext cx="0" cy="165618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3895462" y="2264044"/>
                <a:ext cx="0" cy="165618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>
                <a:stCxn id="12" idx="4"/>
              </p:cNvCxnSpPr>
              <p:nvPr/>
            </p:nvCxnSpPr>
            <p:spPr bwMode="auto">
              <a:xfrm flipH="1">
                <a:off x="3491880" y="3306474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flipH="1">
                <a:off x="3491880" y="2938050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3491880" y="2578010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H="1">
                <a:off x="3491880" y="2204864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4" name="Group 90"/>
            <p:cNvGrpSpPr/>
            <p:nvPr/>
          </p:nvGrpSpPr>
          <p:grpSpPr>
            <a:xfrm>
              <a:off x="179512" y="1988840"/>
              <a:ext cx="2016224" cy="2808312"/>
              <a:chOff x="179512" y="1988840"/>
              <a:chExt cx="2016224" cy="2808312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1043608" y="2132856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2006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27584" y="2420888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2005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594792" y="2708920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2004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79512" y="3068960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Kitchenware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79512" y="344003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Bedding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79512" y="380007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White goods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79512" y="416011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TV &amp; Video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9512" y="4505639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Sporting</a:t>
                </a:r>
                <a:endParaRPr lang="en-AU" b="1" dirty="0">
                  <a:latin typeface="+mj-lt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 bwMode="auto">
              <a:xfrm flipV="1">
                <a:off x="1259632" y="1988840"/>
                <a:ext cx="576064" cy="86409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1259632" y="2852936"/>
                <a:ext cx="0" cy="19442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94" name="TextBox 93"/>
            <p:cNvSpPr txBox="1"/>
            <p:nvPr/>
          </p:nvSpPr>
          <p:spPr>
            <a:xfrm>
              <a:off x="1331640" y="5096217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NSW           VIC          QLD</a:t>
              </a:r>
              <a:endParaRPr lang="en-AU" b="1" dirty="0">
                <a:latin typeface="+mj-lt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 bwMode="auto">
            <a:xfrm rot="16200000">
              <a:off x="2375756" y="4041068"/>
              <a:ext cx="0" cy="194421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5" name="Group 106"/>
          <p:cNvGrpSpPr/>
          <p:nvPr/>
        </p:nvGrpSpPr>
        <p:grpSpPr>
          <a:xfrm>
            <a:off x="5379726" y="2402893"/>
            <a:ext cx="3440746" cy="2970323"/>
            <a:chOff x="4732778" y="2247844"/>
            <a:chExt cx="3440746" cy="2970323"/>
          </a:xfrm>
        </p:grpSpPr>
        <p:grpSp>
          <p:nvGrpSpPr>
            <p:cNvPr id="46" name="Group 42"/>
            <p:cNvGrpSpPr/>
            <p:nvPr/>
          </p:nvGrpSpPr>
          <p:grpSpPr>
            <a:xfrm>
              <a:off x="5940152" y="2492896"/>
              <a:ext cx="2233372" cy="2117260"/>
              <a:chOff x="5364088" y="2564904"/>
              <a:chExt cx="2233372" cy="2117260"/>
            </a:xfrm>
          </p:grpSpPr>
          <p:grpSp>
            <p:nvGrpSpPr>
              <p:cNvPr id="47" name="Group 11"/>
              <p:cNvGrpSpPr/>
              <p:nvPr/>
            </p:nvGrpSpPr>
            <p:grpSpPr>
              <a:xfrm>
                <a:off x="5364650" y="2593932"/>
                <a:ext cx="2232810" cy="288032"/>
                <a:chOff x="1475094" y="2564904"/>
                <a:chExt cx="2232810" cy="288032"/>
              </a:xfrm>
            </p:grpSpPr>
            <p:sp>
              <p:nvSpPr>
                <p:cNvPr id="71" name="Flowchart: Data 3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2" name="Flowchart: Data 4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3" name="Flowchart: Data 5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8" name="Group 10"/>
              <p:cNvGrpSpPr/>
              <p:nvPr/>
            </p:nvGrpSpPr>
            <p:grpSpPr>
              <a:xfrm>
                <a:off x="5365212" y="2881964"/>
                <a:ext cx="2016224" cy="360040"/>
                <a:chOff x="1475656" y="2852936"/>
                <a:chExt cx="2016224" cy="360040"/>
              </a:xfrm>
            </p:grpSpPr>
            <p:sp>
              <p:nvSpPr>
                <p:cNvPr id="68" name="Rectangle 6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9" name="Rectangle 7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0" name="Rectangle 8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49" name="Group 20"/>
              <p:cNvGrpSpPr/>
              <p:nvPr/>
            </p:nvGrpSpPr>
            <p:grpSpPr>
              <a:xfrm>
                <a:off x="5372472" y="3242004"/>
                <a:ext cx="2016224" cy="360040"/>
                <a:chOff x="1475656" y="2852936"/>
                <a:chExt cx="2016224" cy="360040"/>
              </a:xfrm>
            </p:grpSpPr>
            <p:sp>
              <p:nvSpPr>
                <p:cNvPr id="65" name="Rectangle 64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2" name="Group 24"/>
              <p:cNvGrpSpPr/>
              <p:nvPr/>
            </p:nvGrpSpPr>
            <p:grpSpPr>
              <a:xfrm>
                <a:off x="5365218" y="3600920"/>
                <a:ext cx="2016224" cy="360040"/>
                <a:chOff x="1475656" y="2852936"/>
                <a:chExt cx="2016224" cy="360040"/>
              </a:xfrm>
            </p:grpSpPr>
            <p:sp>
              <p:nvSpPr>
                <p:cNvPr id="62" name="Rectangle 61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3" name="Rectangle 62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4" name="Group 28"/>
              <p:cNvGrpSpPr/>
              <p:nvPr/>
            </p:nvGrpSpPr>
            <p:grpSpPr>
              <a:xfrm>
                <a:off x="5364088" y="3962084"/>
                <a:ext cx="2016224" cy="360040"/>
                <a:chOff x="1475656" y="2852936"/>
                <a:chExt cx="2016224" cy="360040"/>
              </a:xfrm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5" name="Group 32"/>
              <p:cNvGrpSpPr/>
              <p:nvPr/>
            </p:nvGrpSpPr>
            <p:grpSpPr>
              <a:xfrm>
                <a:off x="5365224" y="4322124"/>
                <a:ext cx="2016224" cy="360040"/>
                <a:chOff x="1475656" y="2852936"/>
                <a:chExt cx="2016224" cy="360040"/>
              </a:xfrm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0" name="Parallelogram 49"/>
              <p:cNvSpPr/>
              <p:nvPr/>
            </p:nvSpPr>
            <p:spPr bwMode="auto">
              <a:xfrm rot="16200000" flipH="1">
                <a:off x="6444208" y="3501008"/>
                <a:ext cx="2088232" cy="216024"/>
              </a:xfrm>
              <a:prstGeom prst="parallelogram">
                <a:avLst>
                  <a:gd name="adj" fmla="val 170435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7597460" y="2622960"/>
                <a:ext cx="0" cy="165618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7381436" y="2852936"/>
                <a:ext cx="214900" cy="3759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7374182" y="3240034"/>
                <a:ext cx="214900" cy="3759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H="1">
                <a:off x="7381436" y="3586122"/>
                <a:ext cx="214900" cy="3759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flipH="1">
                <a:off x="7380874" y="3931086"/>
                <a:ext cx="214900" cy="37596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TextBox 92"/>
            <p:cNvSpPr txBox="1"/>
            <p:nvPr/>
          </p:nvSpPr>
          <p:spPr>
            <a:xfrm>
              <a:off x="5940152" y="4941168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NSW           VIC          QLD</a:t>
              </a:r>
              <a:endParaRPr lang="en-AU" b="1" dirty="0">
                <a:latin typeface="+mj-lt"/>
              </a:endParaRPr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 rot="16200000">
              <a:off x="6912260" y="3825606"/>
              <a:ext cx="0" cy="194421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86" name="Group 90"/>
            <p:cNvGrpSpPr/>
            <p:nvPr/>
          </p:nvGrpSpPr>
          <p:grpSpPr>
            <a:xfrm>
              <a:off x="4732778" y="2247844"/>
              <a:ext cx="1728192" cy="2376264"/>
              <a:chOff x="179512" y="2420888"/>
              <a:chExt cx="1728192" cy="237626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594792" y="2708920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2004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79512" y="3068960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Kitchenware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79512" y="344003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Bedding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79512" y="380007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White goods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79512" y="416011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TV &amp; Video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9512" y="4505639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Sporting</a:t>
                </a:r>
                <a:endParaRPr lang="en-AU" b="1" dirty="0">
                  <a:latin typeface="+mj-lt"/>
                </a:endParaRPr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 bwMode="auto">
              <a:xfrm flipV="1">
                <a:off x="1259632" y="2420888"/>
                <a:ext cx="288032" cy="432048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 bwMode="auto">
              <a:xfrm>
                <a:off x="1259632" y="2852936"/>
                <a:ext cx="0" cy="19442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cxnSp>
        <p:nvCxnSpPr>
          <p:cNvPr id="108" name="Straight Connector 107"/>
          <p:cNvCxnSpPr/>
          <p:nvPr/>
        </p:nvCxnSpPr>
        <p:spPr bwMode="auto">
          <a:xfrm>
            <a:off x="4283968" y="3717032"/>
            <a:ext cx="1152128" cy="0"/>
          </a:xfrm>
          <a:prstGeom prst="line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AU" dirty="0" smtClean="0"/>
              <a:t>Dicing</a:t>
            </a:r>
            <a:endParaRPr lang="en-AU" dirty="0"/>
          </a:p>
        </p:txBody>
      </p:sp>
      <p:grpSp>
        <p:nvGrpSpPr>
          <p:cNvPr id="3" name="Group 42"/>
          <p:cNvGrpSpPr/>
          <p:nvPr/>
        </p:nvGrpSpPr>
        <p:grpSpPr>
          <a:xfrm>
            <a:off x="6227622" y="2564904"/>
            <a:ext cx="2592850" cy="1973244"/>
            <a:chOff x="1475094" y="1959812"/>
            <a:chExt cx="2592850" cy="1973244"/>
          </a:xfrm>
        </p:grpSpPr>
        <p:grpSp>
          <p:nvGrpSpPr>
            <p:cNvPr id="4" name="Group 11"/>
            <p:cNvGrpSpPr/>
            <p:nvPr/>
          </p:nvGrpSpPr>
          <p:grpSpPr>
            <a:xfrm>
              <a:off x="1475094" y="2564904"/>
              <a:ext cx="2232810" cy="259004"/>
              <a:chOff x="1475094" y="2564904"/>
              <a:chExt cx="2232810" cy="259004"/>
            </a:xfrm>
          </p:grpSpPr>
          <p:sp>
            <p:nvSpPr>
              <p:cNvPr id="71" name="Flowchart: Data 3"/>
              <p:cNvSpPr/>
              <p:nvPr/>
            </p:nvSpPr>
            <p:spPr bwMode="auto">
              <a:xfrm>
                <a:off x="1475094" y="2564904"/>
                <a:ext cx="864096" cy="259004"/>
              </a:xfrm>
              <a:prstGeom prst="flowChartInputOutput">
                <a:avLst/>
              </a:prstGeom>
              <a:solidFill>
                <a:srgbClr val="B2B2B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2" name="Flowchart: Data 4"/>
              <p:cNvSpPr/>
              <p:nvPr/>
            </p:nvSpPr>
            <p:spPr bwMode="auto">
              <a:xfrm>
                <a:off x="2166708" y="2564904"/>
                <a:ext cx="864096" cy="259004"/>
              </a:xfrm>
              <a:prstGeom prst="flowChartInputOutput">
                <a:avLst/>
              </a:prstGeom>
              <a:solidFill>
                <a:srgbClr val="B2B2B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3" name="Flowchart: Data 5"/>
              <p:cNvSpPr/>
              <p:nvPr/>
            </p:nvSpPr>
            <p:spPr bwMode="auto">
              <a:xfrm>
                <a:off x="2843808" y="2564904"/>
                <a:ext cx="864096" cy="259004"/>
              </a:xfrm>
              <a:prstGeom prst="flowChartInputOutput">
                <a:avLst/>
              </a:prstGeom>
              <a:solidFill>
                <a:srgbClr val="B2B2B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0"/>
            <p:cNvGrpSpPr/>
            <p:nvPr/>
          </p:nvGrpSpPr>
          <p:grpSpPr>
            <a:xfrm>
              <a:off x="1475656" y="2852936"/>
              <a:ext cx="2016224" cy="360040"/>
              <a:chOff x="1475656" y="2852936"/>
              <a:chExt cx="2016224" cy="360040"/>
            </a:xfrm>
          </p:grpSpPr>
          <p:sp>
            <p:nvSpPr>
              <p:cNvPr id="68" name="Rectangle 6"/>
              <p:cNvSpPr/>
              <p:nvPr/>
            </p:nvSpPr>
            <p:spPr bwMode="auto">
              <a:xfrm>
                <a:off x="2195736" y="2852936"/>
                <a:ext cx="648072" cy="36004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9" name="Rectangle 7"/>
              <p:cNvSpPr/>
              <p:nvPr/>
            </p:nvSpPr>
            <p:spPr bwMode="auto">
              <a:xfrm>
                <a:off x="2843808" y="2852936"/>
                <a:ext cx="648072" cy="36004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0" name="Rectangle 8"/>
              <p:cNvSpPr/>
              <p:nvPr/>
            </p:nvSpPr>
            <p:spPr bwMode="auto">
              <a:xfrm>
                <a:off x="1475656" y="2852936"/>
                <a:ext cx="720080" cy="36004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>
              <a:off x="1627494" y="2291948"/>
              <a:ext cx="2232810" cy="259004"/>
              <a:chOff x="1475094" y="2579418"/>
              <a:chExt cx="2232810" cy="259004"/>
            </a:xfrm>
          </p:grpSpPr>
          <p:sp>
            <p:nvSpPr>
              <p:cNvPr id="65" name="Flowchart: Data 64"/>
              <p:cNvSpPr/>
              <p:nvPr/>
            </p:nvSpPr>
            <p:spPr bwMode="auto">
              <a:xfrm>
                <a:off x="1475094" y="2579418"/>
                <a:ext cx="864096" cy="259004"/>
              </a:xfrm>
              <a:prstGeom prst="flowChartInputOutput">
                <a:avLst/>
              </a:prstGeom>
              <a:solidFill>
                <a:srgbClr val="B2B2B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6" name="Flowchart: Data 65"/>
              <p:cNvSpPr/>
              <p:nvPr/>
            </p:nvSpPr>
            <p:spPr bwMode="auto">
              <a:xfrm>
                <a:off x="2166708" y="2579418"/>
                <a:ext cx="864096" cy="259004"/>
              </a:xfrm>
              <a:prstGeom prst="flowChartInputOutput">
                <a:avLst/>
              </a:prstGeom>
              <a:solidFill>
                <a:srgbClr val="B2B2B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7" name="Flowchart: Data 66"/>
              <p:cNvSpPr/>
              <p:nvPr/>
            </p:nvSpPr>
            <p:spPr bwMode="auto">
              <a:xfrm>
                <a:off x="2843808" y="2579418"/>
                <a:ext cx="864096" cy="259004"/>
              </a:xfrm>
              <a:prstGeom prst="flowChartInputOutput">
                <a:avLst/>
              </a:prstGeom>
              <a:solidFill>
                <a:srgbClr val="B2B2B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6"/>
            <p:cNvGrpSpPr/>
            <p:nvPr/>
          </p:nvGrpSpPr>
          <p:grpSpPr>
            <a:xfrm>
              <a:off x="1808922" y="2018430"/>
              <a:ext cx="2232810" cy="259004"/>
              <a:chOff x="1475094" y="2593932"/>
              <a:chExt cx="2232810" cy="259004"/>
            </a:xfrm>
          </p:grpSpPr>
          <p:sp>
            <p:nvSpPr>
              <p:cNvPr id="62" name="Flowchart: Data 61"/>
              <p:cNvSpPr/>
              <p:nvPr/>
            </p:nvSpPr>
            <p:spPr bwMode="auto">
              <a:xfrm>
                <a:off x="1475094" y="2593932"/>
                <a:ext cx="864096" cy="259004"/>
              </a:xfrm>
              <a:prstGeom prst="flowChartInputOutput">
                <a:avLst/>
              </a:prstGeom>
              <a:solidFill>
                <a:srgbClr val="B2B2B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3" name="Flowchart: Data 62"/>
              <p:cNvSpPr/>
              <p:nvPr/>
            </p:nvSpPr>
            <p:spPr bwMode="auto">
              <a:xfrm>
                <a:off x="2166708" y="2593932"/>
                <a:ext cx="864096" cy="259004"/>
              </a:xfrm>
              <a:prstGeom prst="flowChartInputOutput">
                <a:avLst/>
              </a:prstGeom>
              <a:solidFill>
                <a:srgbClr val="B2B2B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4" name="Flowchart: Data 63"/>
              <p:cNvSpPr/>
              <p:nvPr/>
            </p:nvSpPr>
            <p:spPr bwMode="auto">
              <a:xfrm>
                <a:off x="2843808" y="2593932"/>
                <a:ext cx="864096" cy="259004"/>
              </a:xfrm>
              <a:prstGeom prst="flowChartInputOutput">
                <a:avLst/>
              </a:prstGeom>
              <a:solidFill>
                <a:srgbClr val="B2B2B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20"/>
            <p:cNvGrpSpPr/>
            <p:nvPr/>
          </p:nvGrpSpPr>
          <p:grpSpPr>
            <a:xfrm>
              <a:off x="1482916" y="3212976"/>
              <a:ext cx="2016224" cy="360040"/>
              <a:chOff x="1475656" y="2852936"/>
              <a:chExt cx="2016224" cy="360040"/>
            </a:xfrm>
          </p:grpSpPr>
          <p:sp>
            <p:nvSpPr>
              <p:cNvPr id="59" name="Rectangle 58"/>
              <p:cNvSpPr/>
              <p:nvPr/>
            </p:nvSpPr>
            <p:spPr bwMode="auto">
              <a:xfrm>
                <a:off x="2195736" y="2852936"/>
                <a:ext cx="648072" cy="36004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 bwMode="auto">
              <a:xfrm>
                <a:off x="2843808" y="2852936"/>
                <a:ext cx="648072" cy="36004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1475656" y="2852936"/>
                <a:ext cx="720080" cy="36004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1475662" y="3571892"/>
              <a:ext cx="2016224" cy="360040"/>
              <a:chOff x="1475656" y="2852936"/>
              <a:chExt cx="2016224" cy="36004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195736" y="2852936"/>
                <a:ext cx="648072" cy="36004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 bwMode="auto">
              <a:xfrm>
                <a:off x="2843808" y="2852936"/>
                <a:ext cx="648072" cy="36004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 bwMode="auto">
              <a:xfrm>
                <a:off x="1475656" y="2852936"/>
                <a:ext cx="720080" cy="360040"/>
              </a:xfrm>
              <a:prstGeom prst="rect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50" name="Parallelogram 49"/>
            <p:cNvSpPr/>
            <p:nvPr/>
          </p:nvSpPr>
          <p:spPr bwMode="auto">
            <a:xfrm rot="16200000" flipH="1">
              <a:off x="2793290" y="2658402"/>
              <a:ext cx="1973244" cy="576064"/>
            </a:xfrm>
            <a:prstGeom prst="parallelogram">
              <a:avLst>
                <a:gd name="adj" fmla="val 170435"/>
              </a:avLst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3707904" y="2593932"/>
              <a:ext cx="0" cy="97908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895462" y="2220502"/>
              <a:ext cx="28466" cy="102094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H="1">
              <a:off x="3491880" y="2938050"/>
              <a:ext cx="576064" cy="99500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 flipH="1">
              <a:off x="3491880" y="2578010"/>
              <a:ext cx="576064" cy="99500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 flipH="1">
              <a:off x="3491880" y="2204864"/>
              <a:ext cx="576064" cy="99500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73"/>
          <p:cNvGrpSpPr/>
          <p:nvPr/>
        </p:nvGrpSpPr>
        <p:grpSpPr>
          <a:xfrm>
            <a:off x="179512" y="1988840"/>
            <a:ext cx="3816424" cy="3384376"/>
            <a:chOff x="179512" y="1988840"/>
            <a:chExt cx="3816424" cy="3384376"/>
          </a:xfrm>
        </p:grpSpPr>
        <p:grpSp>
          <p:nvGrpSpPr>
            <p:cNvPr id="11" name="Group 91"/>
            <p:cNvGrpSpPr/>
            <p:nvPr/>
          </p:nvGrpSpPr>
          <p:grpSpPr>
            <a:xfrm>
              <a:off x="179512" y="1988840"/>
              <a:ext cx="3816424" cy="2837340"/>
              <a:chOff x="179512" y="1988840"/>
              <a:chExt cx="3816424" cy="2837340"/>
            </a:xfrm>
          </p:grpSpPr>
          <p:grpSp>
            <p:nvGrpSpPr>
              <p:cNvPr id="12" name="Group 57"/>
              <p:cNvGrpSpPr/>
              <p:nvPr/>
            </p:nvGrpSpPr>
            <p:grpSpPr>
              <a:xfrm>
                <a:off x="1402524" y="2132856"/>
                <a:ext cx="2593412" cy="2693324"/>
                <a:chOff x="1474532" y="1959812"/>
                <a:chExt cx="2593412" cy="2693324"/>
              </a:xfrm>
            </p:grpSpPr>
            <p:grpSp>
              <p:nvGrpSpPr>
                <p:cNvPr id="13" name="Group 11"/>
                <p:cNvGrpSpPr/>
                <p:nvPr/>
              </p:nvGrpSpPr>
              <p:grpSpPr>
                <a:xfrm>
                  <a:off x="1475094" y="2564904"/>
                  <a:ext cx="2232810" cy="288032"/>
                  <a:chOff x="1475094" y="2564904"/>
                  <a:chExt cx="2232810" cy="288032"/>
                </a:xfrm>
              </p:grpSpPr>
              <p:sp>
                <p:nvSpPr>
                  <p:cNvPr id="126" name="Flowchart: Data 3"/>
                  <p:cNvSpPr/>
                  <p:nvPr/>
                </p:nvSpPr>
                <p:spPr bwMode="auto">
                  <a:xfrm>
                    <a:off x="1475094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7" name="Flowchart: Data 4"/>
                  <p:cNvSpPr/>
                  <p:nvPr/>
                </p:nvSpPr>
                <p:spPr bwMode="auto">
                  <a:xfrm>
                    <a:off x="21667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8" name="Flowchart: Data 5"/>
                  <p:cNvSpPr/>
                  <p:nvPr/>
                </p:nvSpPr>
                <p:spPr bwMode="auto">
                  <a:xfrm>
                    <a:off x="28438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4" name="Group 10"/>
                <p:cNvGrpSpPr/>
                <p:nvPr/>
              </p:nvGrpSpPr>
              <p:grpSpPr>
                <a:xfrm>
                  <a:off x="1475656" y="285293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23" name="Rectangle 6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4" name="Rectangle 7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5" name="Rectangle 8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5" name="Group 12"/>
                <p:cNvGrpSpPr/>
                <p:nvPr/>
              </p:nvGrpSpPr>
              <p:grpSpPr>
                <a:xfrm>
                  <a:off x="1642008" y="2277434"/>
                  <a:ext cx="2218296" cy="288032"/>
                  <a:chOff x="1489608" y="2564904"/>
                  <a:chExt cx="2218296" cy="288032"/>
                </a:xfrm>
              </p:grpSpPr>
              <p:sp>
                <p:nvSpPr>
                  <p:cNvPr id="120" name="Flowchart: Data 119"/>
                  <p:cNvSpPr/>
                  <p:nvPr/>
                </p:nvSpPr>
                <p:spPr bwMode="auto">
                  <a:xfrm>
                    <a:off x="14896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1" name="Flowchart: Data 120"/>
                  <p:cNvSpPr/>
                  <p:nvPr/>
                </p:nvSpPr>
                <p:spPr bwMode="auto">
                  <a:xfrm>
                    <a:off x="21667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2" name="Flowchart: Data 121"/>
                  <p:cNvSpPr/>
                  <p:nvPr/>
                </p:nvSpPr>
                <p:spPr bwMode="auto">
                  <a:xfrm>
                    <a:off x="28438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6" name="Group 16"/>
                <p:cNvGrpSpPr/>
                <p:nvPr/>
              </p:nvGrpSpPr>
              <p:grpSpPr>
                <a:xfrm>
                  <a:off x="1808922" y="1989402"/>
                  <a:ext cx="2232810" cy="288032"/>
                  <a:chOff x="1475094" y="2564904"/>
                  <a:chExt cx="2232810" cy="288032"/>
                </a:xfrm>
              </p:grpSpPr>
              <p:sp>
                <p:nvSpPr>
                  <p:cNvPr id="117" name="Flowchart: Data 30"/>
                  <p:cNvSpPr/>
                  <p:nvPr/>
                </p:nvSpPr>
                <p:spPr bwMode="auto">
                  <a:xfrm>
                    <a:off x="1475094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8" name="Flowchart: Data 117"/>
                  <p:cNvSpPr/>
                  <p:nvPr/>
                </p:nvSpPr>
                <p:spPr bwMode="auto">
                  <a:xfrm>
                    <a:off x="21667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9" name="Flowchart: Data 118"/>
                  <p:cNvSpPr/>
                  <p:nvPr/>
                </p:nvSpPr>
                <p:spPr bwMode="auto">
                  <a:xfrm>
                    <a:off x="28438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7" name="Group 20"/>
                <p:cNvGrpSpPr/>
                <p:nvPr/>
              </p:nvGrpSpPr>
              <p:grpSpPr>
                <a:xfrm>
                  <a:off x="1482916" y="321297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14" name="Rectangle 27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5" name="Rectangle 28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6" name="Rectangle 29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8" name="Group 24"/>
                <p:cNvGrpSpPr/>
                <p:nvPr/>
              </p:nvGrpSpPr>
              <p:grpSpPr>
                <a:xfrm>
                  <a:off x="1475662" y="3571892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11" name="Rectangle 24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2" name="Rectangle 25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3" name="Rectangle 26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9" name="Group 28"/>
                <p:cNvGrpSpPr/>
                <p:nvPr/>
              </p:nvGrpSpPr>
              <p:grpSpPr>
                <a:xfrm>
                  <a:off x="1474532" y="393305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08" name="Rectangle 21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9" name="Rectangle 22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Rectangle 23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20" name="Group 32"/>
                <p:cNvGrpSpPr/>
                <p:nvPr/>
              </p:nvGrpSpPr>
              <p:grpSpPr>
                <a:xfrm>
                  <a:off x="1475668" y="429309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05" name="Rectangle 18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6" name="Rectangle 19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7" name="Rectangle 20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98" name="Parallelogram 97"/>
                <p:cNvSpPr/>
                <p:nvPr/>
              </p:nvSpPr>
              <p:spPr bwMode="auto">
                <a:xfrm rot="16200000" flipH="1">
                  <a:off x="2433250" y="3018442"/>
                  <a:ext cx="2693324" cy="576064"/>
                </a:xfrm>
                <a:prstGeom prst="parallelogram">
                  <a:avLst>
                    <a:gd name="adj" fmla="val 170435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 bwMode="auto">
                <a:xfrm>
                  <a:off x="3707904" y="2593932"/>
                  <a:ext cx="0" cy="16561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3895462" y="2264044"/>
                  <a:ext cx="0" cy="16561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1" name="Straight Connector 100"/>
                <p:cNvCxnSpPr>
                  <a:stCxn id="98" idx="4"/>
                </p:cNvCxnSpPr>
                <p:nvPr/>
              </p:nvCxnSpPr>
              <p:spPr bwMode="auto">
                <a:xfrm flipH="1">
                  <a:off x="3491880" y="3306474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 flipH="1">
                  <a:off x="3491880" y="2938050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 flipH="1">
                  <a:off x="3491880" y="2578010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Straight Connector 17"/>
                <p:cNvCxnSpPr/>
                <p:nvPr/>
              </p:nvCxnSpPr>
              <p:spPr bwMode="auto">
                <a:xfrm flipH="1">
                  <a:off x="3491880" y="2204864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1" name="Group 90"/>
              <p:cNvGrpSpPr/>
              <p:nvPr/>
            </p:nvGrpSpPr>
            <p:grpSpPr>
              <a:xfrm>
                <a:off x="179512" y="1988840"/>
                <a:ext cx="2016224" cy="2808312"/>
                <a:chOff x="179512" y="1988840"/>
                <a:chExt cx="2016224" cy="2808312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1043608" y="2132856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2006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827584" y="2420888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2005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94792" y="2708920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2004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79512" y="3068960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Kitchenware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79512" y="3440033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Bedding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79512" y="3800073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White goods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79512" y="4160113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TV &amp; Video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79512" y="4505639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Sporting</a:t>
                  </a:r>
                  <a:endParaRPr lang="en-AU" b="1" dirty="0">
                    <a:latin typeface="+mj-lt"/>
                  </a:endParaRPr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 bwMode="auto">
                <a:xfrm flipV="1">
                  <a:off x="1259632" y="1988840"/>
                  <a:ext cx="576064" cy="86409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89" name="Straight Arrow Connector 88"/>
                <p:cNvCxnSpPr/>
                <p:nvPr/>
              </p:nvCxnSpPr>
              <p:spPr bwMode="auto">
                <a:xfrm>
                  <a:off x="1259632" y="2852936"/>
                  <a:ext cx="0" cy="19442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sp>
          <p:nvSpPr>
            <p:cNvPr id="76" name="TextBox 75"/>
            <p:cNvSpPr txBox="1"/>
            <p:nvPr/>
          </p:nvSpPr>
          <p:spPr>
            <a:xfrm>
              <a:off x="1331640" y="5096217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NSW           VIC          QLD</a:t>
              </a:r>
              <a:endParaRPr lang="en-AU" b="1" dirty="0">
                <a:latin typeface="+mj-lt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 rot="16200000">
              <a:off x="2375756" y="4041068"/>
              <a:ext cx="0" cy="194421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29" name="Straight Connector 128"/>
          <p:cNvCxnSpPr/>
          <p:nvPr/>
        </p:nvCxnSpPr>
        <p:spPr bwMode="auto">
          <a:xfrm>
            <a:off x="3995936" y="3861048"/>
            <a:ext cx="1152128" cy="0"/>
          </a:xfrm>
          <a:prstGeom prst="line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2" name="Group 90"/>
          <p:cNvGrpSpPr/>
          <p:nvPr/>
        </p:nvGrpSpPr>
        <p:grpSpPr>
          <a:xfrm>
            <a:off x="5003486" y="2492896"/>
            <a:ext cx="2016224" cy="2160240"/>
            <a:chOff x="179512" y="2060848"/>
            <a:chExt cx="2016224" cy="2160240"/>
          </a:xfrm>
        </p:grpSpPr>
        <p:sp>
          <p:nvSpPr>
            <p:cNvPr id="131" name="TextBox 130"/>
            <p:cNvSpPr txBox="1"/>
            <p:nvPr/>
          </p:nvSpPr>
          <p:spPr>
            <a:xfrm>
              <a:off x="1043608" y="2132856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2006</a:t>
              </a:r>
              <a:endParaRPr lang="en-AU" b="1" dirty="0">
                <a:latin typeface="+mj-lt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27584" y="2420888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2005</a:t>
              </a:r>
              <a:endParaRPr lang="en-AU" b="1" dirty="0">
                <a:latin typeface="+mj-lt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94792" y="2708920"/>
              <a:ext cx="131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2004</a:t>
              </a:r>
              <a:endParaRPr lang="en-AU" b="1" dirty="0">
                <a:latin typeface="+mj-lt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9512" y="3077183"/>
              <a:ext cx="131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Bedding</a:t>
              </a:r>
              <a:endParaRPr lang="en-AU" b="1" dirty="0">
                <a:latin typeface="+mj-lt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9512" y="3437223"/>
              <a:ext cx="131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White goods</a:t>
              </a:r>
              <a:endParaRPr lang="en-AU" b="1" dirty="0">
                <a:latin typeface="+mj-lt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79512" y="3782749"/>
              <a:ext cx="1312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TV &amp; Video</a:t>
              </a:r>
              <a:endParaRPr lang="en-AU" b="1" dirty="0">
                <a:latin typeface="+mj-lt"/>
              </a:endParaRPr>
            </a:p>
          </p:txBody>
        </p:sp>
        <p:cxnSp>
          <p:nvCxnSpPr>
            <p:cNvPr id="139" name="Straight Arrow Connector 138"/>
            <p:cNvCxnSpPr/>
            <p:nvPr/>
          </p:nvCxnSpPr>
          <p:spPr bwMode="auto">
            <a:xfrm flipV="1">
              <a:off x="1259632" y="2060848"/>
              <a:ext cx="576064" cy="79208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0" name="Straight Arrow Connector 139"/>
            <p:cNvCxnSpPr/>
            <p:nvPr/>
          </p:nvCxnSpPr>
          <p:spPr bwMode="auto">
            <a:xfrm>
              <a:off x="1259632" y="2852936"/>
              <a:ext cx="562" cy="136815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AU" dirty="0" smtClean="0"/>
              <a:t>Drilling down</a:t>
            </a:r>
            <a:endParaRPr lang="en-AU" dirty="0"/>
          </a:p>
        </p:txBody>
      </p:sp>
      <p:grpSp>
        <p:nvGrpSpPr>
          <p:cNvPr id="3" name="Group 73"/>
          <p:cNvGrpSpPr/>
          <p:nvPr/>
        </p:nvGrpSpPr>
        <p:grpSpPr>
          <a:xfrm>
            <a:off x="179512" y="1988840"/>
            <a:ext cx="3816424" cy="3384376"/>
            <a:chOff x="179512" y="1988840"/>
            <a:chExt cx="3816424" cy="3384376"/>
          </a:xfrm>
        </p:grpSpPr>
        <p:grpSp>
          <p:nvGrpSpPr>
            <p:cNvPr id="4" name="Group 91"/>
            <p:cNvGrpSpPr/>
            <p:nvPr/>
          </p:nvGrpSpPr>
          <p:grpSpPr>
            <a:xfrm>
              <a:off x="179512" y="1988840"/>
              <a:ext cx="3816424" cy="2837340"/>
              <a:chOff x="179512" y="1988840"/>
              <a:chExt cx="3816424" cy="2837340"/>
            </a:xfrm>
          </p:grpSpPr>
          <p:grpSp>
            <p:nvGrpSpPr>
              <p:cNvPr id="5" name="Group 57"/>
              <p:cNvGrpSpPr/>
              <p:nvPr/>
            </p:nvGrpSpPr>
            <p:grpSpPr>
              <a:xfrm>
                <a:off x="1402524" y="2132856"/>
                <a:ext cx="2593412" cy="2693324"/>
                <a:chOff x="1474532" y="1959812"/>
                <a:chExt cx="2593412" cy="2693324"/>
              </a:xfrm>
            </p:grpSpPr>
            <p:grpSp>
              <p:nvGrpSpPr>
                <p:cNvPr id="6" name="Group 11"/>
                <p:cNvGrpSpPr/>
                <p:nvPr/>
              </p:nvGrpSpPr>
              <p:grpSpPr>
                <a:xfrm>
                  <a:off x="1475094" y="2564904"/>
                  <a:ext cx="2232810" cy="288032"/>
                  <a:chOff x="1475094" y="2564904"/>
                  <a:chExt cx="2232810" cy="288032"/>
                </a:xfrm>
              </p:grpSpPr>
              <p:sp>
                <p:nvSpPr>
                  <p:cNvPr id="126" name="Flowchart: Data 3"/>
                  <p:cNvSpPr/>
                  <p:nvPr/>
                </p:nvSpPr>
                <p:spPr bwMode="auto">
                  <a:xfrm>
                    <a:off x="1475094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7" name="Flowchart: Data 4"/>
                  <p:cNvSpPr/>
                  <p:nvPr/>
                </p:nvSpPr>
                <p:spPr bwMode="auto">
                  <a:xfrm>
                    <a:off x="21667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8" name="Flowchart: Data 5"/>
                  <p:cNvSpPr/>
                  <p:nvPr/>
                </p:nvSpPr>
                <p:spPr bwMode="auto">
                  <a:xfrm>
                    <a:off x="28438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" name="Group 10"/>
                <p:cNvGrpSpPr/>
                <p:nvPr/>
              </p:nvGrpSpPr>
              <p:grpSpPr>
                <a:xfrm>
                  <a:off x="1475656" y="285293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23" name="Rectangle 6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4" name="Rectangle 7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5" name="Rectangle 8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8" name="Group 12"/>
                <p:cNvGrpSpPr/>
                <p:nvPr/>
              </p:nvGrpSpPr>
              <p:grpSpPr>
                <a:xfrm>
                  <a:off x="1642008" y="2277434"/>
                  <a:ext cx="2218296" cy="288032"/>
                  <a:chOff x="1489608" y="2564904"/>
                  <a:chExt cx="2218296" cy="288032"/>
                </a:xfrm>
              </p:grpSpPr>
              <p:sp>
                <p:nvSpPr>
                  <p:cNvPr id="120" name="Flowchart: Data 119"/>
                  <p:cNvSpPr/>
                  <p:nvPr/>
                </p:nvSpPr>
                <p:spPr bwMode="auto">
                  <a:xfrm>
                    <a:off x="14896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1" name="Flowchart: Data 120"/>
                  <p:cNvSpPr/>
                  <p:nvPr/>
                </p:nvSpPr>
                <p:spPr bwMode="auto">
                  <a:xfrm>
                    <a:off x="21667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2" name="Flowchart: Data 121"/>
                  <p:cNvSpPr/>
                  <p:nvPr/>
                </p:nvSpPr>
                <p:spPr bwMode="auto">
                  <a:xfrm>
                    <a:off x="28438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9" name="Group 16"/>
                <p:cNvGrpSpPr/>
                <p:nvPr/>
              </p:nvGrpSpPr>
              <p:grpSpPr>
                <a:xfrm>
                  <a:off x="1808922" y="1989402"/>
                  <a:ext cx="2232810" cy="288032"/>
                  <a:chOff x="1475094" y="2564904"/>
                  <a:chExt cx="2232810" cy="288032"/>
                </a:xfrm>
              </p:grpSpPr>
              <p:sp>
                <p:nvSpPr>
                  <p:cNvPr id="117" name="Flowchart: Data 30"/>
                  <p:cNvSpPr/>
                  <p:nvPr/>
                </p:nvSpPr>
                <p:spPr bwMode="auto">
                  <a:xfrm>
                    <a:off x="1475094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8" name="Flowchart: Data 117"/>
                  <p:cNvSpPr/>
                  <p:nvPr/>
                </p:nvSpPr>
                <p:spPr bwMode="auto">
                  <a:xfrm>
                    <a:off x="21667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9" name="Flowchart: Data 118"/>
                  <p:cNvSpPr/>
                  <p:nvPr/>
                </p:nvSpPr>
                <p:spPr bwMode="auto">
                  <a:xfrm>
                    <a:off x="28438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" name="Group 20"/>
                <p:cNvGrpSpPr/>
                <p:nvPr/>
              </p:nvGrpSpPr>
              <p:grpSpPr>
                <a:xfrm>
                  <a:off x="1482916" y="321297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14" name="Rectangle 27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5" name="Rectangle 28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6" name="Rectangle 29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1" name="Group 24"/>
                <p:cNvGrpSpPr/>
                <p:nvPr/>
              </p:nvGrpSpPr>
              <p:grpSpPr>
                <a:xfrm>
                  <a:off x="1475662" y="3571892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11" name="Rectangle 24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2" name="Rectangle 25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3" name="Rectangle 26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2" name="Group 28"/>
                <p:cNvGrpSpPr/>
                <p:nvPr/>
              </p:nvGrpSpPr>
              <p:grpSpPr>
                <a:xfrm>
                  <a:off x="1474532" y="393305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08" name="Rectangle 21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9" name="Rectangle 22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Rectangle 23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3" name="Group 32"/>
                <p:cNvGrpSpPr/>
                <p:nvPr/>
              </p:nvGrpSpPr>
              <p:grpSpPr>
                <a:xfrm>
                  <a:off x="1475668" y="429309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05" name="Rectangle 18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6" name="Rectangle 19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7" name="Rectangle 20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98" name="Parallelogram 97"/>
                <p:cNvSpPr/>
                <p:nvPr/>
              </p:nvSpPr>
              <p:spPr bwMode="auto">
                <a:xfrm rot="16200000" flipH="1">
                  <a:off x="2433250" y="3018442"/>
                  <a:ext cx="2693324" cy="576064"/>
                </a:xfrm>
                <a:prstGeom prst="parallelogram">
                  <a:avLst>
                    <a:gd name="adj" fmla="val 170435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 bwMode="auto">
                <a:xfrm>
                  <a:off x="3707904" y="2593932"/>
                  <a:ext cx="0" cy="16561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3895462" y="2264044"/>
                  <a:ext cx="0" cy="16561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1" name="Straight Connector 100"/>
                <p:cNvCxnSpPr>
                  <a:stCxn id="98" idx="4"/>
                </p:cNvCxnSpPr>
                <p:nvPr/>
              </p:nvCxnSpPr>
              <p:spPr bwMode="auto">
                <a:xfrm flipH="1">
                  <a:off x="3491880" y="3306474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 flipH="1">
                  <a:off x="3491880" y="2938050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 flipH="1">
                  <a:off x="3491880" y="2578010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Straight Connector 17"/>
                <p:cNvCxnSpPr/>
                <p:nvPr/>
              </p:nvCxnSpPr>
              <p:spPr bwMode="auto">
                <a:xfrm flipH="1">
                  <a:off x="3491880" y="2204864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" name="Group 90"/>
              <p:cNvGrpSpPr/>
              <p:nvPr/>
            </p:nvGrpSpPr>
            <p:grpSpPr>
              <a:xfrm>
                <a:off x="179512" y="1988840"/>
                <a:ext cx="2016224" cy="2808312"/>
                <a:chOff x="179512" y="1988840"/>
                <a:chExt cx="2016224" cy="2808312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1043608" y="2132856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2006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827584" y="2420888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2005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94792" y="2708920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2004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79512" y="3068960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Kitchenware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79512" y="3440033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Bedding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79512" y="3800073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White goods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79512" y="4160113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TV &amp; Video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79512" y="4505639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Sporting</a:t>
                  </a:r>
                  <a:endParaRPr lang="en-AU" b="1" dirty="0">
                    <a:latin typeface="+mj-lt"/>
                  </a:endParaRPr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 bwMode="auto">
                <a:xfrm flipV="1">
                  <a:off x="1259632" y="1988840"/>
                  <a:ext cx="576064" cy="86409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89" name="Straight Arrow Connector 88"/>
                <p:cNvCxnSpPr/>
                <p:nvPr/>
              </p:nvCxnSpPr>
              <p:spPr bwMode="auto">
                <a:xfrm>
                  <a:off x="1259632" y="2852936"/>
                  <a:ext cx="0" cy="19442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sp>
          <p:nvSpPr>
            <p:cNvPr id="76" name="TextBox 75"/>
            <p:cNvSpPr txBox="1"/>
            <p:nvPr/>
          </p:nvSpPr>
          <p:spPr>
            <a:xfrm>
              <a:off x="1331640" y="5096217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NSW           VIC          QLD</a:t>
              </a:r>
              <a:endParaRPr lang="en-AU" b="1" dirty="0">
                <a:latin typeface="+mj-lt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 rot="16200000">
              <a:off x="2375756" y="4041068"/>
              <a:ext cx="0" cy="194421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6"/>
          <p:cNvGrpSpPr/>
          <p:nvPr/>
        </p:nvGrpSpPr>
        <p:grpSpPr>
          <a:xfrm>
            <a:off x="5003486" y="2636912"/>
            <a:ext cx="3932536" cy="2088232"/>
            <a:chOff x="5003486" y="2636912"/>
            <a:chExt cx="3932536" cy="2088232"/>
          </a:xfrm>
        </p:grpSpPr>
        <p:grpSp>
          <p:nvGrpSpPr>
            <p:cNvPr id="16" name="Group 42"/>
            <p:cNvGrpSpPr/>
            <p:nvPr/>
          </p:nvGrpSpPr>
          <p:grpSpPr>
            <a:xfrm>
              <a:off x="6343172" y="2708920"/>
              <a:ext cx="2592850" cy="1973244"/>
              <a:chOff x="1475094" y="1959812"/>
              <a:chExt cx="2592850" cy="1973244"/>
            </a:xfrm>
          </p:grpSpPr>
          <p:grpSp>
            <p:nvGrpSpPr>
              <p:cNvPr id="17" name="Group 11"/>
              <p:cNvGrpSpPr/>
              <p:nvPr/>
            </p:nvGrpSpPr>
            <p:grpSpPr>
              <a:xfrm>
                <a:off x="1475094" y="2564904"/>
                <a:ext cx="2232810" cy="288032"/>
                <a:chOff x="1475094" y="2564904"/>
                <a:chExt cx="2232810" cy="288032"/>
              </a:xfrm>
            </p:grpSpPr>
            <p:sp>
              <p:nvSpPr>
                <p:cNvPr id="71" name="Flowchart: Data 3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2" name="Flowchart: Data 4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3" name="Flowchart: Data 5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" name="Group 10"/>
              <p:cNvGrpSpPr/>
              <p:nvPr/>
            </p:nvGrpSpPr>
            <p:grpSpPr>
              <a:xfrm>
                <a:off x="1475656" y="285293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68" name="Rectangle 6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9" name="Rectangle 7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0" name="Rectangle 8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9" name="Group 12"/>
              <p:cNvGrpSpPr/>
              <p:nvPr/>
            </p:nvGrpSpPr>
            <p:grpSpPr>
              <a:xfrm>
                <a:off x="1627494" y="2277434"/>
                <a:ext cx="2232810" cy="288032"/>
                <a:chOff x="1475094" y="2564904"/>
                <a:chExt cx="2232810" cy="288032"/>
              </a:xfrm>
            </p:grpSpPr>
            <p:sp>
              <p:nvSpPr>
                <p:cNvPr id="65" name="Flowchart: Data 64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6" name="Flowchart: Data 65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7" name="Flowchart: Data 66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" name="Group 16"/>
              <p:cNvGrpSpPr/>
              <p:nvPr/>
            </p:nvGrpSpPr>
            <p:grpSpPr>
              <a:xfrm>
                <a:off x="1808922" y="1989402"/>
                <a:ext cx="2232810" cy="288032"/>
                <a:chOff x="1475094" y="2564904"/>
                <a:chExt cx="2232810" cy="288032"/>
              </a:xfrm>
            </p:grpSpPr>
            <p:sp>
              <p:nvSpPr>
                <p:cNvPr id="62" name="Flowchart: Data 61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3" name="Flowchart: Data 62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4" name="Flowchart: Data 63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482916" y="321297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2" name="Group 24"/>
              <p:cNvGrpSpPr/>
              <p:nvPr/>
            </p:nvGrpSpPr>
            <p:grpSpPr>
              <a:xfrm>
                <a:off x="1475662" y="3571892"/>
                <a:ext cx="2016224" cy="360040"/>
                <a:chOff x="1475656" y="2852936"/>
                <a:chExt cx="2016224" cy="360040"/>
              </a:xfrm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0" name="Parallelogram 49"/>
              <p:cNvSpPr/>
              <p:nvPr/>
            </p:nvSpPr>
            <p:spPr bwMode="auto">
              <a:xfrm rot="16200000" flipH="1">
                <a:off x="2793290" y="2658402"/>
                <a:ext cx="1973244" cy="576064"/>
              </a:xfrm>
              <a:prstGeom prst="parallelogram">
                <a:avLst>
                  <a:gd name="adj" fmla="val 170435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3707904" y="2593932"/>
                <a:ext cx="0" cy="97908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3895462" y="2220502"/>
                <a:ext cx="28466" cy="102094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3491880" y="2938050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H="1">
                <a:off x="3491880" y="2578010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flipH="1">
                <a:off x="3491880" y="2204864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" name="Group 145"/>
            <p:cNvGrpSpPr/>
            <p:nvPr/>
          </p:nvGrpSpPr>
          <p:grpSpPr>
            <a:xfrm>
              <a:off x="5003486" y="2636912"/>
              <a:ext cx="2016224" cy="2088232"/>
              <a:chOff x="5003486" y="2636912"/>
              <a:chExt cx="2016224" cy="2088232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5867582" y="2780928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2006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651558" y="3068960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2005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418766" y="3356992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2004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003486" y="3717032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Refrigerators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003486" y="4088105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Freezers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003486" y="4448145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Dish washers</a:t>
                </a:r>
                <a:endParaRPr lang="en-AU" b="1" dirty="0">
                  <a:latin typeface="+mj-lt"/>
                </a:endParaRPr>
              </a:p>
            </p:txBody>
          </p:sp>
          <p:cxnSp>
            <p:nvCxnSpPr>
              <p:cNvPr id="136" name="Straight Arrow Connector 135"/>
              <p:cNvCxnSpPr/>
              <p:nvPr/>
            </p:nvCxnSpPr>
            <p:spPr bwMode="auto">
              <a:xfrm flipV="1">
                <a:off x="6214232" y="2636912"/>
                <a:ext cx="518008" cy="86409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6199718" y="3501008"/>
                <a:ext cx="0" cy="122413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cxnSp>
        <p:nvCxnSpPr>
          <p:cNvPr id="148" name="Straight Connector 147"/>
          <p:cNvCxnSpPr/>
          <p:nvPr/>
        </p:nvCxnSpPr>
        <p:spPr bwMode="auto">
          <a:xfrm>
            <a:off x="4211960" y="3429000"/>
            <a:ext cx="1152128" cy="0"/>
          </a:xfrm>
          <a:prstGeom prst="line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6444208" y="5013177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+mj-lt"/>
              </a:rPr>
              <a:t>NSW           VIC          QLD</a:t>
            </a:r>
            <a:endParaRPr lang="en-AU" b="1" dirty="0">
              <a:latin typeface="+mj-lt"/>
            </a:endParaRPr>
          </a:p>
        </p:txBody>
      </p:sp>
      <p:cxnSp>
        <p:nvCxnSpPr>
          <p:cNvPr id="138" name="Straight Arrow Connector 137"/>
          <p:cNvCxnSpPr/>
          <p:nvPr/>
        </p:nvCxnSpPr>
        <p:spPr bwMode="auto">
          <a:xfrm rot="16200000">
            <a:off x="7416316" y="3897053"/>
            <a:ext cx="0" cy="194421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AU" dirty="0" smtClean="0"/>
              <a:t>Rolling up</a:t>
            </a:r>
            <a:endParaRPr lang="en-AU" dirty="0"/>
          </a:p>
        </p:txBody>
      </p:sp>
      <p:grpSp>
        <p:nvGrpSpPr>
          <p:cNvPr id="3" name="Group 73"/>
          <p:cNvGrpSpPr/>
          <p:nvPr/>
        </p:nvGrpSpPr>
        <p:grpSpPr>
          <a:xfrm>
            <a:off x="179512" y="1988840"/>
            <a:ext cx="3816424" cy="3384376"/>
            <a:chOff x="179512" y="1988840"/>
            <a:chExt cx="3816424" cy="3384376"/>
          </a:xfrm>
        </p:grpSpPr>
        <p:grpSp>
          <p:nvGrpSpPr>
            <p:cNvPr id="4" name="Group 91"/>
            <p:cNvGrpSpPr/>
            <p:nvPr/>
          </p:nvGrpSpPr>
          <p:grpSpPr>
            <a:xfrm>
              <a:off x="179512" y="1988840"/>
              <a:ext cx="3816424" cy="2837340"/>
              <a:chOff x="179512" y="1988840"/>
              <a:chExt cx="3816424" cy="2837340"/>
            </a:xfrm>
          </p:grpSpPr>
          <p:grpSp>
            <p:nvGrpSpPr>
              <p:cNvPr id="5" name="Group 57"/>
              <p:cNvGrpSpPr/>
              <p:nvPr/>
            </p:nvGrpSpPr>
            <p:grpSpPr>
              <a:xfrm>
                <a:off x="1402524" y="2132856"/>
                <a:ext cx="2593412" cy="2693324"/>
                <a:chOff x="1474532" y="1959812"/>
                <a:chExt cx="2593412" cy="2693324"/>
              </a:xfrm>
            </p:grpSpPr>
            <p:grpSp>
              <p:nvGrpSpPr>
                <p:cNvPr id="6" name="Group 11"/>
                <p:cNvGrpSpPr/>
                <p:nvPr/>
              </p:nvGrpSpPr>
              <p:grpSpPr>
                <a:xfrm>
                  <a:off x="1475094" y="2564904"/>
                  <a:ext cx="2232810" cy="288032"/>
                  <a:chOff x="1475094" y="2564904"/>
                  <a:chExt cx="2232810" cy="288032"/>
                </a:xfrm>
              </p:grpSpPr>
              <p:sp>
                <p:nvSpPr>
                  <p:cNvPr id="126" name="Flowchart: Data 3"/>
                  <p:cNvSpPr/>
                  <p:nvPr/>
                </p:nvSpPr>
                <p:spPr bwMode="auto">
                  <a:xfrm>
                    <a:off x="1475094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7" name="Flowchart: Data 4"/>
                  <p:cNvSpPr/>
                  <p:nvPr/>
                </p:nvSpPr>
                <p:spPr bwMode="auto">
                  <a:xfrm>
                    <a:off x="21667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8" name="Flowchart: Data 5"/>
                  <p:cNvSpPr/>
                  <p:nvPr/>
                </p:nvSpPr>
                <p:spPr bwMode="auto">
                  <a:xfrm>
                    <a:off x="28438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7" name="Group 10"/>
                <p:cNvGrpSpPr/>
                <p:nvPr/>
              </p:nvGrpSpPr>
              <p:grpSpPr>
                <a:xfrm>
                  <a:off x="1475656" y="285293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23" name="Rectangle 6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4" name="Rectangle 7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5" name="Rectangle 8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8" name="Group 12"/>
                <p:cNvGrpSpPr/>
                <p:nvPr/>
              </p:nvGrpSpPr>
              <p:grpSpPr>
                <a:xfrm>
                  <a:off x="1642008" y="2277434"/>
                  <a:ext cx="2218296" cy="288032"/>
                  <a:chOff x="1489608" y="2564904"/>
                  <a:chExt cx="2218296" cy="288032"/>
                </a:xfrm>
              </p:grpSpPr>
              <p:sp>
                <p:nvSpPr>
                  <p:cNvPr id="120" name="Flowchart: Data 119"/>
                  <p:cNvSpPr/>
                  <p:nvPr/>
                </p:nvSpPr>
                <p:spPr bwMode="auto">
                  <a:xfrm>
                    <a:off x="14896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1" name="Flowchart: Data 120"/>
                  <p:cNvSpPr/>
                  <p:nvPr/>
                </p:nvSpPr>
                <p:spPr bwMode="auto">
                  <a:xfrm>
                    <a:off x="21667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22" name="Flowchart: Data 121"/>
                  <p:cNvSpPr/>
                  <p:nvPr/>
                </p:nvSpPr>
                <p:spPr bwMode="auto">
                  <a:xfrm>
                    <a:off x="28438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9" name="Group 16"/>
                <p:cNvGrpSpPr/>
                <p:nvPr/>
              </p:nvGrpSpPr>
              <p:grpSpPr>
                <a:xfrm>
                  <a:off x="1808922" y="1989402"/>
                  <a:ext cx="2232810" cy="288032"/>
                  <a:chOff x="1475094" y="2564904"/>
                  <a:chExt cx="2232810" cy="288032"/>
                </a:xfrm>
              </p:grpSpPr>
              <p:sp>
                <p:nvSpPr>
                  <p:cNvPr id="117" name="Flowchart: Data 30"/>
                  <p:cNvSpPr/>
                  <p:nvPr/>
                </p:nvSpPr>
                <p:spPr bwMode="auto">
                  <a:xfrm>
                    <a:off x="1475094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8" name="Flowchart: Data 117"/>
                  <p:cNvSpPr/>
                  <p:nvPr/>
                </p:nvSpPr>
                <p:spPr bwMode="auto">
                  <a:xfrm>
                    <a:off x="21667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9" name="Flowchart: Data 118"/>
                  <p:cNvSpPr/>
                  <p:nvPr/>
                </p:nvSpPr>
                <p:spPr bwMode="auto">
                  <a:xfrm>
                    <a:off x="2843808" y="2564904"/>
                    <a:ext cx="864096" cy="288032"/>
                  </a:xfrm>
                  <a:prstGeom prst="flowChartInputOutput">
                    <a:avLst/>
                  </a:prstGeom>
                  <a:solidFill>
                    <a:srgbClr val="B2B2B2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0" name="Group 20"/>
                <p:cNvGrpSpPr/>
                <p:nvPr/>
              </p:nvGrpSpPr>
              <p:grpSpPr>
                <a:xfrm>
                  <a:off x="1482916" y="321297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14" name="Rectangle 27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5" name="Rectangle 28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6" name="Rectangle 29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1" name="Group 24"/>
                <p:cNvGrpSpPr/>
                <p:nvPr/>
              </p:nvGrpSpPr>
              <p:grpSpPr>
                <a:xfrm>
                  <a:off x="1475662" y="3571892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11" name="Rectangle 24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2" name="Rectangle 25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3" name="Rectangle 26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rgbClr val="0070C0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2" name="Group 28"/>
                <p:cNvGrpSpPr/>
                <p:nvPr/>
              </p:nvGrpSpPr>
              <p:grpSpPr>
                <a:xfrm>
                  <a:off x="1474532" y="393305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08" name="Rectangle 21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9" name="Rectangle 22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Rectangle 23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3" name="Group 32"/>
                <p:cNvGrpSpPr/>
                <p:nvPr/>
              </p:nvGrpSpPr>
              <p:grpSpPr>
                <a:xfrm>
                  <a:off x="1475668" y="4293096"/>
                  <a:ext cx="2016224" cy="360040"/>
                  <a:chOff x="1475656" y="2852936"/>
                  <a:chExt cx="2016224" cy="360040"/>
                </a:xfrm>
              </p:grpSpPr>
              <p:sp>
                <p:nvSpPr>
                  <p:cNvPr id="105" name="Rectangle 18"/>
                  <p:cNvSpPr/>
                  <p:nvPr/>
                </p:nvSpPr>
                <p:spPr bwMode="auto">
                  <a:xfrm>
                    <a:off x="2195736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6" name="Rectangle 19"/>
                  <p:cNvSpPr/>
                  <p:nvPr/>
                </p:nvSpPr>
                <p:spPr bwMode="auto">
                  <a:xfrm>
                    <a:off x="2843808" y="2852936"/>
                    <a:ext cx="648072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07" name="Rectangle 20"/>
                  <p:cNvSpPr/>
                  <p:nvPr/>
                </p:nvSpPr>
                <p:spPr bwMode="auto">
                  <a:xfrm>
                    <a:off x="1475656" y="2852936"/>
                    <a:ext cx="720080" cy="36004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AU" sz="12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98" name="Parallelogram 97"/>
                <p:cNvSpPr/>
                <p:nvPr/>
              </p:nvSpPr>
              <p:spPr bwMode="auto">
                <a:xfrm rot="16200000" flipH="1">
                  <a:off x="2433250" y="3018442"/>
                  <a:ext cx="2693324" cy="576064"/>
                </a:xfrm>
                <a:prstGeom prst="parallelogram">
                  <a:avLst>
                    <a:gd name="adj" fmla="val 170435"/>
                  </a:avLst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cxnSp>
              <p:nvCxnSpPr>
                <p:cNvPr id="99" name="Straight Connector 98"/>
                <p:cNvCxnSpPr/>
                <p:nvPr/>
              </p:nvCxnSpPr>
              <p:spPr bwMode="auto">
                <a:xfrm>
                  <a:off x="3707904" y="2593932"/>
                  <a:ext cx="0" cy="16561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0" name="Straight Connector 99"/>
                <p:cNvCxnSpPr/>
                <p:nvPr/>
              </p:nvCxnSpPr>
              <p:spPr bwMode="auto">
                <a:xfrm>
                  <a:off x="3895462" y="2264044"/>
                  <a:ext cx="0" cy="16561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1" name="Straight Connector 100"/>
                <p:cNvCxnSpPr>
                  <a:stCxn id="98" idx="4"/>
                </p:cNvCxnSpPr>
                <p:nvPr/>
              </p:nvCxnSpPr>
              <p:spPr bwMode="auto">
                <a:xfrm flipH="1">
                  <a:off x="3491880" y="3306474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2" name="Straight Connector 101"/>
                <p:cNvCxnSpPr/>
                <p:nvPr/>
              </p:nvCxnSpPr>
              <p:spPr bwMode="auto">
                <a:xfrm flipH="1">
                  <a:off x="3491880" y="2938050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3" name="Straight Connector 102"/>
                <p:cNvCxnSpPr/>
                <p:nvPr/>
              </p:nvCxnSpPr>
              <p:spPr bwMode="auto">
                <a:xfrm flipH="1">
                  <a:off x="3491880" y="2578010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4" name="Straight Connector 17"/>
                <p:cNvCxnSpPr/>
                <p:nvPr/>
              </p:nvCxnSpPr>
              <p:spPr bwMode="auto">
                <a:xfrm flipH="1">
                  <a:off x="3491880" y="2204864"/>
                  <a:ext cx="576064" cy="9950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4" name="Group 90"/>
              <p:cNvGrpSpPr/>
              <p:nvPr/>
            </p:nvGrpSpPr>
            <p:grpSpPr>
              <a:xfrm>
                <a:off x="179512" y="1988840"/>
                <a:ext cx="2016224" cy="2808312"/>
                <a:chOff x="179512" y="1988840"/>
                <a:chExt cx="2016224" cy="2808312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1043608" y="2132856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2006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827584" y="2420888"/>
                  <a:ext cx="115212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2005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594792" y="2708920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2004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179512" y="3068960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Kitchenware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179512" y="3440033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Bedding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179512" y="3800073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White goods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179512" y="4160113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TV &amp; Video</a:t>
                  </a:r>
                  <a:endParaRPr lang="en-AU" b="1" dirty="0">
                    <a:latin typeface="+mj-lt"/>
                  </a:endParaRP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179512" y="4505639"/>
                  <a:ext cx="13129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b="1" dirty="0" smtClean="0">
                      <a:latin typeface="+mj-lt"/>
                    </a:rPr>
                    <a:t>Sporting</a:t>
                  </a:r>
                  <a:endParaRPr lang="en-AU" b="1" dirty="0">
                    <a:latin typeface="+mj-lt"/>
                  </a:endParaRPr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 bwMode="auto">
                <a:xfrm flipV="1">
                  <a:off x="1259632" y="1988840"/>
                  <a:ext cx="576064" cy="86409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89" name="Straight Arrow Connector 88"/>
                <p:cNvCxnSpPr/>
                <p:nvPr/>
              </p:nvCxnSpPr>
              <p:spPr bwMode="auto">
                <a:xfrm>
                  <a:off x="1259632" y="2852936"/>
                  <a:ext cx="0" cy="194421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  <p:sp>
          <p:nvSpPr>
            <p:cNvPr id="76" name="TextBox 75"/>
            <p:cNvSpPr txBox="1"/>
            <p:nvPr/>
          </p:nvSpPr>
          <p:spPr>
            <a:xfrm>
              <a:off x="1331640" y="5096217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NSW           VIC          QLD</a:t>
              </a:r>
              <a:endParaRPr lang="en-AU" b="1" dirty="0">
                <a:latin typeface="+mj-lt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 rot="16200000">
              <a:off x="2375756" y="4041068"/>
              <a:ext cx="0" cy="194421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Group 146"/>
          <p:cNvGrpSpPr/>
          <p:nvPr/>
        </p:nvGrpSpPr>
        <p:grpSpPr>
          <a:xfrm>
            <a:off x="5003486" y="2636912"/>
            <a:ext cx="3932536" cy="2088232"/>
            <a:chOff x="5003486" y="2636912"/>
            <a:chExt cx="3932536" cy="2088232"/>
          </a:xfrm>
        </p:grpSpPr>
        <p:grpSp>
          <p:nvGrpSpPr>
            <p:cNvPr id="16" name="Group 42"/>
            <p:cNvGrpSpPr/>
            <p:nvPr/>
          </p:nvGrpSpPr>
          <p:grpSpPr>
            <a:xfrm>
              <a:off x="6343172" y="2708920"/>
              <a:ext cx="2592850" cy="1973244"/>
              <a:chOff x="1475094" y="1959812"/>
              <a:chExt cx="2592850" cy="1973244"/>
            </a:xfrm>
          </p:grpSpPr>
          <p:grpSp>
            <p:nvGrpSpPr>
              <p:cNvPr id="17" name="Group 11"/>
              <p:cNvGrpSpPr/>
              <p:nvPr/>
            </p:nvGrpSpPr>
            <p:grpSpPr>
              <a:xfrm>
                <a:off x="1475094" y="2564904"/>
                <a:ext cx="2232810" cy="288032"/>
                <a:chOff x="1475094" y="2564904"/>
                <a:chExt cx="2232810" cy="288032"/>
              </a:xfrm>
            </p:grpSpPr>
            <p:sp>
              <p:nvSpPr>
                <p:cNvPr id="71" name="Flowchart: Data 3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2" name="Flowchart: Data 4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3" name="Flowchart: Data 5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" name="Group 10"/>
              <p:cNvGrpSpPr/>
              <p:nvPr/>
            </p:nvGrpSpPr>
            <p:grpSpPr>
              <a:xfrm>
                <a:off x="1475656" y="285293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68" name="Rectangle 6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9" name="Rectangle 7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0" name="Rectangle 8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9" name="Group 12"/>
              <p:cNvGrpSpPr/>
              <p:nvPr/>
            </p:nvGrpSpPr>
            <p:grpSpPr>
              <a:xfrm>
                <a:off x="1627494" y="2277434"/>
                <a:ext cx="2232810" cy="288032"/>
                <a:chOff x="1475094" y="2564904"/>
                <a:chExt cx="2232810" cy="288032"/>
              </a:xfrm>
            </p:grpSpPr>
            <p:sp>
              <p:nvSpPr>
                <p:cNvPr id="65" name="Flowchart: Data 64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6" name="Flowchart: Data 65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7" name="Flowchart: Data 66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" name="Group 16"/>
              <p:cNvGrpSpPr/>
              <p:nvPr/>
            </p:nvGrpSpPr>
            <p:grpSpPr>
              <a:xfrm>
                <a:off x="1808922" y="1989402"/>
                <a:ext cx="2232810" cy="288032"/>
                <a:chOff x="1475094" y="2564904"/>
                <a:chExt cx="2232810" cy="288032"/>
              </a:xfrm>
            </p:grpSpPr>
            <p:sp>
              <p:nvSpPr>
                <p:cNvPr id="62" name="Flowchart: Data 61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3" name="Flowchart: Data 62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4" name="Flowchart: Data 63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1489608" y="3212976"/>
                <a:ext cx="1995018" cy="360040"/>
                <a:chOff x="1482348" y="2852936"/>
                <a:chExt cx="1995018" cy="360040"/>
              </a:xfrm>
            </p:grpSpPr>
            <p:sp>
              <p:nvSpPr>
                <p:cNvPr id="59" name="Rectangle 58"/>
                <p:cNvSpPr/>
                <p:nvPr/>
              </p:nvSpPr>
              <p:spPr bwMode="auto">
                <a:xfrm>
                  <a:off x="2181222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 bwMode="auto">
                <a:xfrm>
                  <a:off x="2829294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 bwMode="auto">
                <a:xfrm>
                  <a:off x="1482348" y="2852936"/>
                  <a:ext cx="698874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2" name="Group 24"/>
              <p:cNvGrpSpPr/>
              <p:nvPr/>
            </p:nvGrpSpPr>
            <p:grpSpPr>
              <a:xfrm>
                <a:off x="1475662" y="3571892"/>
                <a:ext cx="2016224" cy="360040"/>
                <a:chOff x="1475656" y="2852936"/>
                <a:chExt cx="2016224" cy="360040"/>
              </a:xfrm>
            </p:grpSpPr>
            <p:sp>
              <p:nvSpPr>
                <p:cNvPr id="56" name="Rectangle 55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50" name="Parallelogram 49"/>
              <p:cNvSpPr/>
              <p:nvPr/>
            </p:nvSpPr>
            <p:spPr bwMode="auto">
              <a:xfrm rot="16200000" flipH="1">
                <a:off x="2793290" y="2658402"/>
                <a:ext cx="1973244" cy="576064"/>
              </a:xfrm>
              <a:prstGeom prst="parallelogram">
                <a:avLst>
                  <a:gd name="adj" fmla="val 170435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3707904" y="2593932"/>
                <a:ext cx="0" cy="97908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3895462" y="2220502"/>
                <a:ext cx="28466" cy="102094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3491880" y="2938050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/>
              <p:cNvCxnSpPr/>
              <p:nvPr/>
            </p:nvCxnSpPr>
            <p:spPr bwMode="auto">
              <a:xfrm flipH="1">
                <a:off x="3491880" y="2578010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flipH="1">
                <a:off x="3491880" y="2204864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" name="Group 145"/>
            <p:cNvGrpSpPr/>
            <p:nvPr/>
          </p:nvGrpSpPr>
          <p:grpSpPr>
            <a:xfrm>
              <a:off x="5003486" y="2636912"/>
              <a:ext cx="2016224" cy="2088232"/>
              <a:chOff x="5003486" y="2636912"/>
              <a:chExt cx="2016224" cy="2088232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5867582" y="2780928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2006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651558" y="3068960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2005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5418766" y="3356992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2004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5003486" y="3717032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Refrigerators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003486" y="4088105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Freezers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003486" y="4448145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Dish washers</a:t>
                </a:r>
                <a:endParaRPr lang="en-AU" b="1" dirty="0">
                  <a:latin typeface="+mj-lt"/>
                </a:endParaRPr>
              </a:p>
            </p:txBody>
          </p:sp>
          <p:cxnSp>
            <p:nvCxnSpPr>
              <p:cNvPr id="136" name="Straight Arrow Connector 135"/>
              <p:cNvCxnSpPr/>
              <p:nvPr/>
            </p:nvCxnSpPr>
            <p:spPr bwMode="auto">
              <a:xfrm flipV="1">
                <a:off x="6214232" y="2636912"/>
                <a:ext cx="518008" cy="86409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37" name="Straight Arrow Connector 136"/>
              <p:cNvCxnSpPr/>
              <p:nvPr/>
            </p:nvCxnSpPr>
            <p:spPr bwMode="auto">
              <a:xfrm>
                <a:off x="6199718" y="3501008"/>
                <a:ext cx="0" cy="122413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cxnSp>
        <p:nvCxnSpPr>
          <p:cNvPr id="148" name="Straight Connector 147"/>
          <p:cNvCxnSpPr/>
          <p:nvPr/>
        </p:nvCxnSpPr>
        <p:spPr bwMode="auto">
          <a:xfrm flipH="1">
            <a:off x="4211960" y="3429000"/>
            <a:ext cx="1152128" cy="0"/>
          </a:xfrm>
          <a:prstGeom prst="line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6444208" y="5013177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+mj-lt"/>
              </a:rPr>
              <a:t>NSW           VIC          QLD</a:t>
            </a:r>
            <a:endParaRPr lang="en-AU" b="1" dirty="0">
              <a:latin typeface="+mj-lt"/>
            </a:endParaRPr>
          </a:p>
        </p:txBody>
      </p:sp>
      <p:cxnSp>
        <p:nvCxnSpPr>
          <p:cNvPr id="138" name="Straight Arrow Connector 137"/>
          <p:cNvCxnSpPr/>
          <p:nvPr/>
        </p:nvCxnSpPr>
        <p:spPr bwMode="auto">
          <a:xfrm rot="16200000">
            <a:off x="7416316" y="3897053"/>
            <a:ext cx="0" cy="194421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AU" dirty="0" smtClean="0"/>
              <a:t>Pivoting</a:t>
            </a:r>
            <a:endParaRPr lang="en-AU" dirty="0"/>
          </a:p>
        </p:txBody>
      </p:sp>
      <p:sp>
        <p:nvSpPr>
          <p:cNvPr id="87" name="Curved Down Arrow 86"/>
          <p:cNvSpPr/>
          <p:nvPr/>
        </p:nvSpPr>
        <p:spPr bwMode="auto">
          <a:xfrm>
            <a:off x="3923928" y="3429000"/>
            <a:ext cx="1584176" cy="792088"/>
          </a:xfrm>
          <a:prstGeom prst="curved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3923928" y="3789040"/>
            <a:ext cx="1152128" cy="0"/>
          </a:xfrm>
          <a:prstGeom prst="line">
            <a:avLst/>
          </a:prstGeom>
          <a:noFill/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" name="Group 84"/>
          <p:cNvGrpSpPr/>
          <p:nvPr/>
        </p:nvGrpSpPr>
        <p:grpSpPr>
          <a:xfrm>
            <a:off x="179512" y="1988840"/>
            <a:ext cx="3816424" cy="3384376"/>
            <a:chOff x="179512" y="1988840"/>
            <a:chExt cx="3816424" cy="3384376"/>
          </a:xfrm>
        </p:grpSpPr>
        <p:grpSp>
          <p:nvGrpSpPr>
            <p:cNvPr id="4" name="Group 57"/>
            <p:cNvGrpSpPr/>
            <p:nvPr/>
          </p:nvGrpSpPr>
          <p:grpSpPr>
            <a:xfrm>
              <a:off x="1402524" y="2132856"/>
              <a:ext cx="2593412" cy="2693324"/>
              <a:chOff x="1474532" y="1959812"/>
              <a:chExt cx="2593412" cy="2693324"/>
            </a:xfrm>
          </p:grpSpPr>
          <p:grpSp>
            <p:nvGrpSpPr>
              <p:cNvPr id="5" name="Group 11"/>
              <p:cNvGrpSpPr/>
              <p:nvPr/>
            </p:nvGrpSpPr>
            <p:grpSpPr>
              <a:xfrm>
                <a:off x="1475094" y="2564904"/>
                <a:ext cx="2232810" cy="288032"/>
                <a:chOff x="1475094" y="2564904"/>
                <a:chExt cx="2232810" cy="288032"/>
              </a:xfrm>
            </p:grpSpPr>
            <p:sp>
              <p:nvSpPr>
                <p:cNvPr id="137" name="Flowchart: Data 3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8" name="Flowchart: Data 4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9" name="Flowchart: Data 5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0"/>
              <p:cNvGrpSpPr/>
              <p:nvPr/>
            </p:nvGrpSpPr>
            <p:grpSpPr>
              <a:xfrm>
                <a:off x="1475656" y="285293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134" name="Rectangle 6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5" name="Rectangle 7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6" name="Rectangle 8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7" name="Group 12"/>
              <p:cNvGrpSpPr/>
              <p:nvPr/>
            </p:nvGrpSpPr>
            <p:grpSpPr>
              <a:xfrm>
                <a:off x="1642008" y="2277434"/>
                <a:ext cx="2218296" cy="288032"/>
                <a:chOff x="1489608" y="2564904"/>
                <a:chExt cx="2218296" cy="288032"/>
              </a:xfrm>
            </p:grpSpPr>
            <p:sp>
              <p:nvSpPr>
                <p:cNvPr id="131" name="Flowchart: Data 130"/>
                <p:cNvSpPr/>
                <p:nvPr/>
              </p:nvSpPr>
              <p:spPr bwMode="auto">
                <a:xfrm>
                  <a:off x="14896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2" name="Flowchart: Data 131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3" name="Flowchart: Data 132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16"/>
              <p:cNvGrpSpPr/>
              <p:nvPr/>
            </p:nvGrpSpPr>
            <p:grpSpPr>
              <a:xfrm>
                <a:off x="1808922" y="1989402"/>
                <a:ext cx="2232810" cy="288032"/>
                <a:chOff x="1475094" y="2564904"/>
                <a:chExt cx="2232810" cy="288032"/>
              </a:xfrm>
            </p:grpSpPr>
            <p:sp>
              <p:nvSpPr>
                <p:cNvPr id="128" name="Flowchart: Data 127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9" name="Flowchart: Data 128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0" name="Flowchart: Data 129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" name="Group 104"/>
              <p:cNvGrpSpPr/>
              <p:nvPr/>
            </p:nvGrpSpPr>
            <p:grpSpPr>
              <a:xfrm>
                <a:off x="1482916" y="321297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125" name="Rectangle 124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" name="Group 24"/>
              <p:cNvGrpSpPr/>
              <p:nvPr/>
            </p:nvGrpSpPr>
            <p:grpSpPr>
              <a:xfrm>
                <a:off x="1475662" y="3571892"/>
                <a:ext cx="2016224" cy="360040"/>
                <a:chOff x="1475656" y="2852936"/>
                <a:chExt cx="2016224" cy="360040"/>
              </a:xfrm>
            </p:grpSpPr>
            <p:sp>
              <p:nvSpPr>
                <p:cNvPr id="122" name="Rectangle 121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1" name="Group 28"/>
              <p:cNvGrpSpPr/>
              <p:nvPr/>
            </p:nvGrpSpPr>
            <p:grpSpPr>
              <a:xfrm>
                <a:off x="1474532" y="393305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119" name="Rectangle 21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0" name="Rectangle 22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1" name="Rectangle 23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" name="Group 32"/>
              <p:cNvGrpSpPr/>
              <p:nvPr/>
            </p:nvGrpSpPr>
            <p:grpSpPr>
              <a:xfrm>
                <a:off x="1475668" y="4293096"/>
                <a:ext cx="2016224" cy="360040"/>
                <a:chOff x="1475656" y="2852936"/>
                <a:chExt cx="2016224" cy="360040"/>
              </a:xfrm>
            </p:grpSpPr>
            <p:sp>
              <p:nvSpPr>
                <p:cNvPr id="116" name="Rectangle 18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17" name="Rectangle 19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18" name="Rectangle 20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09" name="Parallelogram 108"/>
              <p:cNvSpPr/>
              <p:nvPr/>
            </p:nvSpPr>
            <p:spPr bwMode="auto">
              <a:xfrm rot="16200000" flipH="1">
                <a:off x="2433250" y="3018442"/>
                <a:ext cx="2693324" cy="576064"/>
              </a:xfrm>
              <a:prstGeom prst="parallelogram">
                <a:avLst>
                  <a:gd name="adj" fmla="val 170435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10" name="Straight Connector 109"/>
              <p:cNvCxnSpPr/>
              <p:nvPr/>
            </p:nvCxnSpPr>
            <p:spPr bwMode="auto">
              <a:xfrm>
                <a:off x="3707904" y="2593932"/>
                <a:ext cx="0" cy="165618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Connector 110"/>
              <p:cNvCxnSpPr/>
              <p:nvPr/>
            </p:nvCxnSpPr>
            <p:spPr bwMode="auto">
              <a:xfrm>
                <a:off x="3895462" y="2264044"/>
                <a:ext cx="0" cy="165618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Straight Connector 111"/>
              <p:cNvCxnSpPr>
                <a:stCxn id="109" idx="4"/>
              </p:cNvCxnSpPr>
              <p:nvPr/>
            </p:nvCxnSpPr>
            <p:spPr bwMode="auto">
              <a:xfrm flipH="1">
                <a:off x="3491880" y="3306474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/>
              <p:nvPr/>
            </p:nvCxnSpPr>
            <p:spPr bwMode="auto">
              <a:xfrm flipH="1">
                <a:off x="3491880" y="2938050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6"/>
              <p:cNvCxnSpPr/>
              <p:nvPr/>
            </p:nvCxnSpPr>
            <p:spPr bwMode="auto">
              <a:xfrm flipH="1">
                <a:off x="3491880" y="2578010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Straight Connector 17"/>
              <p:cNvCxnSpPr/>
              <p:nvPr/>
            </p:nvCxnSpPr>
            <p:spPr bwMode="auto">
              <a:xfrm flipH="1">
                <a:off x="3491880" y="2204864"/>
                <a:ext cx="576064" cy="99500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" name="Group 90"/>
            <p:cNvGrpSpPr/>
            <p:nvPr/>
          </p:nvGrpSpPr>
          <p:grpSpPr>
            <a:xfrm>
              <a:off x="179512" y="1988840"/>
              <a:ext cx="2016224" cy="2808312"/>
              <a:chOff x="179512" y="1988840"/>
              <a:chExt cx="2016224" cy="2808312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043608" y="2132856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2006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27584" y="2420888"/>
                <a:ext cx="11521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2005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94792" y="2708920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2004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79512" y="3068960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Kitchenware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79512" y="344003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Bedding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79512" y="380007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White goods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79512" y="416011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TV &amp; Video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79512" y="4505639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Sporting</a:t>
                </a:r>
                <a:endParaRPr lang="en-AU" b="1" dirty="0">
                  <a:latin typeface="+mj-lt"/>
                </a:endParaRPr>
              </a:p>
            </p:txBody>
          </p:sp>
          <p:cxnSp>
            <p:nvCxnSpPr>
              <p:cNvPr id="99" name="Straight Arrow Connector 98"/>
              <p:cNvCxnSpPr/>
              <p:nvPr/>
            </p:nvCxnSpPr>
            <p:spPr bwMode="auto">
              <a:xfrm flipV="1">
                <a:off x="1259632" y="1988840"/>
                <a:ext cx="576064" cy="86409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0" name="Straight Arrow Connector 99"/>
              <p:cNvCxnSpPr/>
              <p:nvPr/>
            </p:nvCxnSpPr>
            <p:spPr bwMode="auto">
              <a:xfrm>
                <a:off x="1259632" y="2852936"/>
                <a:ext cx="0" cy="1944216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89" name="TextBox 88"/>
            <p:cNvSpPr txBox="1"/>
            <p:nvPr/>
          </p:nvSpPr>
          <p:spPr>
            <a:xfrm>
              <a:off x="1331640" y="5096217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latin typeface="+mj-lt"/>
                </a:rPr>
                <a:t>NSW           VIC          QLD</a:t>
              </a:r>
              <a:endParaRPr lang="en-AU" b="1" dirty="0">
                <a:latin typeface="+mj-lt"/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 bwMode="auto">
            <a:xfrm rot="16200000">
              <a:off x="2375756" y="4041068"/>
              <a:ext cx="0" cy="194421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52"/>
          <p:cNvGrpSpPr/>
          <p:nvPr/>
        </p:nvGrpSpPr>
        <p:grpSpPr>
          <a:xfrm>
            <a:off x="5044774" y="2636912"/>
            <a:ext cx="3948742" cy="2045252"/>
            <a:chOff x="5015746" y="2636912"/>
            <a:chExt cx="3948742" cy="2045252"/>
          </a:xfrm>
        </p:grpSpPr>
        <p:grpSp>
          <p:nvGrpSpPr>
            <p:cNvPr id="15" name="Group 42"/>
            <p:cNvGrpSpPr/>
            <p:nvPr/>
          </p:nvGrpSpPr>
          <p:grpSpPr>
            <a:xfrm>
              <a:off x="6084730" y="2708920"/>
              <a:ext cx="2879758" cy="1973244"/>
              <a:chOff x="3995936" y="4264068"/>
              <a:chExt cx="2879758" cy="1973244"/>
            </a:xfrm>
          </p:grpSpPr>
          <p:grpSp>
            <p:nvGrpSpPr>
              <p:cNvPr id="16" name="Group 10"/>
              <p:cNvGrpSpPr/>
              <p:nvPr/>
            </p:nvGrpSpPr>
            <p:grpSpPr>
              <a:xfrm>
                <a:off x="3995936" y="5157192"/>
                <a:ext cx="2016224" cy="360040"/>
                <a:chOff x="1475656" y="2852936"/>
                <a:chExt cx="2016224" cy="360040"/>
              </a:xfrm>
            </p:grpSpPr>
            <p:sp>
              <p:nvSpPr>
                <p:cNvPr id="80" name="Rectangle 6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81" name="Rectangle 7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82" name="Rectangle 8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7" name="Group 12"/>
              <p:cNvGrpSpPr/>
              <p:nvPr/>
            </p:nvGrpSpPr>
            <p:grpSpPr>
              <a:xfrm>
                <a:off x="3995936" y="4968510"/>
                <a:ext cx="2232810" cy="173606"/>
                <a:chOff x="1475094" y="2564904"/>
                <a:chExt cx="2232810" cy="288032"/>
              </a:xfrm>
            </p:grpSpPr>
            <p:sp>
              <p:nvSpPr>
                <p:cNvPr id="77" name="Flowchart: Data 76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8" name="Flowchart: Data 77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9" name="Flowchart: Data 78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8" name="Group 20"/>
              <p:cNvGrpSpPr/>
              <p:nvPr/>
            </p:nvGrpSpPr>
            <p:grpSpPr>
              <a:xfrm>
                <a:off x="4003196" y="5517232"/>
                <a:ext cx="2016224" cy="360040"/>
                <a:chOff x="1475656" y="2852936"/>
                <a:chExt cx="2016224" cy="360040"/>
              </a:xfrm>
            </p:grpSpPr>
            <p:sp>
              <p:nvSpPr>
                <p:cNvPr id="74" name="Rectangle 73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9" name="Group 24"/>
              <p:cNvGrpSpPr/>
              <p:nvPr/>
            </p:nvGrpSpPr>
            <p:grpSpPr>
              <a:xfrm>
                <a:off x="3995942" y="5876148"/>
                <a:ext cx="2016224" cy="360040"/>
                <a:chOff x="1475656" y="2852936"/>
                <a:chExt cx="2016224" cy="360040"/>
              </a:xfrm>
            </p:grpSpPr>
            <p:sp>
              <p:nvSpPr>
                <p:cNvPr id="71" name="Rectangle 70"/>
                <p:cNvSpPr/>
                <p:nvPr/>
              </p:nvSpPr>
              <p:spPr bwMode="auto">
                <a:xfrm>
                  <a:off x="2195736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 bwMode="auto">
                <a:xfrm>
                  <a:off x="2843808" y="2852936"/>
                  <a:ext cx="648072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 bwMode="auto">
                <a:xfrm>
                  <a:off x="1475656" y="2852936"/>
                  <a:ext cx="720080" cy="360040"/>
                </a:xfrm>
                <a:prstGeom prst="rect">
                  <a:avLst/>
                </a:prstGeom>
                <a:solidFill>
                  <a:srgbClr val="0070C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8" name="Parallelogram 47"/>
              <p:cNvSpPr/>
              <p:nvPr/>
            </p:nvSpPr>
            <p:spPr bwMode="auto">
              <a:xfrm rot="16200000" flipH="1">
                <a:off x="5457305" y="4818923"/>
                <a:ext cx="1973244" cy="863534"/>
              </a:xfrm>
              <a:prstGeom prst="parallelogram">
                <a:avLst>
                  <a:gd name="adj" fmla="val 103203"/>
                </a:avLst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AU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 flipH="1">
                <a:off x="6184080" y="4970758"/>
                <a:ext cx="562" cy="1094072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6371357" y="4800243"/>
                <a:ext cx="3209" cy="107855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6012160" y="4984148"/>
                <a:ext cx="863534" cy="89312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6012160" y="4624108"/>
                <a:ext cx="863534" cy="88001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0" name="Group 12"/>
              <p:cNvGrpSpPr/>
              <p:nvPr/>
            </p:nvGrpSpPr>
            <p:grpSpPr>
              <a:xfrm>
                <a:off x="4133822" y="4799400"/>
                <a:ext cx="2232810" cy="173606"/>
                <a:chOff x="1475094" y="2564904"/>
                <a:chExt cx="2232810" cy="288032"/>
              </a:xfrm>
            </p:grpSpPr>
            <p:sp>
              <p:nvSpPr>
                <p:cNvPr id="68" name="Flowchart: Data 67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9" name="Flowchart: Data 68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70" name="Flowchart: Data 69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1" name="Group 53"/>
              <p:cNvGrpSpPr/>
              <p:nvPr/>
            </p:nvGrpSpPr>
            <p:grpSpPr>
              <a:xfrm>
                <a:off x="4300736" y="4626356"/>
                <a:ext cx="2232810" cy="173606"/>
                <a:chOff x="1475094" y="2564904"/>
                <a:chExt cx="2232810" cy="288032"/>
              </a:xfrm>
            </p:grpSpPr>
            <p:sp>
              <p:nvSpPr>
                <p:cNvPr id="65" name="Flowchart: Data 64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6" name="Flowchart: Data 65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7" name="Flowchart: Data 66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2" name="Group 12"/>
              <p:cNvGrpSpPr/>
              <p:nvPr/>
            </p:nvGrpSpPr>
            <p:grpSpPr>
              <a:xfrm>
                <a:off x="4482164" y="4453874"/>
                <a:ext cx="2232810" cy="173606"/>
                <a:chOff x="1475094" y="2564904"/>
                <a:chExt cx="2232810" cy="288032"/>
              </a:xfrm>
            </p:grpSpPr>
            <p:sp>
              <p:nvSpPr>
                <p:cNvPr id="62" name="Flowchart: Data 61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3" name="Flowchart: Data 62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4" name="Flowchart: Data 63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3" name="Group 12"/>
              <p:cNvGrpSpPr/>
              <p:nvPr/>
            </p:nvGrpSpPr>
            <p:grpSpPr>
              <a:xfrm>
                <a:off x="4634564" y="4309858"/>
                <a:ext cx="2232810" cy="173606"/>
                <a:chOff x="1475094" y="2564904"/>
                <a:chExt cx="2232810" cy="288032"/>
              </a:xfrm>
            </p:grpSpPr>
            <p:sp>
              <p:nvSpPr>
                <p:cNvPr id="59" name="Flowchart: Data 58"/>
                <p:cNvSpPr/>
                <p:nvPr/>
              </p:nvSpPr>
              <p:spPr bwMode="auto">
                <a:xfrm>
                  <a:off x="1475094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0" name="Flowchart: Data 59"/>
                <p:cNvSpPr/>
                <p:nvPr/>
              </p:nvSpPr>
              <p:spPr bwMode="auto">
                <a:xfrm>
                  <a:off x="21667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1" name="Flowchart: Data 60"/>
                <p:cNvSpPr/>
                <p:nvPr/>
              </p:nvSpPr>
              <p:spPr bwMode="auto">
                <a:xfrm>
                  <a:off x="2843808" y="2564904"/>
                  <a:ext cx="864096" cy="288032"/>
                </a:xfrm>
                <a:prstGeom prst="flowChartInputOutput">
                  <a:avLst/>
                </a:prstGeom>
                <a:solidFill>
                  <a:schemeClr val="bg1">
                    <a:lumMod val="75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AU" sz="1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cxnSp>
            <p:nvCxnSpPr>
              <p:cNvPr id="57" name="Straight Connector 56"/>
              <p:cNvCxnSpPr/>
              <p:nvPr/>
            </p:nvCxnSpPr>
            <p:spPr bwMode="auto">
              <a:xfrm flipH="1">
                <a:off x="6552785" y="4618821"/>
                <a:ext cx="3209" cy="107855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/>
              <p:cNvCxnSpPr/>
              <p:nvPr/>
            </p:nvCxnSpPr>
            <p:spPr bwMode="auto">
              <a:xfrm flipH="1">
                <a:off x="6690671" y="4480092"/>
                <a:ext cx="3209" cy="107855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4" name="Group 139"/>
            <p:cNvGrpSpPr/>
            <p:nvPr/>
          </p:nvGrpSpPr>
          <p:grpSpPr>
            <a:xfrm>
              <a:off x="5015746" y="2636912"/>
              <a:ext cx="2020164" cy="1929702"/>
              <a:chOff x="4338646" y="1931346"/>
              <a:chExt cx="2020164" cy="1929702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5062666" y="1961498"/>
                <a:ext cx="1296144" cy="28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Sporting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655706" y="2278558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White goods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338646" y="2590451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Kitchenware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514506" y="2433045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Bedding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699248" y="287848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2006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4699248" y="3238523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2005</a:t>
                </a:r>
                <a:endParaRPr lang="en-AU" b="1" dirty="0">
                  <a:latin typeface="+mj-lt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699248" y="3584049"/>
                <a:ext cx="13129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1" dirty="0" smtClean="0">
                    <a:latin typeface="+mj-lt"/>
                  </a:rPr>
                  <a:t>2004</a:t>
                </a:r>
                <a:endParaRPr lang="en-AU" b="1" dirty="0">
                  <a:latin typeface="+mj-lt"/>
                </a:endParaRPr>
              </a:p>
            </p:txBody>
          </p:sp>
          <p:cxnSp>
            <p:nvCxnSpPr>
              <p:cNvPr id="148" name="Straight Arrow Connector 147"/>
              <p:cNvCxnSpPr/>
              <p:nvPr/>
            </p:nvCxnSpPr>
            <p:spPr bwMode="auto">
              <a:xfrm flipV="1">
                <a:off x="5292080" y="1931346"/>
                <a:ext cx="907076" cy="92159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49" name="Straight Arrow Connector 148"/>
              <p:cNvCxnSpPr/>
              <p:nvPr/>
            </p:nvCxnSpPr>
            <p:spPr bwMode="auto">
              <a:xfrm>
                <a:off x="5292080" y="2852936"/>
                <a:ext cx="0" cy="93610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151" name="TextBox 150"/>
          <p:cNvSpPr txBox="1"/>
          <p:nvPr/>
        </p:nvSpPr>
        <p:spPr>
          <a:xfrm>
            <a:off x="5514802" y="2833978"/>
            <a:ext cx="1296144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+mj-lt"/>
              </a:rPr>
              <a:t>TV &amp; Video</a:t>
            </a:r>
            <a:endParaRPr lang="en-AU" b="1" dirty="0">
              <a:latin typeface="+mj-lt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084168" y="5013177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latin typeface="+mj-lt"/>
              </a:rPr>
              <a:t>NSW           VIC          QLD</a:t>
            </a:r>
            <a:endParaRPr lang="en-AU" b="1" dirty="0">
              <a:latin typeface="+mj-lt"/>
            </a:endParaRPr>
          </a:p>
        </p:txBody>
      </p:sp>
      <p:cxnSp>
        <p:nvCxnSpPr>
          <p:cNvPr id="155" name="Straight Arrow Connector 154"/>
          <p:cNvCxnSpPr/>
          <p:nvPr/>
        </p:nvCxnSpPr>
        <p:spPr bwMode="auto">
          <a:xfrm rot="16200000">
            <a:off x="7056276" y="3897053"/>
            <a:ext cx="0" cy="1944216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20080"/>
          </a:xfrm>
        </p:spPr>
        <p:txBody>
          <a:bodyPr/>
          <a:lstStyle/>
          <a:p>
            <a:r>
              <a:rPr lang="en-AU" dirty="0" smtClean="0"/>
              <a:t>OLAP operations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268760"/>
            <a:ext cx="7772400" cy="5256584"/>
          </a:xfrm>
        </p:spPr>
        <p:txBody>
          <a:bodyPr/>
          <a:lstStyle/>
          <a:p>
            <a:r>
              <a:rPr lang="en-AU" sz="2800" dirty="0" smtClean="0"/>
              <a:t>Slicing – selecting a ‘rectangular’ subset by choosing a single value of one dimension</a:t>
            </a:r>
          </a:p>
          <a:p>
            <a:r>
              <a:rPr lang="en-AU" sz="2800" dirty="0" smtClean="0"/>
              <a:t>Dicing – selecting one or more specific values from a dimension</a:t>
            </a:r>
          </a:p>
          <a:p>
            <a:r>
              <a:rPr lang="en-AU" sz="2800" dirty="0" smtClean="0"/>
              <a:t>Drill down – access the ‘child’ values of a parent</a:t>
            </a:r>
          </a:p>
          <a:p>
            <a:r>
              <a:rPr lang="en-AU" sz="2800" dirty="0" smtClean="0"/>
              <a:t>Roll up (consolidation) – summarize data along a dimension, or calculate a derived value, say profit</a:t>
            </a:r>
          </a:p>
          <a:p>
            <a:r>
              <a:rPr lang="en-AU" sz="2800" dirty="0" smtClean="0"/>
              <a:t>Pivoting – rotate cube in space to see a different ‘face’</a:t>
            </a:r>
          </a:p>
          <a:p>
            <a:endParaRPr lang="en-AU" sz="2800" dirty="0" smtClean="0"/>
          </a:p>
          <a:p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3772" y="908720"/>
            <a:ext cx="8142683" cy="4111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Q5.  Which of the following statements concerning  the OLAP data cube is FALSE?</a:t>
            </a:r>
            <a:endParaRPr lang="en-NZ" sz="2800" dirty="0">
              <a:latin typeface="Arial" charset="0"/>
            </a:endParaRP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The cube is a copy of the organisation data base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Each view of the data in the cube is called a dimension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Dimensions are organised into hierarchies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Data in the OLAP must be updated regularly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NONE of these is false</a:t>
            </a: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179512" y="4397226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816873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5364956" y="5804173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Important is BI?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246187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Top 10 Business and Technology Priorities for 2011: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1. Cloud computing </a:t>
            </a:r>
            <a:br>
              <a:rPr lang="en-US" altLang="en-US" sz="2400" dirty="0" smtClean="0"/>
            </a:br>
            <a:r>
              <a:rPr lang="en-US" altLang="en-US" sz="2400" dirty="0" smtClean="0"/>
              <a:t>2. Virtualization </a:t>
            </a:r>
            <a:br>
              <a:rPr lang="en-US" altLang="en-US" sz="2400" dirty="0" smtClean="0"/>
            </a:br>
            <a:r>
              <a:rPr lang="en-US" altLang="en-US" sz="2400" dirty="0" smtClean="0"/>
              <a:t>3. Mobile technologies </a:t>
            </a:r>
            <a:br>
              <a:rPr lang="en-US" altLang="en-US" sz="2400" dirty="0" smtClean="0"/>
            </a:br>
            <a:r>
              <a:rPr lang="en-US" altLang="en-US" sz="2400" dirty="0" smtClean="0"/>
              <a:t>4. IT Management </a:t>
            </a:r>
            <a:br>
              <a:rPr lang="en-US" altLang="en-US" sz="2400" dirty="0" smtClean="0"/>
            </a:br>
            <a:r>
              <a:rPr lang="en-US" altLang="en-US" sz="2400" dirty="0" smtClean="0"/>
              <a:t>5.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Business Intelligence 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6. Networking, voice and data communications </a:t>
            </a:r>
            <a:br>
              <a:rPr lang="en-US" altLang="en-US" sz="2400" dirty="0" smtClean="0"/>
            </a:br>
            <a:r>
              <a:rPr lang="en-US" altLang="en-US" sz="2400" dirty="0" smtClean="0"/>
              <a:t>7. Enterprise applications </a:t>
            </a:r>
            <a:br>
              <a:rPr lang="en-US" altLang="en-US" sz="2400" dirty="0" smtClean="0"/>
            </a:br>
            <a:r>
              <a:rPr lang="en-US" altLang="en-US" sz="2400" dirty="0" smtClean="0"/>
              <a:t>8. Collaboration technologies </a:t>
            </a:r>
            <a:br>
              <a:rPr lang="en-US" altLang="en-US" sz="2400" dirty="0" smtClean="0"/>
            </a:br>
            <a:r>
              <a:rPr lang="en-US" altLang="en-US" sz="2400" dirty="0" smtClean="0"/>
              <a:t>9. Infrastructure </a:t>
            </a:r>
            <a:br>
              <a:rPr lang="en-US" altLang="en-US" sz="2400" dirty="0" smtClean="0"/>
            </a:br>
            <a:r>
              <a:rPr lang="en-US" altLang="en-US" sz="2400" dirty="0" smtClean="0"/>
              <a:t>10. Web 2.0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827584" y="5921374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dirty="0"/>
              <a:t>Source: Gartner’s 2011 CIO Agenda (aka “</a:t>
            </a:r>
            <a:r>
              <a:rPr lang="en-US" altLang="en-US" sz="1600" dirty="0">
                <a:hlinkClick r:id="rId2" tooltip="Gartner CIO Survey"/>
              </a:rPr>
              <a:t>Reimagining IT: The 2011 CIO Agenda”).</a:t>
            </a:r>
            <a:r>
              <a:rPr lang="en-US" altLang="en-US" dirty="0">
                <a:hlinkClick r:id="rId2" tooltip="Gartner CIO Survey"/>
              </a:rPr>
              <a:t/>
            </a:r>
            <a:br>
              <a:rPr lang="en-US" altLang="en-US" dirty="0">
                <a:hlinkClick r:id="rId2" tooltip="Gartner CIO Survey"/>
              </a:rPr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95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95536" y="188640"/>
            <a:ext cx="8142683" cy="9540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Q6.  Which of the OLAP operations is represented by the following diagram?</a:t>
            </a:r>
            <a:endParaRPr lang="en-AU" sz="2800" dirty="0" smtClean="0">
              <a:latin typeface="Arial" charset="0"/>
            </a:endParaRP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35446" y="4325218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pic>
        <p:nvPicPr>
          <p:cNvPr id="819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5817328"/>
            <a:ext cx="84248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5364956" y="5760631"/>
            <a:ext cx="1511300" cy="8651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576" y="3501008"/>
            <a:ext cx="8142683" cy="224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Slicing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Dicing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Drilling down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Rolling up</a:t>
            </a:r>
          </a:p>
          <a:p>
            <a:pPr marL="741363" lvl="1" indent="-582613">
              <a:buAutoNum type="alphaUcParenBoth"/>
            </a:pPr>
            <a:r>
              <a:rPr lang="en-AU" sz="2800" dirty="0" smtClean="0">
                <a:latin typeface="Arial" charset="0"/>
              </a:rPr>
              <a:t>NONE of these</a:t>
            </a:r>
          </a:p>
        </p:txBody>
      </p:sp>
      <p:pic>
        <p:nvPicPr>
          <p:cNvPr id="8" name="Picture 7" descr="DrillDow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124744"/>
            <a:ext cx="6192688" cy="2412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next?</a:t>
            </a:r>
            <a:endParaRPr lang="en-AU" dirty="0"/>
          </a:p>
        </p:txBody>
      </p:sp>
      <p:pic>
        <p:nvPicPr>
          <p:cNvPr id="1026" name="Picture 2" descr="C:\Users\Geoffrey Kennedy\AppData\Local\Microsoft\Windows\Temporary Internet Files\Content.IE5\BJCDB2Y6\MC90005328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057928"/>
            <a:ext cx="3164519" cy="3171272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755576" y="5661248"/>
            <a:ext cx="7772400" cy="7200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Unstructured 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2400" kern="0" dirty="0" smtClean="0">
                <a:latin typeface="+mj-lt"/>
                <a:ea typeface="+mj-ea"/>
                <a:cs typeface="+mj-cs"/>
              </a:rPr>
              <a:t>Big data</a:t>
            </a:r>
            <a:endParaRPr kumimoji="0" lang="en-AU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576064"/>
          </a:xfrm>
        </p:spPr>
        <p:txBody>
          <a:bodyPr/>
          <a:lstStyle/>
          <a:p>
            <a:r>
              <a:rPr lang="en-AU" dirty="0" smtClean="0"/>
              <a:t>Unstructured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80728"/>
            <a:ext cx="7772400" cy="4968552"/>
          </a:xfrm>
        </p:spPr>
        <p:txBody>
          <a:bodyPr/>
          <a:lstStyle/>
          <a:p>
            <a:r>
              <a:rPr lang="en-AU" sz="2400" dirty="0" smtClean="0"/>
              <a:t>85 percent of all business information exists as unstructured data (Merrill Lynch, 2003)</a:t>
            </a:r>
          </a:p>
          <a:p>
            <a:pPr lvl="1"/>
            <a:r>
              <a:rPr lang="en-AU" sz="2000" dirty="0" smtClean="0"/>
              <a:t>news, reports, letters, e-mails, memos, notes from call centres or customer support, user groups, chats, surveys, white papers, marketing material, research, PowerPoint presentations, Web pages</a:t>
            </a:r>
          </a:p>
          <a:p>
            <a:r>
              <a:rPr lang="en-AU" sz="2400" dirty="0" smtClean="0"/>
              <a:t>white collar workers spend 30-40% of their time managing documents (Gartner, 2003)</a:t>
            </a:r>
          </a:p>
          <a:p>
            <a:r>
              <a:rPr lang="en-AU" sz="2400" dirty="0" smtClean="0"/>
              <a:t>2 billion Web pages created since 1995</a:t>
            </a:r>
          </a:p>
          <a:p>
            <a:r>
              <a:rPr lang="en-AU" sz="2400" dirty="0" smtClean="0"/>
              <a:t>200 million pages being added every month*</a:t>
            </a:r>
          </a:p>
          <a:p>
            <a:r>
              <a:rPr lang="en-AU" sz="2400" dirty="0" smtClean="0"/>
              <a:t>“Semi-structured”: In many cases meta-data exists which can be used to classify and correlate, </a:t>
            </a:r>
            <a:br>
              <a:rPr lang="en-AU" sz="2400" dirty="0" smtClean="0"/>
            </a:br>
            <a:r>
              <a:rPr lang="en-AU" sz="2400" dirty="0" smtClean="0"/>
              <a:t>e.g. HTML, XML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6035240"/>
            <a:ext cx="799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>
                <a:latin typeface="+mj-lt"/>
              </a:rPr>
              <a:t>* International Data Corporation (IDC)  An organisation  providing market research, analysis and advice on information technology and telecommunications</a:t>
            </a:r>
            <a:endParaRPr lang="en-AU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72400" cy="720080"/>
          </a:xfrm>
        </p:spPr>
        <p:txBody>
          <a:bodyPr/>
          <a:lstStyle/>
          <a:p>
            <a:r>
              <a:rPr lang="en-AU" sz="3600" dirty="0" smtClean="0"/>
              <a:t>The next move: Content intelligence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5472608"/>
          </a:xfrm>
        </p:spPr>
        <p:txBody>
          <a:bodyPr/>
          <a:lstStyle/>
          <a:p>
            <a:r>
              <a:rPr lang="en-AU" sz="2800" dirty="0" smtClean="0"/>
              <a:t>Advanced search tools</a:t>
            </a:r>
          </a:p>
          <a:p>
            <a:pPr lvl="1"/>
            <a:r>
              <a:rPr lang="en-AU" sz="2400" dirty="0" smtClean="0"/>
              <a:t>draw on context  and meta-data to specify more precisely</a:t>
            </a:r>
          </a:p>
          <a:p>
            <a:r>
              <a:rPr lang="en-AU" sz="2800" dirty="0" smtClean="0"/>
              <a:t>Classification</a:t>
            </a:r>
          </a:p>
          <a:p>
            <a:pPr lvl="1"/>
            <a:r>
              <a:rPr lang="en-AU" sz="2400" dirty="0" smtClean="0"/>
              <a:t>placing unstructured documents within a taxonomy </a:t>
            </a:r>
          </a:p>
          <a:p>
            <a:pPr lvl="1"/>
            <a:r>
              <a:rPr lang="en-AU" sz="2400" dirty="0" smtClean="0"/>
              <a:t>automated tools for building and maintaining taxonomies</a:t>
            </a:r>
          </a:p>
          <a:p>
            <a:r>
              <a:rPr lang="en-AU" sz="2800" dirty="0" smtClean="0"/>
              <a:t>Discovery software</a:t>
            </a:r>
          </a:p>
          <a:p>
            <a:pPr lvl="1"/>
            <a:r>
              <a:rPr lang="en-AU" sz="2400" dirty="0" smtClean="0"/>
              <a:t>generates meta data from documents and classifies the documents</a:t>
            </a:r>
          </a:p>
          <a:p>
            <a:pPr lvl="1"/>
            <a:r>
              <a:rPr lang="en-AU" sz="2400" dirty="0" smtClean="0"/>
              <a:t>Example: </a:t>
            </a:r>
            <a:r>
              <a:rPr lang="en-AU" sz="2400" dirty="0" err="1" smtClean="0"/>
              <a:t>analyzing</a:t>
            </a:r>
            <a:r>
              <a:rPr lang="en-AU" sz="2400" dirty="0" smtClean="0"/>
              <a:t> product defect information for heavy equipment to tailor parts and services</a:t>
            </a:r>
          </a:p>
          <a:p>
            <a:endParaRPr lang="en-A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772400" cy="72008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Bonus Question 7</a:t>
            </a:r>
          </a:p>
        </p:txBody>
      </p:sp>
      <p:sp>
        <p:nvSpPr>
          <p:cNvPr id="8195" name="Footer Placeholder 7"/>
          <p:cNvSpPr>
            <a:spLocks noGrp="1"/>
          </p:cNvSpPr>
          <p:nvPr>
            <p:ph type="ftr" sz="quarter" idx="4294967295"/>
          </p:nvPr>
        </p:nvSpPr>
        <p:spPr bwMode="auto">
          <a:xfrm>
            <a:off x="7550150" y="6599238"/>
            <a:ext cx="1593850" cy="258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G Kennedy 2011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62000" y="1268760"/>
            <a:ext cx="7542213" cy="41113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1431" tIns="45715" rIns="91431" bIns="45715">
            <a:spAutoFit/>
          </a:bodyPr>
          <a:lstStyle/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NZ" sz="2800" dirty="0" smtClean="0">
                <a:latin typeface="Arial" charset="0"/>
              </a:rPr>
              <a:t>Which of the following is/are  an example of “unstructured data”?</a:t>
            </a:r>
            <a:endParaRPr lang="en-NZ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(A) </a:t>
            </a:r>
            <a:r>
              <a:rPr lang="en-US" sz="2800" dirty="0" smtClean="0">
                <a:latin typeface="Arial" charset="0"/>
              </a:rPr>
              <a:t>Data representing discontinued products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(B) </a:t>
            </a:r>
            <a:r>
              <a:rPr lang="en-AU" sz="2800" dirty="0" smtClean="0">
                <a:latin typeface="Arial" charset="0"/>
              </a:rPr>
              <a:t>Free text comments in the ‘comment’ column of an order screen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NZ" sz="2800" dirty="0">
                <a:latin typeface="Arial" charset="0"/>
              </a:rPr>
              <a:t>(C) </a:t>
            </a:r>
            <a:r>
              <a:rPr lang="en-NZ" sz="2800" dirty="0" smtClean="0">
                <a:latin typeface="Arial" charset="0"/>
              </a:rPr>
              <a:t>Data included in tags in an HTML document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(D) </a:t>
            </a:r>
            <a:r>
              <a:rPr lang="en-US" sz="2800" dirty="0" smtClean="0">
                <a:latin typeface="Arial" charset="0"/>
              </a:rPr>
              <a:t>Price and availability data in an email</a:t>
            </a:r>
            <a:endParaRPr lang="en-US" sz="2800" dirty="0">
              <a:latin typeface="Arial" charset="0"/>
            </a:endParaRPr>
          </a:p>
          <a:p>
            <a:pPr marL="741363" lvl="1" indent="-582613"/>
            <a:r>
              <a:rPr lang="en-US" sz="2800" dirty="0">
                <a:latin typeface="Arial" charset="0"/>
              </a:rPr>
              <a:t>(E) </a:t>
            </a:r>
            <a:r>
              <a:rPr lang="en-US" sz="2800" dirty="0" smtClean="0">
                <a:latin typeface="Arial" charset="0"/>
              </a:rPr>
              <a:t>NONE of these</a:t>
            </a:r>
            <a:endParaRPr lang="en-NZ" sz="2800" dirty="0">
              <a:latin typeface="Arial" charset="0"/>
            </a:endParaRPr>
          </a:p>
        </p:txBody>
      </p:sp>
      <p:sp>
        <p:nvSpPr>
          <p:cNvPr id="266244" name="AutoShape 4"/>
          <p:cNvSpPr>
            <a:spLocks noChangeArrowheads="1"/>
          </p:cNvSpPr>
          <p:nvPr/>
        </p:nvSpPr>
        <p:spPr bwMode="auto">
          <a:xfrm>
            <a:off x="250825" y="4397226"/>
            <a:ext cx="592138" cy="615950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44538" y="5954713"/>
          <a:ext cx="78946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Photo Editor Photo" r:id="rId4" imgW="5353797" imgH="495369" progId="">
                  <p:embed/>
                </p:oleObj>
              </mc:Choice>
              <mc:Fallback>
                <p:oleObj name="Photo Editor Photo" r:id="rId4" imgW="5353797" imgH="495369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5954713"/>
                        <a:ext cx="78946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4148336" y="6018932"/>
            <a:ext cx="1349375" cy="65881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lIns="103236" tIns="51618" rIns="103236" bIns="51618" anchor="ctr"/>
          <a:lstStyle/>
          <a:p>
            <a:r>
              <a:rPr lang="en-AU" sz="1800" dirty="0" smtClean="0">
                <a:latin typeface="+mn-lt"/>
              </a:rPr>
              <a:t>Bonus </a:t>
            </a:r>
          </a:p>
          <a:p>
            <a:r>
              <a:rPr lang="en-AU" sz="1800" dirty="0" smtClean="0">
                <a:latin typeface="+mn-lt"/>
              </a:rPr>
              <a:t>question</a:t>
            </a:r>
            <a:endParaRPr lang="en-AU" sz="1800" dirty="0">
              <a:latin typeface="+mn-lt"/>
            </a:endParaRP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>
            <a:off x="6156176" y="980728"/>
            <a:ext cx="2138362" cy="833437"/>
          </a:xfrm>
          <a:prstGeom prst="borderCallout1">
            <a:avLst>
              <a:gd name="adj1" fmla="val 13713"/>
              <a:gd name="adj2" fmla="val 103565"/>
              <a:gd name="adj3" fmla="val 629659"/>
              <a:gd name="adj4" fmla="val 87293"/>
            </a:avLst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>
              <a:defRPr/>
            </a:pPr>
            <a:r>
              <a:rPr lang="en-AU" sz="2400" dirty="0">
                <a:latin typeface="+mj-lt"/>
              </a:rPr>
              <a:t>Write down your </a:t>
            </a:r>
            <a:r>
              <a:rPr lang="en-AU" sz="2400" dirty="0" smtClean="0">
                <a:latin typeface="+mj-lt"/>
              </a:rPr>
              <a:t>score /7</a:t>
            </a:r>
            <a:endParaRPr lang="en-AU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72400" cy="648072"/>
          </a:xfrm>
        </p:spPr>
        <p:txBody>
          <a:bodyPr/>
          <a:lstStyle/>
          <a:p>
            <a:r>
              <a:rPr lang="en-AU" sz="5400" dirty="0" smtClean="0"/>
              <a:t>Next week</a:t>
            </a:r>
            <a:endParaRPr lang="en-AU" sz="5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467200"/>
          </a:xfrm>
        </p:spPr>
        <p:txBody>
          <a:bodyPr/>
          <a:lstStyle/>
          <a:p>
            <a:pPr algn="ctr"/>
            <a:r>
              <a:rPr lang="en-AU" dirty="0" smtClean="0"/>
              <a:t>Exam </a:t>
            </a:r>
            <a:r>
              <a:rPr lang="en-AU" dirty="0" smtClean="0"/>
              <a:t>Tips –tell your friends</a:t>
            </a:r>
            <a:endParaRPr lang="en-AU" dirty="0" smtClean="0"/>
          </a:p>
          <a:p>
            <a:pPr algn="ctr"/>
            <a:r>
              <a:rPr lang="en-AU" dirty="0" smtClean="0"/>
              <a:t>Discussion </a:t>
            </a:r>
            <a:r>
              <a:rPr lang="en-AU" dirty="0" smtClean="0"/>
              <a:t>&amp; </a:t>
            </a:r>
            <a:r>
              <a:rPr lang="en-AU" dirty="0" smtClean="0"/>
              <a:t>Debate</a:t>
            </a:r>
          </a:p>
          <a:p>
            <a:pPr algn="ctr"/>
            <a:r>
              <a:rPr lang="en-AU" dirty="0" smtClean="0"/>
              <a:t>Guest Lecture </a:t>
            </a:r>
            <a:endParaRPr lang="en-AU" dirty="0" smtClean="0"/>
          </a:p>
          <a:p>
            <a:pPr algn="ctr"/>
            <a:r>
              <a:rPr lang="en-AU" dirty="0" smtClean="0"/>
              <a:t>Practice </a:t>
            </a:r>
            <a:r>
              <a:rPr lang="en-AU" dirty="0" smtClean="0"/>
              <a:t>the sample exam questions for next </a:t>
            </a:r>
            <a:r>
              <a:rPr lang="en-AU" smtClean="0"/>
              <a:t>week’s </a:t>
            </a:r>
            <a:r>
              <a:rPr lang="en-AU" smtClean="0"/>
              <a:t>class</a:t>
            </a:r>
            <a:endParaRPr lang="en-AU" dirty="0" smtClean="0"/>
          </a:p>
          <a:p>
            <a:pPr algn="ctr"/>
            <a:endParaRPr lang="en-AU" dirty="0"/>
          </a:p>
          <a:p>
            <a:pPr marL="0" indent="0" algn="ctr">
              <a:buNone/>
            </a:pPr>
            <a:r>
              <a:rPr lang="en-AU" sz="4800" dirty="0" smtClean="0"/>
              <a:t>Last class – hurray !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96082"/>
            <a:ext cx="8229600" cy="563562"/>
          </a:xfrm>
          <a:solidFill>
            <a:srgbClr val="FFFFFF"/>
          </a:solidFill>
        </p:spPr>
        <p:txBody>
          <a:bodyPr anchor="t"/>
          <a:lstStyle/>
          <a:p>
            <a:pPr eaLnBrk="1" hangingPunct="1"/>
            <a:r>
              <a:rPr lang="en-US" altLang="en-US" sz="2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Why is Business Intelligence So Important?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162800" y="1309688"/>
            <a:ext cx="1752600" cy="369887"/>
            <a:chOff x="4512" y="825"/>
            <a:chExt cx="1104" cy="233"/>
          </a:xfrm>
        </p:grpSpPr>
        <p:sp>
          <p:nvSpPr>
            <p:cNvPr id="7184" name="Text Box 10"/>
            <p:cNvSpPr txBox="1">
              <a:spLocks noChangeArrowheads="1"/>
            </p:cNvSpPr>
            <p:nvPr/>
          </p:nvSpPr>
          <p:spPr bwMode="auto">
            <a:xfrm>
              <a:off x="4512" y="825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/>
                <a:t>Time</a:t>
              </a:r>
            </a:p>
          </p:txBody>
        </p:sp>
        <p:sp>
          <p:nvSpPr>
            <p:cNvPr id="7185" name="Line 11"/>
            <p:cNvSpPr>
              <a:spLocks noChangeShapeType="1"/>
            </p:cNvSpPr>
            <p:nvPr/>
          </p:nvSpPr>
          <p:spPr bwMode="auto">
            <a:xfrm flipH="1">
              <a:off x="4752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8382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1800" b="1"/>
          </a:p>
          <a:p>
            <a:pPr algn="ctr">
              <a:spcBef>
                <a:spcPct val="50000"/>
              </a:spcBef>
            </a:pPr>
            <a:r>
              <a:rPr lang="en-US" altLang="en-US" sz="1800" b="1"/>
              <a:t>With </a:t>
            </a:r>
            <a:r>
              <a:rPr lang="en-US" altLang="en-US" sz="1800" b="1">
                <a:solidFill>
                  <a:srgbClr val="FF0000"/>
                </a:solidFill>
              </a:rPr>
              <a:t>Business Intelligence</a:t>
            </a:r>
            <a:r>
              <a:rPr lang="en-US" altLang="en-US" sz="1800" b="1"/>
              <a:t>, we can get data to you in a timely manner.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3400" y="1143000"/>
            <a:ext cx="8077200" cy="2627313"/>
            <a:chOff x="336" y="720"/>
            <a:chExt cx="5088" cy="1655"/>
          </a:xfrm>
        </p:grpSpPr>
        <p:sp>
          <p:nvSpPr>
            <p:cNvPr id="7179" name="AutoShape 5"/>
            <p:cNvSpPr>
              <a:spLocks noChangeArrowheads="1"/>
            </p:cNvSpPr>
            <p:nvPr/>
          </p:nvSpPr>
          <p:spPr bwMode="auto">
            <a:xfrm>
              <a:off x="912" y="720"/>
              <a:ext cx="3936" cy="480"/>
            </a:xfrm>
            <a:prstGeom prst="cube">
              <a:avLst>
                <a:gd name="adj" fmla="val 64583"/>
              </a:avLst>
            </a:prstGeom>
            <a:solidFill>
              <a:srgbClr val="ACA65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0" name="AutoShape 6"/>
            <p:cNvSpPr>
              <a:spLocks noChangeArrowheads="1"/>
            </p:cNvSpPr>
            <p:nvPr/>
          </p:nvSpPr>
          <p:spPr bwMode="auto">
            <a:xfrm>
              <a:off x="2592" y="1200"/>
              <a:ext cx="480" cy="6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1776" y="1968"/>
              <a:ext cx="196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/>
                <a:t>Making Business Decisions is a Balance</a:t>
              </a:r>
            </a:p>
          </p:txBody>
        </p:sp>
        <p:sp>
          <p:nvSpPr>
            <p:cNvPr id="7182" name="Text Box 8"/>
            <p:cNvSpPr txBox="1">
              <a:spLocks noChangeArrowheads="1"/>
            </p:cNvSpPr>
            <p:nvPr/>
          </p:nvSpPr>
          <p:spPr bwMode="auto">
            <a:xfrm>
              <a:off x="336" y="1276"/>
              <a:ext cx="11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/>
                <a:t>Data</a:t>
              </a:r>
            </a:p>
          </p:txBody>
        </p:sp>
        <p:sp>
          <p:nvSpPr>
            <p:cNvPr id="7183" name="Text Box 9"/>
            <p:cNvSpPr txBox="1">
              <a:spLocks noChangeArrowheads="1"/>
            </p:cNvSpPr>
            <p:nvPr/>
          </p:nvSpPr>
          <p:spPr bwMode="auto">
            <a:xfrm>
              <a:off x="3744" y="1285"/>
              <a:ext cx="1680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 b="1"/>
                <a:t>Opinion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1800" b="1"/>
                <a:t>(aka Best Professional Judgment)</a:t>
              </a:r>
            </a:p>
          </p:txBody>
        </p:sp>
      </p:grp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381000" y="4343400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b="1"/>
              <a:t>In the absence of data, business decisions are often made by the HiPPO.</a:t>
            </a:r>
            <a:r>
              <a:rPr lang="en-US" alt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1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Current &amp; Major BI Trends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Mobile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Cloud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Social Media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12385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fld id="{99B5F8B1-3D44-46BF-BB77-FD1ACDC2F3B1}" type="slidenum">
              <a:rPr lang="en-US" altLang="en-US" sz="1400"/>
              <a:pPr algn="l"/>
              <a:t>7</a:t>
            </a:fld>
            <a:endParaRPr lang="en-US" altLang="en-US" sz="1400">
              <a:latin typeface="Times" panose="02020603050405020304" pitchFamily="18" charset="0"/>
            </a:endParaRPr>
          </a:p>
        </p:txBody>
      </p:sp>
      <p:sp>
        <p:nvSpPr>
          <p:cNvPr id="16389" name="MASTER_ITEMTitle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304800"/>
            <a:ext cx="8229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/>
              <a:t>Unstructured Text </a:t>
            </a:r>
            <a:r>
              <a:rPr lang="en-US" altLang="en-US" sz="3200" b="1" dirty="0" smtClean="0"/>
              <a:t>Processing</a:t>
            </a:r>
            <a:endParaRPr lang="en-US" altLang="en-US" sz="3200" b="1" dirty="0"/>
          </a:p>
        </p:txBody>
      </p:sp>
      <p:sp>
        <p:nvSpPr>
          <p:cNvPr id="16394" name="TextBox 17"/>
          <p:cNvSpPr txBox="1">
            <a:spLocks noChangeArrowheads="1"/>
          </p:cNvSpPr>
          <p:nvPr/>
        </p:nvSpPr>
        <p:spPr bwMode="auto">
          <a:xfrm>
            <a:off x="369443" y="4111302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Competitors’ Facebook </a:t>
            </a:r>
          </a:p>
          <a:p>
            <a:pPr algn="ctr"/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Pages</a:t>
            </a:r>
          </a:p>
        </p:txBody>
      </p:sp>
      <p:sp>
        <p:nvSpPr>
          <p:cNvPr id="16412" name="TextBox 61"/>
          <p:cNvSpPr txBox="1">
            <a:spLocks noChangeArrowheads="1"/>
          </p:cNvSpPr>
          <p:nvPr/>
        </p:nvSpPr>
        <p:spPr bwMode="auto">
          <a:xfrm>
            <a:off x="237356" y="2998979"/>
            <a:ext cx="1371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Call </a:t>
            </a:r>
          </a:p>
          <a:p>
            <a:pPr algn="ctr"/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Center </a:t>
            </a:r>
          </a:p>
          <a:p>
            <a:pPr algn="ctr"/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Notes, </a:t>
            </a:r>
          </a:p>
          <a:p>
            <a:pPr algn="ctr"/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Voice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9592" y="2051306"/>
            <a:ext cx="8015808" cy="3808157"/>
            <a:chOff x="304800" y="901978"/>
            <a:chExt cx="8610600" cy="4957485"/>
          </a:xfrm>
        </p:grpSpPr>
        <p:pic>
          <p:nvPicPr>
            <p:cNvPr id="16387" name="Picture 4" descr="Clarabridge%20Professional_text%20analytics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775" y="2590800"/>
              <a:ext cx="7112000" cy="1371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88" name="TextBox 5"/>
            <p:cNvSpPr txBox="1">
              <a:spLocks noChangeArrowheads="1"/>
            </p:cNvSpPr>
            <p:nvPr/>
          </p:nvSpPr>
          <p:spPr bwMode="auto">
            <a:xfrm>
              <a:off x="2796586" y="1538307"/>
              <a:ext cx="15240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cs typeface="Arial" panose="020B0604020202020204" pitchFamily="34" charset="0"/>
                </a:rPr>
                <a:t>Customer Sat Survey Comments</a:t>
              </a:r>
            </a:p>
          </p:txBody>
        </p:sp>
        <p:cxnSp>
          <p:nvCxnSpPr>
            <p:cNvPr id="16390" name="Straight Arrow Connector 9"/>
            <p:cNvCxnSpPr>
              <a:cxnSpLocks noChangeShapeType="1"/>
              <a:stCxn id="16391" idx="2"/>
            </p:cNvCxnSpPr>
            <p:nvPr/>
          </p:nvCxnSpPr>
          <p:spPr bwMode="auto">
            <a:xfrm rot="5400000">
              <a:off x="1566277" y="2032277"/>
              <a:ext cx="1090612" cy="1588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1" name="TextBox 13"/>
            <p:cNvSpPr txBox="1">
              <a:spLocks noChangeArrowheads="1"/>
            </p:cNvSpPr>
            <p:nvPr/>
          </p:nvSpPr>
          <p:spPr bwMode="auto">
            <a:xfrm>
              <a:off x="1348788" y="901978"/>
              <a:ext cx="15240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cs typeface="Arial" panose="020B0604020202020204" pitchFamily="34" charset="0"/>
                </a:rPr>
                <a:t>Facebook Page</a:t>
              </a:r>
            </a:p>
          </p:txBody>
        </p:sp>
        <p:sp>
          <p:nvSpPr>
            <p:cNvPr id="16392" name="TextBox 14"/>
            <p:cNvSpPr txBox="1">
              <a:spLocks noChangeArrowheads="1"/>
            </p:cNvSpPr>
            <p:nvPr/>
          </p:nvSpPr>
          <p:spPr bwMode="auto">
            <a:xfrm>
              <a:off x="304800" y="5029200"/>
              <a:ext cx="1828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cs typeface="Arial" panose="020B0604020202020204" pitchFamily="34" charset="0"/>
                </a:rPr>
                <a:t>Blogs</a:t>
              </a:r>
            </a:p>
          </p:txBody>
        </p:sp>
        <p:cxnSp>
          <p:nvCxnSpPr>
            <p:cNvPr id="16393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1257300" y="2171700"/>
              <a:ext cx="4572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5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143000" y="3505200"/>
              <a:ext cx="4572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6" name="Straight Arrow Connector 22"/>
            <p:cNvCxnSpPr>
              <a:cxnSpLocks noChangeShapeType="1"/>
              <a:stCxn id="16392" idx="0"/>
            </p:cNvCxnSpPr>
            <p:nvPr/>
          </p:nvCxnSpPr>
          <p:spPr bwMode="auto">
            <a:xfrm rot="5400000" flipH="1" flipV="1">
              <a:off x="876300" y="4305300"/>
              <a:ext cx="10668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7" name="TextBox 26"/>
            <p:cNvSpPr txBox="1">
              <a:spLocks noChangeArrowheads="1"/>
            </p:cNvSpPr>
            <p:nvPr/>
          </p:nvSpPr>
          <p:spPr bwMode="auto">
            <a:xfrm>
              <a:off x="2895600" y="4267200"/>
              <a:ext cx="19812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cs typeface="Arial" panose="020B0604020202020204" pitchFamily="34" charset="0"/>
                </a:rPr>
                <a:t>Public Web Sites, </a:t>
              </a:r>
            </a:p>
            <a:p>
              <a:pPr algn="ctr"/>
              <a:r>
                <a:rPr lang="en-US" altLang="en-US" sz="1600">
                  <a:solidFill>
                    <a:srgbClr val="C00000"/>
                  </a:solidFill>
                  <a:cs typeface="Arial" panose="020B0604020202020204" pitchFamily="34" charset="0"/>
                </a:rPr>
                <a:t>Discussion Boards, Product Reviews</a:t>
              </a:r>
            </a:p>
          </p:txBody>
        </p:sp>
        <p:cxnSp>
          <p:nvCxnSpPr>
            <p:cNvPr id="16398" name="Straight Arrow Connector 27"/>
            <p:cNvCxnSpPr>
              <a:cxnSpLocks noChangeShapeType="1"/>
            </p:cNvCxnSpPr>
            <p:nvPr/>
          </p:nvCxnSpPr>
          <p:spPr bwMode="auto">
            <a:xfrm rot="16200000" flipV="1">
              <a:off x="2514600" y="4038600"/>
              <a:ext cx="5334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Straight Arrow Connector 31"/>
            <p:cNvCxnSpPr>
              <a:cxnSpLocks noChangeShapeType="1"/>
            </p:cNvCxnSpPr>
            <p:nvPr/>
          </p:nvCxnSpPr>
          <p:spPr bwMode="auto">
            <a:xfrm rot="5400000">
              <a:off x="7620001" y="4495800"/>
              <a:ext cx="1066800" cy="3175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0" name="TextBox 33"/>
            <p:cNvSpPr txBox="1">
              <a:spLocks noChangeArrowheads="1"/>
            </p:cNvSpPr>
            <p:nvPr/>
          </p:nvSpPr>
          <p:spPr bwMode="auto">
            <a:xfrm>
              <a:off x="7391400" y="5029200"/>
              <a:ext cx="15240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cs typeface="Arial" panose="020B0604020202020204" pitchFamily="34" charset="0"/>
                </a:rPr>
                <a:t>Alerts, </a:t>
              </a:r>
            </a:p>
            <a:p>
              <a:pPr algn="ctr"/>
              <a:r>
                <a:rPr lang="en-US" altLang="en-US" sz="1600">
                  <a:solidFill>
                    <a:srgbClr val="C00000"/>
                  </a:solidFill>
                  <a:cs typeface="Arial" panose="020B0604020202020204" pitchFamily="34" charset="0"/>
                </a:rPr>
                <a:t>Real-time Action</a:t>
              </a:r>
            </a:p>
          </p:txBody>
        </p:sp>
        <p:sp>
          <p:nvSpPr>
            <p:cNvPr id="16401" name="TextBox 37"/>
            <p:cNvSpPr txBox="1">
              <a:spLocks noChangeArrowheads="1"/>
            </p:cNvSpPr>
            <p:nvPr/>
          </p:nvSpPr>
          <p:spPr bwMode="auto">
            <a:xfrm>
              <a:off x="381000" y="1524000"/>
              <a:ext cx="1219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cs typeface="Arial" panose="020B0604020202020204" pitchFamily="34" charset="0"/>
                </a:rPr>
                <a:t>Twitter</a:t>
              </a:r>
            </a:p>
            <a:p>
              <a:pPr algn="ctr"/>
              <a:r>
                <a:rPr lang="en-US" altLang="en-US" sz="1600">
                  <a:solidFill>
                    <a:srgbClr val="C00000"/>
                  </a:solidFill>
                  <a:cs typeface="Arial" panose="020B0604020202020204" pitchFamily="34" charset="0"/>
                </a:rPr>
                <a:t>Page</a:t>
              </a:r>
            </a:p>
          </p:txBody>
        </p:sp>
        <p:cxnSp>
          <p:nvCxnSpPr>
            <p:cNvPr id="16402" name="Straight Arrow Connector 38"/>
            <p:cNvCxnSpPr>
              <a:cxnSpLocks noChangeShapeType="1"/>
            </p:cNvCxnSpPr>
            <p:nvPr/>
          </p:nvCxnSpPr>
          <p:spPr bwMode="auto">
            <a:xfrm>
              <a:off x="1066800" y="3048000"/>
              <a:ext cx="533400" cy="1588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3" name="TextBox 40"/>
            <p:cNvSpPr txBox="1">
              <a:spLocks noChangeArrowheads="1"/>
            </p:cNvSpPr>
            <p:nvPr/>
          </p:nvSpPr>
          <p:spPr bwMode="auto">
            <a:xfrm>
              <a:off x="3657600" y="2667000"/>
              <a:ext cx="914400" cy="340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50" b="1" dirty="0">
                  <a:solidFill>
                    <a:srgbClr val="C00000"/>
                  </a:solidFill>
                  <a:cs typeface="Arial" panose="020B0604020202020204" pitchFamily="34" charset="0"/>
                </a:rPr>
                <a:t>Services</a:t>
              </a:r>
            </a:p>
          </p:txBody>
        </p:sp>
        <p:sp>
          <p:nvSpPr>
            <p:cNvPr id="16404" name="TextBox 41"/>
            <p:cNvSpPr txBox="1">
              <a:spLocks noChangeArrowheads="1"/>
            </p:cNvSpPr>
            <p:nvPr/>
          </p:nvSpPr>
          <p:spPr bwMode="auto">
            <a:xfrm>
              <a:off x="3200400" y="3124200"/>
              <a:ext cx="762000" cy="340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50" b="1" dirty="0">
                  <a:solidFill>
                    <a:srgbClr val="C00000"/>
                  </a:solidFill>
                  <a:cs typeface="Arial" panose="020B0604020202020204" pitchFamily="34" charset="0"/>
                </a:rPr>
                <a:t>Quality</a:t>
              </a:r>
            </a:p>
          </p:txBody>
        </p:sp>
        <p:sp>
          <p:nvSpPr>
            <p:cNvPr id="16405" name="TextBox 42"/>
            <p:cNvSpPr txBox="1">
              <a:spLocks noChangeArrowheads="1"/>
            </p:cNvSpPr>
            <p:nvPr/>
          </p:nvSpPr>
          <p:spPr bwMode="auto">
            <a:xfrm>
              <a:off x="3886200" y="3124200"/>
              <a:ext cx="533399" cy="340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50" b="1" dirty="0">
                  <a:solidFill>
                    <a:srgbClr val="C00000"/>
                  </a:solidFill>
                  <a:cs typeface="Arial" panose="020B0604020202020204" pitchFamily="34" charset="0"/>
                </a:rPr>
                <a:t>Cost</a:t>
              </a:r>
            </a:p>
          </p:txBody>
        </p:sp>
        <p:sp>
          <p:nvSpPr>
            <p:cNvPr id="16406" name="TextBox 43"/>
            <p:cNvSpPr txBox="1">
              <a:spLocks noChangeArrowheads="1"/>
            </p:cNvSpPr>
            <p:nvPr/>
          </p:nvSpPr>
          <p:spPr bwMode="auto">
            <a:xfrm>
              <a:off x="4343400" y="3124200"/>
              <a:ext cx="1143000" cy="340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50" b="1" dirty="0">
                  <a:solidFill>
                    <a:srgbClr val="C00000"/>
                  </a:solidFill>
                  <a:cs typeface="Arial" panose="020B0604020202020204" pitchFamily="34" charset="0"/>
                </a:rPr>
                <a:t>Friendliness</a:t>
              </a:r>
            </a:p>
          </p:txBody>
        </p:sp>
        <p:pic>
          <p:nvPicPr>
            <p:cNvPr id="16407" name="Picture 45" descr="person_working_on_a_pda_ipad_or_smartphone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600" y="4953000"/>
              <a:ext cx="587375" cy="88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8" name="TextBox 46"/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1524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cs typeface="Arial" panose="020B0604020202020204" pitchFamily="34" charset="0"/>
                </a:rPr>
                <a:t>Email</a:t>
              </a:r>
            </a:p>
          </p:txBody>
        </p:sp>
        <p:cxnSp>
          <p:nvCxnSpPr>
            <p:cNvPr id="16409" name="Straight Arrow Connector 48"/>
            <p:cNvCxnSpPr>
              <a:cxnSpLocks noChangeShapeType="1"/>
              <a:stCxn id="16408" idx="0"/>
            </p:cNvCxnSpPr>
            <p:nvPr/>
          </p:nvCxnSpPr>
          <p:spPr bwMode="auto">
            <a:xfrm rot="5400000" flipH="1" flipV="1">
              <a:off x="1639888" y="4305300"/>
              <a:ext cx="684212" cy="1588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Straight Arrow Connector 55"/>
            <p:cNvCxnSpPr>
              <a:cxnSpLocks noChangeShapeType="1"/>
            </p:cNvCxnSpPr>
            <p:nvPr/>
          </p:nvCxnSpPr>
          <p:spPr bwMode="auto">
            <a:xfrm rot="16200000" flipV="1">
              <a:off x="1866900" y="4381500"/>
              <a:ext cx="1295400" cy="4572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1" name="TextBox 57"/>
            <p:cNvSpPr txBox="1">
              <a:spLocks noChangeArrowheads="1"/>
            </p:cNvSpPr>
            <p:nvPr/>
          </p:nvSpPr>
          <p:spPr bwMode="auto">
            <a:xfrm>
              <a:off x="2133600" y="5181600"/>
              <a:ext cx="15240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  <a:cs typeface="Arial" panose="020B0604020202020204" pitchFamily="34" charset="0"/>
                </a:rPr>
                <a:t>Adhoc Feedback</a:t>
              </a:r>
            </a:p>
          </p:txBody>
        </p:sp>
        <p:cxnSp>
          <p:nvCxnSpPr>
            <p:cNvPr id="16413" name="Straight Arrow Connector 62"/>
            <p:cNvCxnSpPr>
              <a:cxnSpLocks noChangeShapeType="1"/>
            </p:cNvCxnSpPr>
            <p:nvPr/>
          </p:nvCxnSpPr>
          <p:spPr bwMode="auto">
            <a:xfrm rot="10800000" flipV="1">
              <a:off x="2514600" y="2209800"/>
              <a:ext cx="533400" cy="381000"/>
            </a:xfrm>
            <a:prstGeom prst="straightConnector1">
              <a:avLst/>
            </a:prstGeom>
            <a:noFill/>
            <a:ln w="508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894" y="1283907"/>
            <a:ext cx="1306323" cy="12549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539" y="1346712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8" y="1484784"/>
            <a:ext cx="5309592" cy="477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6324600" y="3200400"/>
            <a:ext cx="9144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800600" y="3352800"/>
            <a:ext cx="22098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4572000" y="5486400"/>
            <a:ext cx="10668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4572000" y="5334000"/>
            <a:ext cx="2743200" cy="152400"/>
          </a:xfrm>
          <a:prstGeom prst="rect">
            <a:avLst/>
          </a:prstGeom>
          <a:solidFill>
            <a:srgbClr val="FFFF00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55476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kern="0" dirty="0" smtClean="0"/>
          </a:p>
          <a:p>
            <a:pPr eaLnBrk="1" hangingPunct="1"/>
            <a:r>
              <a:rPr lang="en-US" altLang="en-US" kern="0" dirty="0" smtClean="0"/>
              <a:t>Example of BI in business ?</a:t>
            </a:r>
          </a:p>
        </p:txBody>
      </p:sp>
    </p:spTree>
    <p:extLst>
      <p:ext uri="{BB962C8B-B14F-4D97-AF65-F5344CB8AC3E}">
        <p14:creationId xmlns:p14="http://schemas.microsoft.com/office/powerpoint/2010/main" val="377436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772400" cy="923752"/>
          </a:xfrm>
        </p:spPr>
        <p:txBody>
          <a:bodyPr/>
          <a:lstStyle/>
          <a:p>
            <a:r>
              <a:rPr lang="en-AU" dirty="0" smtClean="0"/>
              <a:t>Business intelligence tools</a:t>
            </a:r>
            <a:br>
              <a:rPr lang="en-AU" dirty="0" smtClean="0"/>
            </a:br>
            <a:endParaRPr lang="en-AU" dirty="0"/>
          </a:p>
        </p:txBody>
      </p:sp>
      <p:pic>
        <p:nvPicPr>
          <p:cNvPr id="4" name="Picture 3" descr="IBM-Cogno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194" y="1760358"/>
            <a:ext cx="2725033" cy="1224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302954"/>
            <a:ext cx="392430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416436"/>
            <a:ext cx="228600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3773624"/>
            <a:ext cx="36195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969" y="5157192"/>
            <a:ext cx="2074112" cy="11872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53" y="4653136"/>
            <a:ext cx="3248025" cy="140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_NAME" val="Basic Text"/>
  <p:tag name="MASTER_ITEM" val="MASTER_ITEM"/>
</p:tagLst>
</file>

<file path=ppt/theme/theme1.xml><?xml version="1.0" encoding="utf-8"?>
<a:theme xmlns:a="http://schemas.openxmlformats.org/drawingml/2006/main" name="GK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FFFF"/>
      </a:accent1>
      <a:accent2>
        <a:srgbClr val="07FF07"/>
      </a:accent2>
      <a:accent3>
        <a:srgbClr val="FFFFFF"/>
      </a:accent3>
      <a:accent4>
        <a:srgbClr val="000000"/>
      </a:accent4>
      <a:accent5>
        <a:srgbClr val="AAFFFF"/>
      </a:accent5>
      <a:accent6>
        <a:srgbClr val="06E706"/>
      </a:accent6>
      <a:hlink>
        <a:srgbClr val="FC0128"/>
      </a:hlink>
      <a:folHlink>
        <a:srgbClr val="2211FD"/>
      </a:folHlink>
    </a:clrScheme>
    <a:fontScheme name="GK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K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KWhi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KWhi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112803994</TotalTime>
  <Pages>23</Pages>
  <Words>2145</Words>
  <Application>Microsoft Office PowerPoint</Application>
  <PresentationFormat>On-screen Show (4:3)</PresentationFormat>
  <Paragraphs>694</Paragraphs>
  <Slides>45</Slides>
  <Notes>8</Notes>
  <HiddenSlides>5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ＭＳ Ｐゴシック</vt:lpstr>
      <vt:lpstr>Arial</vt:lpstr>
      <vt:lpstr>Calibri</vt:lpstr>
      <vt:lpstr>Times</vt:lpstr>
      <vt:lpstr>Times New Roman</vt:lpstr>
      <vt:lpstr>Verdana</vt:lpstr>
      <vt:lpstr>Wingdings</vt:lpstr>
      <vt:lpstr>GKWhite</vt:lpstr>
      <vt:lpstr>Photo Editor Photo</vt:lpstr>
      <vt:lpstr>INFO5990 Professional Practice in IT  Lecture 12B </vt:lpstr>
      <vt:lpstr>By the end of this lecture you will be able to:</vt:lpstr>
      <vt:lpstr>What is Business Intelligence?</vt:lpstr>
      <vt:lpstr>How Important is BI?</vt:lpstr>
      <vt:lpstr>Why is Business Intelligence So Important?</vt:lpstr>
      <vt:lpstr>Current &amp; Major BI Trends</vt:lpstr>
      <vt:lpstr>PowerPoint Presentation</vt:lpstr>
      <vt:lpstr>PowerPoint Presentation</vt:lpstr>
      <vt:lpstr>Business intelligence tools </vt:lpstr>
      <vt:lpstr>Four key components of a business intelligence system</vt:lpstr>
      <vt:lpstr>Benefits of business intelligence tools</vt:lpstr>
      <vt:lpstr>Perceived benefits</vt:lpstr>
      <vt:lpstr>PowerPoint Presentation</vt:lpstr>
      <vt:lpstr>PowerPoint Presentation</vt:lpstr>
      <vt:lpstr>A Business intelligence system provides accurate information when needed, about the organisation and its environment, including a (nearly) real-time view of corporate status and performance</vt:lpstr>
      <vt:lpstr>ETL tools  Extract-Transform-Load</vt:lpstr>
      <vt:lpstr>Data Integration  The Extract, Transform and Load (ETL) Process</vt:lpstr>
      <vt:lpstr>Data Warehouse</vt:lpstr>
      <vt:lpstr>Characteristics of a data warehouse</vt:lpstr>
      <vt:lpstr>Benefits of a data warehouse</vt:lpstr>
      <vt:lpstr>Factors affecting the effectiveness of a data warehouse</vt:lpstr>
      <vt:lpstr>PowerPoint Presentation</vt:lpstr>
      <vt:lpstr>PowerPoint Presentation</vt:lpstr>
      <vt:lpstr>Online Analytical Processing (OLAP)</vt:lpstr>
      <vt:lpstr>The OLAP cube</vt:lpstr>
      <vt:lpstr>Dimensions, hierarchies &amp; measures</vt:lpstr>
      <vt:lpstr>Properties of an OLAP cube</vt:lpstr>
      <vt:lpstr>PowerPoint Presentation</vt:lpstr>
      <vt:lpstr>PowerPoint Presentation</vt:lpstr>
      <vt:lpstr>Structure of OLAP cube</vt:lpstr>
      <vt:lpstr>Snowflake schema</vt:lpstr>
      <vt:lpstr>OLAP operations</vt:lpstr>
      <vt:lpstr>Slicing</vt:lpstr>
      <vt:lpstr>Dicing</vt:lpstr>
      <vt:lpstr>Drilling down</vt:lpstr>
      <vt:lpstr>Rolling up</vt:lpstr>
      <vt:lpstr>Pivoting</vt:lpstr>
      <vt:lpstr>OLAP operations</vt:lpstr>
      <vt:lpstr>PowerPoint Presentation</vt:lpstr>
      <vt:lpstr>PowerPoint Presentation</vt:lpstr>
      <vt:lpstr>What’s next?</vt:lpstr>
      <vt:lpstr>Unstructured data</vt:lpstr>
      <vt:lpstr>The next move: Content intelligence</vt:lpstr>
      <vt:lpstr>Bonus Question 7</vt:lpstr>
      <vt:lpstr>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Requirements Specification</dc:title>
  <dc:creator>Commerce Division</dc:creator>
  <cp:lastModifiedBy>khimji vaghjiani</cp:lastModifiedBy>
  <cp:revision>934</cp:revision>
  <cp:lastPrinted>1999-03-15T20:49:22Z</cp:lastPrinted>
  <dcterms:created xsi:type="dcterms:W3CDTF">1996-03-21T08:35:46Z</dcterms:created>
  <dcterms:modified xsi:type="dcterms:W3CDTF">2016-10-15T05:55:27Z</dcterms:modified>
</cp:coreProperties>
</file>