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15"/>
  </p:notesMasterIdLst>
  <p:handoutMasterIdLst>
    <p:handoutMasterId r:id="rId16"/>
  </p:handoutMasterIdLst>
  <p:sldIdLst>
    <p:sldId id="385" r:id="rId5"/>
    <p:sldId id="414" r:id="rId6"/>
    <p:sldId id="406" r:id="rId7"/>
    <p:sldId id="392" r:id="rId8"/>
    <p:sldId id="412" r:id="rId9"/>
    <p:sldId id="409" r:id="rId10"/>
    <p:sldId id="410" r:id="rId11"/>
    <p:sldId id="413" r:id="rId12"/>
    <p:sldId id="408" r:id="rId13"/>
    <p:sldId id="405" r:id="rId14"/>
  </p:sldIdLst>
  <p:sldSz cx="9144000" cy="6858000" type="screen4x3"/>
  <p:notesSz cx="6858000" cy="37719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18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B3"/>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2F42BE-732F-10B9-B9CB-C6860419E6BF}" v="1" dt="2019-08-03T20:07:12.073"/>
    <p1510:client id="{A123E273-39F0-FE48-9F86-A2078E12FE95}" v="114" dt="2019-08-01T01:38:54.225"/>
  </p1510:revLst>
</p1510:revInfo>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59" autoAdjust="0"/>
    <p:restoredTop sz="78231" autoAdjust="0"/>
  </p:normalViewPr>
  <p:slideViewPr>
    <p:cSldViewPr snapToGrid="0" snapToObjects="1">
      <p:cViewPr varScale="1">
        <p:scale>
          <a:sx n="94" d="100"/>
          <a:sy n="94" d="100"/>
        </p:scale>
        <p:origin x="2168" y="192"/>
      </p:cViewPr>
      <p:guideLst>
        <p:guide orient="horz" pos="2160"/>
        <p:guide pos="2880"/>
      </p:guideLst>
    </p:cSldViewPr>
  </p:slideViewPr>
  <p:notesTextViewPr>
    <p:cViewPr>
      <p:scale>
        <a:sx n="3" d="2"/>
        <a:sy n="3" d="2"/>
      </p:scale>
      <p:origin x="0" y="0"/>
    </p:cViewPr>
  </p:notesTextViewPr>
  <p:sorterViewPr>
    <p:cViewPr>
      <p:scale>
        <a:sx n="100" d="100"/>
        <a:sy n="100" d="100"/>
      </p:scale>
      <p:origin x="0" y="3360"/>
    </p:cViewPr>
  </p:sorterViewPr>
  <p:notesViewPr>
    <p:cSldViewPr snapToGrid="0" snapToObjects="1">
      <p:cViewPr varScale="1">
        <p:scale>
          <a:sx n="64" d="100"/>
          <a:sy n="64" d="100"/>
        </p:scale>
        <p:origin x="2578" y="62"/>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sz="quarter" idx="1"/>
          </p:nvPr>
        </p:nvSpPr>
        <p:spPr>
          <a:xfrm>
            <a:off x="3936769" y="0"/>
            <a:ext cx="3011699" cy="461804"/>
          </a:xfrm>
          <a:prstGeom prst="rect">
            <a:avLst/>
          </a:prstGeom>
        </p:spPr>
        <p:txBody>
          <a:bodyPr vert="horz" lIns="92492" tIns="46246" rIns="92492" bIns="46246" rtlCol="0"/>
          <a:lstStyle>
            <a:lvl1pPr algn="r">
              <a:defRPr sz="1200"/>
            </a:lvl1pPr>
          </a:lstStyle>
          <a:p>
            <a:fld id="{61334ADA-1C06-4D07-BAAA-BB14454AF10E}" type="datetimeFigureOut">
              <a:rPr lang="en-US" smtClean="0"/>
              <a:pPr/>
              <a:t>9/25/19</a:t>
            </a:fld>
            <a:endParaRPr lang="en-US" dirty="0"/>
          </a:p>
        </p:txBody>
      </p:sp>
      <p:sp>
        <p:nvSpPr>
          <p:cNvPr id="4" name="Footer Placeholder 3"/>
          <p:cNvSpPr>
            <a:spLocks noGrp="1"/>
          </p:cNvSpPr>
          <p:nvPr>
            <p:ph type="ftr" sz="quarter" idx="2"/>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36769" y="8772668"/>
            <a:ext cx="3011699" cy="461804"/>
          </a:xfrm>
          <a:prstGeom prst="rect">
            <a:avLst/>
          </a:prstGeom>
        </p:spPr>
        <p:txBody>
          <a:bodyPr vert="horz" lIns="92492" tIns="46246" rIns="92492" bIns="46246" rtlCol="0" anchor="b"/>
          <a:lstStyle>
            <a:lvl1pPr algn="r">
              <a:defRPr sz="1200"/>
            </a:lvl1pPr>
          </a:lstStyle>
          <a:p>
            <a:fld id="{3041E9B9-80DF-461C-8F17-CFBF2B1BA672}" type="slidenum">
              <a:rPr lang="en-US" smtClean="0"/>
              <a:pPr/>
              <a:t>‹#›</a:t>
            </a:fld>
            <a:endParaRPr lang="en-US" dirty="0"/>
          </a:p>
        </p:txBody>
      </p:sp>
    </p:spTree>
    <p:extLst>
      <p:ext uri="{BB962C8B-B14F-4D97-AF65-F5344CB8AC3E}">
        <p14:creationId xmlns:p14="http://schemas.microsoft.com/office/powerpoint/2010/main" val="4115561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9" y="0"/>
            <a:ext cx="3011699" cy="461804"/>
          </a:xfrm>
          <a:prstGeom prst="rect">
            <a:avLst/>
          </a:prstGeom>
        </p:spPr>
        <p:txBody>
          <a:bodyPr vert="horz" lIns="92492" tIns="46246" rIns="92492" bIns="46246" rtlCol="0"/>
          <a:lstStyle>
            <a:lvl1pPr algn="r">
              <a:defRPr sz="1200"/>
            </a:lvl1pPr>
          </a:lstStyle>
          <a:p>
            <a:fld id="{FF2B646E-148C-43CD-BB7A-C3442B71978F}" type="datetimeFigureOut">
              <a:rPr lang="en-US" smtClean="0"/>
              <a:pPr/>
              <a:t>9/25/19</a:t>
            </a:fld>
            <a:endParaRPr lang="en-US" dirty="0"/>
          </a:p>
        </p:txBody>
      </p:sp>
      <p:sp>
        <p:nvSpPr>
          <p:cNvPr id="4" name="Slide Image Placeholder 3"/>
          <p:cNvSpPr>
            <a:spLocks noGrp="1" noRot="1" noChangeAspect="1"/>
          </p:cNvSpPr>
          <p:nvPr>
            <p:ph type="sldImg" idx="2"/>
          </p:nvPr>
        </p:nvSpPr>
        <p:spPr>
          <a:xfrm>
            <a:off x="1166813" y="692150"/>
            <a:ext cx="4616450" cy="3463925"/>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9" y="8772668"/>
            <a:ext cx="3011699" cy="461804"/>
          </a:xfrm>
          <a:prstGeom prst="rect">
            <a:avLst/>
          </a:prstGeom>
        </p:spPr>
        <p:txBody>
          <a:bodyPr vert="horz" lIns="92492" tIns="46246" rIns="92492" bIns="46246" rtlCol="0" anchor="b"/>
          <a:lstStyle>
            <a:lvl1pPr algn="r">
              <a:defRPr sz="1200"/>
            </a:lvl1pPr>
          </a:lstStyle>
          <a:p>
            <a:fld id="{DA7AC2F6-F9B0-44E1-A28B-FCE91221E408}" type="slidenum">
              <a:rPr lang="en-US" smtClean="0"/>
              <a:pPr/>
              <a:t>‹#›</a:t>
            </a:fld>
            <a:endParaRPr lang="en-US" dirty="0"/>
          </a:p>
        </p:txBody>
      </p:sp>
    </p:spTree>
    <p:extLst>
      <p:ext uri="{BB962C8B-B14F-4D97-AF65-F5344CB8AC3E}">
        <p14:creationId xmlns:p14="http://schemas.microsoft.com/office/powerpoint/2010/main" val="931008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cs typeface="Calibri"/>
              </a:rPr>
              <a:t>I'm expecting a lot of disccusion, so the slides are kept to a minimum with links to resources.</a:t>
            </a:r>
            <a:endParaRPr lang="en-US"/>
          </a:p>
        </p:txBody>
      </p:sp>
      <p:sp>
        <p:nvSpPr>
          <p:cNvPr id="4" name="Slide Number Placeholder 3"/>
          <p:cNvSpPr>
            <a:spLocks noGrp="1"/>
          </p:cNvSpPr>
          <p:nvPr>
            <p:ph type="sldNum" sz="quarter" idx="10"/>
          </p:nvPr>
        </p:nvSpPr>
        <p:spPr/>
        <p:txBody>
          <a:bodyPr/>
          <a:lstStyle/>
          <a:p>
            <a:fld id="{DA7AC2F6-F9B0-44E1-A28B-FCE91221E408}" type="slidenum">
              <a:rPr lang="en-US" smtClean="0"/>
              <a:pPr/>
              <a:t>1</a:t>
            </a:fld>
            <a:endParaRPr lang="en-US"/>
          </a:p>
        </p:txBody>
      </p:sp>
    </p:spTree>
    <p:extLst>
      <p:ext uri="{BB962C8B-B14F-4D97-AF65-F5344CB8AC3E}">
        <p14:creationId xmlns:p14="http://schemas.microsoft.com/office/powerpoint/2010/main" val="2407966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cs typeface="Calibri"/>
              </a:rPr>
              <a:t>And so many others . . .</a:t>
            </a:r>
          </a:p>
        </p:txBody>
      </p:sp>
      <p:sp>
        <p:nvSpPr>
          <p:cNvPr id="4" name="Slide Number Placeholder 3"/>
          <p:cNvSpPr>
            <a:spLocks noGrp="1"/>
          </p:cNvSpPr>
          <p:nvPr>
            <p:ph type="sldNum" sz="quarter" idx="10"/>
          </p:nvPr>
        </p:nvSpPr>
        <p:spPr/>
        <p:txBody>
          <a:bodyPr/>
          <a:lstStyle/>
          <a:p>
            <a:fld id="{DA7AC2F6-F9B0-44E1-A28B-FCE91221E408}" type="slidenum">
              <a:rPr lang="en-US" smtClean="0"/>
              <a:pPr/>
              <a:t>10</a:t>
            </a:fld>
            <a:endParaRPr lang="en-US"/>
          </a:p>
        </p:txBody>
      </p:sp>
    </p:spTree>
    <p:extLst>
      <p:ext uri="{BB962C8B-B14F-4D97-AF65-F5344CB8AC3E}">
        <p14:creationId xmlns:p14="http://schemas.microsoft.com/office/powerpoint/2010/main" val="3563008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cs typeface="Calibri"/>
              </a:rPr>
              <a:t>Here’s how the class is rating the pair programming experience</a:t>
            </a:r>
          </a:p>
        </p:txBody>
      </p:sp>
      <p:sp>
        <p:nvSpPr>
          <p:cNvPr id="4" name="Slide Number Placeholder 3"/>
          <p:cNvSpPr>
            <a:spLocks noGrp="1"/>
          </p:cNvSpPr>
          <p:nvPr>
            <p:ph type="sldNum" sz="quarter" idx="10"/>
          </p:nvPr>
        </p:nvSpPr>
        <p:spPr/>
        <p:txBody>
          <a:bodyPr/>
          <a:lstStyle/>
          <a:p>
            <a:fld id="{DA7AC2F6-F9B0-44E1-A28B-FCE91221E408}" type="slidenum">
              <a:rPr lang="en-US" smtClean="0"/>
              <a:pPr/>
              <a:t>2</a:t>
            </a:fld>
            <a:endParaRPr lang="en-US"/>
          </a:p>
        </p:txBody>
      </p:sp>
    </p:spTree>
    <p:extLst>
      <p:ext uri="{BB962C8B-B14F-4D97-AF65-F5344CB8AC3E}">
        <p14:creationId xmlns:p14="http://schemas.microsoft.com/office/powerpoint/2010/main" val="4002508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cs typeface="Calibri"/>
              </a:rPr>
              <a:t>Here’s how the class is rating the pair programming experience</a:t>
            </a:r>
          </a:p>
        </p:txBody>
      </p:sp>
      <p:sp>
        <p:nvSpPr>
          <p:cNvPr id="4" name="Slide Number Placeholder 3"/>
          <p:cNvSpPr>
            <a:spLocks noGrp="1"/>
          </p:cNvSpPr>
          <p:nvPr>
            <p:ph type="sldNum" sz="quarter" idx="10"/>
          </p:nvPr>
        </p:nvSpPr>
        <p:spPr/>
        <p:txBody>
          <a:bodyPr/>
          <a:lstStyle/>
          <a:p>
            <a:fld id="{DA7AC2F6-F9B0-44E1-A28B-FCE91221E408}" type="slidenum">
              <a:rPr lang="en-US" smtClean="0"/>
              <a:pPr/>
              <a:t>3</a:t>
            </a:fld>
            <a:endParaRPr lang="en-US"/>
          </a:p>
        </p:txBody>
      </p:sp>
    </p:spTree>
    <p:extLst>
      <p:ext uri="{BB962C8B-B14F-4D97-AF65-F5344CB8AC3E}">
        <p14:creationId xmlns:p14="http://schemas.microsoft.com/office/powerpoint/2010/main" val="348952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cs typeface="Calibri"/>
              </a:rPr>
              <a:t>Generally, people dread the two works "group work" or "group project" almost as much as "word problem". Why is that? So much of the work we do in an information economy is built on collaboration.</a:t>
            </a:r>
          </a:p>
          <a:p>
            <a:endParaRPr lang="en-US" dirty="0">
              <a:cs typeface="Calibri"/>
            </a:endParaRPr>
          </a:p>
          <a:p>
            <a:r>
              <a:rPr lang="en-US" dirty="0">
                <a:cs typeface="Calibri"/>
              </a:rPr>
              <a:t>Give them 5 minutes to write down whatever they can think of.</a:t>
            </a:r>
            <a:endParaRPr lang="en-US" dirty="0"/>
          </a:p>
          <a:p>
            <a:endParaRPr lang="en-US" dirty="0">
              <a:cs typeface="Calibri"/>
            </a:endParaRPr>
          </a:p>
          <a:p>
            <a:r>
              <a:rPr lang="en-US" dirty="0">
                <a:cs typeface="Calibri"/>
              </a:rPr>
              <a:t>Then have them place their stickies on the board under the following words/phrases (topically grouping them):</a:t>
            </a:r>
          </a:p>
          <a:p>
            <a:r>
              <a:rPr lang="en-US" dirty="0"/>
              <a:t>Communication (Not communicating enough/or well) </a:t>
            </a:r>
          </a:p>
          <a:p>
            <a:r>
              <a:rPr lang="en-US" dirty="0"/>
              <a:t>Effort parity/shared responsibility (Some people do all the work, and some do none) </a:t>
            </a:r>
            <a:endParaRPr lang="en-US" dirty="0">
              <a:cs typeface="Calibri"/>
            </a:endParaRPr>
          </a:p>
          <a:p>
            <a:r>
              <a:rPr lang="en-US" dirty="0"/>
              <a:t>Engagement (Not everyone is focused) </a:t>
            </a:r>
            <a:endParaRPr lang="en-US" dirty="0">
              <a:cs typeface="Calibri"/>
            </a:endParaRPr>
          </a:p>
          <a:p>
            <a:r>
              <a:rPr lang="en-US" dirty="0"/>
              <a:t>Quality (Quality of the work varies) </a:t>
            </a:r>
            <a:endParaRPr lang="en-US" dirty="0">
              <a:cs typeface="Calibri"/>
            </a:endParaRPr>
          </a:p>
          <a:p>
            <a:r>
              <a:rPr lang="en-US" dirty="0"/>
              <a:t>Inter-personal relations (People argue or refuse to work together) </a:t>
            </a:r>
            <a:endParaRPr lang="en-US" dirty="0">
              <a:cs typeface="Calibri"/>
            </a:endParaRPr>
          </a:p>
          <a:p>
            <a:r>
              <a:rPr lang="en-US" dirty="0"/>
              <a:t>Attitude (Negative attitudes) </a:t>
            </a:r>
            <a:endParaRPr lang="en-US" dirty="0">
              <a:cs typeface="Calibri"/>
            </a:endParaRPr>
          </a:p>
          <a:p>
            <a:r>
              <a:rPr lang="en-US" dirty="0"/>
              <a:t>Pride of authorship (Don't change my stuff) </a:t>
            </a:r>
            <a:endParaRPr lang="en-US" dirty="0">
              <a:cs typeface="Calibri"/>
            </a:endParaRPr>
          </a:p>
          <a:p>
            <a:r>
              <a:rPr lang="en-US" dirty="0"/>
              <a:t>Personal care (Hunger, fatigue, stress) </a:t>
            </a:r>
            <a:endParaRPr lang="en-US" dirty="0">
              <a:cs typeface="Calibri"/>
            </a:endParaRPr>
          </a:p>
          <a:p>
            <a:r>
              <a:rPr lang="en-US" dirty="0"/>
              <a:t>Time management (Not enough planning to work together) </a:t>
            </a:r>
            <a:endParaRPr lang="en-US" dirty="0">
              <a:cs typeface="Calibri"/>
            </a:endParaRPr>
          </a:p>
          <a:p>
            <a:r>
              <a:rPr lang="en-US" dirty="0"/>
              <a:t>Other</a:t>
            </a:r>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DA7AC2F6-F9B0-44E1-A28B-FCE91221E408}" type="slidenum">
              <a:rPr lang="en-US" smtClean="0"/>
              <a:pPr/>
              <a:t>4</a:t>
            </a:fld>
            <a:endParaRPr lang="en-US"/>
          </a:p>
        </p:txBody>
      </p:sp>
    </p:spTree>
    <p:extLst>
      <p:ext uri="{BB962C8B-B14F-4D97-AF65-F5344CB8AC3E}">
        <p14:creationId xmlns:p14="http://schemas.microsoft.com/office/powerpoint/2010/main" val="1812949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cs typeface="Calibri"/>
            </a:endParaRPr>
          </a:p>
        </p:txBody>
      </p:sp>
      <p:sp>
        <p:nvSpPr>
          <p:cNvPr id="4" name="Slide Number Placeholder 3"/>
          <p:cNvSpPr>
            <a:spLocks noGrp="1"/>
          </p:cNvSpPr>
          <p:nvPr>
            <p:ph type="sldNum" sz="quarter" idx="10"/>
          </p:nvPr>
        </p:nvSpPr>
        <p:spPr/>
        <p:txBody>
          <a:bodyPr/>
          <a:lstStyle/>
          <a:p>
            <a:fld id="{DA7AC2F6-F9B0-44E1-A28B-FCE91221E408}" type="slidenum">
              <a:rPr lang="en-US" smtClean="0"/>
              <a:pPr/>
              <a:t>5</a:t>
            </a:fld>
            <a:endParaRPr lang="en-US"/>
          </a:p>
        </p:txBody>
      </p:sp>
    </p:spTree>
    <p:extLst>
      <p:ext uri="{BB962C8B-B14F-4D97-AF65-F5344CB8AC3E}">
        <p14:creationId xmlns:p14="http://schemas.microsoft.com/office/powerpoint/2010/main" val="410176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cs typeface="Calibri"/>
              </a:rPr>
              <a:t>Most relationships suffer over communication.</a:t>
            </a:r>
            <a:endParaRPr lang="en-US" dirty="0">
              <a:cs typeface="Calibri"/>
            </a:endParaRPr>
          </a:p>
          <a:p>
            <a:r>
              <a:rPr lang="en-US">
                <a:cs typeface="Calibri"/>
              </a:rPr>
              <a:t>Keeping the conversation going. Engage and build. It just works better.</a:t>
            </a:r>
          </a:p>
          <a:p>
            <a:r>
              <a:rPr lang="en-US">
                <a:cs typeface="Calibri"/>
              </a:rPr>
              <a:t>Honestly, working 30 minutes on something that doesn't work is better than spending that 30 minutes discussing why it might or won't.</a:t>
            </a:r>
            <a:endParaRPr lang="en-US" dirty="0">
              <a:cs typeface="Calibri"/>
            </a:endParaRPr>
          </a:p>
        </p:txBody>
      </p:sp>
      <p:sp>
        <p:nvSpPr>
          <p:cNvPr id="4" name="Slide Number Placeholder 3"/>
          <p:cNvSpPr>
            <a:spLocks noGrp="1"/>
          </p:cNvSpPr>
          <p:nvPr>
            <p:ph type="sldNum" sz="quarter" idx="10"/>
          </p:nvPr>
        </p:nvSpPr>
        <p:spPr/>
        <p:txBody>
          <a:bodyPr/>
          <a:lstStyle/>
          <a:p>
            <a:fld id="{DA7AC2F6-F9B0-44E1-A28B-FCE91221E408}" type="slidenum">
              <a:rPr lang="en-US" smtClean="0"/>
              <a:pPr/>
              <a:t>6</a:t>
            </a:fld>
            <a:endParaRPr lang="en-US"/>
          </a:p>
        </p:txBody>
      </p:sp>
    </p:spTree>
    <p:extLst>
      <p:ext uri="{BB962C8B-B14F-4D97-AF65-F5344CB8AC3E}">
        <p14:creationId xmlns:p14="http://schemas.microsoft.com/office/powerpoint/2010/main" val="952296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cs typeface="Calibri"/>
              </a:rPr>
              <a:t>It helps to make sure that both people in the pair feel like the work is shared.</a:t>
            </a:r>
          </a:p>
          <a:p>
            <a:r>
              <a:rPr lang="en-US" dirty="0">
                <a:cs typeface="Calibri"/>
              </a:rPr>
              <a:t>A great tool for that is a timer, something to keep the work on track and also to time-box driving and navigating</a:t>
            </a:r>
          </a:p>
          <a:p>
            <a:r>
              <a:rPr lang="en-US" dirty="0">
                <a:cs typeface="Calibri"/>
              </a:rPr>
              <a:t>Use your phone, use an app, use a pomodoro timer (looks like a tomato). Pomodoro technique is a 25 minute session and 5 minute break</a:t>
            </a:r>
          </a:p>
          <a:p>
            <a:r>
              <a:rPr lang="en-US" dirty="0">
                <a:cs typeface="Calibri"/>
              </a:rPr>
              <a:t>Switch off when the timer goes off.</a:t>
            </a:r>
          </a:p>
          <a:p>
            <a:r>
              <a:rPr lang="en-US" dirty="0">
                <a:cs typeface="Calibri"/>
              </a:rPr>
              <a:t>Also, make sure the navigator has something to do with their hands, noting decisions made, attempts tried, tasks accomplished and yet to be</a:t>
            </a:r>
          </a:p>
          <a:p>
            <a:endParaRPr lang="en-US" dirty="0">
              <a:cs typeface="Calibri"/>
            </a:endParaRPr>
          </a:p>
        </p:txBody>
      </p:sp>
      <p:sp>
        <p:nvSpPr>
          <p:cNvPr id="4" name="Slide Number Placeholder 3"/>
          <p:cNvSpPr>
            <a:spLocks noGrp="1"/>
          </p:cNvSpPr>
          <p:nvPr>
            <p:ph type="sldNum" sz="quarter" idx="10"/>
          </p:nvPr>
        </p:nvSpPr>
        <p:spPr/>
        <p:txBody>
          <a:bodyPr/>
          <a:lstStyle/>
          <a:p>
            <a:fld id="{DA7AC2F6-F9B0-44E1-A28B-FCE91221E408}" type="slidenum">
              <a:rPr lang="en-US" smtClean="0"/>
              <a:pPr/>
              <a:t>7</a:t>
            </a:fld>
            <a:endParaRPr lang="en-US"/>
          </a:p>
        </p:txBody>
      </p:sp>
    </p:spTree>
    <p:extLst>
      <p:ext uri="{BB962C8B-B14F-4D97-AF65-F5344CB8AC3E}">
        <p14:creationId xmlns:p14="http://schemas.microsoft.com/office/powerpoint/2010/main" val="2820925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cs typeface="Calibri"/>
              </a:rPr>
              <a:t>To do your best work, you must get allow the ego is take a back seat to the work</a:t>
            </a:r>
          </a:p>
          <a:p>
            <a:r>
              <a:rPr lang="en-US">
                <a:cs typeface="Calibri"/>
              </a:rPr>
              <a:t>Be brave enough to make mistakes and you'll also be more likely to excel</a:t>
            </a:r>
          </a:p>
          <a:p>
            <a:endParaRPr lang="en-US" dirty="0">
              <a:cs typeface="Calibri"/>
            </a:endParaRPr>
          </a:p>
          <a:p>
            <a:r>
              <a:rPr lang="en-US">
                <a:cs typeface="Calibri"/>
              </a:rPr>
              <a:t>Reminds me of Elizabeth Gilbert's Big Magic</a:t>
            </a:r>
            <a:endParaRPr lang="en-US" dirty="0">
              <a:cs typeface="Calibri"/>
            </a:endParaRPr>
          </a:p>
        </p:txBody>
      </p:sp>
      <p:sp>
        <p:nvSpPr>
          <p:cNvPr id="4" name="Slide Number Placeholder 3"/>
          <p:cNvSpPr>
            <a:spLocks noGrp="1"/>
          </p:cNvSpPr>
          <p:nvPr>
            <p:ph type="sldNum" sz="quarter" idx="10"/>
          </p:nvPr>
        </p:nvSpPr>
        <p:spPr/>
        <p:txBody>
          <a:bodyPr/>
          <a:lstStyle/>
          <a:p>
            <a:fld id="{DA7AC2F6-F9B0-44E1-A28B-FCE91221E408}" type="slidenum">
              <a:rPr lang="en-US" smtClean="0"/>
              <a:pPr/>
              <a:t>8</a:t>
            </a:fld>
            <a:endParaRPr lang="en-US"/>
          </a:p>
        </p:txBody>
      </p:sp>
    </p:spTree>
    <p:extLst>
      <p:ext uri="{BB962C8B-B14F-4D97-AF65-F5344CB8AC3E}">
        <p14:creationId xmlns:p14="http://schemas.microsoft.com/office/powerpoint/2010/main" val="2914451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a:cs typeface="Calibri"/>
              </a:rPr>
              <a:t>Do you have sources that you look to for inspiration or ideas? Programming or beyond?</a:t>
            </a:r>
            <a:endParaRPr lang="en-US" dirty="0"/>
          </a:p>
          <a:p>
            <a:endParaRPr lang="en-US" dirty="0"/>
          </a:p>
          <a:p>
            <a:r>
              <a:rPr lang="en-US"/>
              <a:t>The Mythical Man-Month</a:t>
            </a:r>
          </a:p>
          <a:p>
            <a:r>
              <a:rPr lang="en-US" dirty="0"/>
              <a:t>Brooks demonstrates that many of the issues that plague software development are as old as software development itself. It's one of the first books written on the experience of coding, not from a technical perspective but from a human relations perspective.</a:t>
            </a:r>
            <a:endParaRPr lang="en-US" dirty="0">
              <a:cs typeface="Calibri"/>
            </a:endParaRPr>
          </a:p>
          <a:p>
            <a:br>
              <a:rPr lang="en-US" dirty="0"/>
            </a:br>
            <a:endParaRPr lang="en-US" dirty="0"/>
          </a:p>
          <a:p>
            <a:r>
              <a:rPr lang="en-US" dirty="0"/>
              <a:t>Zen and Art of Motorcycle Maintenance</a:t>
            </a:r>
            <a:endParaRPr lang="en-US" dirty="0">
              <a:cs typeface="Calibri"/>
            </a:endParaRPr>
          </a:p>
          <a:p>
            <a:r>
              <a:rPr lang="en-US" dirty="0"/>
              <a:t>It's about working on motorcycles, a father-son relationship, a road trip to Oregon, a mental breakdown, and the pursuit and definition of "the good." But it has a lot to say about working on hard problems and how to go about that process that applies directly to software development. It was also one of the most popular books of the 1970s.</a:t>
            </a:r>
            <a:endParaRPr lang="en-US" dirty="0">
              <a:cs typeface="Calibri"/>
            </a:endParaRPr>
          </a:p>
          <a:p>
            <a:br>
              <a:rPr lang="en-US" dirty="0"/>
            </a:br>
            <a:endParaRPr lang="en-US" dirty="0"/>
          </a:p>
          <a:p>
            <a:r>
              <a:rPr lang="en-US" dirty="0"/>
              <a:t>The Checklist Manifesto</a:t>
            </a:r>
            <a:endParaRPr lang="en-US" dirty="0">
              <a:cs typeface="Calibri"/>
            </a:endParaRPr>
          </a:p>
          <a:p>
            <a:r>
              <a:rPr lang="en-US" dirty="0"/>
              <a:t>The more complex the work we do, the easier it is to make a mistake. We may know what to do, but we don't always remember what we know. That's the difference between ignorance and incompetence. </a:t>
            </a:r>
            <a:r>
              <a:rPr lang="en-US" err="1"/>
              <a:t>Guwande</a:t>
            </a:r>
            <a:r>
              <a:rPr lang="en-US" dirty="0"/>
              <a:t> shows how from construction to aviation to surgery, humans need a set of pre-defined steps to consistency perform well. Software development is no exception.</a:t>
            </a:r>
            <a:endParaRPr lang="en-US" dirty="0">
              <a:cs typeface="Calibri"/>
            </a:endParaRPr>
          </a:p>
          <a:p>
            <a:endParaRPr lang="en-US" dirty="0">
              <a:cs typeface="Calibri"/>
            </a:endParaRPr>
          </a:p>
          <a:p>
            <a:r>
              <a:rPr lang="en-US">
                <a:cs typeface="Calibri"/>
              </a:rPr>
              <a:t>Big Magic</a:t>
            </a:r>
            <a:endParaRPr lang="en-US" dirty="0">
              <a:cs typeface="Calibri"/>
            </a:endParaRPr>
          </a:p>
          <a:p>
            <a:r>
              <a:rPr lang="en-US">
                <a:cs typeface="Calibri"/>
              </a:rPr>
              <a:t>Elizabeth Gilbert quotes poet Jack Gilbert that to live a creative life means having the courage to uncover all the beauty and truth buried inside you. Programming is a creative act, one that benefits from the same level of bravery to try things and to led creativity drive and fear take a back seat because fear will always tag along, telling you to be careful and not to do anything new.</a:t>
            </a:r>
            <a:endParaRPr lang="en-US" dirty="0">
              <a:cs typeface="Calibri"/>
            </a:endParaRPr>
          </a:p>
        </p:txBody>
      </p:sp>
      <p:sp>
        <p:nvSpPr>
          <p:cNvPr id="4" name="Slide Number Placeholder 3"/>
          <p:cNvSpPr>
            <a:spLocks noGrp="1"/>
          </p:cNvSpPr>
          <p:nvPr>
            <p:ph type="sldNum" sz="quarter" idx="10"/>
          </p:nvPr>
        </p:nvSpPr>
        <p:spPr/>
        <p:txBody>
          <a:bodyPr/>
          <a:lstStyle/>
          <a:p>
            <a:fld id="{DA7AC2F6-F9B0-44E1-A28B-FCE91221E408}" type="slidenum">
              <a:rPr lang="en-US" smtClean="0"/>
              <a:pPr/>
              <a:t>9</a:t>
            </a:fld>
            <a:endParaRPr lang="en-US"/>
          </a:p>
        </p:txBody>
      </p:sp>
    </p:spTree>
    <p:extLst>
      <p:ext uri="{BB962C8B-B14F-4D97-AF65-F5344CB8AC3E}">
        <p14:creationId xmlns:p14="http://schemas.microsoft.com/office/powerpoint/2010/main" val="3113068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0F0BA-963A-49B4-9CCD-03915AE674F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1439610-5D18-4AB1-B2CB-EC5A45C506B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00AFCB7-27C2-4CBB-A5A3-0A3EFEE13922}"/>
              </a:ext>
            </a:extLst>
          </p:cNvPr>
          <p:cNvSpPr>
            <a:spLocks noGrp="1"/>
          </p:cNvSpPr>
          <p:nvPr>
            <p:ph type="dt" sz="half" idx="10"/>
          </p:nvPr>
        </p:nvSpPr>
        <p:spPr/>
        <p:txBody>
          <a:bodyPr/>
          <a:lstStyle/>
          <a:p>
            <a:fld id="{FC4CBCF2-FC8A-1D4E-909A-B43A83FF4516}" type="datetimeFigureOut">
              <a:rPr lang="en-US" smtClean="0"/>
              <a:pPr/>
              <a:t>9/25/19</a:t>
            </a:fld>
            <a:endParaRPr lang="en-US" dirty="0"/>
          </a:p>
        </p:txBody>
      </p:sp>
      <p:sp>
        <p:nvSpPr>
          <p:cNvPr id="5" name="Footer Placeholder 4">
            <a:extLst>
              <a:ext uri="{FF2B5EF4-FFF2-40B4-BE49-F238E27FC236}">
                <a16:creationId xmlns:a16="http://schemas.microsoft.com/office/drawing/2014/main" id="{2F41A16A-F45A-4A0F-8F84-979894D2CA2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C792BE-2551-4264-A7F8-62A41264C68F}"/>
              </a:ext>
            </a:extLst>
          </p:cNvPr>
          <p:cNvSpPr>
            <a:spLocks noGrp="1"/>
          </p:cNvSpPr>
          <p:nvPr>
            <p:ph type="sldNum" sz="quarter" idx="12"/>
          </p:nvPr>
        </p:nvSpPr>
        <p:spPr/>
        <p:txBody>
          <a:bodyPr/>
          <a:lstStyle/>
          <a:p>
            <a:fld id="{6C4200B2-4F3D-894C-9723-BA26B68A25CA}" type="slidenum">
              <a:rPr lang="en-US" smtClean="0"/>
              <a:pPr/>
              <a:t>‹#›</a:t>
            </a:fld>
            <a:endParaRPr lang="en-US" dirty="0"/>
          </a:p>
        </p:txBody>
      </p:sp>
    </p:spTree>
    <p:extLst>
      <p:ext uri="{BB962C8B-B14F-4D97-AF65-F5344CB8AC3E}">
        <p14:creationId xmlns:p14="http://schemas.microsoft.com/office/powerpoint/2010/main" val="2459668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C9103-D4C9-41EC-B7D9-6D57FA87B7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DF3423-BCA0-4A12-9314-097A4E77C3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E61C1F-611D-488C-9C4F-E95FE183712A}"/>
              </a:ext>
            </a:extLst>
          </p:cNvPr>
          <p:cNvSpPr>
            <a:spLocks noGrp="1"/>
          </p:cNvSpPr>
          <p:nvPr>
            <p:ph type="dt" sz="half" idx="10"/>
          </p:nvPr>
        </p:nvSpPr>
        <p:spPr/>
        <p:txBody>
          <a:bodyPr/>
          <a:lstStyle/>
          <a:p>
            <a:fld id="{FC4CBCF2-FC8A-1D4E-909A-B43A83FF4516}" type="datetimeFigureOut">
              <a:rPr lang="en-US" smtClean="0"/>
              <a:pPr/>
              <a:t>9/25/19</a:t>
            </a:fld>
            <a:endParaRPr lang="en-US" dirty="0"/>
          </a:p>
        </p:txBody>
      </p:sp>
      <p:sp>
        <p:nvSpPr>
          <p:cNvPr id="5" name="Footer Placeholder 4">
            <a:extLst>
              <a:ext uri="{FF2B5EF4-FFF2-40B4-BE49-F238E27FC236}">
                <a16:creationId xmlns:a16="http://schemas.microsoft.com/office/drawing/2014/main" id="{D94689A3-0501-4367-AE5D-AC4895C86FC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505C604-2DFF-4E2B-B4C5-D9FA03FC908C}"/>
              </a:ext>
            </a:extLst>
          </p:cNvPr>
          <p:cNvSpPr>
            <a:spLocks noGrp="1"/>
          </p:cNvSpPr>
          <p:nvPr>
            <p:ph type="sldNum" sz="quarter" idx="12"/>
          </p:nvPr>
        </p:nvSpPr>
        <p:spPr/>
        <p:txBody>
          <a:bodyPr/>
          <a:lstStyle/>
          <a:p>
            <a:fld id="{6C4200B2-4F3D-894C-9723-BA26B68A25CA}" type="slidenum">
              <a:rPr lang="en-US" smtClean="0"/>
              <a:pPr/>
              <a:t>‹#›</a:t>
            </a:fld>
            <a:endParaRPr lang="en-US" dirty="0"/>
          </a:p>
        </p:txBody>
      </p:sp>
    </p:spTree>
    <p:extLst>
      <p:ext uri="{BB962C8B-B14F-4D97-AF65-F5344CB8AC3E}">
        <p14:creationId xmlns:p14="http://schemas.microsoft.com/office/powerpoint/2010/main" val="2172243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C92275-0E22-41C2-83C6-15171CC213A6}"/>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1A434D-4B75-44AE-ADC6-1DD37CFC78D0}"/>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2175FE-EEC9-47C4-AE21-0668139331AB}"/>
              </a:ext>
            </a:extLst>
          </p:cNvPr>
          <p:cNvSpPr>
            <a:spLocks noGrp="1"/>
          </p:cNvSpPr>
          <p:nvPr>
            <p:ph type="dt" sz="half" idx="10"/>
          </p:nvPr>
        </p:nvSpPr>
        <p:spPr/>
        <p:txBody>
          <a:bodyPr/>
          <a:lstStyle/>
          <a:p>
            <a:fld id="{FC4CBCF2-FC8A-1D4E-909A-B43A83FF4516}" type="datetimeFigureOut">
              <a:rPr lang="en-US" smtClean="0"/>
              <a:pPr/>
              <a:t>9/25/19</a:t>
            </a:fld>
            <a:endParaRPr lang="en-US" dirty="0"/>
          </a:p>
        </p:txBody>
      </p:sp>
      <p:sp>
        <p:nvSpPr>
          <p:cNvPr id="5" name="Footer Placeholder 4">
            <a:extLst>
              <a:ext uri="{FF2B5EF4-FFF2-40B4-BE49-F238E27FC236}">
                <a16:creationId xmlns:a16="http://schemas.microsoft.com/office/drawing/2014/main" id="{406B1921-5F49-477B-9F7D-2EBC714863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D44B97F-389E-4F26-BCA5-0B7A915D5863}"/>
              </a:ext>
            </a:extLst>
          </p:cNvPr>
          <p:cNvSpPr>
            <a:spLocks noGrp="1"/>
          </p:cNvSpPr>
          <p:nvPr>
            <p:ph type="sldNum" sz="quarter" idx="12"/>
          </p:nvPr>
        </p:nvSpPr>
        <p:spPr/>
        <p:txBody>
          <a:bodyPr/>
          <a:lstStyle/>
          <a:p>
            <a:fld id="{6C4200B2-4F3D-894C-9723-BA26B68A25CA}" type="slidenum">
              <a:rPr lang="en-US" smtClean="0"/>
              <a:pPr/>
              <a:t>‹#›</a:t>
            </a:fld>
            <a:endParaRPr lang="en-US" dirty="0"/>
          </a:p>
        </p:txBody>
      </p:sp>
    </p:spTree>
    <p:extLst>
      <p:ext uri="{BB962C8B-B14F-4D97-AF65-F5344CB8AC3E}">
        <p14:creationId xmlns:p14="http://schemas.microsoft.com/office/powerpoint/2010/main" val="1487762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CBD1B-23D2-4C01-8602-5A68751475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2338FB-46C0-4421-9054-FB6D2CEA35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9E3582-C6AC-49DD-8C1A-BA523B67E40C}"/>
              </a:ext>
            </a:extLst>
          </p:cNvPr>
          <p:cNvSpPr>
            <a:spLocks noGrp="1"/>
          </p:cNvSpPr>
          <p:nvPr>
            <p:ph type="dt" sz="half" idx="10"/>
          </p:nvPr>
        </p:nvSpPr>
        <p:spPr/>
        <p:txBody>
          <a:bodyPr/>
          <a:lstStyle/>
          <a:p>
            <a:fld id="{FC4CBCF2-FC8A-1D4E-909A-B43A83FF4516}" type="datetimeFigureOut">
              <a:rPr lang="en-US" smtClean="0"/>
              <a:pPr/>
              <a:t>9/25/19</a:t>
            </a:fld>
            <a:endParaRPr lang="en-US" dirty="0"/>
          </a:p>
        </p:txBody>
      </p:sp>
      <p:sp>
        <p:nvSpPr>
          <p:cNvPr id="5" name="Footer Placeholder 4">
            <a:extLst>
              <a:ext uri="{FF2B5EF4-FFF2-40B4-BE49-F238E27FC236}">
                <a16:creationId xmlns:a16="http://schemas.microsoft.com/office/drawing/2014/main" id="{5DFC4D89-B6E5-447E-AA90-A3BC9576FC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B4F5EA7-BA17-4DDE-9405-D71EA5F6AE9E}"/>
              </a:ext>
            </a:extLst>
          </p:cNvPr>
          <p:cNvSpPr>
            <a:spLocks noGrp="1"/>
          </p:cNvSpPr>
          <p:nvPr>
            <p:ph type="sldNum" sz="quarter" idx="12"/>
          </p:nvPr>
        </p:nvSpPr>
        <p:spPr/>
        <p:txBody>
          <a:bodyPr/>
          <a:lstStyle/>
          <a:p>
            <a:fld id="{6C4200B2-4F3D-894C-9723-BA26B68A25CA}" type="slidenum">
              <a:rPr lang="en-US" smtClean="0"/>
              <a:pPr/>
              <a:t>‹#›</a:t>
            </a:fld>
            <a:endParaRPr lang="en-US" dirty="0"/>
          </a:p>
        </p:txBody>
      </p:sp>
    </p:spTree>
    <p:extLst>
      <p:ext uri="{BB962C8B-B14F-4D97-AF65-F5344CB8AC3E}">
        <p14:creationId xmlns:p14="http://schemas.microsoft.com/office/powerpoint/2010/main" val="13879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D1549-044B-4EB5-9805-52763CF1AAF8}"/>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2269B4A7-C177-4894-96B5-11A212A9385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57BF4B-83D3-4347-A6B3-0D8AAFFCDD88}"/>
              </a:ext>
            </a:extLst>
          </p:cNvPr>
          <p:cNvSpPr>
            <a:spLocks noGrp="1"/>
          </p:cNvSpPr>
          <p:nvPr>
            <p:ph type="dt" sz="half" idx="10"/>
          </p:nvPr>
        </p:nvSpPr>
        <p:spPr/>
        <p:txBody>
          <a:bodyPr/>
          <a:lstStyle/>
          <a:p>
            <a:fld id="{FC4CBCF2-FC8A-1D4E-909A-B43A83FF4516}" type="datetimeFigureOut">
              <a:rPr lang="en-US" smtClean="0"/>
              <a:pPr/>
              <a:t>9/25/19</a:t>
            </a:fld>
            <a:endParaRPr lang="en-US" dirty="0"/>
          </a:p>
        </p:txBody>
      </p:sp>
      <p:sp>
        <p:nvSpPr>
          <p:cNvPr id="5" name="Footer Placeholder 4">
            <a:extLst>
              <a:ext uri="{FF2B5EF4-FFF2-40B4-BE49-F238E27FC236}">
                <a16:creationId xmlns:a16="http://schemas.microsoft.com/office/drawing/2014/main" id="{035A5D95-92D5-4B03-8D13-183A4395A54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8703E2-5120-45E5-B00A-D8E2D4FDAEBA}"/>
              </a:ext>
            </a:extLst>
          </p:cNvPr>
          <p:cNvSpPr>
            <a:spLocks noGrp="1"/>
          </p:cNvSpPr>
          <p:nvPr>
            <p:ph type="sldNum" sz="quarter" idx="12"/>
          </p:nvPr>
        </p:nvSpPr>
        <p:spPr/>
        <p:txBody>
          <a:bodyPr/>
          <a:lstStyle/>
          <a:p>
            <a:fld id="{6C4200B2-4F3D-894C-9723-BA26B68A25CA}" type="slidenum">
              <a:rPr lang="en-US" smtClean="0"/>
              <a:pPr/>
              <a:t>‹#›</a:t>
            </a:fld>
            <a:endParaRPr lang="en-US" dirty="0"/>
          </a:p>
        </p:txBody>
      </p:sp>
    </p:spTree>
    <p:extLst>
      <p:ext uri="{BB962C8B-B14F-4D97-AF65-F5344CB8AC3E}">
        <p14:creationId xmlns:p14="http://schemas.microsoft.com/office/powerpoint/2010/main" val="2941885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811E-F18E-41F4-AAE9-9EF3072969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FC32F0-6545-432A-93D0-AB4A0986ED6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DC04CE-C69B-40AF-9B81-704919276728}"/>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7837AB-F031-4956-9B57-8F9311E73B4C}"/>
              </a:ext>
            </a:extLst>
          </p:cNvPr>
          <p:cNvSpPr>
            <a:spLocks noGrp="1"/>
          </p:cNvSpPr>
          <p:nvPr>
            <p:ph type="dt" sz="half" idx="10"/>
          </p:nvPr>
        </p:nvSpPr>
        <p:spPr/>
        <p:txBody>
          <a:bodyPr/>
          <a:lstStyle/>
          <a:p>
            <a:fld id="{FC4CBCF2-FC8A-1D4E-909A-B43A83FF4516}" type="datetimeFigureOut">
              <a:rPr lang="en-US" smtClean="0"/>
              <a:pPr/>
              <a:t>9/25/19</a:t>
            </a:fld>
            <a:endParaRPr lang="en-US" dirty="0"/>
          </a:p>
        </p:txBody>
      </p:sp>
      <p:sp>
        <p:nvSpPr>
          <p:cNvPr id="6" name="Footer Placeholder 5">
            <a:extLst>
              <a:ext uri="{FF2B5EF4-FFF2-40B4-BE49-F238E27FC236}">
                <a16:creationId xmlns:a16="http://schemas.microsoft.com/office/drawing/2014/main" id="{E0102D0A-3617-4F82-8EE1-4669D326A67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5BBFCCD-EF66-4867-B5E9-2CAA27E8AB6C}"/>
              </a:ext>
            </a:extLst>
          </p:cNvPr>
          <p:cNvSpPr>
            <a:spLocks noGrp="1"/>
          </p:cNvSpPr>
          <p:nvPr>
            <p:ph type="sldNum" sz="quarter" idx="12"/>
          </p:nvPr>
        </p:nvSpPr>
        <p:spPr/>
        <p:txBody>
          <a:bodyPr/>
          <a:lstStyle/>
          <a:p>
            <a:fld id="{6C4200B2-4F3D-894C-9723-BA26B68A25CA}" type="slidenum">
              <a:rPr lang="en-US" smtClean="0"/>
              <a:pPr/>
              <a:t>‹#›</a:t>
            </a:fld>
            <a:endParaRPr lang="en-US" dirty="0"/>
          </a:p>
        </p:txBody>
      </p:sp>
    </p:spTree>
    <p:extLst>
      <p:ext uri="{BB962C8B-B14F-4D97-AF65-F5344CB8AC3E}">
        <p14:creationId xmlns:p14="http://schemas.microsoft.com/office/powerpoint/2010/main" val="4085889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CBF67-BCD8-4638-A161-666F9BF6A63B}"/>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4F41CF-ABE8-4BFF-91E1-D88B02507A8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67007BF-5AD2-47C9-88CD-6C0028BB2D1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53EFBF-99F0-4EA9-BB05-B4E03903BDE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2D5B680-03F6-49DA-9739-0EBD5F169726}"/>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2F1C9F-7E8D-4309-A95B-152CBC42ABCB}"/>
              </a:ext>
            </a:extLst>
          </p:cNvPr>
          <p:cNvSpPr>
            <a:spLocks noGrp="1"/>
          </p:cNvSpPr>
          <p:nvPr>
            <p:ph type="dt" sz="half" idx="10"/>
          </p:nvPr>
        </p:nvSpPr>
        <p:spPr/>
        <p:txBody>
          <a:bodyPr/>
          <a:lstStyle/>
          <a:p>
            <a:fld id="{FC4CBCF2-FC8A-1D4E-909A-B43A83FF4516}" type="datetimeFigureOut">
              <a:rPr lang="en-US" smtClean="0"/>
              <a:pPr/>
              <a:t>9/25/19</a:t>
            </a:fld>
            <a:endParaRPr lang="en-US" dirty="0"/>
          </a:p>
        </p:txBody>
      </p:sp>
      <p:sp>
        <p:nvSpPr>
          <p:cNvPr id="8" name="Footer Placeholder 7">
            <a:extLst>
              <a:ext uri="{FF2B5EF4-FFF2-40B4-BE49-F238E27FC236}">
                <a16:creationId xmlns:a16="http://schemas.microsoft.com/office/drawing/2014/main" id="{B2BC04B6-46D6-41A2-9D5D-6B80452B209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597F279-EE95-4919-9E4C-724AE579D7B1}"/>
              </a:ext>
            </a:extLst>
          </p:cNvPr>
          <p:cNvSpPr>
            <a:spLocks noGrp="1"/>
          </p:cNvSpPr>
          <p:nvPr>
            <p:ph type="sldNum" sz="quarter" idx="12"/>
          </p:nvPr>
        </p:nvSpPr>
        <p:spPr/>
        <p:txBody>
          <a:bodyPr/>
          <a:lstStyle/>
          <a:p>
            <a:fld id="{6C4200B2-4F3D-894C-9723-BA26B68A25CA}" type="slidenum">
              <a:rPr lang="en-US" smtClean="0"/>
              <a:pPr/>
              <a:t>‹#›</a:t>
            </a:fld>
            <a:endParaRPr lang="en-US" dirty="0"/>
          </a:p>
        </p:txBody>
      </p:sp>
    </p:spTree>
    <p:extLst>
      <p:ext uri="{BB962C8B-B14F-4D97-AF65-F5344CB8AC3E}">
        <p14:creationId xmlns:p14="http://schemas.microsoft.com/office/powerpoint/2010/main" val="1454485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B4F2D-ACD9-40E6-846C-79C36AA570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D2665C-D12D-4D49-B7A2-B63AE5622E9A}"/>
              </a:ext>
            </a:extLst>
          </p:cNvPr>
          <p:cNvSpPr>
            <a:spLocks noGrp="1"/>
          </p:cNvSpPr>
          <p:nvPr>
            <p:ph type="dt" sz="half" idx="10"/>
          </p:nvPr>
        </p:nvSpPr>
        <p:spPr/>
        <p:txBody>
          <a:bodyPr/>
          <a:lstStyle/>
          <a:p>
            <a:fld id="{FC4CBCF2-FC8A-1D4E-909A-B43A83FF4516}" type="datetimeFigureOut">
              <a:rPr lang="en-US" smtClean="0"/>
              <a:pPr/>
              <a:t>9/25/19</a:t>
            </a:fld>
            <a:endParaRPr lang="en-US" dirty="0"/>
          </a:p>
        </p:txBody>
      </p:sp>
      <p:sp>
        <p:nvSpPr>
          <p:cNvPr id="4" name="Footer Placeholder 3">
            <a:extLst>
              <a:ext uri="{FF2B5EF4-FFF2-40B4-BE49-F238E27FC236}">
                <a16:creationId xmlns:a16="http://schemas.microsoft.com/office/drawing/2014/main" id="{A85D9367-8B5E-4F26-A4E3-B4823EC1AA1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2609ACC-0ACC-4D84-BBDA-F43839F92B2D}"/>
              </a:ext>
            </a:extLst>
          </p:cNvPr>
          <p:cNvSpPr>
            <a:spLocks noGrp="1"/>
          </p:cNvSpPr>
          <p:nvPr>
            <p:ph type="sldNum" sz="quarter" idx="12"/>
          </p:nvPr>
        </p:nvSpPr>
        <p:spPr/>
        <p:txBody>
          <a:bodyPr/>
          <a:lstStyle/>
          <a:p>
            <a:fld id="{6C4200B2-4F3D-894C-9723-BA26B68A25CA}" type="slidenum">
              <a:rPr lang="en-US" smtClean="0"/>
              <a:pPr/>
              <a:t>‹#›</a:t>
            </a:fld>
            <a:endParaRPr lang="en-US" dirty="0"/>
          </a:p>
        </p:txBody>
      </p:sp>
    </p:spTree>
    <p:extLst>
      <p:ext uri="{BB962C8B-B14F-4D97-AF65-F5344CB8AC3E}">
        <p14:creationId xmlns:p14="http://schemas.microsoft.com/office/powerpoint/2010/main" val="360311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746D6C-DEF3-4FC8-A379-E1F44A6371B6}"/>
              </a:ext>
            </a:extLst>
          </p:cNvPr>
          <p:cNvSpPr>
            <a:spLocks noGrp="1"/>
          </p:cNvSpPr>
          <p:nvPr>
            <p:ph type="dt" sz="half" idx="10"/>
          </p:nvPr>
        </p:nvSpPr>
        <p:spPr/>
        <p:txBody>
          <a:bodyPr/>
          <a:lstStyle/>
          <a:p>
            <a:fld id="{FC4CBCF2-FC8A-1D4E-909A-B43A83FF4516}" type="datetimeFigureOut">
              <a:rPr lang="en-US" smtClean="0"/>
              <a:pPr/>
              <a:t>9/25/19</a:t>
            </a:fld>
            <a:endParaRPr lang="en-US" dirty="0"/>
          </a:p>
        </p:txBody>
      </p:sp>
      <p:sp>
        <p:nvSpPr>
          <p:cNvPr id="3" name="Footer Placeholder 2">
            <a:extLst>
              <a:ext uri="{FF2B5EF4-FFF2-40B4-BE49-F238E27FC236}">
                <a16:creationId xmlns:a16="http://schemas.microsoft.com/office/drawing/2014/main" id="{EE7D5262-7519-48E1-9814-D9EAD88932F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A43D1D9-4BF1-40C4-B9FB-06B32D11D6FA}"/>
              </a:ext>
            </a:extLst>
          </p:cNvPr>
          <p:cNvSpPr>
            <a:spLocks noGrp="1"/>
          </p:cNvSpPr>
          <p:nvPr>
            <p:ph type="sldNum" sz="quarter" idx="12"/>
          </p:nvPr>
        </p:nvSpPr>
        <p:spPr/>
        <p:txBody>
          <a:bodyPr/>
          <a:lstStyle/>
          <a:p>
            <a:fld id="{6C4200B2-4F3D-894C-9723-BA26B68A25CA}" type="slidenum">
              <a:rPr lang="en-US" smtClean="0"/>
              <a:pPr/>
              <a:t>‹#›</a:t>
            </a:fld>
            <a:endParaRPr lang="en-US" dirty="0"/>
          </a:p>
        </p:txBody>
      </p:sp>
    </p:spTree>
    <p:extLst>
      <p:ext uri="{BB962C8B-B14F-4D97-AF65-F5344CB8AC3E}">
        <p14:creationId xmlns:p14="http://schemas.microsoft.com/office/powerpoint/2010/main" val="1335526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693AB-C1B1-406F-AF8B-089D8462E2A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76532F3-1AC8-4B65-9FEE-DB4DC3183C4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CBFA56-A1C8-4390-81BE-A29B5FD0243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5798887-BD09-4385-BA8F-709129A60E97}"/>
              </a:ext>
            </a:extLst>
          </p:cNvPr>
          <p:cNvSpPr>
            <a:spLocks noGrp="1"/>
          </p:cNvSpPr>
          <p:nvPr>
            <p:ph type="dt" sz="half" idx="10"/>
          </p:nvPr>
        </p:nvSpPr>
        <p:spPr/>
        <p:txBody>
          <a:bodyPr/>
          <a:lstStyle/>
          <a:p>
            <a:fld id="{FC4CBCF2-FC8A-1D4E-909A-B43A83FF4516}" type="datetimeFigureOut">
              <a:rPr lang="en-US" smtClean="0"/>
              <a:pPr/>
              <a:t>9/25/19</a:t>
            </a:fld>
            <a:endParaRPr lang="en-US" dirty="0"/>
          </a:p>
        </p:txBody>
      </p:sp>
      <p:sp>
        <p:nvSpPr>
          <p:cNvPr id="6" name="Footer Placeholder 5">
            <a:extLst>
              <a:ext uri="{FF2B5EF4-FFF2-40B4-BE49-F238E27FC236}">
                <a16:creationId xmlns:a16="http://schemas.microsoft.com/office/drawing/2014/main" id="{3F26F80C-AFBC-4BEE-9616-095CB849D9B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63EE826-65CE-405C-96D0-957F5E9EF2F1}"/>
              </a:ext>
            </a:extLst>
          </p:cNvPr>
          <p:cNvSpPr>
            <a:spLocks noGrp="1"/>
          </p:cNvSpPr>
          <p:nvPr>
            <p:ph type="sldNum" sz="quarter" idx="12"/>
          </p:nvPr>
        </p:nvSpPr>
        <p:spPr/>
        <p:txBody>
          <a:bodyPr/>
          <a:lstStyle/>
          <a:p>
            <a:fld id="{6C4200B2-4F3D-894C-9723-BA26B68A25CA}" type="slidenum">
              <a:rPr lang="en-US" smtClean="0"/>
              <a:pPr/>
              <a:t>‹#›</a:t>
            </a:fld>
            <a:endParaRPr lang="en-US" dirty="0"/>
          </a:p>
        </p:txBody>
      </p:sp>
    </p:spTree>
    <p:extLst>
      <p:ext uri="{BB962C8B-B14F-4D97-AF65-F5344CB8AC3E}">
        <p14:creationId xmlns:p14="http://schemas.microsoft.com/office/powerpoint/2010/main" val="1559452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7660-C18D-46DC-8BBE-436FE2C4075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F3D44BD-529A-4CCA-948A-26484113C8A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C3B4253-4B31-41F7-808E-CDF37910A8C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25B5FF4-9384-4F7A-95A3-A28E1FB9D045}"/>
              </a:ext>
            </a:extLst>
          </p:cNvPr>
          <p:cNvSpPr>
            <a:spLocks noGrp="1"/>
          </p:cNvSpPr>
          <p:nvPr>
            <p:ph type="dt" sz="half" idx="10"/>
          </p:nvPr>
        </p:nvSpPr>
        <p:spPr/>
        <p:txBody>
          <a:bodyPr/>
          <a:lstStyle/>
          <a:p>
            <a:fld id="{FC4CBCF2-FC8A-1D4E-909A-B43A83FF4516}" type="datetimeFigureOut">
              <a:rPr lang="en-US" smtClean="0"/>
              <a:pPr/>
              <a:t>9/25/19</a:t>
            </a:fld>
            <a:endParaRPr lang="en-US" dirty="0"/>
          </a:p>
        </p:txBody>
      </p:sp>
      <p:sp>
        <p:nvSpPr>
          <p:cNvPr id="6" name="Footer Placeholder 5">
            <a:extLst>
              <a:ext uri="{FF2B5EF4-FFF2-40B4-BE49-F238E27FC236}">
                <a16:creationId xmlns:a16="http://schemas.microsoft.com/office/drawing/2014/main" id="{5F552ACA-77E5-4DC1-8907-3707E3B088E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BBEDCCB-B80A-40A6-A144-EE25F25E16F6}"/>
              </a:ext>
            </a:extLst>
          </p:cNvPr>
          <p:cNvSpPr>
            <a:spLocks noGrp="1"/>
          </p:cNvSpPr>
          <p:nvPr>
            <p:ph type="sldNum" sz="quarter" idx="12"/>
          </p:nvPr>
        </p:nvSpPr>
        <p:spPr/>
        <p:txBody>
          <a:bodyPr/>
          <a:lstStyle/>
          <a:p>
            <a:fld id="{6C4200B2-4F3D-894C-9723-BA26B68A25CA}" type="slidenum">
              <a:rPr lang="en-US" smtClean="0"/>
              <a:pPr/>
              <a:t>‹#›</a:t>
            </a:fld>
            <a:endParaRPr lang="en-US" dirty="0"/>
          </a:p>
        </p:txBody>
      </p:sp>
    </p:spTree>
    <p:extLst>
      <p:ext uri="{BB962C8B-B14F-4D97-AF65-F5344CB8AC3E}">
        <p14:creationId xmlns:p14="http://schemas.microsoft.com/office/powerpoint/2010/main" val="1192043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6CA43F-BE2D-415B-9DE1-E6EAB4B831C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5CBFCF-A5D6-4937-BD9E-41335FCDF85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C8D580-D22C-4061-8E3F-3DB883A5969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C4CBCF2-FC8A-1D4E-909A-B43A83FF4516}" type="datetimeFigureOut">
              <a:rPr lang="en-US" smtClean="0"/>
              <a:pPr/>
              <a:t>9/25/19</a:t>
            </a:fld>
            <a:endParaRPr lang="en-US" dirty="0"/>
          </a:p>
        </p:txBody>
      </p:sp>
      <p:sp>
        <p:nvSpPr>
          <p:cNvPr id="5" name="Footer Placeholder 4">
            <a:extLst>
              <a:ext uri="{FF2B5EF4-FFF2-40B4-BE49-F238E27FC236}">
                <a16:creationId xmlns:a16="http://schemas.microsoft.com/office/drawing/2014/main" id="{6BA31D5C-D9E1-458C-94A6-CD0CFECC52F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75ECFBA-752A-48CE-AB71-D0FFB5B14AF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4200B2-4F3D-894C-9723-BA26B68A25CA}" type="slidenum">
              <a:rPr lang="en-US" smtClean="0"/>
              <a:pPr/>
              <a:t>‹#›</a:t>
            </a:fld>
            <a:endParaRPr lang="en-US" dirty="0"/>
          </a:p>
        </p:txBody>
      </p:sp>
    </p:spTree>
    <p:extLst>
      <p:ext uri="{BB962C8B-B14F-4D97-AF65-F5344CB8AC3E}">
        <p14:creationId xmlns:p14="http://schemas.microsoft.com/office/powerpoint/2010/main" val="24158570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stackify.com/pair-programming-advantages/" TargetMode="External"/><Relationship Id="rId3" Type="http://schemas.openxmlformats.org/officeDocument/2006/relationships/image" Target="../media/image1.jpeg"/><Relationship Id="rId7" Type="http://schemas.openxmlformats.org/officeDocument/2006/relationships/hyperlink" Target="https://www.solutionsiq.com/resource/blog-post/pair-programming-cheat-shee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stridenyc.com/blog/paradise-the-perfect-pairing-station-for-agile-software-development" TargetMode="External"/><Relationship Id="rId5" Type="http://schemas.openxmlformats.org/officeDocument/2006/relationships/hyperlink" Target="http://www.extremeprogramming.org/rules/pair.html" TargetMode="External"/><Relationship Id="rId4" Type="http://schemas.openxmlformats.org/officeDocument/2006/relationships/hyperlink" Target="https://medium.com/operation-code/tools-for-pair-programming-dd7a734d7b96" TargetMode="External"/><Relationship Id="rId9" Type="http://schemas.openxmlformats.org/officeDocument/2006/relationships/hyperlink" Target="https://news.ycombinator.com/item?id=14887119"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blueq.co1.qualtrics.com/jfe/form/SV_1LzOECrSsgLoV7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blueq.co1.qualtrics.com/results/?surveyId=SV_1LzOECrSsgLoV7f#/surveys/SV_1LzOECrSsgLoV7f/containers/5d8b729ee1581a000f27c596/pages/Page_c3f09118-bffc-4550-8abb-09b7934609e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hbr.org/2019/03/the-feedback-fallac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medium.com/operation-code/tools-for-pair-programming-dd7a734d7b9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solutionsiq.com/resource/blog-post/pair-programming-cheat-shee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s://www.amazon.com/Big-Magic-Creative-Living-Beyond/dp/1594634726"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smile.amazon.com/Checklist-Manifesto-How-Things-Right-dp-0312430000/dp/0312430000/ref=mt_paperback?_encoding=UTF8&amp;me=&amp;qid=1564860568" TargetMode="External"/><Relationship Id="rId5" Type="http://schemas.openxmlformats.org/officeDocument/2006/relationships/hyperlink" Target="https://smile.amazon.com/Zen-Art-Motorcycle-Maintenance-Inquiry-dp-0060839872/dp/0060839872/ref=mt_paperback?_encoding=UTF8&amp;me=&amp;qid=1564860480" TargetMode="External"/><Relationship Id="rId4" Type="http://schemas.openxmlformats.org/officeDocument/2006/relationships/hyperlink" Target="https://smile.amazon.com/Mythical-Man-Month-Software-Engineering-Anniversary-dp-0201835959/dp/0201835959/ref=mt_paperback?_encoding=UTF8&amp;me=&amp;qi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eliveringPromise_footer_PPT.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5991486"/>
            <a:ext cx="9144000" cy="866514"/>
          </a:xfrm>
          <a:prstGeom prst="rect">
            <a:avLst/>
          </a:prstGeom>
        </p:spPr>
      </p:pic>
      <p:sp>
        <p:nvSpPr>
          <p:cNvPr id="2" name="TextBox 1">
            <a:extLst>
              <a:ext uri="{FF2B5EF4-FFF2-40B4-BE49-F238E27FC236}">
                <a16:creationId xmlns:a16="http://schemas.microsoft.com/office/drawing/2014/main" id="{8057AC4D-27FB-7F48-960B-5466AF860346}"/>
              </a:ext>
            </a:extLst>
          </p:cNvPr>
          <p:cNvSpPr txBox="1"/>
          <p:nvPr/>
        </p:nvSpPr>
        <p:spPr>
          <a:xfrm>
            <a:off x="232217" y="3299441"/>
            <a:ext cx="8314778" cy="2123658"/>
          </a:xfrm>
          <a:prstGeom prst="rect">
            <a:avLst/>
          </a:prstGeom>
          <a:noFill/>
        </p:spPr>
        <p:txBody>
          <a:bodyPr wrap="square" rtlCol="0" anchor="t">
            <a:spAutoFit/>
          </a:bodyPr>
          <a:lstStyle/>
          <a:p>
            <a:pPr algn="ctr"/>
            <a:r>
              <a:rPr lang="en-US" sz="3600" b="1" dirty="0">
                <a:solidFill>
                  <a:schemeClr val="accent5">
                    <a:lumMod val="75000"/>
                  </a:schemeClr>
                </a:solidFill>
                <a:latin typeface="Intro Bold Caps" panose="02000000000000000000" pitchFamily="50" charset="0"/>
              </a:rPr>
              <a:t>MCC Code School</a:t>
            </a:r>
          </a:p>
          <a:p>
            <a:pPr algn="ctr"/>
            <a:endParaRPr lang="en-US" sz="3600" b="1" dirty="0">
              <a:solidFill>
                <a:schemeClr val="accent5">
                  <a:lumMod val="75000"/>
                </a:schemeClr>
              </a:solidFill>
              <a:latin typeface="Intro Bold Caps" panose="02000000000000000000" pitchFamily="50" charset="0"/>
            </a:endParaRPr>
          </a:p>
          <a:p>
            <a:pPr algn="ctr"/>
            <a:r>
              <a:rPr lang="en-US" sz="3600" b="1" dirty="0">
                <a:solidFill>
                  <a:schemeClr val="accent5">
                    <a:lumMod val="75000"/>
                  </a:schemeClr>
                </a:solidFill>
                <a:latin typeface="Intro Bold Caps"/>
              </a:rPr>
              <a:t>Pair Programming Follow-up</a:t>
            </a:r>
            <a:br>
              <a:rPr lang="en-US" sz="3600" b="1" dirty="0">
                <a:solidFill>
                  <a:schemeClr val="accent5">
                    <a:lumMod val="75000"/>
                  </a:schemeClr>
                </a:solidFill>
                <a:latin typeface="Intro Bold Caps"/>
              </a:rPr>
            </a:br>
            <a:r>
              <a:rPr lang="en-US" sz="2400" b="1" dirty="0">
                <a:solidFill>
                  <a:schemeClr val="tx1">
                    <a:lumMod val="65000"/>
                    <a:lumOff val="35000"/>
                  </a:schemeClr>
                </a:solidFill>
                <a:latin typeface="Intro Bold Caps"/>
              </a:rPr>
              <a:t>Christian Burk</a:t>
            </a:r>
            <a:endParaRPr lang="en-US" sz="2400" b="1" dirty="0">
              <a:solidFill>
                <a:schemeClr val="tx1">
                  <a:lumMod val="65000"/>
                  <a:lumOff val="35000"/>
                </a:schemeClr>
              </a:solidFill>
              <a:latin typeface="Intro Bold Caps" panose="02000000000000000000" pitchFamily="50" charset="0"/>
            </a:endParaRPr>
          </a:p>
        </p:txBody>
      </p:sp>
      <p:grpSp>
        <p:nvGrpSpPr>
          <p:cNvPr id="7" name="Group 6"/>
          <p:cNvGrpSpPr>
            <a:grpSpLocks/>
          </p:cNvGrpSpPr>
          <p:nvPr/>
        </p:nvGrpSpPr>
        <p:grpSpPr bwMode="auto">
          <a:xfrm>
            <a:off x="1626350" y="433182"/>
            <a:ext cx="5891299" cy="2866259"/>
            <a:chOff x="216" y="201"/>
            <a:chExt cx="6336" cy="2679"/>
          </a:xfrm>
        </p:grpSpPr>
        <p:sp>
          <p:nvSpPr>
            <p:cNvPr id="8" name="Rectangle 7"/>
            <p:cNvSpPr>
              <a:spLocks noChangeArrowheads="1"/>
            </p:cNvSpPr>
            <p:nvPr/>
          </p:nvSpPr>
          <p:spPr bwMode="auto">
            <a:xfrm>
              <a:off x="216" y="201"/>
              <a:ext cx="6336" cy="2679"/>
            </a:xfrm>
            <a:prstGeom prst="rect">
              <a:avLst/>
            </a:prstGeom>
            <a:solidFill>
              <a:srgbClr val="0077C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pic>
          <p:nvPicPr>
            <p:cNvPr id="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 y="978"/>
              <a:ext cx="5463" cy="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898047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eliveringPromise_footer_PPT.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5991486"/>
            <a:ext cx="9144000" cy="866514"/>
          </a:xfrm>
          <a:prstGeom prst="rect">
            <a:avLst/>
          </a:prstGeom>
        </p:spPr>
      </p:pic>
      <p:sp>
        <p:nvSpPr>
          <p:cNvPr id="8" name="Content Placeholder 7">
            <a:extLst>
              <a:ext uri="{FF2B5EF4-FFF2-40B4-BE49-F238E27FC236}">
                <a16:creationId xmlns:a16="http://schemas.microsoft.com/office/drawing/2014/main" id="{95EBDD43-D710-4BBE-8709-126986D7CC9A}"/>
              </a:ext>
            </a:extLst>
          </p:cNvPr>
          <p:cNvSpPr>
            <a:spLocks noGrp="1"/>
          </p:cNvSpPr>
          <p:nvPr>
            <p:ph idx="1"/>
          </p:nvPr>
        </p:nvSpPr>
        <p:spPr>
          <a:xfrm>
            <a:off x="839972" y="2302821"/>
            <a:ext cx="7462728" cy="3749092"/>
          </a:xfrm>
        </p:spPr>
        <p:txBody>
          <a:bodyPr vert="horz" lIns="91440" tIns="45720" rIns="91440" bIns="45720" rtlCol="0" anchor="t">
            <a:normAutofit lnSpcReduction="10000"/>
          </a:bodyPr>
          <a:lstStyle/>
          <a:p>
            <a:r>
              <a:rPr lang="en-US" sz="2900" dirty="0">
                <a:cs typeface="Calibri"/>
                <a:hlinkClick r:id="rId4"/>
              </a:rPr>
              <a:t>Tools for Pair Programming</a:t>
            </a:r>
            <a:endParaRPr lang="en-US" sz="2900" dirty="0">
              <a:cs typeface="Calibri"/>
            </a:endParaRPr>
          </a:p>
          <a:p>
            <a:r>
              <a:rPr lang="en-US" sz="2900" dirty="0">
                <a:cs typeface="Calibri"/>
                <a:hlinkClick r:id="rId5"/>
              </a:rPr>
              <a:t>XP Pair Programming rule</a:t>
            </a:r>
            <a:endParaRPr lang="en-US" sz="2900" dirty="0">
              <a:cs typeface="Calibri"/>
            </a:endParaRPr>
          </a:p>
          <a:p>
            <a:r>
              <a:rPr lang="en-US" sz="2900" dirty="0">
                <a:cs typeface="Calibri"/>
                <a:hlinkClick r:id="rId6"/>
              </a:rPr>
              <a:t>Paradise: The Perfect Pairing Station for Agile Software Development</a:t>
            </a:r>
            <a:endParaRPr lang="en-US" sz="2900" dirty="0">
              <a:cs typeface="Calibri"/>
            </a:endParaRPr>
          </a:p>
          <a:p>
            <a:r>
              <a:rPr lang="en-US" sz="2900" dirty="0">
                <a:cs typeface="Calibri"/>
                <a:hlinkClick r:id="rId7"/>
              </a:rPr>
              <a:t>Pair Programming Cheat Sheet</a:t>
            </a:r>
            <a:endParaRPr lang="en-US" sz="2900" dirty="0">
              <a:cs typeface="Calibri"/>
            </a:endParaRPr>
          </a:p>
          <a:p>
            <a:r>
              <a:rPr lang="en-US" sz="2900" dirty="0">
                <a:cs typeface="Calibri"/>
                <a:hlinkClick r:id="rId8"/>
              </a:rPr>
              <a:t>What is Pair Programming? Advantages, Challenges, Tutorials &amp; More</a:t>
            </a:r>
            <a:endParaRPr lang="en-US" sz="2900" dirty="0">
              <a:cs typeface="Calibri"/>
            </a:endParaRPr>
          </a:p>
          <a:p>
            <a:r>
              <a:rPr lang="en-US" sz="2900" dirty="0">
                <a:cs typeface="Calibri"/>
                <a:hlinkClick r:id="rId9"/>
              </a:rPr>
              <a:t>Tools for remote pair programming</a:t>
            </a:r>
            <a:endParaRPr lang="en-US" sz="2900" dirty="0">
              <a:cs typeface="Calibri"/>
            </a:endParaRPr>
          </a:p>
          <a:p>
            <a:endParaRPr lang="en-US" sz="2900" dirty="0">
              <a:cs typeface="Calibri"/>
            </a:endParaRPr>
          </a:p>
          <a:p>
            <a:endParaRPr lang="en-US" sz="2900" dirty="0">
              <a:cs typeface="Calibri"/>
            </a:endParaRPr>
          </a:p>
        </p:txBody>
      </p:sp>
      <p:sp>
        <p:nvSpPr>
          <p:cNvPr id="6" name="Title 1">
            <a:extLst>
              <a:ext uri="{FF2B5EF4-FFF2-40B4-BE49-F238E27FC236}">
                <a16:creationId xmlns:a16="http://schemas.microsoft.com/office/drawing/2014/main" id="{9D016B5E-ED4B-FA40-BAAD-1DA32860BEE9}"/>
              </a:ext>
            </a:extLst>
          </p:cNvPr>
          <p:cNvSpPr>
            <a:spLocks noGrp="1"/>
          </p:cNvSpPr>
          <p:nvPr>
            <p:ph type="title"/>
          </p:nvPr>
        </p:nvSpPr>
        <p:spPr>
          <a:xfrm>
            <a:off x="745613" y="161926"/>
            <a:ext cx="7886700" cy="1325563"/>
          </a:xfrm>
        </p:spPr>
        <p:txBody>
          <a:bodyPr/>
          <a:lstStyle/>
          <a:p>
            <a:pPr algn="ctr"/>
            <a:r>
              <a:rPr lang="en-US" b="1" dirty="0">
                <a:latin typeface="Intro Bold Caps"/>
              </a:rPr>
              <a:t>Resources</a:t>
            </a:r>
            <a:endParaRPr lang="en-US" dirty="0"/>
          </a:p>
        </p:txBody>
      </p:sp>
      <p:sp>
        <p:nvSpPr>
          <p:cNvPr id="2" name="TextBox 1">
            <a:extLst>
              <a:ext uri="{FF2B5EF4-FFF2-40B4-BE49-F238E27FC236}">
                <a16:creationId xmlns:a16="http://schemas.microsoft.com/office/drawing/2014/main" id="{73734360-434E-47AE-8708-AC40EDC2C04B}"/>
              </a:ext>
            </a:extLst>
          </p:cNvPr>
          <p:cNvSpPr txBox="1"/>
          <p:nvPr/>
        </p:nvSpPr>
        <p:spPr>
          <a:xfrm>
            <a:off x="627413" y="1132114"/>
            <a:ext cx="811678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accent1">
                    <a:lumMod val="75000"/>
                  </a:schemeClr>
                </a:solidFill>
              </a:rPr>
              <a:t>Links and such</a:t>
            </a:r>
            <a:endParaRPr lang="en-US" dirty="0">
              <a:solidFill>
                <a:schemeClr val="accent1">
                  <a:lumMod val="75000"/>
                </a:schemeClr>
              </a:solidFill>
            </a:endParaRPr>
          </a:p>
        </p:txBody>
      </p:sp>
    </p:spTree>
    <p:extLst>
      <p:ext uri="{BB962C8B-B14F-4D97-AF65-F5344CB8AC3E}">
        <p14:creationId xmlns:p14="http://schemas.microsoft.com/office/powerpoint/2010/main" val="333526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eliveringPromise_footer_PPT.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5991486"/>
            <a:ext cx="9144000" cy="866514"/>
          </a:xfrm>
          <a:prstGeom prst="rect">
            <a:avLst/>
          </a:prstGeom>
        </p:spPr>
      </p:pic>
      <p:sp>
        <p:nvSpPr>
          <p:cNvPr id="8" name="Content Placeholder 7">
            <a:extLst>
              <a:ext uri="{FF2B5EF4-FFF2-40B4-BE49-F238E27FC236}">
                <a16:creationId xmlns:a16="http://schemas.microsoft.com/office/drawing/2014/main" id="{95EBDD43-D710-4BBE-8709-126986D7CC9A}"/>
              </a:ext>
            </a:extLst>
          </p:cNvPr>
          <p:cNvSpPr>
            <a:spLocks noGrp="1"/>
          </p:cNvSpPr>
          <p:nvPr>
            <p:ph idx="1"/>
          </p:nvPr>
        </p:nvSpPr>
        <p:spPr>
          <a:xfrm>
            <a:off x="839972" y="1600199"/>
            <a:ext cx="7462728" cy="4263689"/>
          </a:xfrm>
        </p:spPr>
        <p:txBody>
          <a:bodyPr vert="horz" lIns="91440" tIns="45720" rIns="91440" bIns="45720" rtlCol="0" anchor="t">
            <a:normAutofit/>
          </a:bodyPr>
          <a:lstStyle/>
          <a:p>
            <a:pPr marL="0" indent="0">
              <a:buNone/>
            </a:pPr>
            <a:r>
              <a:rPr lang="en-US" sz="2800" b="1" dirty="0">
                <a:cs typeface="Calibri"/>
              </a:rPr>
              <a:t>Before class, fill out this one-question survey:</a:t>
            </a:r>
          </a:p>
          <a:p>
            <a:pPr marL="0" indent="0">
              <a:buNone/>
            </a:pPr>
            <a:endParaRPr lang="en-US" sz="2800" b="1" dirty="0">
              <a:cs typeface="Calibri"/>
            </a:endParaRPr>
          </a:p>
          <a:p>
            <a:pPr marL="0" indent="0">
              <a:buNone/>
            </a:pPr>
            <a:endParaRPr lang="en-US" sz="2800" b="1" dirty="0">
              <a:cs typeface="Calibri"/>
            </a:endParaRPr>
          </a:p>
          <a:p>
            <a:pPr marL="0" indent="0">
              <a:buNone/>
            </a:pPr>
            <a:endParaRPr lang="en-US" sz="2800" b="1" dirty="0">
              <a:cs typeface="Calibri"/>
            </a:endParaRPr>
          </a:p>
          <a:p>
            <a:pPr marL="0" indent="0">
              <a:buNone/>
            </a:pPr>
            <a:endParaRPr lang="en-US" sz="2800" b="1" dirty="0">
              <a:cs typeface="Calibri"/>
            </a:endParaRPr>
          </a:p>
          <a:p>
            <a:pPr marL="0" indent="0">
              <a:buNone/>
            </a:pPr>
            <a:endParaRPr lang="en-US" sz="2800" b="1" dirty="0">
              <a:cs typeface="Calibri"/>
            </a:endParaRPr>
          </a:p>
          <a:p>
            <a:pPr marL="0" indent="0">
              <a:buNone/>
            </a:pPr>
            <a:endParaRPr lang="en-US" sz="2800" dirty="0">
              <a:cs typeface="Calibri"/>
            </a:endParaRPr>
          </a:p>
          <a:p>
            <a:r>
              <a:rPr lang="en-US" dirty="0">
                <a:hlinkClick r:id="rId4"/>
              </a:rPr>
              <a:t>https://blueq.co1.qualtrics.com/jfe/form/SV_1LzOECrSsgLoV7f</a:t>
            </a:r>
            <a:endParaRPr lang="en-US" sz="2800" dirty="0">
              <a:cs typeface="Calibri"/>
            </a:endParaRPr>
          </a:p>
        </p:txBody>
      </p:sp>
      <p:sp>
        <p:nvSpPr>
          <p:cNvPr id="6" name="Title 1">
            <a:extLst>
              <a:ext uri="{FF2B5EF4-FFF2-40B4-BE49-F238E27FC236}">
                <a16:creationId xmlns:a16="http://schemas.microsoft.com/office/drawing/2014/main" id="{9D016B5E-ED4B-FA40-BAAD-1DA32860BEE9}"/>
              </a:ext>
            </a:extLst>
          </p:cNvPr>
          <p:cNvSpPr>
            <a:spLocks noGrp="1"/>
          </p:cNvSpPr>
          <p:nvPr>
            <p:ph type="title"/>
          </p:nvPr>
        </p:nvSpPr>
        <p:spPr>
          <a:xfrm>
            <a:off x="745613" y="161926"/>
            <a:ext cx="7886700" cy="1325563"/>
          </a:xfrm>
        </p:spPr>
        <p:txBody>
          <a:bodyPr/>
          <a:lstStyle/>
          <a:p>
            <a:pPr algn="ctr"/>
            <a:r>
              <a:rPr lang="en-US" b="1" dirty="0">
                <a:latin typeface="Intro Bold Caps"/>
              </a:rPr>
              <a:t>Pair programming rating</a:t>
            </a:r>
            <a:endParaRPr lang="en-US" dirty="0"/>
          </a:p>
        </p:txBody>
      </p:sp>
      <p:pic>
        <p:nvPicPr>
          <p:cNvPr id="3" name="Picture 2" descr="A picture containing indoor, black&#10;&#10;Description automatically generated">
            <a:extLst>
              <a:ext uri="{FF2B5EF4-FFF2-40B4-BE49-F238E27FC236}">
                <a16:creationId xmlns:a16="http://schemas.microsoft.com/office/drawing/2014/main" id="{AA6A14B6-A002-734E-96D2-AF2CD1C5D2E8}"/>
              </a:ext>
            </a:extLst>
          </p:cNvPr>
          <p:cNvPicPr>
            <a:picLocks noChangeAspect="1"/>
          </p:cNvPicPr>
          <p:nvPr/>
        </p:nvPicPr>
        <p:blipFill>
          <a:blip r:embed="rId5"/>
          <a:stretch>
            <a:fillRect/>
          </a:stretch>
        </p:blipFill>
        <p:spPr>
          <a:xfrm>
            <a:off x="3778250" y="2635250"/>
            <a:ext cx="1587500" cy="1587500"/>
          </a:xfrm>
          <a:prstGeom prst="rect">
            <a:avLst/>
          </a:prstGeom>
        </p:spPr>
      </p:pic>
    </p:spTree>
    <p:extLst>
      <p:ext uri="{BB962C8B-B14F-4D97-AF65-F5344CB8AC3E}">
        <p14:creationId xmlns:p14="http://schemas.microsoft.com/office/powerpoint/2010/main" val="3930829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eliveringPromise_footer_PPT.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5991486"/>
            <a:ext cx="9144000" cy="866514"/>
          </a:xfrm>
          <a:prstGeom prst="rect">
            <a:avLst/>
          </a:prstGeom>
        </p:spPr>
      </p:pic>
      <p:sp>
        <p:nvSpPr>
          <p:cNvPr id="8" name="Content Placeholder 7">
            <a:extLst>
              <a:ext uri="{FF2B5EF4-FFF2-40B4-BE49-F238E27FC236}">
                <a16:creationId xmlns:a16="http://schemas.microsoft.com/office/drawing/2014/main" id="{95EBDD43-D710-4BBE-8709-126986D7CC9A}"/>
              </a:ext>
            </a:extLst>
          </p:cNvPr>
          <p:cNvSpPr>
            <a:spLocks noGrp="1"/>
          </p:cNvSpPr>
          <p:nvPr>
            <p:ph idx="1"/>
          </p:nvPr>
        </p:nvSpPr>
        <p:spPr>
          <a:xfrm>
            <a:off x="839972" y="1600199"/>
            <a:ext cx="7462728" cy="4263689"/>
          </a:xfrm>
        </p:spPr>
        <p:txBody>
          <a:bodyPr vert="horz" lIns="91440" tIns="45720" rIns="91440" bIns="45720" rtlCol="0" anchor="t">
            <a:normAutofit/>
          </a:bodyPr>
          <a:lstStyle/>
          <a:p>
            <a:pPr marL="0" indent="0">
              <a:buNone/>
            </a:pPr>
            <a:endParaRPr lang="en-US" sz="2800" b="1" dirty="0">
              <a:cs typeface="Calibri"/>
            </a:endParaRPr>
          </a:p>
          <a:p>
            <a:r>
              <a:rPr lang="en-US" sz="2800" dirty="0"/>
              <a:t>[insert graph here based on the one-question survey about how it's going]</a:t>
            </a:r>
          </a:p>
          <a:p>
            <a:r>
              <a:rPr lang="en-US" sz="2800" dirty="0">
                <a:cs typeface="Calibri"/>
              </a:rPr>
              <a:t>Or go to </a:t>
            </a:r>
            <a:r>
              <a:rPr lang="en-US" sz="2800" dirty="0">
                <a:cs typeface="Calibri"/>
                <a:hlinkClick r:id="rId4"/>
              </a:rPr>
              <a:t>Qualtrics</a:t>
            </a:r>
            <a:endParaRPr lang="en-US" sz="2800" dirty="0">
              <a:cs typeface="Calibri"/>
            </a:endParaRPr>
          </a:p>
        </p:txBody>
      </p:sp>
      <p:sp>
        <p:nvSpPr>
          <p:cNvPr id="6" name="Title 1">
            <a:extLst>
              <a:ext uri="{FF2B5EF4-FFF2-40B4-BE49-F238E27FC236}">
                <a16:creationId xmlns:a16="http://schemas.microsoft.com/office/drawing/2014/main" id="{9D016B5E-ED4B-FA40-BAAD-1DA32860BEE9}"/>
              </a:ext>
            </a:extLst>
          </p:cNvPr>
          <p:cNvSpPr>
            <a:spLocks noGrp="1"/>
          </p:cNvSpPr>
          <p:nvPr>
            <p:ph type="title"/>
          </p:nvPr>
        </p:nvSpPr>
        <p:spPr>
          <a:xfrm>
            <a:off x="745613" y="161926"/>
            <a:ext cx="7886700" cy="1325563"/>
          </a:xfrm>
        </p:spPr>
        <p:txBody>
          <a:bodyPr/>
          <a:lstStyle/>
          <a:p>
            <a:pPr algn="ctr"/>
            <a:r>
              <a:rPr lang="en-US" b="1" dirty="0">
                <a:latin typeface="Intro Bold Caps"/>
              </a:rPr>
              <a:t>Pair programming rating</a:t>
            </a:r>
            <a:endParaRPr lang="en-US" dirty="0"/>
          </a:p>
        </p:txBody>
      </p:sp>
    </p:spTree>
    <p:extLst>
      <p:ext uri="{BB962C8B-B14F-4D97-AF65-F5344CB8AC3E}">
        <p14:creationId xmlns:p14="http://schemas.microsoft.com/office/powerpoint/2010/main" val="518789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eliveringPromise_footer_PPT.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5991486"/>
            <a:ext cx="9144000" cy="866514"/>
          </a:xfrm>
          <a:prstGeom prst="rect">
            <a:avLst/>
          </a:prstGeom>
        </p:spPr>
      </p:pic>
      <p:sp>
        <p:nvSpPr>
          <p:cNvPr id="8" name="Content Placeholder 7">
            <a:extLst>
              <a:ext uri="{FF2B5EF4-FFF2-40B4-BE49-F238E27FC236}">
                <a16:creationId xmlns:a16="http://schemas.microsoft.com/office/drawing/2014/main" id="{95EBDD43-D710-4BBE-8709-126986D7CC9A}"/>
              </a:ext>
            </a:extLst>
          </p:cNvPr>
          <p:cNvSpPr>
            <a:spLocks noGrp="1"/>
          </p:cNvSpPr>
          <p:nvPr>
            <p:ph idx="1"/>
          </p:nvPr>
        </p:nvSpPr>
        <p:spPr>
          <a:xfrm>
            <a:off x="839972" y="1600199"/>
            <a:ext cx="7462728" cy="4263689"/>
          </a:xfrm>
        </p:spPr>
        <p:txBody>
          <a:bodyPr vert="horz" lIns="91440" tIns="45720" rIns="91440" bIns="45720" rtlCol="0" anchor="t">
            <a:normAutofit/>
          </a:bodyPr>
          <a:lstStyle/>
          <a:p>
            <a:pPr marL="0" indent="0">
              <a:buNone/>
            </a:pPr>
            <a:endParaRPr lang="en-US" sz="2800" b="1" dirty="0">
              <a:cs typeface="Calibri"/>
            </a:endParaRPr>
          </a:p>
          <a:p>
            <a:r>
              <a:rPr lang="en-US" sz="2800" dirty="0"/>
              <a:t>On the stickies provided write down as neatly as possible a word or phrase you associate with your pair programming experience</a:t>
            </a:r>
            <a:endParaRPr lang="en-US" sz="2800" dirty="0">
              <a:cs typeface="Calibri"/>
            </a:endParaRPr>
          </a:p>
          <a:p>
            <a:pPr lvl="1"/>
            <a:r>
              <a:rPr lang="en-US" sz="2800" dirty="0">
                <a:cs typeface="Calibri"/>
              </a:rPr>
              <a:t>Green: Positive words or phrases</a:t>
            </a:r>
          </a:p>
          <a:p>
            <a:pPr lvl="1"/>
            <a:r>
              <a:rPr lang="en-US" sz="2800" dirty="0">
                <a:cs typeface="Calibri"/>
              </a:rPr>
              <a:t>Yellow: Neutral words or phrases</a:t>
            </a:r>
          </a:p>
          <a:p>
            <a:pPr lvl="1"/>
            <a:r>
              <a:rPr lang="en-US" sz="2800" dirty="0">
                <a:cs typeface="Calibri"/>
              </a:rPr>
              <a:t>Blue: Negative words or phrases</a:t>
            </a:r>
          </a:p>
          <a:p>
            <a:r>
              <a:rPr lang="en-US" sz="2800" dirty="0">
                <a:cs typeface="Calibri"/>
              </a:rPr>
              <a:t>Post them under one of the headings listed on the white board</a:t>
            </a:r>
          </a:p>
        </p:txBody>
      </p:sp>
      <p:sp>
        <p:nvSpPr>
          <p:cNvPr id="6" name="Title 1">
            <a:extLst>
              <a:ext uri="{FF2B5EF4-FFF2-40B4-BE49-F238E27FC236}">
                <a16:creationId xmlns:a16="http://schemas.microsoft.com/office/drawing/2014/main" id="{9D016B5E-ED4B-FA40-BAAD-1DA32860BEE9}"/>
              </a:ext>
            </a:extLst>
          </p:cNvPr>
          <p:cNvSpPr>
            <a:spLocks noGrp="1"/>
          </p:cNvSpPr>
          <p:nvPr>
            <p:ph type="title"/>
          </p:nvPr>
        </p:nvSpPr>
        <p:spPr>
          <a:xfrm>
            <a:off x="745613" y="161926"/>
            <a:ext cx="7886700" cy="1325563"/>
          </a:xfrm>
        </p:spPr>
        <p:txBody>
          <a:bodyPr/>
          <a:lstStyle/>
          <a:p>
            <a:pPr algn="ctr"/>
            <a:r>
              <a:rPr lang="en-US" b="1" dirty="0">
                <a:latin typeface="Intro Bold Caps"/>
              </a:rPr>
              <a:t>Reflect on your experience with pair programming</a:t>
            </a:r>
            <a:endParaRPr lang="en-US" dirty="0"/>
          </a:p>
        </p:txBody>
      </p:sp>
    </p:spTree>
    <p:extLst>
      <p:ext uri="{BB962C8B-B14F-4D97-AF65-F5344CB8AC3E}">
        <p14:creationId xmlns:p14="http://schemas.microsoft.com/office/powerpoint/2010/main" val="1618498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eliveringPromise_footer_PPT.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5991486"/>
            <a:ext cx="9144000" cy="866514"/>
          </a:xfrm>
          <a:prstGeom prst="rect">
            <a:avLst/>
          </a:prstGeom>
        </p:spPr>
      </p:pic>
      <p:sp>
        <p:nvSpPr>
          <p:cNvPr id="8" name="Content Placeholder 7">
            <a:extLst>
              <a:ext uri="{FF2B5EF4-FFF2-40B4-BE49-F238E27FC236}">
                <a16:creationId xmlns:a16="http://schemas.microsoft.com/office/drawing/2014/main" id="{95EBDD43-D710-4BBE-8709-126986D7CC9A}"/>
              </a:ext>
            </a:extLst>
          </p:cNvPr>
          <p:cNvSpPr>
            <a:spLocks noGrp="1"/>
          </p:cNvSpPr>
          <p:nvPr>
            <p:ph idx="1"/>
          </p:nvPr>
        </p:nvSpPr>
        <p:spPr>
          <a:xfrm>
            <a:off x="839972" y="1600199"/>
            <a:ext cx="7462728" cy="4263689"/>
          </a:xfrm>
        </p:spPr>
        <p:txBody>
          <a:bodyPr vert="horz" lIns="91440" tIns="45720" rIns="91440" bIns="45720" rtlCol="0" anchor="t">
            <a:normAutofit/>
          </a:bodyPr>
          <a:lstStyle/>
          <a:p>
            <a:r>
              <a:rPr lang="en-US" sz="2800" dirty="0">
                <a:ea typeface="+mn-lt"/>
                <a:cs typeface="+mn-lt"/>
              </a:rPr>
              <a:t>How to improve? </a:t>
            </a:r>
            <a:endParaRPr lang="en-US" dirty="0">
              <a:ea typeface="+mn-lt"/>
              <a:cs typeface="+mn-lt"/>
            </a:endParaRPr>
          </a:p>
          <a:p>
            <a:r>
              <a:rPr lang="en-US" sz="2800" dirty="0">
                <a:ea typeface="+mn-lt"/>
                <a:cs typeface="+mn-lt"/>
                <a:hlinkClick r:id="rId4"/>
              </a:rPr>
              <a:t>Does feedback help</a:t>
            </a:r>
            <a:r>
              <a:rPr lang="en-US" sz="2800" dirty="0">
                <a:ea typeface="+mn-lt"/>
                <a:cs typeface="+mn-lt"/>
              </a:rPr>
              <a:t>?</a:t>
            </a:r>
            <a:endParaRPr lang="en-US" dirty="0">
              <a:cs typeface="Calibri" panose="020F0502020204030204"/>
            </a:endParaRPr>
          </a:p>
          <a:p>
            <a:r>
              <a:rPr lang="en-US" sz="2800" dirty="0">
                <a:cs typeface="Calibri"/>
              </a:rPr>
              <a:t>Feedback that builds on successes does</a:t>
            </a:r>
          </a:p>
          <a:p>
            <a:r>
              <a:rPr lang="en-US" sz="2800" dirty="0">
                <a:cs typeface="Calibri"/>
              </a:rPr>
              <a:t>Feedback that identifies failure is trickier</a:t>
            </a:r>
          </a:p>
          <a:p>
            <a:r>
              <a:rPr lang="en-US" sz="2800" dirty="0">
                <a:cs typeface="Calibri"/>
              </a:rPr>
              <a:t>Identify when your partner does something amazing and point it out</a:t>
            </a:r>
          </a:p>
          <a:p>
            <a:r>
              <a:rPr lang="en-US" sz="2800">
                <a:cs typeface="Calibri"/>
              </a:rPr>
              <a:t>Identify</a:t>
            </a:r>
            <a:endParaRPr lang="en-US" sz="2800" dirty="0">
              <a:cs typeface="Calibri"/>
            </a:endParaRPr>
          </a:p>
          <a:p>
            <a:pPr marL="0" indent="0">
              <a:buNone/>
            </a:pPr>
            <a:endParaRPr lang="en-US" sz="2800" b="1" dirty="0">
              <a:cs typeface="Calibri"/>
            </a:endParaRPr>
          </a:p>
          <a:p>
            <a:endParaRPr lang="en-US" sz="2800" dirty="0">
              <a:cs typeface="Calibri"/>
            </a:endParaRPr>
          </a:p>
        </p:txBody>
      </p:sp>
      <p:sp>
        <p:nvSpPr>
          <p:cNvPr id="6" name="Title 1">
            <a:extLst>
              <a:ext uri="{FF2B5EF4-FFF2-40B4-BE49-F238E27FC236}">
                <a16:creationId xmlns:a16="http://schemas.microsoft.com/office/drawing/2014/main" id="{9D016B5E-ED4B-FA40-BAAD-1DA32860BEE9}"/>
              </a:ext>
            </a:extLst>
          </p:cNvPr>
          <p:cNvSpPr>
            <a:spLocks noGrp="1"/>
          </p:cNvSpPr>
          <p:nvPr>
            <p:ph type="title"/>
          </p:nvPr>
        </p:nvSpPr>
        <p:spPr>
          <a:xfrm>
            <a:off x="745613" y="161926"/>
            <a:ext cx="7886700" cy="1325563"/>
          </a:xfrm>
        </p:spPr>
        <p:txBody>
          <a:bodyPr/>
          <a:lstStyle/>
          <a:p>
            <a:pPr algn="ctr"/>
            <a:r>
              <a:rPr lang="en-US" b="1">
                <a:latin typeface="Intro Bold Caps"/>
              </a:rPr>
              <a:t>Discuss Areas for Improvement</a:t>
            </a:r>
            <a:endParaRPr lang="en-US"/>
          </a:p>
        </p:txBody>
      </p:sp>
    </p:spTree>
    <p:extLst>
      <p:ext uri="{BB962C8B-B14F-4D97-AF65-F5344CB8AC3E}">
        <p14:creationId xmlns:p14="http://schemas.microsoft.com/office/powerpoint/2010/main" val="157167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eliveringPromise_footer_PPT.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5991486"/>
            <a:ext cx="9144000" cy="866514"/>
          </a:xfrm>
          <a:prstGeom prst="rect">
            <a:avLst/>
          </a:prstGeom>
        </p:spPr>
      </p:pic>
      <p:sp>
        <p:nvSpPr>
          <p:cNvPr id="8" name="Content Placeholder 7">
            <a:extLst>
              <a:ext uri="{FF2B5EF4-FFF2-40B4-BE49-F238E27FC236}">
                <a16:creationId xmlns:a16="http://schemas.microsoft.com/office/drawing/2014/main" id="{95EBDD43-D710-4BBE-8709-126986D7CC9A}"/>
              </a:ext>
            </a:extLst>
          </p:cNvPr>
          <p:cNvSpPr>
            <a:spLocks noGrp="1"/>
          </p:cNvSpPr>
          <p:nvPr>
            <p:ph idx="1"/>
          </p:nvPr>
        </p:nvSpPr>
        <p:spPr>
          <a:xfrm>
            <a:off x="839972" y="1600199"/>
            <a:ext cx="7462728" cy="4263689"/>
          </a:xfrm>
        </p:spPr>
        <p:txBody>
          <a:bodyPr vert="horz" lIns="91440" tIns="45720" rIns="91440" bIns="45720" rtlCol="0" anchor="t">
            <a:normAutofit/>
          </a:bodyPr>
          <a:lstStyle/>
          <a:p>
            <a:r>
              <a:rPr lang="en-US" sz="2800" dirty="0">
                <a:ea typeface="+mn-lt"/>
                <a:cs typeface="+mn-lt"/>
                <a:hlinkClick r:id="rId4"/>
              </a:rPr>
              <a:t>No feigned surprise</a:t>
            </a:r>
            <a:r>
              <a:rPr lang="en-US" sz="2800" dirty="0">
                <a:ea typeface="+mn-lt"/>
                <a:cs typeface="+mn-lt"/>
              </a:rPr>
              <a:t> (you don't know...?)</a:t>
            </a:r>
            <a:endParaRPr lang="en-US" dirty="0">
              <a:cs typeface="Calibri" panose="020F0502020204030204"/>
            </a:endParaRPr>
          </a:p>
          <a:p>
            <a:r>
              <a:rPr lang="en-US" sz="2800" dirty="0">
                <a:ea typeface="+mn-lt"/>
                <a:cs typeface="+mn-lt"/>
              </a:rPr>
              <a:t>Yes and </a:t>
            </a:r>
            <a:endParaRPr lang="en-US" dirty="0">
              <a:cs typeface="Calibri" panose="020F0502020204030204"/>
            </a:endParaRPr>
          </a:p>
          <a:p>
            <a:r>
              <a:rPr lang="en-US" sz="2800" dirty="0">
                <a:ea typeface="+mn-lt"/>
                <a:cs typeface="+mn-lt"/>
              </a:rPr>
              <a:t>Let's try your idea first</a:t>
            </a:r>
            <a:endParaRPr lang="en-US" dirty="0">
              <a:cs typeface="Calibri" panose="020F0502020204030204"/>
            </a:endParaRPr>
          </a:p>
          <a:p>
            <a:r>
              <a:rPr lang="en-US" sz="2800" dirty="0">
                <a:ea typeface="+mn-lt"/>
                <a:cs typeface="+mn-lt"/>
              </a:rPr>
              <a:t>Pairing dialog</a:t>
            </a:r>
            <a:endParaRPr lang="en-US" dirty="0">
              <a:cs typeface="Calibri" panose="020F0502020204030204"/>
            </a:endParaRPr>
          </a:p>
          <a:p>
            <a:pPr lvl="1"/>
            <a:r>
              <a:rPr lang="en-US" sz="2500" dirty="0">
                <a:ea typeface="+mn-lt"/>
                <a:cs typeface="+mn-lt"/>
              </a:rPr>
              <a:t>"I think"</a:t>
            </a:r>
            <a:endParaRPr lang="en-US" sz="2500">
              <a:cs typeface="Calibri" panose="020F0502020204030204"/>
            </a:endParaRPr>
          </a:p>
          <a:p>
            <a:pPr lvl="1"/>
            <a:r>
              <a:rPr lang="en-US" sz="2500" dirty="0">
                <a:ea typeface="+mn-lt"/>
                <a:cs typeface="+mn-lt"/>
              </a:rPr>
              <a:t>"Do we agree"</a:t>
            </a:r>
            <a:endParaRPr lang="en-US" sz="2500">
              <a:cs typeface="Calibri" panose="020F0502020204030204"/>
            </a:endParaRPr>
          </a:p>
          <a:p>
            <a:pPr lvl="1"/>
            <a:r>
              <a:rPr lang="en-US" sz="2500">
                <a:ea typeface="+mn-lt"/>
                <a:cs typeface="+mn-lt"/>
              </a:rPr>
              <a:t>"We agree"</a:t>
            </a:r>
            <a:endParaRPr lang="en-US">
              <a:cs typeface="Calibri" panose="020F0502020204030204"/>
            </a:endParaRPr>
          </a:p>
          <a:p>
            <a:pPr marL="342900" lvl="1" indent="0">
              <a:buNone/>
            </a:pPr>
            <a:endParaRPr lang="en-US" sz="2500" dirty="0">
              <a:cs typeface="Calibri"/>
            </a:endParaRPr>
          </a:p>
          <a:p>
            <a:pPr marL="0" indent="0">
              <a:buNone/>
            </a:pPr>
            <a:endParaRPr lang="en-US" sz="2800" b="1" dirty="0">
              <a:cs typeface="Calibri"/>
            </a:endParaRPr>
          </a:p>
          <a:p>
            <a:endParaRPr lang="en-US" sz="2800" dirty="0">
              <a:cs typeface="Calibri"/>
            </a:endParaRPr>
          </a:p>
        </p:txBody>
      </p:sp>
      <p:sp>
        <p:nvSpPr>
          <p:cNvPr id="6" name="Title 1">
            <a:extLst>
              <a:ext uri="{FF2B5EF4-FFF2-40B4-BE49-F238E27FC236}">
                <a16:creationId xmlns:a16="http://schemas.microsoft.com/office/drawing/2014/main" id="{9D016B5E-ED4B-FA40-BAAD-1DA32860BEE9}"/>
              </a:ext>
            </a:extLst>
          </p:cNvPr>
          <p:cNvSpPr>
            <a:spLocks noGrp="1"/>
          </p:cNvSpPr>
          <p:nvPr>
            <p:ph type="title"/>
          </p:nvPr>
        </p:nvSpPr>
        <p:spPr>
          <a:xfrm>
            <a:off x="745613" y="161926"/>
            <a:ext cx="7886700" cy="1325563"/>
          </a:xfrm>
        </p:spPr>
        <p:txBody>
          <a:bodyPr/>
          <a:lstStyle/>
          <a:p>
            <a:pPr algn="ctr"/>
            <a:r>
              <a:rPr lang="en-US" b="1">
                <a:latin typeface="Intro Bold Caps"/>
              </a:rPr>
              <a:t>Relational issues, Communication, Attitude</a:t>
            </a:r>
          </a:p>
        </p:txBody>
      </p:sp>
    </p:spTree>
    <p:extLst>
      <p:ext uri="{BB962C8B-B14F-4D97-AF65-F5344CB8AC3E}">
        <p14:creationId xmlns:p14="http://schemas.microsoft.com/office/powerpoint/2010/main" val="2877933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eliveringPromise_footer_PPT.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5991486"/>
            <a:ext cx="9144000" cy="866514"/>
          </a:xfrm>
          <a:prstGeom prst="rect">
            <a:avLst/>
          </a:prstGeom>
        </p:spPr>
      </p:pic>
      <p:sp>
        <p:nvSpPr>
          <p:cNvPr id="8" name="Content Placeholder 7">
            <a:extLst>
              <a:ext uri="{FF2B5EF4-FFF2-40B4-BE49-F238E27FC236}">
                <a16:creationId xmlns:a16="http://schemas.microsoft.com/office/drawing/2014/main" id="{95EBDD43-D710-4BBE-8709-126986D7CC9A}"/>
              </a:ext>
            </a:extLst>
          </p:cNvPr>
          <p:cNvSpPr>
            <a:spLocks noGrp="1"/>
          </p:cNvSpPr>
          <p:nvPr>
            <p:ph idx="1"/>
          </p:nvPr>
        </p:nvSpPr>
        <p:spPr>
          <a:xfrm>
            <a:off x="839972" y="1600199"/>
            <a:ext cx="7462728" cy="4263689"/>
          </a:xfrm>
        </p:spPr>
        <p:txBody>
          <a:bodyPr vert="horz" lIns="91440" tIns="45720" rIns="91440" bIns="45720" rtlCol="0" anchor="t">
            <a:normAutofit/>
          </a:bodyPr>
          <a:lstStyle/>
          <a:p>
            <a:r>
              <a:rPr lang="en-US" sz="2800" dirty="0">
                <a:ea typeface="+mn-lt"/>
                <a:cs typeface="+mn-lt"/>
              </a:rPr>
              <a:t>Timer (pomodoro or phone)</a:t>
            </a:r>
            <a:endParaRPr lang="en-US" dirty="0">
              <a:cs typeface="Calibri" panose="020F0502020204030204"/>
            </a:endParaRPr>
          </a:p>
          <a:p>
            <a:r>
              <a:rPr lang="en-US" sz="2800" dirty="0">
                <a:cs typeface="Calibri"/>
              </a:rPr>
              <a:t>"</a:t>
            </a:r>
            <a:r>
              <a:rPr lang="en-US" sz="2800" dirty="0">
                <a:cs typeface="Calibri"/>
                <a:hlinkClick r:id="rId4"/>
              </a:rPr>
              <a:t>Beat the Clock</a:t>
            </a:r>
            <a:r>
              <a:rPr lang="en-US" sz="2800" dirty="0">
                <a:cs typeface="Calibri"/>
              </a:rPr>
              <a:t>" pairing game</a:t>
            </a:r>
          </a:p>
          <a:p>
            <a:r>
              <a:rPr lang="en-US" sz="2800" dirty="0">
                <a:cs typeface="Calibri"/>
              </a:rPr>
              <a:t>Note cards, notebook or white board for navigator</a:t>
            </a:r>
          </a:p>
          <a:p>
            <a:r>
              <a:rPr lang="en-US" sz="2800" dirty="0">
                <a:cs typeface="Calibri"/>
              </a:rPr>
              <a:t>Navigator should be using laptop only to Google issues, not to browse the web or email</a:t>
            </a:r>
          </a:p>
          <a:p>
            <a:r>
              <a:rPr lang="en-US" sz="2800">
                <a:cs typeface="Calibri"/>
              </a:rPr>
              <a:t>Give yourselves time to recover ("bio breaks")</a:t>
            </a:r>
            <a:endParaRPr lang="en-US" sz="2800" dirty="0">
              <a:cs typeface="Calibri"/>
            </a:endParaRPr>
          </a:p>
          <a:p>
            <a:endParaRPr lang="en-US" sz="2800" dirty="0">
              <a:cs typeface="Calibri"/>
            </a:endParaRPr>
          </a:p>
          <a:p>
            <a:pPr marL="0" indent="0">
              <a:buNone/>
            </a:pPr>
            <a:endParaRPr lang="en-US" sz="2800" b="1" dirty="0">
              <a:cs typeface="Calibri"/>
            </a:endParaRPr>
          </a:p>
          <a:p>
            <a:endParaRPr lang="en-US" sz="2800" dirty="0">
              <a:cs typeface="Calibri"/>
            </a:endParaRPr>
          </a:p>
        </p:txBody>
      </p:sp>
      <p:sp>
        <p:nvSpPr>
          <p:cNvPr id="6" name="Title 1">
            <a:extLst>
              <a:ext uri="{FF2B5EF4-FFF2-40B4-BE49-F238E27FC236}">
                <a16:creationId xmlns:a16="http://schemas.microsoft.com/office/drawing/2014/main" id="{9D016B5E-ED4B-FA40-BAAD-1DA32860BEE9}"/>
              </a:ext>
            </a:extLst>
          </p:cNvPr>
          <p:cNvSpPr>
            <a:spLocks noGrp="1"/>
          </p:cNvSpPr>
          <p:nvPr>
            <p:ph type="title"/>
          </p:nvPr>
        </p:nvSpPr>
        <p:spPr>
          <a:xfrm>
            <a:off x="745613" y="161926"/>
            <a:ext cx="7886700" cy="1325563"/>
          </a:xfrm>
        </p:spPr>
        <p:txBody>
          <a:bodyPr/>
          <a:lstStyle/>
          <a:p>
            <a:pPr algn="ctr"/>
            <a:r>
              <a:rPr lang="en-US" b="1" dirty="0">
                <a:latin typeface="Intro Bold Caps"/>
              </a:rPr>
              <a:t>Effort Parity, Engagement, Time </a:t>
            </a:r>
            <a:r>
              <a:rPr lang="en-US" b="1">
                <a:latin typeface="Intro Bold Caps"/>
              </a:rPr>
              <a:t>Management, Personal Care</a:t>
            </a:r>
            <a:endParaRPr lang="en-US" dirty="0"/>
          </a:p>
        </p:txBody>
      </p:sp>
    </p:spTree>
    <p:extLst>
      <p:ext uri="{BB962C8B-B14F-4D97-AF65-F5344CB8AC3E}">
        <p14:creationId xmlns:p14="http://schemas.microsoft.com/office/powerpoint/2010/main" val="692223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eliveringPromise_footer_PPT.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5991486"/>
            <a:ext cx="9144000" cy="866514"/>
          </a:xfrm>
          <a:prstGeom prst="rect">
            <a:avLst/>
          </a:prstGeom>
        </p:spPr>
      </p:pic>
      <p:sp>
        <p:nvSpPr>
          <p:cNvPr id="8" name="Content Placeholder 7">
            <a:extLst>
              <a:ext uri="{FF2B5EF4-FFF2-40B4-BE49-F238E27FC236}">
                <a16:creationId xmlns:a16="http://schemas.microsoft.com/office/drawing/2014/main" id="{95EBDD43-D710-4BBE-8709-126986D7CC9A}"/>
              </a:ext>
            </a:extLst>
          </p:cNvPr>
          <p:cNvSpPr>
            <a:spLocks noGrp="1"/>
          </p:cNvSpPr>
          <p:nvPr>
            <p:ph idx="1"/>
          </p:nvPr>
        </p:nvSpPr>
        <p:spPr>
          <a:xfrm>
            <a:off x="839972" y="1600199"/>
            <a:ext cx="7462728" cy="4263689"/>
          </a:xfrm>
        </p:spPr>
        <p:txBody>
          <a:bodyPr vert="horz" lIns="91440" tIns="45720" rIns="91440" bIns="45720" rtlCol="0" anchor="t">
            <a:normAutofit/>
          </a:bodyPr>
          <a:lstStyle/>
          <a:p>
            <a:r>
              <a:rPr lang="en-US" sz="2800">
                <a:ea typeface="+mn-lt"/>
                <a:cs typeface="+mn-lt"/>
              </a:rPr>
              <a:t>Courage will lead to excellence</a:t>
            </a:r>
            <a:endParaRPr lang="en-US">
              <a:ea typeface="+mn-lt"/>
              <a:cs typeface="+mn-lt"/>
            </a:endParaRPr>
          </a:p>
          <a:p>
            <a:r>
              <a:rPr lang="en-US" sz="2800">
                <a:cs typeface="Calibri"/>
              </a:rPr>
              <a:t>Be brave enough to make mistakes</a:t>
            </a:r>
            <a:endParaRPr lang="en-US" sz="2800" dirty="0">
              <a:cs typeface="Calibri"/>
            </a:endParaRPr>
          </a:p>
          <a:p>
            <a:r>
              <a:rPr lang="en-US" sz="2800">
                <a:cs typeface="Calibri"/>
              </a:rPr>
              <a:t>Honesty about your ignorance helps</a:t>
            </a:r>
          </a:p>
          <a:p>
            <a:r>
              <a:rPr lang="en-US" sz="2800">
                <a:cs typeface="Calibri"/>
              </a:rPr>
              <a:t>When the work is paramount, the ego can step back. </a:t>
            </a:r>
            <a:endParaRPr lang="en-US" sz="2800" dirty="0">
              <a:cs typeface="Calibri"/>
            </a:endParaRPr>
          </a:p>
          <a:p>
            <a:r>
              <a:rPr lang="en-US" sz="2800">
                <a:cs typeface="Calibri"/>
              </a:rPr>
              <a:t>Does it really matter whose idea it was if it worked? What about if it didn't? (No, either way.)</a:t>
            </a:r>
            <a:endParaRPr lang="en-US" sz="2800" dirty="0">
              <a:cs typeface="Calibri"/>
            </a:endParaRPr>
          </a:p>
          <a:p>
            <a:endParaRPr lang="en-US" sz="2800" dirty="0">
              <a:cs typeface="Calibri"/>
            </a:endParaRPr>
          </a:p>
        </p:txBody>
      </p:sp>
      <p:sp>
        <p:nvSpPr>
          <p:cNvPr id="6" name="Title 1">
            <a:extLst>
              <a:ext uri="{FF2B5EF4-FFF2-40B4-BE49-F238E27FC236}">
                <a16:creationId xmlns:a16="http://schemas.microsoft.com/office/drawing/2014/main" id="{9D016B5E-ED4B-FA40-BAAD-1DA32860BEE9}"/>
              </a:ext>
            </a:extLst>
          </p:cNvPr>
          <p:cNvSpPr>
            <a:spLocks noGrp="1"/>
          </p:cNvSpPr>
          <p:nvPr>
            <p:ph type="title"/>
          </p:nvPr>
        </p:nvSpPr>
        <p:spPr>
          <a:xfrm>
            <a:off x="745613" y="161926"/>
            <a:ext cx="7886700" cy="1325563"/>
          </a:xfrm>
        </p:spPr>
        <p:txBody>
          <a:bodyPr/>
          <a:lstStyle/>
          <a:p>
            <a:pPr algn="ctr"/>
            <a:r>
              <a:rPr lang="en-US" b="1">
                <a:latin typeface="Intro Bold Caps"/>
              </a:rPr>
              <a:t>Quality and Pride of Authorship</a:t>
            </a:r>
            <a:endParaRPr lang="en-US" dirty="0"/>
          </a:p>
        </p:txBody>
      </p:sp>
    </p:spTree>
    <p:extLst>
      <p:ext uri="{BB962C8B-B14F-4D97-AF65-F5344CB8AC3E}">
        <p14:creationId xmlns:p14="http://schemas.microsoft.com/office/powerpoint/2010/main" val="3191465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eliveringPromise_footer_PPT.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5991486"/>
            <a:ext cx="9144000" cy="866514"/>
          </a:xfrm>
          <a:prstGeom prst="rect">
            <a:avLst/>
          </a:prstGeom>
        </p:spPr>
      </p:pic>
      <p:sp>
        <p:nvSpPr>
          <p:cNvPr id="8" name="Content Placeholder 7">
            <a:extLst>
              <a:ext uri="{FF2B5EF4-FFF2-40B4-BE49-F238E27FC236}">
                <a16:creationId xmlns:a16="http://schemas.microsoft.com/office/drawing/2014/main" id="{95EBDD43-D710-4BBE-8709-126986D7CC9A}"/>
              </a:ext>
            </a:extLst>
          </p:cNvPr>
          <p:cNvSpPr>
            <a:spLocks noGrp="1"/>
          </p:cNvSpPr>
          <p:nvPr>
            <p:ph idx="1"/>
          </p:nvPr>
        </p:nvSpPr>
        <p:spPr>
          <a:xfrm>
            <a:off x="839972" y="2134587"/>
            <a:ext cx="7462728" cy="3749092"/>
          </a:xfrm>
        </p:spPr>
        <p:txBody>
          <a:bodyPr vert="horz" lIns="91440" tIns="45720" rIns="91440" bIns="45720" rtlCol="0" anchor="t">
            <a:normAutofit fontScale="92500" lnSpcReduction="20000"/>
          </a:bodyPr>
          <a:lstStyle/>
          <a:p>
            <a:r>
              <a:rPr lang="en-US" sz="2900" dirty="0">
                <a:ea typeface="+mn-lt"/>
                <a:cs typeface="+mn-lt"/>
                <a:hlinkClick r:id="rId4"/>
              </a:rPr>
              <a:t>The Mythical Man-Month</a:t>
            </a:r>
            <a:r>
              <a:rPr lang="en-US" sz="2900" dirty="0">
                <a:ea typeface="+mn-lt"/>
                <a:cs typeface="+mn-lt"/>
              </a:rPr>
              <a:t> </a:t>
            </a:r>
            <a:br>
              <a:rPr lang="en-US" sz="2900" dirty="0">
                <a:ea typeface="+mn-lt"/>
                <a:cs typeface="+mn-lt"/>
              </a:rPr>
            </a:br>
            <a:r>
              <a:rPr lang="en-US" sz="2900" dirty="0">
                <a:ea typeface="+mn-lt"/>
                <a:cs typeface="+mn-lt"/>
              </a:rPr>
              <a:t>by Frederick J. Brooks Jr.</a:t>
            </a:r>
            <a:br>
              <a:rPr lang="en-US" sz="2900" dirty="0">
                <a:ea typeface="+mn-lt"/>
                <a:cs typeface="+mn-lt"/>
              </a:rPr>
            </a:br>
            <a:endParaRPr lang="en-US" sz="2900">
              <a:cs typeface="Calibri"/>
            </a:endParaRPr>
          </a:p>
          <a:p>
            <a:r>
              <a:rPr lang="en-US" sz="2900" dirty="0">
                <a:cs typeface="Calibri"/>
                <a:hlinkClick r:id="rId5"/>
              </a:rPr>
              <a:t>Zen and the Art of Motorcycle Maintenance</a:t>
            </a:r>
            <a:br>
              <a:rPr lang="en-US" sz="2900" dirty="0">
                <a:cs typeface="Calibri"/>
              </a:rPr>
            </a:br>
            <a:r>
              <a:rPr lang="en-US" sz="2900" dirty="0">
                <a:cs typeface="Calibri"/>
              </a:rPr>
              <a:t>by Robert </a:t>
            </a:r>
            <a:r>
              <a:rPr lang="en-US" sz="2900" err="1">
                <a:cs typeface="Calibri"/>
              </a:rPr>
              <a:t>Pirsig</a:t>
            </a:r>
            <a:br>
              <a:rPr lang="en-US" sz="2900" dirty="0">
                <a:cs typeface="Calibri"/>
              </a:rPr>
            </a:br>
            <a:endParaRPr lang="en-US" sz="2900" dirty="0">
              <a:cs typeface="Calibri"/>
            </a:endParaRPr>
          </a:p>
          <a:p>
            <a:r>
              <a:rPr lang="en-US" sz="2900" dirty="0">
                <a:cs typeface="Calibri"/>
                <a:hlinkClick r:id="rId6"/>
              </a:rPr>
              <a:t>The Checklist Manifesto</a:t>
            </a:r>
            <a:r>
              <a:rPr lang="en-US" sz="2900" dirty="0">
                <a:cs typeface="Calibri"/>
              </a:rPr>
              <a:t> </a:t>
            </a:r>
            <a:br>
              <a:rPr lang="en-US" sz="2900" dirty="0">
                <a:cs typeface="Calibri"/>
              </a:rPr>
            </a:br>
            <a:r>
              <a:rPr lang="en-US" sz="2900" dirty="0">
                <a:cs typeface="Calibri"/>
              </a:rPr>
              <a:t>by Atul Gawande</a:t>
            </a:r>
          </a:p>
          <a:p>
            <a:endParaRPr lang="en-US" sz="2900" dirty="0">
              <a:cs typeface="Calibri"/>
            </a:endParaRPr>
          </a:p>
          <a:p>
            <a:r>
              <a:rPr lang="en-US" sz="2900" dirty="0">
                <a:cs typeface="Calibri"/>
                <a:hlinkClick r:id="rId7"/>
              </a:rPr>
              <a:t>Big Magic</a:t>
            </a:r>
            <a:br>
              <a:rPr lang="en-US" sz="2900" dirty="0">
                <a:cs typeface="Calibri"/>
              </a:rPr>
            </a:br>
            <a:r>
              <a:rPr lang="en-US" sz="2900">
                <a:cs typeface="Calibri"/>
              </a:rPr>
              <a:t>by Elizabeth Gilbert</a:t>
            </a:r>
            <a:endParaRPr lang="en-US" sz="2900" dirty="0">
              <a:cs typeface="Calibri"/>
            </a:endParaRPr>
          </a:p>
        </p:txBody>
      </p:sp>
      <p:sp>
        <p:nvSpPr>
          <p:cNvPr id="6" name="Title 1">
            <a:extLst>
              <a:ext uri="{FF2B5EF4-FFF2-40B4-BE49-F238E27FC236}">
                <a16:creationId xmlns:a16="http://schemas.microsoft.com/office/drawing/2014/main" id="{9D016B5E-ED4B-FA40-BAAD-1DA32860BEE9}"/>
              </a:ext>
            </a:extLst>
          </p:cNvPr>
          <p:cNvSpPr>
            <a:spLocks noGrp="1"/>
          </p:cNvSpPr>
          <p:nvPr>
            <p:ph type="title"/>
          </p:nvPr>
        </p:nvSpPr>
        <p:spPr>
          <a:xfrm>
            <a:off x="745613" y="161926"/>
            <a:ext cx="7886700" cy="1325563"/>
          </a:xfrm>
        </p:spPr>
        <p:txBody>
          <a:bodyPr/>
          <a:lstStyle/>
          <a:p>
            <a:pPr algn="ctr"/>
            <a:r>
              <a:rPr lang="en-US" b="1" dirty="0">
                <a:latin typeface="Intro Bold Caps"/>
              </a:rPr>
              <a:t>Resources</a:t>
            </a:r>
            <a:endParaRPr lang="en-US" dirty="0"/>
          </a:p>
        </p:txBody>
      </p:sp>
      <p:sp>
        <p:nvSpPr>
          <p:cNvPr id="2" name="TextBox 1">
            <a:extLst>
              <a:ext uri="{FF2B5EF4-FFF2-40B4-BE49-F238E27FC236}">
                <a16:creationId xmlns:a16="http://schemas.microsoft.com/office/drawing/2014/main" id="{73734360-434E-47AE-8708-AC40EDC2C04B}"/>
              </a:ext>
            </a:extLst>
          </p:cNvPr>
          <p:cNvSpPr txBox="1"/>
          <p:nvPr/>
        </p:nvSpPr>
        <p:spPr>
          <a:xfrm>
            <a:off x="627413" y="1062841"/>
            <a:ext cx="811678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accent1">
                    <a:lumMod val="75000"/>
                  </a:schemeClr>
                </a:solidFill>
              </a:rPr>
              <a:t>Books</a:t>
            </a:r>
            <a:endParaRPr lang="en-US" dirty="0">
              <a:solidFill>
                <a:schemeClr val="accent1">
                  <a:lumMod val="75000"/>
                </a:schemeClr>
              </a:solidFill>
            </a:endParaRPr>
          </a:p>
        </p:txBody>
      </p:sp>
    </p:spTree>
    <p:extLst>
      <p:ext uri="{BB962C8B-B14F-4D97-AF65-F5344CB8AC3E}">
        <p14:creationId xmlns:p14="http://schemas.microsoft.com/office/powerpoint/2010/main" val="3723626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A2EF796A0BC7449BD67AB86724A5FB" ma:contentTypeVersion="10" ma:contentTypeDescription="Create a new document." ma:contentTypeScope="" ma:versionID="60b60925c640b7e3b54d032eb2808a6a">
  <xsd:schema xmlns:xsd="http://www.w3.org/2001/XMLSchema" xmlns:xs="http://www.w3.org/2001/XMLSchema" xmlns:p="http://schemas.microsoft.com/office/2006/metadata/properties" xmlns:ns2="2fc86a26-efa0-4fb5-8ae7-16cd7a0558f5" targetNamespace="http://schemas.microsoft.com/office/2006/metadata/properties" ma:root="true" ma:fieldsID="4e437bf5ad70622ebd22c4961a7fc6b6" ns2:_="">
    <xsd:import namespace="2fc86a26-efa0-4fb5-8ae7-16cd7a0558f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c86a26-efa0-4fb5-8ae7-16cd7a0558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4969D4-5E4C-4894-BEC0-B41216C9DC63}"/>
</file>

<file path=customXml/itemProps2.xml><?xml version="1.0" encoding="utf-8"?>
<ds:datastoreItem xmlns:ds="http://schemas.openxmlformats.org/officeDocument/2006/customXml" ds:itemID="{88899B43-7FE8-41FD-B4BB-67DF9E744599}">
  <ds:schemaRefs>
    <ds:schemaRef ds:uri="http://schemas.microsoft.com/sharepoint/v3/contenttype/forms"/>
  </ds:schemaRefs>
</ds:datastoreItem>
</file>

<file path=customXml/itemProps3.xml><?xml version="1.0" encoding="utf-8"?>
<ds:datastoreItem xmlns:ds="http://schemas.openxmlformats.org/officeDocument/2006/customXml" ds:itemID="{7639C55B-7F8B-4FEE-A494-C5D3434143C5}">
  <ds:schemaRefs>
    <ds:schemaRef ds:uri="385d0e82-f57d-438b-970b-a493dcfb00db"/>
    <ds:schemaRef ds:uri="http://schemas.microsoft.com/office/2006/documentManagement/types"/>
    <ds:schemaRef ds:uri="http://schemas.microsoft.com/office/2006/metadata/properties"/>
    <ds:schemaRef ds:uri="http://www.w3.org/XML/1998/namespace"/>
    <ds:schemaRef ds:uri="http://schemas.openxmlformats.org/package/2006/metadata/core-properties"/>
    <ds:schemaRef ds:uri="http://purl.org/dc/elements/1.1/"/>
    <ds:schemaRef ds:uri="http://purl.org/dc/term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4321</TotalTime>
  <Words>702</Words>
  <Application>Microsoft Macintosh PowerPoint</Application>
  <PresentationFormat>On-screen Show (4:3)</PresentationFormat>
  <Paragraphs>121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Intro Bold Caps</vt:lpstr>
      <vt:lpstr>Office Theme</vt:lpstr>
      <vt:lpstr>PowerPoint Presentation</vt:lpstr>
      <vt:lpstr>Pair programming rating</vt:lpstr>
      <vt:lpstr>Pair programming rating</vt:lpstr>
      <vt:lpstr>Reflect on your experience with pair programming</vt:lpstr>
      <vt:lpstr>Discuss Areas for Improvement</vt:lpstr>
      <vt:lpstr>Relational issues, Communication, Attitude</vt:lpstr>
      <vt:lpstr>Effort Parity, Engagement, Time Management, Personal Care</vt:lpstr>
      <vt:lpstr>Quality and Pride of Authorship</vt:lpstr>
      <vt:lpstr>Resources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Troy &amp; Victoria Novak</dc:creator>
  <cp:lastModifiedBy>Christian Burk</cp:lastModifiedBy>
  <cp:revision>841</cp:revision>
  <cp:lastPrinted>2019-05-13T19:56:21Z</cp:lastPrinted>
  <dcterms:created xsi:type="dcterms:W3CDTF">2019-03-07T12:27:07Z</dcterms:created>
  <dcterms:modified xsi:type="dcterms:W3CDTF">2019-09-25T15:06:05Z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0x010100EDA2EF796A0BC7449BD67AB86724A5FB</vt:lpwstr>
  </property>
</Properties>
</file>