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92" r:id="rId11"/>
    <p:sldId id="266" r:id="rId12"/>
    <p:sldId id="267" r:id="rId13"/>
    <p:sldId id="291" r:id="rId14"/>
    <p:sldId id="294" r:id="rId15"/>
    <p:sldId id="293" r:id="rId16"/>
    <p:sldId id="269" r:id="rId17"/>
    <p:sldId id="270" r:id="rId18"/>
    <p:sldId id="271" r:id="rId19"/>
    <p:sldId id="273" r:id="rId20"/>
    <p:sldId id="272" r:id="rId21"/>
    <p:sldId id="274" r:id="rId22"/>
    <p:sldId id="286" r:id="rId23"/>
    <p:sldId id="295" r:id="rId24"/>
    <p:sldId id="296" r:id="rId25"/>
    <p:sldId id="297" r:id="rId26"/>
    <p:sldId id="298" r:id="rId27"/>
    <p:sldId id="299" r:id="rId28"/>
    <p:sldId id="283" r:id="rId29"/>
    <p:sldId id="305" r:id="rId30"/>
    <p:sldId id="306" r:id="rId31"/>
    <p:sldId id="307" r:id="rId32"/>
    <p:sldId id="308" r:id="rId33"/>
    <p:sldId id="304" r:id="rId34"/>
    <p:sldId id="300" r:id="rId35"/>
    <p:sldId id="303" r:id="rId36"/>
    <p:sldId id="302" r:id="rId37"/>
    <p:sldId id="301" r:id="rId38"/>
    <p:sldId id="275" r:id="rId39"/>
    <p:sldId id="276" r:id="rId40"/>
    <p:sldId id="277" r:id="rId41"/>
    <p:sldId id="278" r:id="rId42"/>
    <p:sldId id="279" r:id="rId43"/>
  </p:sldIdLst>
  <p:sldSz cx="9144000" cy="6858000" type="screen4x3"/>
  <p:notesSz cx="6858000" cy="9144000"/>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14"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3074"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3075"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n-IN"/>
          </a:p>
        </p:txBody>
      </p:sp>
      <p:sp>
        <p:nvSpPr>
          <p:cNvPr id="3076"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n-IN"/>
          </a:p>
        </p:txBody>
      </p:sp>
      <p:sp>
        <p:nvSpPr>
          <p:cNvPr id="3077"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n-IN"/>
          </a:p>
        </p:txBody>
      </p:sp>
      <p:sp>
        <p:nvSpPr>
          <p:cNvPr id="3078"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fld id="{8187A3F6-9010-477D-A5BF-F890DF5A077A}"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p:spPr>
        <p:txBody>
          <a:bodyPr/>
          <a:lstStyle/>
          <a:p>
            <a:fld id="{14D9CCF5-2DAB-496F-96D6-3BED726944D3}" type="slidenum">
              <a:rPr lang="en-IN" smtClean="0"/>
              <a:pPr/>
              <a:t>1</a:t>
            </a:fld>
            <a:endParaRPr lang="en-IN" dirty="0" smtClean="0"/>
          </a:p>
        </p:txBody>
      </p:sp>
      <p:sp>
        <p:nvSpPr>
          <p:cNvPr id="337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3796" name="Rectangle 2"/>
          <p:cNvSpPr>
            <a:spLocks noGrp="1" noChangeArrowheads="1"/>
          </p:cNvSpPr>
          <p:nvPr>
            <p:ph type="body" idx="1"/>
          </p:nvPr>
        </p:nvSpPr>
        <p:spPr>
          <a:xfrm>
            <a:off x="755650" y="5078413"/>
            <a:ext cx="6048375" cy="4811712"/>
          </a:xfrm>
          <a:noFill/>
          <a:ln/>
        </p:spPr>
        <p:txBody>
          <a:bodyPr wrap="none" anchor="ct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03BA8E34-42A3-4C12-8099-4388077B52A9}" type="slidenum">
              <a:rPr lang="en-IN" smtClean="0"/>
              <a:pPr/>
              <a:t>11</a:t>
            </a:fld>
            <a:endParaRPr lang="en-IN" smtClean="0"/>
          </a:p>
        </p:txBody>
      </p:sp>
      <p:sp>
        <p:nvSpPr>
          <p:cNvPr id="4301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a:spLocks noGrp="1"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54BE7260-3E4C-4A68-9FF8-479C3C53F67E}" type="slidenum">
              <a:rPr lang="en-IN" smtClean="0"/>
              <a:pPr/>
              <a:t>12</a:t>
            </a:fld>
            <a:endParaRPr lang="en-IN" smtClean="0"/>
          </a:p>
        </p:txBody>
      </p:sp>
      <p:sp>
        <p:nvSpPr>
          <p:cNvPr id="4403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4036" name="Rectangle 2"/>
          <p:cNvSpPr>
            <a:spLocks noGrp="1"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06A24340-69FE-4BEA-96AB-C8A4C1AEDDF6}" type="slidenum">
              <a:rPr lang="en-IN" smtClean="0"/>
              <a:pPr/>
              <a:t>16</a:t>
            </a:fld>
            <a:endParaRPr lang="en-IN" smtClean="0"/>
          </a:p>
        </p:txBody>
      </p:sp>
      <p:sp>
        <p:nvSpPr>
          <p:cNvPr id="45059" name="Rectangle 1"/>
          <p:cNvSpPr>
            <a:spLocks noGrp="1" noChangeArrowheads="1"/>
          </p:cNvSpPr>
          <p:nvPr>
            <p:ph type="body"/>
          </p:nvPr>
        </p:nvSpPr>
        <p:spPr>
          <a:xfrm rot="10800000">
            <a:off x="-11795125" y="-11793538"/>
            <a:ext cx="11796713" cy="11796713"/>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endParaRPr lang="en-IN" sz="2000" smtClean="0">
              <a:latin typeface="Arial" charset="0"/>
              <a:ea typeface="DejaVu Sans" charset="0"/>
              <a:cs typeface="DejaVu Sans" charset="0"/>
            </a:endParaRPr>
          </a:p>
        </p:txBody>
      </p:sp>
      <p:sp>
        <p:nvSpPr>
          <p:cNvPr id="41986" name="AutoShape 2"/>
          <p:cNvSpPr>
            <a:spLocks noChangeArrowheads="1"/>
          </p:cNvSpPr>
          <p:nvPr/>
        </p:nvSpPr>
        <p:spPr bwMode="auto">
          <a:xfrm>
            <a:off x="-11795125" y="-11793538"/>
            <a:ext cx="11796713" cy="11796713"/>
          </a:xfrm>
          <a:custGeom>
            <a:avLst/>
            <a:gdLst>
              <a:gd name="G0" fmla="*/ 32769 1 2"/>
              <a:gd name="G1" fmla="*/ 32769 1 2"/>
              <a:gd name="G2" fmla="+- 32769 0 0"/>
              <a:gd name="G3" fmla="+- 32769 0 0"/>
            </a:gdLst>
            <a:ahLst/>
            <a:cxnLst>
              <a:cxn ang="0">
                <a:pos x="r" y="vc"/>
              </a:cxn>
              <a:cxn ang="5400000">
                <a:pos x="hc" y="b"/>
              </a:cxn>
              <a:cxn ang="10800000">
                <a:pos x="l" y="vc"/>
              </a:cxn>
              <a:cxn ang="16200000">
                <a:pos x="hc" y="t"/>
              </a:cxn>
            </a:cxnLst>
            <a:rect l="0" t="0" r="0" b="0"/>
            <a:pathLst>
              <a:path>
                <a:moveTo>
                  <a:pt x="0" y="0"/>
                </a:moveTo>
                <a:lnTo>
                  <a:pt x="32769" y="0"/>
                </a:lnTo>
                <a:lnTo>
                  <a:pt x="32769" y="32769"/>
                </a:lnTo>
                <a:lnTo>
                  <a:pt x="0" y="32769"/>
                </a:lnTo>
                <a:close/>
              </a:path>
            </a:pathLst>
          </a:custGeom>
          <a:noFill/>
          <a:ln w="9525">
            <a:noFill/>
            <a:round/>
            <a:headEnd/>
            <a:tailEnd/>
          </a:ln>
          <a:effec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fld id="{6028E6A9-23B6-476F-8EF5-31DC85736033}" type="slidenum">
              <a:rPr lang="en-IN">
                <a:solidFill>
                  <a:srgbClr val="000000"/>
                </a:solidFill>
                <a:latin typeface="+mn-lt" charset="0"/>
                <a:ea typeface="+mn-ea" charset="0"/>
                <a:cs typeface="+mn-ea" charset="0"/>
              </a:rPr>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t>16</a:t>
            </a:fld>
            <a:endParaRPr lang="en-IN">
              <a:solidFill>
                <a:srgbClr val="000000"/>
              </a:solidFill>
              <a:latin typeface="+mn-lt" charset="0"/>
              <a:ea typeface="+mn-ea" charset="0"/>
              <a:cs typeface="+mn-ea"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8FD7FC32-5AEA-46AF-B754-2635A9C3B869}" type="slidenum">
              <a:rPr lang="en-IN" smtClean="0"/>
              <a:pPr/>
              <a:t>17</a:t>
            </a:fld>
            <a:endParaRPr lang="en-IN" smtClean="0"/>
          </a:p>
        </p:txBody>
      </p:sp>
      <p:sp>
        <p:nvSpPr>
          <p:cNvPr id="4608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6084" name="Rectangle 2"/>
          <p:cNvSpPr>
            <a:spLocks noGrp="1"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A4DF3607-2E9C-4485-9C55-D814D58B365D}" type="slidenum">
              <a:rPr lang="en-IN" smtClean="0"/>
              <a:pPr/>
              <a:t>18</a:t>
            </a:fld>
            <a:endParaRPr lang="en-IN" smtClean="0"/>
          </a:p>
        </p:txBody>
      </p:sp>
      <p:sp>
        <p:nvSpPr>
          <p:cNvPr id="4710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a:spLocks noGrp="1"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27BEBAF1-67B4-4C70-8477-F649DF81217D}" type="slidenum">
              <a:rPr lang="en-IN" smtClean="0"/>
              <a:pPr/>
              <a:t>19</a:t>
            </a:fld>
            <a:endParaRPr lang="en-IN" smtClean="0"/>
          </a:p>
        </p:txBody>
      </p:sp>
      <p:sp>
        <p:nvSpPr>
          <p:cNvPr id="4915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a:spLocks noGrp="1"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D5E264A2-922C-481F-8F52-9708DDA2D19B}" type="slidenum">
              <a:rPr lang="en-IN" smtClean="0"/>
              <a:pPr/>
              <a:t>20</a:t>
            </a:fld>
            <a:endParaRPr lang="en-IN" smtClean="0"/>
          </a:p>
        </p:txBody>
      </p:sp>
      <p:sp>
        <p:nvSpPr>
          <p:cNvPr id="4813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8132" name="Rectangle 2"/>
          <p:cNvSpPr>
            <a:spLocks noGrp="1"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BA6D2464-DDE1-45FF-95E8-795E9DCDA261}" type="slidenum">
              <a:rPr lang="en-IN" smtClean="0"/>
              <a:pPr/>
              <a:t>21</a:t>
            </a:fld>
            <a:endParaRPr lang="en-IN" smtClean="0"/>
          </a:p>
        </p:txBody>
      </p:sp>
      <p:sp>
        <p:nvSpPr>
          <p:cNvPr id="5017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0180" name="Rectangle 2"/>
          <p:cNvSpPr>
            <a:spLocks noGrp="1"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a:solidFill>
              <a:srgbClr val="000000"/>
            </a:solidFill>
            <a:miter lim="800000"/>
          </a:ln>
        </p:spPr>
      </p:sp>
      <p:sp>
        <p:nvSpPr>
          <p:cNvPr id="52227" name="Notes Placeholder 2"/>
          <p:cNvSpPr>
            <a:spLocks noGrp="1"/>
          </p:cNvSpPr>
          <p:nvPr>
            <p:ph type="body" idx="1"/>
          </p:nvPr>
        </p:nvSpPr>
        <p:spPr>
          <a:noFill/>
          <a:ln/>
        </p:spPr>
        <p:txBody>
          <a:bodyPr/>
          <a:lstStyle/>
          <a:p>
            <a:pPr fontAlgn="ctr"/>
            <a:endParaRPr lang="en-US" smtClean="0"/>
          </a:p>
        </p:txBody>
      </p:sp>
      <p:sp>
        <p:nvSpPr>
          <p:cNvPr id="52228" name="Slide Number Placeholder 3"/>
          <p:cNvSpPr>
            <a:spLocks noGrp="1"/>
          </p:cNvSpPr>
          <p:nvPr>
            <p:ph type="sldNum" sz="quarter"/>
          </p:nvPr>
        </p:nvSpPr>
        <p:spPr>
          <a:noFill/>
          <a:ln>
            <a:miter lim="800000"/>
          </a:ln>
        </p:spPr>
        <p:txBody>
          <a:bodyPr/>
          <a:lstStyle/>
          <a:p>
            <a:fld id="{1BEFB5FC-AD47-451C-9A67-55FB3C764B6C}" type="slidenum">
              <a:rPr lang="en-US" smtClean="0"/>
              <a:pPr/>
              <a:t>22</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B5F4E7DB-8B90-4E44-BA0E-A3F66903EA0E}" type="slidenum">
              <a:rPr lang="en-IN" smtClean="0"/>
              <a:pPr/>
              <a:t>38</a:t>
            </a:fld>
            <a:endParaRPr lang="en-IN" dirty="0" smtClean="0"/>
          </a:p>
        </p:txBody>
      </p:sp>
      <p:sp>
        <p:nvSpPr>
          <p:cNvPr id="5632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6324" name="Rectangle 2"/>
          <p:cNvSpPr>
            <a:spLocks noGrp="1" noChangeArrowheads="1"/>
          </p:cNvSpPr>
          <p:nvPr>
            <p:ph type="body" idx="1"/>
          </p:nvPr>
        </p:nvSpPr>
        <p:spPr>
          <a:xfrm>
            <a:off x="755650" y="5078413"/>
            <a:ext cx="6048375" cy="4811712"/>
          </a:xfrm>
          <a:noFill/>
          <a:ln/>
        </p:spPr>
        <p:txBody>
          <a:bodyPr wrap="none" anchor="ct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233303B9-3CD8-4755-B36A-E3CF50647F96}" type="slidenum">
              <a:rPr lang="en-IN" smtClean="0"/>
              <a:pPr/>
              <a:t>2</a:t>
            </a:fld>
            <a:endParaRPr lang="en-IN" dirty="0" smtClean="0"/>
          </a:p>
        </p:txBody>
      </p:sp>
      <p:sp>
        <p:nvSpPr>
          <p:cNvPr id="3481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a:spLocks noGrp="1" noChangeArrowheads="1"/>
          </p:cNvSpPr>
          <p:nvPr>
            <p:ph type="body" idx="1"/>
          </p:nvPr>
        </p:nvSpPr>
        <p:spPr>
          <a:xfrm>
            <a:off x="755650" y="5078413"/>
            <a:ext cx="6048375" cy="4811712"/>
          </a:xfrm>
          <a:noFill/>
          <a:ln/>
        </p:spPr>
        <p:txBody>
          <a:bodyPr wrap="none" anchor="ct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3288B776-9B07-404D-A3A0-77F44F1BA421}" type="slidenum">
              <a:rPr lang="en-IN" smtClean="0"/>
              <a:pPr/>
              <a:t>39</a:t>
            </a:fld>
            <a:endParaRPr lang="en-IN" dirty="0" smtClean="0"/>
          </a:p>
        </p:txBody>
      </p:sp>
      <p:sp>
        <p:nvSpPr>
          <p:cNvPr id="57347" name="Rectangle 1"/>
          <p:cNvSpPr>
            <a:spLocks noGrp="1" noChangeArrowheads="1"/>
          </p:cNvSpPr>
          <p:nvPr>
            <p:ph type="body"/>
          </p:nvPr>
        </p:nvSpPr>
        <p:spPr>
          <a:xfrm rot="10800000">
            <a:off x="-11795125" y="-11793538"/>
            <a:ext cx="11796713" cy="11796713"/>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endParaRPr lang="en-IN" sz="2000" dirty="0" smtClean="0">
              <a:latin typeface="Arial" charset="0"/>
              <a:ea typeface="DejaVu Sans" charset="0"/>
              <a:cs typeface="DejaVu Sans" charset="0"/>
            </a:endParaRPr>
          </a:p>
        </p:txBody>
      </p:sp>
      <p:sp>
        <p:nvSpPr>
          <p:cNvPr id="49154" name="AutoShape 2"/>
          <p:cNvSpPr>
            <a:spLocks noChangeArrowheads="1"/>
          </p:cNvSpPr>
          <p:nvPr/>
        </p:nvSpPr>
        <p:spPr bwMode="auto">
          <a:xfrm>
            <a:off x="-11795125" y="-11793538"/>
            <a:ext cx="11796713" cy="11796713"/>
          </a:xfrm>
          <a:custGeom>
            <a:avLst/>
            <a:gdLst>
              <a:gd name="G0" fmla="*/ 32769 1 2"/>
              <a:gd name="G1" fmla="*/ 32769 1 2"/>
              <a:gd name="G2" fmla="+- 32769 0 0"/>
              <a:gd name="G3" fmla="+- 32769 0 0"/>
            </a:gdLst>
            <a:ahLst/>
            <a:cxnLst>
              <a:cxn ang="0">
                <a:pos x="r" y="vc"/>
              </a:cxn>
              <a:cxn ang="5400000">
                <a:pos x="hc" y="b"/>
              </a:cxn>
              <a:cxn ang="10800000">
                <a:pos x="l" y="vc"/>
              </a:cxn>
              <a:cxn ang="16200000">
                <a:pos x="hc" y="t"/>
              </a:cxn>
            </a:cxnLst>
            <a:rect l="0" t="0" r="0" b="0"/>
            <a:pathLst>
              <a:path>
                <a:moveTo>
                  <a:pt x="0" y="0"/>
                </a:moveTo>
                <a:lnTo>
                  <a:pt x="32769" y="0"/>
                </a:lnTo>
                <a:lnTo>
                  <a:pt x="32769" y="32769"/>
                </a:lnTo>
                <a:lnTo>
                  <a:pt x="0" y="32769"/>
                </a:lnTo>
                <a:close/>
              </a:path>
            </a:pathLst>
          </a:custGeom>
          <a:noFill/>
          <a:ln w="9525">
            <a:noFill/>
            <a:round/>
            <a:headEnd/>
            <a:tailEnd/>
          </a:ln>
          <a:effec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fld id="{D97BBF5C-6BD5-497B-ABDA-B186F5EA7202}" type="slidenum">
              <a:rPr lang="en-IN">
                <a:solidFill>
                  <a:srgbClr val="000000"/>
                </a:solidFill>
                <a:latin typeface="+mn-lt" charset="0"/>
                <a:ea typeface="+mn-ea" charset="0"/>
                <a:cs typeface="+mn-ea" charset="0"/>
              </a:rPr>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t>39</a:t>
            </a:fld>
            <a:endParaRPr lang="en-IN" dirty="0">
              <a:solidFill>
                <a:srgbClr val="000000"/>
              </a:solidFill>
              <a:latin typeface="+mn-lt" charset="0"/>
              <a:ea typeface="+mn-ea" charset="0"/>
              <a:cs typeface="+mn-ea"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A04D8DA8-B3C3-4FA4-9E0F-32F6C19F6BAA}" type="slidenum">
              <a:rPr lang="en-IN" smtClean="0"/>
              <a:pPr/>
              <a:t>40</a:t>
            </a:fld>
            <a:endParaRPr lang="en-IN" smtClean="0"/>
          </a:p>
        </p:txBody>
      </p:sp>
      <p:sp>
        <p:nvSpPr>
          <p:cNvPr id="5837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8372" name="Rectangle 2"/>
          <p:cNvSpPr>
            <a:spLocks noGrp="1"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2E5CC897-8ED9-42A5-8719-D3916881495C}" type="slidenum">
              <a:rPr lang="en-IN" smtClean="0"/>
              <a:pPr/>
              <a:t>41</a:t>
            </a:fld>
            <a:endParaRPr lang="en-IN" smtClean="0"/>
          </a:p>
        </p:txBody>
      </p:sp>
      <p:sp>
        <p:nvSpPr>
          <p:cNvPr id="59395" name="Rectangle 1"/>
          <p:cNvSpPr>
            <a:spLocks noGrp="1" noChangeArrowheads="1"/>
          </p:cNvSpPr>
          <p:nvPr>
            <p:ph type="body"/>
          </p:nvPr>
        </p:nvSpPr>
        <p:spPr>
          <a:xfrm rot="10800000">
            <a:off x="-11795125" y="-11793538"/>
            <a:ext cx="11796713" cy="11796713"/>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endParaRPr lang="en-IN" sz="2000" smtClean="0">
              <a:latin typeface="Arial" charset="0"/>
              <a:ea typeface="DejaVu Sans" charset="0"/>
              <a:cs typeface="DejaVu Sans" charset="0"/>
            </a:endParaRPr>
          </a:p>
        </p:txBody>
      </p:sp>
      <p:sp>
        <p:nvSpPr>
          <p:cNvPr id="51202" name="AutoShape 2"/>
          <p:cNvSpPr>
            <a:spLocks noChangeArrowheads="1"/>
          </p:cNvSpPr>
          <p:nvPr/>
        </p:nvSpPr>
        <p:spPr bwMode="auto">
          <a:xfrm>
            <a:off x="-11795125" y="-11793538"/>
            <a:ext cx="11796713" cy="11796713"/>
          </a:xfrm>
          <a:custGeom>
            <a:avLst/>
            <a:gdLst>
              <a:gd name="G0" fmla="*/ 32769 1 2"/>
              <a:gd name="G1" fmla="*/ 32769 1 2"/>
              <a:gd name="G2" fmla="+- 32769 0 0"/>
              <a:gd name="G3" fmla="+- 32769 0 0"/>
            </a:gdLst>
            <a:ahLst/>
            <a:cxnLst>
              <a:cxn ang="0">
                <a:pos x="r" y="vc"/>
              </a:cxn>
              <a:cxn ang="5400000">
                <a:pos x="hc" y="b"/>
              </a:cxn>
              <a:cxn ang="10800000">
                <a:pos x="l" y="vc"/>
              </a:cxn>
              <a:cxn ang="16200000">
                <a:pos x="hc" y="t"/>
              </a:cxn>
            </a:cxnLst>
            <a:rect l="0" t="0" r="0" b="0"/>
            <a:pathLst>
              <a:path>
                <a:moveTo>
                  <a:pt x="0" y="0"/>
                </a:moveTo>
                <a:lnTo>
                  <a:pt x="32769" y="0"/>
                </a:lnTo>
                <a:lnTo>
                  <a:pt x="32769" y="32769"/>
                </a:lnTo>
                <a:lnTo>
                  <a:pt x="0" y="32769"/>
                </a:lnTo>
                <a:close/>
              </a:path>
            </a:pathLst>
          </a:custGeom>
          <a:noFill/>
          <a:ln w="9525">
            <a:noFill/>
            <a:round/>
            <a:headEnd/>
            <a:tailEnd/>
          </a:ln>
          <a:effec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fld id="{8507C2C4-F9A0-44AB-999C-4D1301F60D83}" type="slidenum">
              <a:rPr lang="en-IN">
                <a:solidFill>
                  <a:srgbClr val="000000"/>
                </a:solidFill>
                <a:latin typeface="+mn-lt" charset="0"/>
                <a:ea typeface="+mn-ea" charset="0"/>
                <a:cs typeface="+mn-ea" charset="0"/>
              </a:rPr>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t>41</a:t>
            </a:fld>
            <a:endParaRPr lang="en-IN">
              <a:solidFill>
                <a:srgbClr val="000000"/>
              </a:solidFill>
              <a:latin typeface="+mn-lt" charset="0"/>
              <a:ea typeface="+mn-ea" charset="0"/>
              <a:cs typeface="+mn-ea"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535AEAA9-5129-4921-9329-566B7D78929B}" type="slidenum">
              <a:rPr lang="en-IN" smtClean="0"/>
              <a:pPr/>
              <a:t>42</a:t>
            </a:fld>
            <a:endParaRPr lang="en-IN" smtClean="0"/>
          </a:p>
        </p:txBody>
      </p:sp>
      <p:sp>
        <p:nvSpPr>
          <p:cNvPr id="60419" name="Rectangle 1"/>
          <p:cNvSpPr>
            <a:spLocks noGrp="1" noChangeArrowheads="1"/>
          </p:cNvSpPr>
          <p:nvPr>
            <p:ph type="body"/>
          </p:nvPr>
        </p:nvSpPr>
        <p:spPr>
          <a:xfrm rot="10800000">
            <a:off x="-11795125" y="-11793538"/>
            <a:ext cx="11796713" cy="11796713"/>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endParaRPr lang="en-IN" sz="2000" smtClean="0">
              <a:latin typeface="Arial" charset="0"/>
              <a:ea typeface="DejaVu Sans" charset="0"/>
              <a:cs typeface="DejaVu Sans" charset="0"/>
            </a:endParaRPr>
          </a:p>
        </p:txBody>
      </p:sp>
      <p:sp>
        <p:nvSpPr>
          <p:cNvPr id="52226" name="AutoShape 2"/>
          <p:cNvSpPr>
            <a:spLocks noChangeArrowheads="1"/>
          </p:cNvSpPr>
          <p:nvPr/>
        </p:nvSpPr>
        <p:spPr bwMode="auto">
          <a:xfrm>
            <a:off x="-11795125" y="-11793538"/>
            <a:ext cx="11796713" cy="11796713"/>
          </a:xfrm>
          <a:custGeom>
            <a:avLst/>
            <a:gdLst>
              <a:gd name="G0" fmla="*/ 32769 1 2"/>
              <a:gd name="G1" fmla="*/ 32769 1 2"/>
              <a:gd name="G2" fmla="+- 32769 0 0"/>
              <a:gd name="G3" fmla="+- 32769 0 0"/>
            </a:gdLst>
            <a:ahLst/>
            <a:cxnLst>
              <a:cxn ang="0">
                <a:pos x="r" y="vc"/>
              </a:cxn>
              <a:cxn ang="5400000">
                <a:pos x="hc" y="b"/>
              </a:cxn>
              <a:cxn ang="10800000">
                <a:pos x="l" y="vc"/>
              </a:cxn>
              <a:cxn ang="16200000">
                <a:pos x="hc" y="t"/>
              </a:cxn>
            </a:cxnLst>
            <a:rect l="0" t="0" r="0" b="0"/>
            <a:pathLst>
              <a:path>
                <a:moveTo>
                  <a:pt x="0" y="0"/>
                </a:moveTo>
                <a:lnTo>
                  <a:pt x="32769" y="0"/>
                </a:lnTo>
                <a:lnTo>
                  <a:pt x="32769" y="32769"/>
                </a:lnTo>
                <a:lnTo>
                  <a:pt x="0" y="32769"/>
                </a:lnTo>
                <a:close/>
              </a:path>
            </a:pathLst>
          </a:custGeom>
          <a:noFill/>
          <a:ln w="9525">
            <a:noFill/>
            <a:round/>
            <a:headEnd/>
            <a:tailEnd/>
          </a:ln>
          <a:effec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fld id="{EFC74810-A3BD-4BD3-BCF9-BC1C7B5B02CE}" type="slidenum">
              <a:rPr lang="en-IN">
                <a:solidFill>
                  <a:srgbClr val="000000"/>
                </a:solidFill>
                <a:latin typeface="+mn-lt" charset="0"/>
                <a:ea typeface="+mn-ea" charset="0"/>
                <a:cs typeface="+mn-ea" charset="0"/>
              </a:rPr>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t>42</a:t>
            </a:fld>
            <a:endParaRPr lang="en-IN">
              <a:solidFill>
                <a:srgbClr val="000000"/>
              </a:solidFill>
              <a:latin typeface="+mn-lt" charset="0"/>
              <a:ea typeface="+mn-ea" charset="0"/>
              <a:cs typeface="+mn-ea"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A0FD64F4-A539-4BD5-BE23-E0C96EB33516}" type="slidenum">
              <a:rPr lang="en-IN" smtClean="0"/>
              <a:pPr/>
              <a:t>3</a:t>
            </a:fld>
            <a:endParaRPr lang="en-IN" dirty="0" smtClean="0"/>
          </a:p>
        </p:txBody>
      </p:sp>
      <p:sp>
        <p:nvSpPr>
          <p:cNvPr id="3584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5844" name="Rectangle 2"/>
          <p:cNvSpPr>
            <a:spLocks noGrp="1" noChangeArrowheads="1"/>
          </p:cNvSpPr>
          <p:nvPr>
            <p:ph type="body" idx="1"/>
          </p:nvPr>
        </p:nvSpPr>
        <p:spPr>
          <a:xfrm>
            <a:off x="755650" y="5078413"/>
            <a:ext cx="6048375" cy="4811712"/>
          </a:xfrm>
          <a:noFill/>
          <a:ln/>
        </p:spPr>
        <p:txBody>
          <a:bodyPr wrap="none" anchor="ct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218AC988-21EE-492A-B5A9-A1B9E5BABC6A}" type="slidenum">
              <a:rPr lang="en-IN" smtClean="0"/>
              <a:pPr/>
              <a:t>4</a:t>
            </a:fld>
            <a:endParaRPr lang="en-IN" dirty="0" smtClean="0"/>
          </a:p>
        </p:txBody>
      </p:sp>
      <p:sp>
        <p:nvSpPr>
          <p:cNvPr id="36867" name="Rectangle 1"/>
          <p:cNvSpPr>
            <a:spLocks noGrp="1" noChangeArrowheads="1"/>
          </p:cNvSpPr>
          <p:nvPr>
            <p:ph type="body"/>
          </p:nvPr>
        </p:nvSpPr>
        <p:spPr>
          <a:xfrm rot="10800000">
            <a:off x="-11795125" y="-11793538"/>
            <a:ext cx="11796713" cy="11796713"/>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endParaRPr lang="en-IN" sz="2000" dirty="0" smtClean="0">
              <a:latin typeface="Arial" charset="0"/>
              <a:ea typeface="DejaVu Sans" charset="0"/>
              <a:cs typeface="DejaVu Sans" charset="0"/>
            </a:endParaRPr>
          </a:p>
        </p:txBody>
      </p:sp>
      <p:sp>
        <p:nvSpPr>
          <p:cNvPr id="2" name="AutoShape 2"/>
          <p:cNvSpPr>
            <a:spLocks noChangeArrowheads="1"/>
          </p:cNvSpPr>
          <p:nvPr/>
        </p:nvSpPr>
        <p:spPr bwMode="auto">
          <a:xfrm>
            <a:off x="-11795125" y="-11793538"/>
            <a:ext cx="11796713" cy="11796713"/>
          </a:xfrm>
          <a:custGeom>
            <a:avLst/>
            <a:gdLst>
              <a:gd name="G0" fmla="*/ 32769 1 2"/>
              <a:gd name="G1" fmla="*/ 32769 1 2"/>
              <a:gd name="G2" fmla="+- 32769 0 0"/>
              <a:gd name="G3" fmla="+- 32769 0 0"/>
            </a:gdLst>
            <a:ahLst/>
            <a:cxnLst>
              <a:cxn ang="0">
                <a:pos x="r" y="vc"/>
              </a:cxn>
              <a:cxn ang="5400000">
                <a:pos x="hc" y="b"/>
              </a:cxn>
              <a:cxn ang="10800000">
                <a:pos x="l" y="vc"/>
              </a:cxn>
              <a:cxn ang="16200000">
                <a:pos x="hc" y="t"/>
              </a:cxn>
            </a:cxnLst>
            <a:rect l="0" t="0" r="0" b="0"/>
            <a:pathLst>
              <a:path>
                <a:moveTo>
                  <a:pt x="0" y="0"/>
                </a:moveTo>
                <a:lnTo>
                  <a:pt x="32769" y="0"/>
                </a:lnTo>
                <a:lnTo>
                  <a:pt x="32769" y="32769"/>
                </a:lnTo>
                <a:lnTo>
                  <a:pt x="0" y="32769"/>
                </a:lnTo>
                <a:close/>
              </a:path>
            </a:pathLst>
          </a:custGeom>
          <a:noFill/>
          <a:ln w="9525">
            <a:noFill/>
            <a:round/>
            <a:headEnd/>
            <a:tailEnd/>
          </a:ln>
          <a:effec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fld id="{34381402-023D-49FB-AD07-C88F503DC857}" type="slidenum">
              <a:rPr lang="en-IN">
                <a:solidFill>
                  <a:srgbClr val="000000"/>
                </a:solidFill>
                <a:latin typeface="+mn-lt" charset="0"/>
                <a:ea typeface="+mn-ea" charset="0"/>
                <a:cs typeface="+mn-ea" charset="0"/>
              </a:rPr>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t>4</a:t>
            </a:fld>
            <a:endParaRPr lang="en-IN" dirty="0">
              <a:solidFill>
                <a:srgbClr val="000000"/>
              </a:solidFill>
              <a:latin typeface="+mn-lt" charset="0"/>
              <a:ea typeface="+mn-ea" charset="0"/>
              <a:cs typeface="+mn-e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7AC5D3A9-ED9A-4452-A382-78320EA9D728}" type="slidenum">
              <a:rPr lang="en-IN" smtClean="0"/>
              <a:pPr/>
              <a:t>5</a:t>
            </a:fld>
            <a:endParaRPr lang="en-IN" dirty="0" smtClean="0"/>
          </a:p>
        </p:txBody>
      </p:sp>
      <p:sp>
        <p:nvSpPr>
          <p:cNvPr id="37891" name="Text Box 1"/>
          <p:cNvSpPr>
            <a:spLocks noGrp="1" noChangeArrowheads="1"/>
          </p:cNvSpPr>
          <p:nvPr>
            <p:ph type="body"/>
          </p:nvPr>
        </p:nvSpPr>
        <p:spPr>
          <a:xfrm>
            <a:off x="-11795125" y="-11793538"/>
            <a:ext cx="11796713" cy="11796713"/>
          </a:xfrm>
          <a:noFill/>
          <a:ln/>
        </p:spPr>
        <p:txBody>
          <a:bodyPr lIns="90000" tIns="45000" rIns="90000" bIns="45000"/>
          <a:lstStyle/>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r>
              <a:rPr lang="en-IN" sz="2000" dirty="0" smtClean="0">
                <a:latin typeface="Arial" charset="0"/>
                <a:ea typeface="DejaVu Sans" charset="0"/>
                <a:cs typeface="DejaVu Sans" charset="0"/>
              </a:rPr>
              <a:t>50 billion twits,  10 billion links, 0.2 users </a:t>
            </a:r>
          </a:p>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r>
              <a:rPr lang="en-IN" sz="2000" dirty="0" smtClean="0">
                <a:latin typeface="Arial" charset="0"/>
                <a:ea typeface="DejaVu Sans" charset="0"/>
                <a:cs typeface="DejaVu Sans" charset="0"/>
              </a:rPr>
              <a:t>July 2011</a:t>
            </a:r>
          </a:p>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r>
              <a:rPr lang="en-IN" sz="2000" dirty="0" smtClean="0">
                <a:latin typeface="Arial" charset="0"/>
                <a:ea typeface="DejaVu Sans" charset="0"/>
                <a:cs typeface="DejaVu Sans" charset="0"/>
              </a:rPr>
              <a:t>Only two </a:t>
            </a:r>
            <a:r>
              <a:rPr lang="en-IN" sz="2000" dirty="0" err="1" smtClean="0">
                <a:latin typeface="Arial" charset="0"/>
                <a:ea typeface="DejaVu Sans" charset="0"/>
                <a:cs typeface="DejaVu Sans" charset="0"/>
              </a:rPr>
              <a:t>ppl</a:t>
            </a:r>
            <a:endParaRPr lang="en-IN" sz="2000" smtClean="0">
              <a:latin typeface="Arial" charset="0"/>
              <a:ea typeface="DejaVu Sans" charset="0"/>
              <a:cs typeface="DejaVu Sans" charset="0"/>
            </a:endParaRPr>
          </a:p>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r>
              <a:rPr lang="en-IN" sz="2000" smtClean="0">
                <a:latin typeface="Arial" charset="0"/>
                <a:ea typeface="DejaVu Sans" charset="0"/>
                <a:cs typeface="DejaVu Sans" charset="0"/>
              </a:rPr>
              <a:t>100M /day</a:t>
            </a:r>
          </a:p>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r>
              <a:rPr lang="en-IN" sz="2000" smtClean="0">
                <a:latin typeface="Arial" charset="0"/>
                <a:ea typeface="DejaVu Sans" charset="0"/>
                <a:cs typeface="DejaVu Sans" charset="0"/>
              </a:rPr>
              <a:t>300 reqs / sec</a:t>
            </a:r>
          </a:p>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r>
              <a:rPr lang="en-IN" sz="2000" smtClean="0">
                <a:latin typeface="Arial" charset="0"/>
                <a:ea typeface="DejaVu Sans" charset="0"/>
                <a:cs typeface="DejaVu Sans" charset="0"/>
              </a:rPr>
              <a:t>100-200 machines</a:t>
            </a:r>
          </a:p>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r>
              <a:rPr lang="en-IN" sz="2000" smtClean="0">
                <a:latin typeface="Arial" charset="0"/>
                <a:ea typeface="DejaVu Sans" charset="0"/>
                <a:cs typeface="DejaVu Sans" charset="0"/>
              </a:rPr>
              <a:t>3 full time employee 2 interns</a:t>
            </a:r>
          </a:p>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endParaRPr lang="en-IN" sz="2000" smtClean="0">
              <a:latin typeface="Arial" charset="0"/>
              <a:ea typeface="DejaVu Sans" charset="0"/>
              <a:cs typeface="DejaVu Sans" charset="0"/>
            </a:endParaRPr>
          </a:p>
        </p:txBody>
      </p:sp>
      <p:sp>
        <p:nvSpPr>
          <p:cNvPr id="2" name="AutoShape 2"/>
          <p:cNvSpPr>
            <a:spLocks noChangeArrowheads="1"/>
          </p:cNvSpPr>
          <p:nvPr/>
        </p:nvSpPr>
        <p:spPr bwMode="auto">
          <a:xfrm>
            <a:off x="-11795125" y="-11793538"/>
            <a:ext cx="11796713" cy="11796713"/>
          </a:xfrm>
          <a:custGeom>
            <a:avLst/>
            <a:gdLst>
              <a:gd name="G0" fmla="*/ 32769 1 2"/>
              <a:gd name="G1" fmla="*/ 32769 1 2"/>
              <a:gd name="G2" fmla="+- 32769 0 0"/>
              <a:gd name="G3" fmla="+- 32769 0 0"/>
            </a:gdLst>
            <a:ahLst/>
            <a:cxnLst>
              <a:cxn ang="0">
                <a:pos x="r" y="vc"/>
              </a:cxn>
              <a:cxn ang="5400000">
                <a:pos x="hc" y="b"/>
              </a:cxn>
              <a:cxn ang="10800000">
                <a:pos x="l" y="vc"/>
              </a:cxn>
              <a:cxn ang="16200000">
                <a:pos x="hc" y="t"/>
              </a:cxn>
            </a:cxnLst>
            <a:rect l="0" t="0" r="0" b="0"/>
            <a:pathLst>
              <a:path>
                <a:moveTo>
                  <a:pt x="0" y="0"/>
                </a:moveTo>
                <a:lnTo>
                  <a:pt x="32769" y="0"/>
                </a:lnTo>
                <a:lnTo>
                  <a:pt x="32769" y="32769"/>
                </a:lnTo>
                <a:lnTo>
                  <a:pt x="0" y="32769"/>
                </a:lnTo>
                <a:close/>
              </a:path>
            </a:pathLst>
          </a:custGeom>
          <a:noFill/>
          <a:ln w="9525">
            <a:noFill/>
            <a:round/>
            <a:headEnd/>
            <a:tailEnd/>
          </a:ln>
          <a:effec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fld id="{BE61185E-6ADE-4D9E-A330-336529A7EA12}" type="slidenum">
              <a:rPr lang="en-IN">
                <a:solidFill>
                  <a:srgbClr val="000000"/>
                </a:solidFill>
                <a:latin typeface="+mn-lt" charset="0"/>
                <a:ea typeface="+mn-ea" charset="0"/>
                <a:cs typeface="+mn-ea" charset="0"/>
              </a:rPr>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t>5</a:t>
            </a:fld>
            <a:endParaRPr lang="en-IN">
              <a:solidFill>
                <a:srgbClr val="000000"/>
              </a:solidFill>
              <a:latin typeface="+mn-lt" charset="0"/>
              <a:ea typeface="+mn-ea" charset="0"/>
              <a:cs typeface="+mn-ea"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BDC99466-21AF-437F-98ED-CD08E0E4F1DD}" type="slidenum">
              <a:rPr lang="en-IN" smtClean="0"/>
              <a:pPr/>
              <a:t>6</a:t>
            </a:fld>
            <a:endParaRPr lang="en-IN" smtClean="0"/>
          </a:p>
        </p:txBody>
      </p:sp>
      <p:sp>
        <p:nvSpPr>
          <p:cNvPr id="38915" name="Rectangle 1"/>
          <p:cNvSpPr>
            <a:spLocks noGrp="1" noChangeArrowheads="1"/>
          </p:cNvSpPr>
          <p:nvPr>
            <p:ph type="body"/>
          </p:nvPr>
        </p:nvSpPr>
        <p:spPr>
          <a:xfrm rot="10800000">
            <a:off x="-11795125" y="-11793538"/>
            <a:ext cx="11796713" cy="11796713"/>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endParaRPr lang="en-IN" sz="2000" smtClean="0">
              <a:latin typeface="Arial" charset="0"/>
              <a:ea typeface="DejaVu Sans" charset="0"/>
              <a:cs typeface="DejaVu Sans" charset="0"/>
            </a:endParaRPr>
          </a:p>
        </p:txBody>
      </p:sp>
      <p:sp>
        <p:nvSpPr>
          <p:cNvPr id="2" name="AutoShape 2"/>
          <p:cNvSpPr>
            <a:spLocks noChangeArrowheads="1"/>
          </p:cNvSpPr>
          <p:nvPr/>
        </p:nvSpPr>
        <p:spPr bwMode="auto">
          <a:xfrm>
            <a:off x="-11795125" y="-11793538"/>
            <a:ext cx="11796713" cy="11796713"/>
          </a:xfrm>
          <a:custGeom>
            <a:avLst/>
            <a:gdLst>
              <a:gd name="G0" fmla="*/ 32769 1 2"/>
              <a:gd name="G1" fmla="*/ 32769 1 2"/>
              <a:gd name="G2" fmla="+- 32769 0 0"/>
              <a:gd name="G3" fmla="+- 32769 0 0"/>
            </a:gdLst>
            <a:ahLst/>
            <a:cxnLst>
              <a:cxn ang="0">
                <a:pos x="r" y="vc"/>
              </a:cxn>
              <a:cxn ang="5400000">
                <a:pos x="hc" y="b"/>
              </a:cxn>
              <a:cxn ang="10800000">
                <a:pos x="l" y="vc"/>
              </a:cxn>
              <a:cxn ang="16200000">
                <a:pos x="hc" y="t"/>
              </a:cxn>
            </a:cxnLst>
            <a:rect l="0" t="0" r="0" b="0"/>
            <a:pathLst>
              <a:path>
                <a:moveTo>
                  <a:pt x="0" y="0"/>
                </a:moveTo>
                <a:lnTo>
                  <a:pt x="32769" y="0"/>
                </a:lnTo>
                <a:lnTo>
                  <a:pt x="32769" y="32769"/>
                </a:lnTo>
                <a:lnTo>
                  <a:pt x="0" y="32769"/>
                </a:lnTo>
                <a:close/>
              </a:path>
            </a:pathLst>
          </a:custGeom>
          <a:noFill/>
          <a:ln w="9525">
            <a:noFill/>
            <a:round/>
            <a:headEnd/>
            <a:tailEnd/>
          </a:ln>
          <a:effec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fld id="{6F81551B-B72D-475A-8FDC-3FF58D2A0369}" type="slidenum">
              <a:rPr lang="en-IN">
                <a:solidFill>
                  <a:srgbClr val="000000"/>
                </a:solidFill>
                <a:latin typeface="+mn-lt" charset="0"/>
                <a:ea typeface="+mn-ea" charset="0"/>
                <a:cs typeface="+mn-ea" charset="0"/>
              </a:rPr>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t>6</a:t>
            </a:fld>
            <a:endParaRPr lang="en-IN">
              <a:solidFill>
                <a:srgbClr val="000000"/>
              </a:solidFill>
              <a:latin typeface="+mn-lt" charset="0"/>
              <a:ea typeface="+mn-ea" charset="0"/>
              <a:cs typeface="+mn-e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A0A9353D-26BD-4A55-A114-4C172A863CC9}" type="slidenum">
              <a:rPr lang="en-IN" smtClean="0"/>
              <a:pPr/>
              <a:t>7</a:t>
            </a:fld>
            <a:endParaRPr lang="en-IN" smtClean="0"/>
          </a:p>
        </p:txBody>
      </p:sp>
      <p:sp>
        <p:nvSpPr>
          <p:cNvPr id="3993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9940" name="Rectangle 2"/>
          <p:cNvSpPr>
            <a:spLocks noGrp="1"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7CA163DD-1194-4754-817F-1B8ECA4419AB}" type="slidenum">
              <a:rPr lang="en-IN" smtClean="0"/>
              <a:pPr/>
              <a:t>8</a:t>
            </a:fld>
            <a:endParaRPr lang="en-IN" smtClean="0"/>
          </a:p>
        </p:txBody>
      </p:sp>
      <p:sp>
        <p:nvSpPr>
          <p:cNvPr id="40963" name="Text Box 1"/>
          <p:cNvSpPr>
            <a:spLocks noGrp="1" noChangeArrowheads="1"/>
          </p:cNvSpPr>
          <p:nvPr>
            <p:ph type="body"/>
          </p:nvPr>
        </p:nvSpPr>
        <p:spPr>
          <a:xfrm>
            <a:off x="-11795125" y="-11793538"/>
            <a:ext cx="11796713" cy="11796713"/>
          </a:xfrm>
          <a:noFill/>
          <a:ln/>
        </p:spPr>
        <p:txBody>
          <a:bodyPr lIns="90000" tIns="45000" rIns="90000" bIns="45000"/>
          <a:lstStyle/>
          <a:p>
            <a:pPr eaLnBrk="1">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r>
              <a:rPr lang="en-IN" sz="2000" smtClean="0">
                <a:latin typeface="Arial" charset="0"/>
                <a:ea typeface="DejaVu Sans" charset="0"/>
                <a:cs typeface="DejaVu Sans" charset="0"/>
              </a:rPr>
              <a:t>Hashing/mod cause deley while add machine </a:t>
            </a:r>
          </a:p>
        </p:txBody>
      </p:sp>
      <p:sp>
        <p:nvSpPr>
          <p:cNvPr id="2" name="AutoShape 2"/>
          <p:cNvSpPr>
            <a:spLocks noChangeArrowheads="1"/>
          </p:cNvSpPr>
          <p:nvPr/>
        </p:nvSpPr>
        <p:spPr bwMode="auto">
          <a:xfrm>
            <a:off x="-11795125" y="-11793538"/>
            <a:ext cx="11796713" cy="11796713"/>
          </a:xfrm>
          <a:custGeom>
            <a:avLst/>
            <a:gdLst>
              <a:gd name="G0" fmla="*/ 32769 1 2"/>
              <a:gd name="G1" fmla="*/ 32769 1 2"/>
              <a:gd name="G2" fmla="+- 32769 0 0"/>
              <a:gd name="G3" fmla="+- 32769 0 0"/>
            </a:gdLst>
            <a:ahLst/>
            <a:cxnLst>
              <a:cxn ang="0">
                <a:pos x="r" y="vc"/>
              </a:cxn>
              <a:cxn ang="5400000">
                <a:pos x="hc" y="b"/>
              </a:cxn>
              <a:cxn ang="10800000">
                <a:pos x="l" y="vc"/>
              </a:cxn>
              <a:cxn ang="16200000">
                <a:pos x="hc" y="t"/>
              </a:cxn>
            </a:cxnLst>
            <a:rect l="0" t="0" r="0" b="0"/>
            <a:pathLst>
              <a:path>
                <a:moveTo>
                  <a:pt x="0" y="0"/>
                </a:moveTo>
                <a:lnTo>
                  <a:pt x="32769" y="0"/>
                </a:lnTo>
                <a:lnTo>
                  <a:pt x="32769" y="32769"/>
                </a:lnTo>
                <a:lnTo>
                  <a:pt x="0" y="32769"/>
                </a:lnTo>
                <a:close/>
              </a:path>
            </a:pathLst>
          </a:custGeom>
          <a:noFill/>
          <a:ln w="9525">
            <a:noFill/>
            <a:round/>
            <a:headEnd/>
            <a:tailEnd/>
          </a:ln>
          <a:effec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fld id="{9FE16B25-0D9E-4B12-8ECB-F58E3B03AC3C}" type="slidenum">
              <a:rPr lang="en-IN">
                <a:solidFill>
                  <a:srgbClr val="000000"/>
                </a:solidFill>
                <a:latin typeface="+mn-lt" charset="0"/>
                <a:ea typeface="+mn-ea" charset="0"/>
                <a:cs typeface="+mn-ea" charset="0"/>
              </a:rPr>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pPr>
              <a:t>8</a:t>
            </a:fld>
            <a:endParaRPr lang="en-IN">
              <a:solidFill>
                <a:srgbClr val="000000"/>
              </a:solidFill>
              <a:latin typeface="+mn-lt" charset="0"/>
              <a:ea typeface="+mn-ea" charset="0"/>
              <a:cs typeface="+mn-ea"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996458BE-8843-4074-BFBE-2A5533CC4857}" type="slidenum">
              <a:rPr lang="en-IN" smtClean="0"/>
              <a:pPr/>
              <a:t>9</a:t>
            </a:fld>
            <a:endParaRPr lang="en-IN" smtClean="0"/>
          </a:p>
        </p:txBody>
      </p:sp>
      <p:sp>
        <p:nvSpPr>
          <p:cNvPr id="4198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988" name="Rectangle 2"/>
          <p:cNvSpPr>
            <a:spLocks noGrp="1"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1288" y="1604963"/>
            <a:ext cx="2011362" cy="3976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5881688" cy="3976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Slide ">
    <p:spTree>
      <p:nvGrpSpPr>
        <p:cNvPr id="1" name=""/>
        <p:cNvGrpSpPr/>
        <p:nvPr/>
      </p:nvGrpSpPr>
      <p:grpSpPr>
        <a:xfrm>
          <a:off x="0" y="0"/>
          <a:ext cx="0" cy="0"/>
          <a:chOff x="0" y="0"/>
          <a:chExt cx="0" cy="0"/>
        </a:xfrm>
      </p:grpSpPr>
      <p:sp>
        <p:nvSpPr>
          <p:cNvPr id="5" name="Text Placeholder 8"/>
          <p:cNvSpPr>
            <a:spLocks noGrp="1"/>
          </p:cNvSpPr>
          <p:nvPr>
            <p:ph type="body" sz="quarter" idx="10"/>
          </p:nvPr>
        </p:nvSpPr>
        <p:spPr>
          <a:xfrm>
            <a:off x="457200" y="3910061"/>
            <a:ext cx="8228013" cy="2622222"/>
          </a:xfrm>
        </p:spPr>
        <p:txBody>
          <a:bodyPr anchor="b">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7830" indent="0">
              <a:buNone/>
              <a:defRPr/>
            </a:lvl3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6525" cy="397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2130425"/>
            <a:ext cx="7770813" cy="1468438"/>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604963"/>
            <a:ext cx="8045450" cy="3976687"/>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86"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6" charset="0"/>
        <a:buChar char="•"/>
        <a:defRPr sz="3200">
          <a:solidFill>
            <a:srgbClr val="FFFFFF"/>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buChar char="–"/>
        <a:defRPr sz="2800">
          <a:solidFill>
            <a:srgbClr val="FFFFFF"/>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buChar char="•"/>
        <a:defRPr sz="2400">
          <a:solidFill>
            <a:srgbClr val="FFFFFF"/>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buChar char="–"/>
        <a:defRPr sz="2000">
          <a:solidFill>
            <a:srgbClr val="FFFFFF"/>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buChar char="»"/>
        <a:defRPr sz="2000">
          <a:solidFill>
            <a:srgbClr val="FFFFFF"/>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jpeg"/><Relationship Id="rId7" Type="http://schemas.openxmlformats.org/officeDocument/2006/relationships/image" Target="../media/image33.jpeg"/><Relationship Id="rId12"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gif"/><Relationship Id="rId10" Type="http://schemas.openxmlformats.org/officeDocument/2006/relationships/image" Target="../media/image36.png"/><Relationship Id="rId4" Type="http://schemas.openxmlformats.org/officeDocument/2006/relationships/image" Target="../media/image30.gif"/><Relationship Id="rId9"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slideshare.net/lukjanovsv/twitter-storm" TargetMode="External"/><Relationship Id="rId7" Type="http://schemas.openxmlformats.org/officeDocument/2006/relationships/hyperlink" Target="http://www.storm-project.net/"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www.slideshare.net/Hadoop_Summit/realtime-analytics-with-storm" TargetMode="External"/><Relationship Id="rId5" Type="http://schemas.openxmlformats.org/officeDocument/2006/relationships/hyperlink" Target="http://www.slideshare.net/nathanmarz/storm-11164672" TargetMode="External"/><Relationship Id="rId4" Type="http://schemas.openxmlformats.org/officeDocument/2006/relationships/hyperlink" Target="http://www.slideshare.net/eiichirouchiumi/storm-anatomy"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round/>
            <a:headEnd/>
            <a:tailEnd/>
          </a:ln>
        </p:spPr>
      </p:pic>
      <p:sp>
        <p:nvSpPr>
          <p:cNvPr id="3075" name="AutoShape 2"/>
          <p:cNvSpPr>
            <a:spLocks noChangeArrowheads="1"/>
          </p:cNvSpPr>
          <p:nvPr/>
        </p:nvSpPr>
        <p:spPr bwMode="auto">
          <a:xfrm>
            <a:off x="34925" y="2568575"/>
            <a:ext cx="9036050" cy="1751013"/>
          </a:xfrm>
          <a:custGeom>
            <a:avLst/>
            <a:gdLst>
              <a:gd name="T0" fmla="*/ 9036050 w 9036050"/>
              <a:gd name="T1" fmla="*/ 875507 h 1751013"/>
              <a:gd name="T2" fmla="*/ 4518025 w 9036050"/>
              <a:gd name="T3" fmla="*/ 1751013 h 1751013"/>
              <a:gd name="T4" fmla="*/ 0 w 9036050"/>
              <a:gd name="T5" fmla="*/ 875507 h 1751013"/>
              <a:gd name="T6" fmla="*/ 4518025 w 9036050"/>
              <a:gd name="T7" fmla="*/ 0 h 1751013"/>
              <a:gd name="T8" fmla="*/ 0 60000 65536"/>
              <a:gd name="T9" fmla="*/ 5898240 60000 65536"/>
              <a:gd name="T10" fmla="*/ 11796480 60000 65536"/>
              <a:gd name="T11" fmla="*/ 17694720 60000 65536"/>
              <a:gd name="T12" fmla="*/ 0 w 9036050"/>
              <a:gd name="T13" fmla="*/ 0 h 1751013"/>
              <a:gd name="T14" fmla="*/ 9036050 w 9036050"/>
              <a:gd name="T15" fmla="*/ 1751013 h 1751013"/>
            </a:gdLst>
            <a:ahLst/>
            <a:cxnLst>
              <a:cxn ang="T8">
                <a:pos x="T0" y="T1"/>
              </a:cxn>
              <a:cxn ang="T9">
                <a:pos x="T2" y="T3"/>
              </a:cxn>
              <a:cxn ang="T10">
                <a:pos x="T4" y="T5"/>
              </a:cxn>
              <a:cxn ang="T11">
                <a:pos x="T6" y="T7"/>
              </a:cxn>
            </a:cxnLst>
            <a:rect l="T12" t="T13" r="T14" b="T15"/>
            <a:pathLst>
              <a:path w="9036050" h="1751013">
                <a:moveTo>
                  <a:pt x="0" y="0"/>
                </a:moveTo>
                <a:lnTo>
                  <a:pt x="25100" y="0"/>
                </a:lnTo>
                <a:lnTo>
                  <a:pt x="25100" y="4867"/>
                </a:lnTo>
                <a:lnTo>
                  <a:pt x="0" y="4867"/>
                </a:lnTo>
                <a:close/>
              </a:path>
            </a:pathLst>
          </a:custGeom>
          <a:noFill/>
          <a:ln w="9525">
            <a:noFill/>
            <a:round/>
            <a:headEnd/>
            <a:tailEnd/>
          </a:ln>
        </p:spPr>
        <p:txBody>
          <a:bodyPr lIns="90000" tIns="45000" rIns="90000" bIns="45000"/>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sz="1500" dirty="0">
              <a:solidFill>
                <a:srgbClr val="FFFFFF"/>
              </a:solidFill>
              <a:latin typeface="Calibri" pitchFamily="-84"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sz="4400" dirty="0">
              <a:solidFill>
                <a:srgbClr val="FFFFFF"/>
              </a:solidFill>
              <a:latin typeface="Calibri" pitchFamily="-84" charset="0"/>
            </a:endParaRPr>
          </a:p>
        </p:txBody>
      </p:sp>
      <p:sp>
        <p:nvSpPr>
          <p:cNvPr id="3076" name="Rectangle 3"/>
          <p:cNvSpPr>
            <a:spLocks noChangeArrowheads="1"/>
          </p:cNvSpPr>
          <p:nvPr/>
        </p:nvSpPr>
        <p:spPr bwMode="auto">
          <a:xfrm>
            <a:off x="1752600" y="3543436"/>
            <a:ext cx="5334000" cy="1180964"/>
          </a:xfrm>
          <a:prstGeom prst="rect">
            <a:avLst/>
          </a:prstGeom>
          <a:noFill/>
          <a:ln w="9525">
            <a:noFill/>
            <a:miter lim="800000"/>
            <a:headEnd/>
            <a:tailEnd/>
          </a:ln>
        </p:spPr>
        <p:txBody>
          <a:bodyPr wrap="square">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dirty="0">
                <a:solidFill>
                  <a:srgbClr val="FFFFFF"/>
                </a:solidFill>
                <a:latin typeface="Calibri" pitchFamily="-84" charset="0"/>
              </a:rPr>
              <a:t>Abhishek </a:t>
            </a:r>
            <a:r>
              <a:rPr lang="en-IN" dirty="0" smtClean="0">
                <a:solidFill>
                  <a:srgbClr val="FFFFFF"/>
                </a:solidFill>
                <a:latin typeface="Calibri" pitchFamily="-84" charset="0"/>
              </a:rPr>
              <a:t>Bhattacharjee</a:t>
            </a:r>
            <a:endParaRPr lang="en-IN" dirty="0">
              <a:solidFill>
                <a:srgbClr val="FFFFFF"/>
              </a:solidFill>
              <a:latin typeface="Calibri" pitchFamily="-84" charset="0"/>
            </a:endParaRP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dirty="0">
                <a:solidFill>
                  <a:srgbClr val="FFFFFF"/>
                </a:solidFill>
                <a:latin typeface="Calibri" pitchFamily="-84" charset="0"/>
              </a:rPr>
              <a:t>Aniket Alhat</a:t>
            </a: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dirty="0">
                <a:solidFill>
                  <a:srgbClr val="FFFFFF"/>
                </a:solidFill>
                <a:latin typeface="Calibri" pitchFamily="-84" charset="0"/>
              </a:rPr>
              <a:t>Mohit Bhakkad</a:t>
            </a:r>
          </a:p>
          <a:p>
            <a:pPr algn="ctr"/>
            <a:r>
              <a:rPr lang="en-IN" dirty="0">
                <a:solidFill>
                  <a:srgbClr val="FFFFFF"/>
                </a:solidFill>
                <a:latin typeface="Calibri" pitchFamily="-84" charset="0"/>
              </a:rPr>
              <a:t>Onkar </a:t>
            </a:r>
            <a:r>
              <a:rPr lang="en-IN" dirty="0" smtClean="0">
                <a:solidFill>
                  <a:srgbClr val="FFFFFF"/>
                </a:solidFill>
                <a:latin typeface="Calibri" pitchFamily="-84" charset="0"/>
              </a:rPr>
              <a:t>Bhandwalkar</a:t>
            </a:r>
            <a:endParaRPr lang="en-US" dirty="0" smtClean="0">
              <a:solidFill>
                <a:srgbClr val="FFFFFF"/>
              </a:solidFill>
              <a:latin typeface="Calibri" pitchFamily="-84" charset="0"/>
            </a:endParaRPr>
          </a:p>
        </p:txBody>
      </p:sp>
      <p:sp>
        <p:nvSpPr>
          <p:cNvPr id="3077" name="Rectangle 6"/>
          <p:cNvSpPr>
            <a:spLocks noChangeArrowheads="1"/>
          </p:cNvSpPr>
          <p:nvPr/>
        </p:nvSpPr>
        <p:spPr bwMode="auto">
          <a:xfrm>
            <a:off x="1371600" y="2598003"/>
            <a:ext cx="6934200" cy="830997"/>
          </a:xfrm>
          <a:prstGeom prst="rect">
            <a:avLst/>
          </a:prstGeom>
          <a:noFill/>
          <a:ln w="9525">
            <a:noFill/>
            <a:miter lim="800000"/>
            <a:headEnd/>
            <a:tailEnd/>
          </a:ln>
        </p:spPr>
        <p:txBody>
          <a:bodyPr wrap="square">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dirty="0">
                <a:solidFill>
                  <a:srgbClr val="FFFFFF"/>
                </a:solidFill>
                <a:latin typeface="Calibri" pitchFamily="-84" charset="0"/>
              </a:rPr>
              <a:t> </a:t>
            </a:r>
            <a:r>
              <a:rPr lang="en-IN" sz="4800" b="1" dirty="0" smtClean="0">
                <a:solidFill>
                  <a:srgbClr val="FFFFFF"/>
                </a:solidFill>
                <a:latin typeface="Calibri" pitchFamily="-84" charset="0"/>
              </a:rPr>
              <a:t>Stateful </a:t>
            </a:r>
            <a:r>
              <a:rPr lang="en-IN" sz="4800" b="1" dirty="0">
                <a:solidFill>
                  <a:srgbClr val="FFFFFF"/>
                </a:solidFill>
                <a:latin typeface="Calibri" pitchFamily="-84" charset="0"/>
              </a:rPr>
              <a:t>Bolts </a:t>
            </a:r>
            <a:r>
              <a:rPr lang="en-IN" sz="4800" b="1" dirty="0" smtClean="0">
                <a:solidFill>
                  <a:srgbClr val="FFFFFF"/>
                </a:solidFill>
                <a:latin typeface="Calibri" pitchFamily="-84" charset="0"/>
              </a:rPr>
              <a:t>for Storm</a:t>
            </a:r>
            <a:endParaRPr lang="en-IN" sz="4800" b="1" dirty="0">
              <a:solidFill>
                <a:srgbClr val="FFFFFF"/>
              </a:solidFill>
              <a:latin typeface="Calibri" pitchFamily="-84" charset="0"/>
            </a:endParaRPr>
          </a:p>
        </p:txBody>
      </p:sp>
      <p:sp>
        <p:nvSpPr>
          <p:cNvPr id="6" name="Rectangle 3"/>
          <p:cNvSpPr>
            <a:spLocks noChangeArrowheads="1"/>
          </p:cNvSpPr>
          <p:nvPr/>
        </p:nvSpPr>
        <p:spPr bwMode="auto">
          <a:xfrm>
            <a:off x="1143000" y="4837093"/>
            <a:ext cx="6858000" cy="954107"/>
          </a:xfrm>
          <a:prstGeom prst="rect">
            <a:avLst/>
          </a:prstGeom>
          <a:noFill/>
          <a:ln w="9525">
            <a:noFill/>
            <a:miter lim="800000"/>
            <a:headEnd/>
            <a:tailEnd/>
          </a:ln>
        </p:spPr>
        <p:txBody>
          <a:bodyPr wrap="square">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b="1" dirty="0" smtClean="0">
                <a:solidFill>
                  <a:schemeClr val="bg1"/>
                </a:solidFill>
                <a:latin typeface="Calibri" pitchFamily="34" charset="0"/>
              </a:rPr>
              <a:t>Pune Institute of Computer Technology</a:t>
            </a:r>
            <a:r>
              <a:rPr lang="en-US" sz="2800" b="1" dirty="0" smtClean="0">
                <a:solidFill>
                  <a:schemeClr val="bg1"/>
                </a:solidFill>
                <a:latin typeface="Calibri" pitchFamily="34" charset="0"/>
              </a:rPr>
              <a:t>, </a:t>
            </a:r>
            <a:r>
              <a:rPr lang="en-US" sz="2800" b="1" dirty="0" smtClean="0">
                <a:solidFill>
                  <a:schemeClr val="bg1"/>
                </a:solidFill>
                <a:latin typeface="Calibri" pitchFamily="34" charset="0"/>
              </a:rPr>
              <a:t>Pune</a:t>
            </a: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sz="2800" dirty="0">
              <a:solidFill>
                <a:srgbClr val="FFFFFF"/>
              </a:solidFill>
              <a:latin typeface="Calibri" pitchFamily="-8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round/>
            <a:headEnd/>
            <a:tailEnd/>
          </a:ln>
        </p:spPr>
      </p:pic>
      <p:sp>
        <p:nvSpPr>
          <p:cNvPr id="3" name="AutoShape 2"/>
          <p:cNvSpPr>
            <a:spLocks noChangeArrowheads="1"/>
          </p:cNvSpPr>
          <p:nvPr/>
        </p:nvSpPr>
        <p:spPr bwMode="auto">
          <a:xfrm>
            <a:off x="0" y="3141663"/>
            <a:ext cx="9144000" cy="1439862"/>
          </a:xfrm>
          <a:custGeom>
            <a:avLst/>
            <a:gdLst>
              <a:gd name="T0" fmla="*/ 9144000 w 9144000"/>
              <a:gd name="T1" fmla="*/ 719931 h 1439862"/>
              <a:gd name="T2" fmla="*/ 4572000 w 9144000"/>
              <a:gd name="T3" fmla="*/ 1439862 h 1439862"/>
              <a:gd name="T4" fmla="*/ 0 w 9144000"/>
              <a:gd name="T5" fmla="*/ 719931 h 1439862"/>
              <a:gd name="T6" fmla="*/ 4572000 w 9144000"/>
              <a:gd name="T7" fmla="*/ 0 h 1439862"/>
              <a:gd name="T8" fmla="*/ 0 60000 65536"/>
              <a:gd name="T9" fmla="*/ 5898240 60000 65536"/>
              <a:gd name="T10" fmla="*/ 11796480 60000 65536"/>
              <a:gd name="T11" fmla="*/ 17694720 60000 65536"/>
              <a:gd name="T12" fmla="*/ 0 w 9144000"/>
              <a:gd name="T13" fmla="*/ 0 h 1439862"/>
              <a:gd name="T14" fmla="*/ 9144000 w 9144000"/>
              <a:gd name="T15" fmla="*/ 1439862 h 1439862"/>
            </a:gdLst>
            <a:ahLst/>
            <a:cxnLst>
              <a:cxn ang="T8">
                <a:pos x="T0" y="T1"/>
              </a:cxn>
              <a:cxn ang="T9">
                <a:pos x="T2" y="T3"/>
              </a:cxn>
              <a:cxn ang="T10">
                <a:pos x="T4" y="T5"/>
              </a:cxn>
              <a:cxn ang="T11">
                <a:pos x="T6" y="T7"/>
              </a:cxn>
            </a:cxnLst>
            <a:rect l="T12" t="T13" r="T14" b="T15"/>
            <a:pathLst>
              <a:path w="9144000" h="1439862">
                <a:moveTo>
                  <a:pt x="0" y="0"/>
                </a:moveTo>
                <a:lnTo>
                  <a:pt x="25399" y="0"/>
                </a:lnTo>
                <a:lnTo>
                  <a:pt x="25399" y="3999"/>
                </a:lnTo>
                <a:lnTo>
                  <a:pt x="0" y="3999"/>
                </a:lnTo>
                <a:close/>
              </a:path>
            </a:pathLst>
          </a:custGeom>
          <a:solidFill>
            <a:srgbClr val="000000"/>
          </a:solidFill>
          <a:ln w="9525">
            <a:noFill/>
            <a:round/>
            <a:headEnd/>
            <a:tailEnd/>
          </a:ln>
        </p:spPr>
        <p:txBody>
          <a:bodyPr wrap="none" anchor="ctr"/>
          <a:lstStyle/>
          <a:p>
            <a:endParaRPr lang="en-US"/>
          </a:p>
        </p:txBody>
      </p:sp>
      <p:sp>
        <p:nvSpPr>
          <p:cNvPr id="4" name="AutoShape 3"/>
          <p:cNvSpPr>
            <a:spLocks noChangeArrowheads="1"/>
          </p:cNvSpPr>
          <p:nvPr/>
        </p:nvSpPr>
        <p:spPr bwMode="auto">
          <a:xfrm>
            <a:off x="31750" y="3962400"/>
            <a:ext cx="9036050" cy="1751013"/>
          </a:xfrm>
          <a:custGeom>
            <a:avLst/>
            <a:gdLst>
              <a:gd name="T0" fmla="*/ 9036050 w 9036050"/>
              <a:gd name="T1" fmla="*/ 875507 h 1751013"/>
              <a:gd name="T2" fmla="*/ 4518025 w 9036050"/>
              <a:gd name="T3" fmla="*/ 1751013 h 1751013"/>
              <a:gd name="T4" fmla="*/ 0 w 9036050"/>
              <a:gd name="T5" fmla="*/ 875507 h 1751013"/>
              <a:gd name="T6" fmla="*/ 4518025 w 9036050"/>
              <a:gd name="T7" fmla="*/ 0 h 1751013"/>
              <a:gd name="T8" fmla="*/ 0 60000 65536"/>
              <a:gd name="T9" fmla="*/ 5898240 60000 65536"/>
              <a:gd name="T10" fmla="*/ 11796480 60000 65536"/>
              <a:gd name="T11" fmla="*/ 17694720 60000 65536"/>
              <a:gd name="T12" fmla="*/ 0 w 9036050"/>
              <a:gd name="T13" fmla="*/ 0 h 1751013"/>
              <a:gd name="T14" fmla="*/ 9036050 w 9036050"/>
              <a:gd name="T15" fmla="*/ 1751013 h 1751013"/>
            </a:gdLst>
            <a:ahLst/>
            <a:cxnLst>
              <a:cxn ang="T8">
                <a:pos x="T0" y="T1"/>
              </a:cxn>
              <a:cxn ang="T9">
                <a:pos x="T2" y="T3"/>
              </a:cxn>
              <a:cxn ang="T10">
                <a:pos x="T4" y="T5"/>
              </a:cxn>
              <a:cxn ang="T11">
                <a:pos x="T6" y="T7"/>
              </a:cxn>
            </a:cxnLst>
            <a:rect l="T12" t="T13" r="T14" b="T15"/>
            <a:pathLst>
              <a:path w="9036050" h="1751013">
                <a:moveTo>
                  <a:pt x="0" y="0"/>
                </a:moveTo>
                <a:lnTo>
                  <a:pt x="25100" y="0"/>
                </a:lnTo>
                <a:lnTo>
                  <a:pt x="25100" y="4867"/>
                </a:lnTo>
                <a:lnTo>
                  <a:pt x="0" y="4867"/>
                </a:lnTo>
                <a:close/>
              </a:path>
            </a:pathLst>
          </a:custGeom>
          <a:noFill/>
          <a:ln w="9525">
            <a:noFill/>
            <a:round/>
            <a:headEnd/>
            <a:tailEnd/>
          </a:ln>
        </p:spPr>
        <p:txBody>
          <a:bodyPr lIns="90000" tIns="45000" rIns="90000" bIns="45000"/>
          <a:lstStyle/>
          <a:p>
            <a:pPr lvl="1"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3600" dirty="0" smtClean="0">
                <a:solidFill>
                  <a:srgbClr val="FFFFFF"/>
                </a:solidFill>
                <a:latin typeface="Calibri" pitchFamily="-84" charset="0"/>
              </a:rPr>
              <a:t>Components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1"/>
          <p:cNvSpPr>
            <a:spLocks noChangeArrowheads="1"/>
          </p:cNvSpPr>
          <p:nvPr/>
        </p:nvSpPr>
        <p:spPr bwMode="auto">
          <a:xfrm>
            <a:off x="457200" y="274638"/>
            <a:ext cx="8229600" cy="1143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4400">
              <a:solidFill>
                <a:srgbClr val="FFFFFF"/>
              </a:solidFill>
              <a:latin typeface="Calibri" pitchFamily="-84" charset="0"/>
            </a:endParaRPr>
          </a:p>
        </p:txBody>
      </p:sp>
      <p:pic>
        <p:nvPicPr>
          <p:cNvPr id="12291" name="Picture 2"/>
          <p:cNvPicPr>
            <a:picLocks noChangeAspect="1" noChangeArrowheads="1"/>
          </p:cNvPicPr>
          <p:nvPr/>
        </p:nvPicPr>
        <p:blipFill>
          <a:blip r:embed="rId3"/>
          <a:srcRect/>
          <a:stretch>
            <a:fillRect/>
          </a:stretch>
        </p:blipFill>
        <p:spPr bwMode="auto">
          <a:xfrm>
            <a:off x="1460500" y="1600200"/>
            <a:ext cx="6845300" cy="449795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2292" name="Rectangle 3"/>
          <p:cNvSpPr>
            <a:spLocks noChangeArrowheads="1"/>
          </p:cNvSpPr>
          <p:nvPr/>
        </p:nvSpPr>
        <p:spPr bwMode="auto">
          <a:xfrm>
            <a:off x="2209800" y="152400"/>
            <a:ext cx="4648200" cy="769441"/>
          </a:xfrm>
          <a:prstGeom prst="rect">
            <a:avLst/>
          </a:prstGeom>
          <a:noFill/>
          <a:ln w="9525">
            <a:noFill/>
            <a:miter lim="800000"/>
            <a:headEnd/>
            <a:tailEnd/>
          </a:ln>
        </p:spPr>
        <p:txBody>
          <a:bodyP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4400" dirty="0" smtClean="0">
                <a:solidFill>
                  <a:srgbClr val="FFFFFF"/>
                </a:solidFill>
                <a:latin typeface="Calibri" pitchFamily="-84" charset="0"/>
              </a:rPr>
              <a:t>Storm Framework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1"/>
          <p:cNvSpPr>
            <a:spLocks noChangeArrowheads="1"/>
          </p:cNvSpPr>
          <p:nvPr/>
        </p:nvSpPr>
        <p:spPr bwMode="auto">
          <a:xfrm>
            <a:off x="457200" y="274638"/>
            <a:ext cx="8229600" cy="1143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4400">
              <a:solidFill>
                <a:srgbClr val="FFFFFF"/>
              </a:solidFill>
              <a:latin typeface="Calibri" pitchFamily="-84" charset="0"/>
            </a:endParaRPr>
          </a:p>
        </p:txBody>
      </p:sp>
      <p:sp>
        <p:nvSpPr>
          <p:cNvPr id="13315" name="AutoShape 2"/>
          <p:cNvSpPr>
            <a:spLocks noChangeArrowheads="1"/>
          </p:cNvSpPr>
          <p:nvPr/>
        </p:nvSpPr>
        <p:spPr bwMode="auto">
          <a:xfrm>
            <a:off x="457200" y="1295400"/>
            <a:ext cx="8229600" cy="5029200"/>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gn="just">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34" charset="0"/>
              </a:rPr>
              <a:t>Nimbus</a:t>
            </a:r>
          </a:p>
          <a:p>
            <a:pPr marL="431800" lvl="1" indent="-215900" algn="just">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a:solidFill>
                  <a:srgbClr val="FFFFFF"/>
                </a:solidFill>
                <a:latin typeface="Calibri" pitchFamily="34" charset="0"/>
              </a:rPr>
              <a:t>Like </a:t>
            </a:r>
            <a:r>
              <a:rPr lang="en-IN" sz="2400" dirty="0" smtClean="0">
                <a:solidFill>
                  <a:srgbClr val="FFFFFF"/>
                </a:solidFill>
                <a:latin typeface="Calibri" pitchFamily="34" charset="0"/>
              </a:rPr>
              <a:t>JobTacker </a:t>
            </a:r>
            <a:r>
              <a:rPr lang="en-IN" sz="2400" dirty="0">
                <a:solidFill>
                  <a:srgbClr val="FFFFFF"/>
                </a:solidFill>
                <a:latin typeface="Calibri" pitchFamily="34" charset="0"/>
              </a:rPr>
              <a:t>in H</a:t>
            </a:r>
            <a:r>
              <a:rPr lang="en-IN" sz="2400" dirty="0" smtClean="0">
                <a:solidFill>
                  <a:srgbClr val="FFFFFF"/>
                </a:solidFill>
                <a:latin typeface="Calibri" pitchFamily="34" charset="0"/>
              </a:rPr>
              <a:t>adoop</a:t>
            </a:r>
          </a:p>
          <a:p>
            <a:pPr marL="431800" lvl="1" indent="-215900" algn="just">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a:solidFill>
                  <a:schemeClr val="bg1"/>
                </a:solidFill>
                <a:latin typeface="Calibri" pitchFamily="34" charset="0"/>
              </a:rPr>
              <a:t>Nimbus is responsible for distributing code around the cluster, assigning tasks to machines, and monitoring for failures.</a:t>
            </a:r>
          </a:p>
          <a:p>
            <a:pPr marL="215900" indent="-215900" algn="just">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smtClean="0">
                <a:solidFill>
                  <a:srgbClr val="FFFFFF"/>
                </a:solidFill>
                <a:latin typeface="Calibri" pitchFamily="34" charset="0"/>
              </a:rPr>
              <a:t>Supervisor</a:t>
            </a:r>
          </a:p>
          <a:p>
            <a:pPr marL="431800" lvl="1" indent="-215900" algn="just">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smtClean="0">
                <a:solidFill>
                  <a:srgbClr val="FFFFFF"/>
                </a:solidFill>
                <a:latin typeface="Calibri" pitchFamily="34" charset="0"/>
              </a:rPr>
              <a:t>Manage workers</a:t>
            </a:r>
          </a:p>
          <a:p>
            <a:pPr marL="431800" lvl="1" indent="-215900" algn="just">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smtClean="0">
                <a:solidFill>
                  <a:schemeClr val="bg1"/>
                </a:solidFill>
                <a:latin typeface="Calibri" pitchFamily="34" charset="0"/>
              </a:rPr>
              <a:t>The supervisor listens for work assigned to its machine and starts and stops worker processes as necessary based on what Nimbus has assigned to it. Each worker process executes a subset of a topology; a running topology consists of many worker processes spread across many machines</a:t>
            </a:r>
            <a:endParaRPr lang="en-IN" sz="2400" dirty="0" smtClean="0">
              <a:solidFill>
                <a:srgbClr val="FFFFFF"/>
              </a:solidFill>
              <a:latin typeface="Calibri" pitchFamily="34" charset="0"/>
            </a:endParaRPr>
          </a:p>
          <a:p>
            <a:pPr marL="215900" indent="-215900" algn="just">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400" dirty="0">
              <a:solidFill>
                <a:srgbClr val="FFFFFF"/>
              </a:solidFill>
              <a:latin typeface="Calibri" pitchFamily="34" charset="0"/>
            </a:endParaRPr>
          </a:p>
        </p:txBody>
      </p:sp>
      <p:sp>
        <p:nvSpPr>
          <p:cNvPr id="13316" name="Rectangle 3"/>
          <p:cNvSpPr>
            <a:spLocks noChangeArrowheads="1"/>
          </p:cNvSpPr>
          <p:nvPr/>
        </p:nvSpPr>
        <p:spPr bwMode="auto">
          <a:xfrm>
            <a:off x="2438400" y="192343"/>
            <a:ext cx="4297362" cy="722057"/>
          </a:xfrm>
          <a:prstGeom prst="rect">
            <a:avLst/>
          </a:prstGeom>
          <a:noFill/>
          <a:ln w="9525">
            <a:noFill/>
            <a:miter lim="800000"/>
            <a:headEnd/>
            <a:tailEnd/>
          </a:ln>
        </p:spPr>
        <p:txBody>
          <a:bodyPr wrap="square">
            <a:spAutoFit/>
          </a:bodyPr>
          <a:lstStyle/>
          <a:p>
            <a:r>
              <a:rPr lang="en-IN" sz="4400" dirty="0" smtClean="0">
                <a:solidFill>
                  <a:srgbClr val="FFFFFF"/>
                </a:solidFill>
                <a:latin typeface="Calibri" pitchFamily="-84" charset="0"/>
              </a:rPr>
              <a:t>Storm Framework</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2438400" y="192343"/>
            <a:ext cx="4297362" cy="722057"/>
          </a:xfrm>
          <a:prstGeom prst="rect">
            <a:avLst/>
          </a:prstGeom>
          <a:noFill/>
          <a:ln w="9525">
            <a:noFill/>
            <a:miter lim="800000"/>
            <a:headEnd/>
            <a:tailEnd/>
          </a:ln>
        </p:spPr>
        <p:txBody>
          <a:bodyPr wrap="square">
            <a:spAutoFit/>
          </a:bodyPr>
          <a:lstStyle/>
          <a:p>
            <a:r>
              <a:rPr lang="en-IN" sz="4400" dirty="0" smtClean="0">
                <a:solidFill>
                  <a:srgbClr val="FFFFFF"/>
                </a:solidFill>
                <a:latin typeface="Calibri" pitchFamily="-84" charset="0"/>
              </a:rPr>
              <a:t>Storm Framework</a:t>
            </a:r>
            <a:endParaRPr lang="en-US" dirty="0"/>
          </a:p>
        </p:txBody>
      </p:sp>
      <p:sp>
        <p:nvSpPr>
          <p:cNvPr id="3" name="Rectangle 2"/>
          <p:cNvSpPr/>
          <p:nvPr/>
        </p:nvSpPr>
        <p:spPr>
          <a:xfrm>
            <a:off x="533400" y="1390233"/>
            <a:ext cx="8001000" cy="3662541"/>
          </a:xfrm>
          <a:prstGeom prst="rect">
            <a:avLst/>
          </a:prstGeom>
        </p:spPr>
        <p:txBody>
          <a:bodyPr wrap="square">
            <a:spAutoFit/>
          </a:bodyPr>
          <a:lstStyle/>
          <a:p>
            <a:pPr marL="215900" indent="-215900" algn="just">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smtClean="0">
                <a:solidFill>
                  <a:srgbClr val="FFFFFF"/>
                </a:solidFill>
                <a:latin typeface="Calibri" pitchFamily="34" charset="0"/>
              </a:rPr>
              <a:t>Zookeeper</a:t>
            </a:r>
          </a:p>
          <a:p>
            <a:pPr marL="431800" lvl="1" indent="-215900" algn="just">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smtClean="0">
                <a:solidFill>
                  <a:schemeClr val="bg1"/>
                </a:solidFill>
                <a:latin typeface="Calibri" pitchFamily="34" charset="0"/>
              </a:rPr>
              <a:t>All </a:t>
            </a:r>
            <a:r>
              <a:rPr lang="en-IN" sz="2400" dirty="0">
                <a:solidFill>
                  <a:schemeClr val="bg1"/>
                </a:solidFill>
                <a:latin typeface="Calibri" pitchFamily="34" charset="0"/>
              </a:rPr>
              <a:t>coordination between Nimbus and the Supervisors is done through a </a:t>
            </a:r>
            <a:r>
              <a:rPr lang="en-IN" sz="2400" dirty="0" smtClean="0">
                <a:solidFill>
                  <a:schemeClr val="bg1"/>
                </a:solidFill>
                <a:latin typeface="Calibri" pitchFamily="34" charset="0"/>
              </a:rPr>
              <a:t>Zookeeper cluster</a:t>
            </a:r>
            <a:r>
              <a:rPr lang="en-IN" sz="2400" dirty="0">
                <a:solidFill>
                  <a:schemeClr val="bg1"/>
                </a:solidFill>
                <a:latin typeface="Calibri" pitchFamily="34" charset="0"/>
              </a:rPr>
              <a:t>. Additionally, the Nimbus daemon and Supervisor daemons are fail-fast and stateless; all state is kept in Zookeeper or on local disk</a:t>
            </a:r>
            <a:r>
              <a:rPr lang="en-IN" sz="2400" dirty="0" smtClean="0">
                <a:solidFill>
                  <a:schemeClr val="bg1"/>
                </a:solidFill>
                <a:latin typeface="Calibri" pitchFamily="34" charset="0"/>
              </a:rPr>
              <a:t>.</a:t>
            </a:r>
          </a:p>
          <a:p>
            <a:pPr marL="431800" lvl="1" indent="-215900" algn="just">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smtClean="0">
                <a:solidFill>
                  <a:schemeClr val="bg1"/>
                </a:solidFill>
                <a:latin typeface="Calibri" pitchFamily="34" charset="0"/>
              </a:rPr>
              <a:t>This </a:t>
            </a:r>
            <a:r>
              <a:rPr lang="en-IN" sz="2400" dirty="0">
                <a:solidFill>
                  <a:schemeClr val="bg1"/>
                </a:solidFill>
                <a:latin typeface="Calibri" pitchFamily="34" charset="0"/>
              </a:rPr>
              <a:t>design leads to Storm clusters being incredibly stable</a:t>
            </a:r>
            <a:r>
              <a:rPr lang="en-IN" sz="2400" dirty="0" smtClean="0">
                <a:solidFill>
                  <a:schemeClr val="bg1"/>
                </a:solidFill>
                <a:latin typeface="Calibri" pitchFamily="34" charset="0"/>
              </a:rPr>
              <a:t>.</a:t>
            </a:r>
          </a:p>
          <a:p>
            <a:pPr marL="431800" lvl="1" indent="-215900" algn="just">
              <a:lnSpc>
                <a:spcPct val="100000"/>
              </a:lnSpc>
              <a:buClr>
                <a:srgbClr val="FFFFFF"/>
              </a:buCl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800" dirty="0" smtClean="0">
              <a:solidFill>
                <a:schemeClr val="bg1"/>
              </a:solidFill>
              <a:latin typeface="Calibri" pitchFamily="34" charset="0"/>
            </a:endParaRPr>
          </a:p>
          <a:p>
            <a:pPr marL="215900" indent="-215900" algn="just">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smtClean="0">
                <a:solidFill>
                  <a:srgbClr val="FFFFFF"/>
                </a:solidFill>
                <a:latin typeface="Calibri" pitchFamily="34" charset="0"/>
              </a:rPr>
              <a:t>UI</a:t>
            </a:r>
          </a:p>
          <a:p>
            <a:pPr marL="431800" lvl="1" indent="-215900" algn="just">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smtClean="0">
                <a:solidFill>
                  <a:srgbClr val="FFFFFF"/>
                </a:solidFill>
                <a:latin typeface="Calibri" pitchFamily="34" charset="0"/>
              </a:rPr>
              <a:t>Web-UI</a:t>
            </a:r>
            <a:endParaRPr lang="en-IN" sz="2400" dirty="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bject 103"/>
          <p:cNvSpPr/>
          <p:nvPr/>
        </p:nvSpPr>
        <p:spPr>
          <a:xfrm>
            <a:off x="0" y="0"/>
            <a:ext cx="9144000" cy="6858000"/>
          </a:xfrm>
          <a:custGeom>
            <a:avLst/>
            <a:gdLst/>
            <a:ahLst/>
            <a:cxnLst/>
            <a:rect l="l" t="t" r="r" b="b"/>
            <a:pathLst>
              <a:path w="13004800" h="9753600">
                <a:moveTo>
                  <a:pt x="0" y="0"/>
                </a:moveTo>
                <a:lnTo>
                  <a:pt x="0" y="9753600"/>
                </a:lnTo>
                <a:lnTo>
                  <a:pt x="13004800" y="9753600"/>
                </a:lnTo>
                <a:lnTo>
                  <a:pt x="13004800" y="0"/>
                </a:lnTo>
                <a:lnTo>
                  <a:pt x="0" y="0"/>
                </a:lnTo>
                <a:close/>
              </a:path>
            </a:pathLst>
          </a:custGeom>
          <a:solidFill>
            <a:srgbClr val="000000"/>
          </a:solidFill>
        </p:spPr>
        <p:txBody>
          <a:bodyPr wrap="square" lIns="0" tIns="0" rIns="0" bIns="0" rtlCol="0">
            <a:noAutofit/>
          </a:bodyPr>
          <a:lstStyle/>
          <a:p>
            <a:endParaRPr/>
          </a:p>
        </p:txBody>
      </p:sp>
      <p:sp>
        <p:nvSpPr>
          <p:cNvPr id="53" name="object 53"/>
          <p:cNvSpPr/>
          <p:nvPr/>
        </p:nvSpPr>
        <p:spPr>
          <a:xfrm>
            <a:off x="3964781" y="3303984"/>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00A7DE"/>
          </a:solidFill>
        </p:spPr>
        <p:txBody>
          <a:bodyPr wrap="square" lIns="0" tIns="0" rIns="0" bIns="0" rtlCol="0">
            <a:noAutofit/>
          </a:bodyPr>
          <a:lstStyle/>
          <a:p>
            <a:endParaRPr/>
          </a:p>
        </p:txBody>
      </p:sp>
      <p:sp>
        <p:nvSpPr>
          <p:cNvPr id="54" name="object 54"/>
          <p:cNvSpPr/>
          <p:nvPr/>
        </p:nvSpPr>
        <p:spPr>
          <a:xfrm>
            <a:off x="4161235" y="3616524"/>
            <a:ext cx="821531" cy="223242"/>
          </a:xfrm>
          <a:prstGeom prst="rect">
            <a:avLst/>
          </a:prstGeom>
          <a:blipFill>
            <a:blip r:embed="rId2" cstate="print"/>
            <a:stretch>
              <a:fillRect/>
            </a:stretch>
          </a:blipFill>
        </p:spPr>
        <p:txBody>
          <a:bodyPr wrap="square" lIns="0" tIns="0" rIns="0" bIns="0" rtlCol="0">
            <a:noAutofit/>
          </a:bodyPr>
          <a:lstStyle/>
          <a:p>
            <a:endParaRPr/>
          </a:p>
        </p:txBody>
      </p:sp>
      <p:sp>
        <p:nvSpPr>
          <p:cNvPr id="55" name="object 55"/>
          <p:cNvSpPr/>
          <p:nvPr/>
        </p:nvSpPr>
        <p:spPr>
          <a:xfrm>
            <a:off x="3643809" y="3714754"/>
            <a:ext cx="320723" cy="0"/>
          </a:xfrm>
          <a:custGeom>
            <a:avLst/>
            <a:gdLst/>
            <a:ahLst/>
            <a:cxnLst/>
            <a:rect l="l" t="t" r="r" b="b"/>
            <a:pathLst>
              <a:path w="456139">
                <a:moveTo>
                  <a:pt x="456139" y="0"/>
                </a:moveTo>
                <a:lnTo>
                  <a:pt x="0" y="0"/>
                </a:lnTo>
              </a:path>
            </a:pathLst>
          </a:custGeom>
          <a:ln w="25400">
            <a:solidFill>
              <a:srgbClr val="989A9C"/>
            </a:solidFill>
          </a:ln>
        </p:spPr>
        <p:txBody>
          <a:bodyPr wrap="square" lIns="0" tIns="0" rIns="0" bIns="0" rtlCol="0">
            <a:noAutofit/>
          </a:bodyPr>
          <a:lstStyle/>
          <a:p>
            <a:endParaRPr/>
          </a:p>
        </p:txBody>
      </p:sp>
      <p:sp>
        <p:nvSpPr>
          <p:cNvPr id="56" name="object 56"/>
          <p:cNvSpPr/>
          <p:nvPr/>
        </p:nvSpPr>
        <p:spPr>
          <a:xfrm>
            <a:off x="3027144" y="4107657"/>
            <a:ext cx="20" cy="303002"/>
          </a:xfrm>
          <a:custGeom>
            <a:avLst/>
            <a:gdLst/>
            <a:ahLst/>
            <a:cxnLst/>
            <a:rect l="l" t="t" r="r" b="b"/>
            <a:pathLst>
              <a:path w="29" h="430936">
                <a:moveTo>
                  <a:pt x="0" y="430936"/>
                </a:moveTo>
                <a:lnTo>
                  <a:pt x="29" y="0"/>
                </a:lnTo>
              </a:path>
            </a:pathLst>
          </a:custGeom>
          <a:ln w="25400">
            <a:solidFill>
              <a:srgbClr val="989A9C"/>
            </a:solidFill>
            <a:prstDash val="dash"/>
          </a:ln>
        </p:spPr>
        <p:txBody>
          <a:bodyPr wrap="square" lIns="0" tIns="0" rIns="0" bIns="0" rtlCol="0">
            <a:noAutofit/>
          </a:bodyPr>
          <a:lstStyle/>
          <a:p>
            <a:endParaRPr/>
          </a:p>
        </p:txBody>
      </p:sp>
      <p:sp>
        <p:nvSpPr>
          <p:cNvPr id="57" name="object 57"/>
          <p:cNvSpPr/>
          <p:nvPr/>
        </p:nvSpPr>
        <p:spPr>
          <a:xfrm>
            <a:off x="3042935" y="3711560"/>
            <a:ext cx="1523856" cy="1094288"/>
          </a:xfrm>
          <a:custGeom>
            <a:avLst/>
            <a:gdLst/>
            <a:ahLst/>
            <a:cxnLst/>
            <a:rect l="l" t="t" r="r" b="b"/>
            <a:pathLst>
              <a:path w="2167262" h="1556321">
                <a:moveTo>
                  <a:pt x="2167262" y="1556321"/>
                </a:moveTo>
                <a:lnTo>
                  <a:pt x="0" y="0"/>
                </a:lnTo>
              </a:path>
            </a:pathLst>
          </a:custGeom>
          <a:ln w="25400">
            <a:solidFill>
              <a:srgbClr val="989A9C"/>
            </a:solidFill>
          </a:ln>
        </p:spPr>
        <p:txBody>
          <a:bodyPr wrap="square" lIns="0" tIns="0" rIns="0" bIns="0" rtlCol="0">
            <a:noAutofit/>
          </a:bodyPr>
          <a:lstStyle/>
          <a:p>
            <a:endParaRPr/>
          </a:p>
        </p:txBody>
      </p:sp>
      <p:sp>
        <p:nvSpPr>
          <p:cNvPr id="58" name="object 58"/>
          <p:cNvSpPr/>
          <p:nvPr/>
        </p:nvSpPr>
        <p:spPr>
          <a:xfrm>
            <a:off x="3044334" y="3736050"/>
            <a:ext cx="1520343" cy="2179224"/>
          </a:xfrm>
          <a:custGeom>
            <a:avLst/>
            <a:gdLst/>
            <a:ahLst/>
            <a:cxnLst/>
            <a:rect l="l" t="t" r="r" b="b"/>
            <a:pathLst>
              <a:path w="2162265" h="3099341">
                <a:moveTo>
                  <a:pt x="2162265" y="3099341"/>
                </a:moveTo>
                <a:lnTo>
                  <a:pt x="0" y="0"/>
                </a:lnTo>
              </a:path>
            </a:pathLst>
          </a:custGeom>
          <a:ln w="25400">
            <a:solidFill>
              <a:srgbClr val="989A9C"/>
            </a:solidFill>
          </a:ln>
        </p:spPr>
        <p:txBody>
          <a:bodyPr wrap="square" lIns="0" tIns="0" rIns="0" bIns="0" rtlCol="0">
            <a:noAutofit/>
          </a:bodyPr>
          <a:lstStyle/>
          <a:p>
            <a:endParaRPr/>
          </a:p>
        </p:txBody>
      </p:sp>
      <p:sp>
        <p:nvSpPr>
          <p:cNvPr id="59" name="object 59"/>
          <p:cNvSpPr/>
          <p:nvPr/>
        </p:nvSpPr>
        <p:spPr>
          <a:xfrm>
            <a:off x="3964781" y="4411266"/>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00A7DE"/>
          </a:solidFill>
        </p:spPr>
        <p:txBody>
          <a:bodyPr wrap="square" lIns="0" tIns="0" rIns="0" bIns="0" rtlCol="0">
            <a:noAutofit/>
          </a:bodyPr>
          <a:lstStyle/>
          <a:p>
            <a:endParaRPr/>
          </a:p>
        </p:txBody>
      </p:sp>
      <p:sp>
        <p:nvSpPr>
          <p:cNvPr id="60" name="object 60"/>
          <p:cNvSpPr/>
          <p:nvPr/>
        </p:nvSpPr>
        <p:spPr>
          <a:xfrm>
            <a:off x="4161235" y="4723805"/>
            <a:ext cx="821531" cy="223242"/>
          </a:xfrm>
          <a:prstGeom prst="rect">
            <a:avLst/>
          </a:prstGeom>
          <a:blipFill>
            <a:blip r:embed="rId2" cstate="print"/>
            <a:stretch>
              <a:fillRect/>
            </a:stretch>
          </a:blipFill>
        </p:spPr>
        <p:txBody>
          <a:bodyPr wrap="square" lIns="0" tIns="0" rIns="0" bIns="0" rtlCol="0">
            <a:noAutofit/>
          </a:bodyPr>
          <a:lstStyle/>
          <a:p>
            <a:endParaRPr/>
          </a:p>
        </p:txBody>
      </p:sp>
      <p:sp>
        <p:nvSpPr>
          <p:cNvPr id="61" name="object 61"/>
          <p:cNvSpPr/>
          <p:nvPr/>
        </p:nvSpPr>
        <p:spPr>
          <a:xfrm>
            <a:off x="3964781" y="5518547"/>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00A7DE"/>
          </a:solidFill>
        </p:spPr>
        <p:txBody>
          <a:bodyPr wrap="square" lIns="0" tIns="0" rIns="0" bIns="0" rtlCol="0">
            <a:noAutofit/>
          </a:bodyPr>
          <a:lstStyle/>
          <a:p>
            <a:endParaRPr/>
          </a:p>
        </p:txBody>
      </p:sp>
      <p:sp>
        <p:nvSpPr>
          <p:cNvPr id="62" name="object 62"/>
          <p:cNvSpPr/>
          <p:nvPr/>
        </p:nvSpPr>
        <p:spPr>
          <a:xfrm>
            <a:off x="4161235" y="5831086"/>
            <a:ext cx="821531" cy="223242"/>
          </a:xfrm>
          <a:prstGeom prst="rect">
            <a:avLst/>
          </a:prstGeom>
          <a:blipFill>
            <a:blip r:embed="rId2" cstate="print"/>
            <a:stretch>
              <a:fillRect/>
            </a:stretch>
          </a:blipFill>
        </p:spPr>
        <p:txBody>
          <a:bodyPr wrap="square" lIns="0" tIns="0" rIns="0" bIns="0" rtlCol="0">
            <a:noAutofit/>
          </a:bodyPr>
          <a:lstStyle/>
          <a:p>
            <a:endParaRPr/>
          </a:p>
        </p:txBody>
      </p:sp>
      <p:sp>
        <p:nvSpPr>
          <p:cNvPr id="63" name="object 63"/>
          <p:cNvSpPr/>
          <p:nvPr/>
        </p:nvSpPr>
        <p:spPr>
          <a:xfrm>
            <a:off x="2428875" y="4402336"/>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000000"/>
          </a:solidFill>
        </p:spPr>
        <p:txBody>
          <a:bodyPr wrap="square" lIns="0" tIns="0" rIns="0" bIns="0" rtlCol="0">
            <a:noAutofit/>
          </a:bodyPr>
          <a:lstStyle/>
          <a:p>
            <a:endParaRPr/>
          </a:p>
        </p:txBody>
      </p:sp>
      <p:sp>
        <p:nvSpPr>
          <p:cNvPr id="64" name="object 64"/>
          <p:cNvSpPr/>
          <p:nvPr/>
        </p:nvSpPr>
        <p:spPr>
          <a:xfrm>
            <a:off x="2428875" y="4402336"/>
            <a:ext cx="1205508" cy="803672"/>
          </a:xfrm>
          <a:custGeom>
            <a:avLst/>
            <a:gdLst/>
            <a:ahLst/>
            <a:cxnLst/>
            <a:rect l="l" t="t" r="r" b="b"/>
            <a:pathLst>
              <a:path w="1714500" h="1143000">
                <a:moveTo>
                  <a:pt x="0" y="0"/>
                </a:moveTo>
                <a:lnTo>
                  <a:pt x="1714500" y="0"/>
                </a:lnTo>
                <a:lnTo>
                  <a:pt x="1714500" y="1143000"/>
                </a:lnTo>
                <a:lnTo>
                  <a:pt x="0" y="1143000"/>
                </a:lnTo>
                <a:lnTo>
                  <a:pt x="0" y="0"/>
                </a:lnTo>
                <a:close/>
              </a:path>
            </a:pathLst>
          </a:custGeom>
          <a:ln w="12700">
            <a:solidFill>
              <a:srgbClr val="FEFFFF"/>
            </a:solidFill>
          </a:ln>
        </p:spPr>
        <p:txBody>
          <a:bodyPr wrap="square" lIns="0" tIns="0" rIns="0" bIns="0" rtlCol="0">
            <a:noAutofit/>
          </a:bodyPr>
          <a:lstStyle/>
          <a:p>
            <a:endParaRPr/>
          </a:p>
        </p:txBody>
      </p:sp>
      <p:sp>
        <p:nvSpPr>
          <p:cNvPr id="65" name="object 65"/>
          <p:cNvSpPr/>
          <p:nvPr/>
        </p:nvSpPr>
        <p:spPr>
          <a:xfrm>
            <a:off x="2616398" y="4723804"/>
            <a:ext cx="830461" cy="214313"/>
          </a:xfrm>
          <a:prstGeom prst="rect">
            <a:avLst/>
          </a:prstGeom>
          <a:blipFill>
            <a:blip r:embed="rId3" cstate="print"/>
            <a:stretch>
              <a:fillRect/>
            </a:stretch>
          </a:blipFill>
        </p:spPr>
        <p:txBody>
          <a:bodyPr wrap="square" lIns="0" tIns="0" rIns="0" bIns="0" rtlCol="0">
            <a:noAutofit/>
          </a:bodyPr>
          <a:lstStyle/>
          <a:p>
            <a:endParaRPr/>
          </a:p>
        </p:txBody>
      </p:sp>
      <p:sp>
        <p:nvSpPr>
          <p:cNvPr id="66" name="object 66"/>
          <p:cNvSpPr/>
          <p:nvPr/>
        </p:nvSpPr>
        <p:spPr>
          <a:xfrm>
            <a:off x="3027164" y="3009305"/>
            <a:ext cx="0" cy="294678"/>
          </a:xfrm>
          <a:custGeom>
            <a:avLst/>
            <a:gdLst/>
            <a:ahLst/>
            <a:cxnLst/>
            <a:rect l="l" t="t" r="r" b="b"/>
            <a:pathLst>
              <a:path h="419098">
                <a:moveTo>
                  <a:pt x="0" y="419098"/>
                </a:moveTo>
                <a:lnTo>
                  <a:pt x="0" y="0"/>
                </a:lnTo>
              </a:path>
            </a:pathLst>
          </a:custGeom>
          <a:ln w="25400">
            <a:solidFill>
              <a:srgbClr val="989A9C"/>
            </a:solidFill>
            <a:prstDash val="dash"/>
          </a:ln>
        </p:spPr>
        <p:txBody>
          <a:bodyPr wrap="square" lIns="0" tIns="0" rIns="0" bIns="0" rtlCol="0">
            <a:noAutofit/>
          </a:bodyPr>
          <a:lstStyle/>
          <a:p>
            <a:endParaRPr/>
          </a:p>
        </p:txBody>
      </p:sp>
      <p:sp>
        <p:nvSpPr>
          <p:cNvPr id="67" name="object 67"/>
          <p:cNvSpPr/>
          <p:nvPr/>
        </p:nvSpPr>
        <p:spPr>
          <a:xfrm>
            <a:off x="3036875" y="2605769"/>
            <a:ext cx="1529884" cy="1108946"/>
          </a:xfrm>
          <a:custGeom>
            <a:avLst/>
            <a:gdLst/>
            <a:ahLst/>
            <a:cxnLst/>
            <a:rect l="l" t="t" r="r" b="b"/>
            <a:pathLst>
              <a:path w="2175835" h="1577168">
                <a:moveTo>
                  <a:pt x="2175835" y="0"/>
                </a:moveTo>
                <a:lnTo>
                  <a:pt x="0" y="1577168"/>
                </a:lnTo>
              </a:path>
            </a:pathLst>
          </a:custGeom>
          <a:ln w="25400">
            <a:solidFill>
              <a:srgbClr val="989A9C"/>
            </a:solidFill>
          </a:ln>
        </p:spPr>
        <p:txBody>
          <a:bodyPr wrap="square" lIns="0" tIns="0" rIns="0" bIns="0" rtlCol="0">
            <a:noAutofit/>
          </a:bodyPr>
          <a:lstStyle/>
          <a:p>
            <a:endParaRPr/>
          </a:p>
        </p:txBody>
      </p:sp>
      <p:sp>
        <p:nvSpPr>
          <p:cNvPr id="68" name="object 68"/>
          <p:cNvSpPr/>
          <p:nvPr/>
        </p:nvSpPr>
        <p:spPr>
          <a:xfrm>
            <a:off x="3040802" y="1496340"/>
            <a:ext cx="1523855" cy="2201891"/>
          </a:xfrm>
          <a:custGeom>
            <a:avLst/>
            <a:gdLst/>
            <a:ahLst/>
            <a:cxnLst/>
            <a:rect l="l" t="t" r="r" b="b"/>
            <a:pathLst>
              <a:path w="2167261" h="3131579">
                <a:moveTo>
                  <a:pt x="2167261" y="0"/>
                </a:moveTo>
                <a:lnTo>
                  <a:pt x="0" y="3131579"/>
                </a:lnTo>
              </a:path>
            </a:pathLst>
          </a:custGeom>
          <a:ln w="25400">
            <a:solidFill>
              <a:srgbClr val="989A9C"/>
            </a:solidFill>
          </a:ln>
        </p:spPr>
        <p:txBody>
          <a:bodyPr wrap="square" lIns="0" tIns="0" rIns="0" bIns="0" rtlCol="0">
            <a:noAutofit/>
          </a:bodyPr>
          <a:lstStyle/>
          <a:p>
            <a:endParaRPr/>
          </a:p>
        </p:txBody>
      </p:sp>
      <p:sp>
        <p:nvSpPr>
          <p:cNvPr id="69" name="object 69"/>
          <p:cNvSpPr/>
          <p:nvPr/>
        </p:nvSpPr>
        <p:spPr>
          <a:xfrm>
            <a:off x="3964781" y="2196703"/>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00A7DE"/>
          </a:solidFill>
        </p:spPr>
        <p:txBody>
          <a:bodyPr wrap="square" lIns="0" tIns="0" rIns="0" bIns="0" rtlCol="0">
            <a:noAutofit/>
          </a:bodyPr>
          <a:lstStyle/>
          <a:p>
            <a:endParaRPr/>
          </a:p>
        </p:txBody>
      </p:sp>
      <p:sp>
        <p:nvSpPr>
          <p:cNvPr id="70" name="object 70"/>
          <p:cNvSpPr/>
          <p:nvPr/>
        </p:nvSpPr>
        <p:spPr>
          <a:xfrm>
            <a:off x="4161235" y="2509242"/>
            <a:ext cx="821531" cy="223242"/>
          </a:xfrm>
          <a:prstGeom prst="rect">
            <a:avLst/>
          </a:prstGeom>
          <a:blipFill>
            <a:blip r:embed="rId2" cstate="print"/>
            <a:stretch>
              <a:fillRect/>
            </a:stretch>
          </a:blipFill>
        </p:spPr>
        <p:txBody>
          <a:bodyPr wrap="square" lIns="0" tIns="0" rIns="0" bIns="0" rtlCol="0">
            <a:noAutofit/>
          </a:bodyPr>
          <a:lstStyle/>
          <a:p>
            <a:endParaRPr/>
          </a:p>
        </p:txBody>
      </p:sp>
      <p:sp>
        <p:nvSpPr>
          <p:cNvPr id="71" name="object 71"/>
          <p:cNvSpPr/>
          <p:nvPr/>
        </p:nvSpPr>
        <p:spPr>
          <a:xfrm>
            <a:off x="3964781" y="1089422"/>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00A7DE"/>
          </a:solidFill>
        </p:spPr>
        <p:txBody>
          <a:bodyPr wrap="square" lIns="0" tIns="0" rIns="0" bIns="0" rtlCol="0">
            <a:noAutofit/>
          </a:bodyPr>
          <a:lstStyle/>
          <a:p>
            <a:endParaRPr/>
          </a:p>
        </p:txBody>
      </p:sp>
      <p:sp>
        <p:nvSpPr>
          <p:cNvPr id="72" name="object 72"/>
          <p:cNvSpPr/>
          <p:nvPr/>
        </p:nvSpPr>
        <p:spPr>
          <a:xfrm>
            <a:off x="4161235" y="1401961"/>
            <a:ext cx="821531" cy="223242"/>
          </a:xfrm>
          <a:prstGeom prst="rect">
            <a:avLst/>
          </a:prstGeom>
          <a:blipFill>
            <a:blip r:embed="rId2" cstate="print"/>
            <a:stretch>
              <a:fillRect/>
            </a:stretch>
          </a:blipFill>
        </p:spPr>
        <p:txBody>
          <a:bodyPr wrap="square" lIns="0" tIns="0" rIns="0" bIns="0" rtlCol="0">
            <a:noAutofit/>
          </a:bodyPr>
          <a:lstStyle/>
          <a:p>
            <a:endParaRPr/>
          </a:p>
        </p:txBody>
      </p:sp>
      <p:sp>
        <p:nvSpPr>
          <p:cNvPr id="73" name="object 73"/>
          <p:cNvSpPr/>
          <p:nvPr/>
        </p:nvSpPr>
        <p:spPr>
          <a:xfrm>
            <a:off x="2428875" y="2196703"/>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000000"/>
          </a:solidFill>
        </p:spPr>
        <p:txBody>
          <a:bodyPr wrap="square" lIns="0" tIns="0" rIns="0" bIns="0" rtlCol="0">
            <a:noAutofit/>
          </a:bodyPr>
          <a:lstStyle/>
          <a:p>
            <a:endParaRPr/>
          </a:p>
        </p:txBody>
      </p:sp>
      <p:sp>
        <p:nvSpPr>
          <p:cNvPr id="74" name="object 74"/>
          <p:cNvSpPr/>
          <p:nvPr/>
        </p:nvSpPr>
        <p:spPr>
          <a:xfrm>
            <a:off x="2428875" y="2196703"/>
            <a:ext cx="1205508" cy="803672"/>
          </a:xfrm>
          <a:custGeom>
            <a:avLst/>
            <a:gdLst/>
            <a:ahLst/>
            <a:cxnLst/>
            <a:rect l="l" t="t" r="r" b="b"/>
            <a:pathLst>
              <a:path w="1714500" h="1143000">
                <a:moveTo>
                  <a:pt x="0" y="0"/>
                </a:moveTo>
                <a:lnTo>
                  <a:pt x="1714500" y="0"/>
                </a:lnTo>
                <a:lnTo>
                  <a:pt x="1714500" y="1143000"/>
                </a:lnTo>
                <a:lnTo>
                  <a:pt x="0" y="1143000"/>
                </a:lnTo>
                <a:lnTo>
                  <a:pt x="0" y="0"/>
                </a:lnTo>
                <a:close/>
              </a:path>
            </a:pathLst>
          </a:custGeom>
          <a:ln w="12700">
            <a:solidFill>
              <a:srgbClr val="FEFFFF"/>
            </a:solidFill>
          </a:ln>
        </p:spPr>
        <p:txBody>
          <a:bodyPr wrap="square" lIns="0" tIns="0" rIns="0" bIns="0" rtlCol="0">
            <a:noAutofit/>
          </a:bodyPr>
          <a:lstStyle/>
          <a:p>
            <a:endParaRPr/>
          </a:p>
        </p:txBody>
      </p:sp>
      <p:sp>
        <p:nvSpPr>
          <p:cNvPr id="75" name="object 75"/>
          <p:cNvSpPr/>
          <p:nvPr/>
        </p:nvSpPr>
        <p:spPr>
          <a:xfrm>
            <a:off x="2616398" y="2518172"/>
            <a:ext cx="830461" cy="214313"/>
          </a:xfrm>
          <a:prstGeom prst="rect">
            <a:avLst/>
          </a:prstGeom>
          <a:blipFill>
            <a:blip r:embed="rId3" cstate="print"/>
            <a:stretch>
              <a:fillRect/>
            </a:stretch>
          </a:blipFill>
        </p:spPr>
        <p:txBody>
          <a:bodyPr wrap="square" lIns="0" tIns="0" rIns="0" bIns="0" rtlCol="0">
            <a:noAutofit/>
          </a:bodyPr>
          <a:lstStyle/>
          <a:p>
            <a:endParaRPr/>
          </a:p>
        </p:txBody>
      </p:sp>
      <p:sp>
        <p:nvSpPr>
          <p:cNvPr id="76" name="object 76"/>
          <p:cNvSpPr/>
          <p:nvPr/>
        </p:nvSpPr>
        <p:spPr>
          <a:xfrm>
            <a:off x="892969" y="3303984"/>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F56A40"/>
          </a:solidFill>
        </p:spPr>
        <p:txBody>
          <a:bodyPr wrap="square" lIns="0" tIns="0" rIns="0" bIns="0" rtlCol="0">
            <a:noAutofit/>
          </a:bodyPr>
          <a:lstStyle/>
          <a:p>
            <a:endParaRPr/>
          </a:p>
        </p:txBody>
      </p:sp>
      <p:sp>
        <p:nvSpPr>
          <p:cNvPr id="77" name="object 77"/>
          <p:cNvSpPr/>
          <p:nvPr/>
        </p:nvSpPr>
        <p:spPr>
          <a:xfrm>
            <a:off x="1205508" y="3616523"/>
            <a:ext cx="580430" cy="196453"/>
          </a:xfrm>
          <a:prstGeom prst="rect">
            <a:avLst/>
          </a:prstGeom>
          <a:blipFill>
            <a:blip r:embed="rId4" cstate="print"/>
            <a:stretch>
              <a:fillRect/>
            </a:stretch>
          </a:blipFill>
        </p:spPr>
        <p:txBody>
          <a:bodyPr wrap="square" lIns="0" tIns="0" rIns="0" bIns="0" rtlCol="0">
            <a:noAutofit/>
          </a:bodyPr>
          <a:lstStyle/>
          <a:p>
            <a:endParaRPr/>
          </a:p>
        </p:txBody>
      </p:sp>
      <p:sp>
        <p:nvSpPr>
          <p:cNvPr id="78" name="object 78"/>
          <p:cNvSpPr/>
          <p:nvPr/>
        </p:nvSpPr>
        <p:spPr>
          <a:xfrm>
            <a:off x="2098537" y="3723666"/>
            <a:ext cx="329856" cy="0"/>
          </a:xfrm>
          <a:custGeom>
            <a:avLst/>
            <a:gdLst/>
            <a:ahLst/>
            <a:cxnLst/>
            <a:rect l="l" t="t" r="r" b="b"/>
            <a:pathLst>
              <a:path w="469129">
                <a:moveTo>
                  <a:pt x="469129" y="0"/>
                </a:moveTo>
                <a:lnTo>
                  <a:pt x="0" y="0"/>
                </a:lnTo>
              </a:path>
            </a:pathLst>
          </a:custGeom>
          <a:ln w="25400">
            <a:solidFill>
              <a:srgbClr val="989A9C"/>
            </a:solidFill>
          </a:ln>
        </p:spPr>
        <p:txBody>
          <a:bodyPr wrap="square" lIns="0" tIns="0" rIns="0" bIns="0" rtlCol="0">
            <a:noAutofit/>
          </a:bodyPr>
          <a:lstStyle/>
          <a:p>
            <a:endParaRPr/>
          </a:p>
        </p:txBody>
      </p:sp>
      <p:sp>
        <p:nvSpPr>
          <p:cNvPr id="79" name="object 79"/>
          <p:cNvSpPr/>
          <p:nvPr/>
        </p:nvSpPr>
        <p:spPr>
          <a:xfrm>
            <a:off x="2428875" y="3303984"/>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000000"/>
          </a:solidFill>
        </p:spPr>
        <p:txBody>
          <a:bodyPr wrap="square" lIns="0" tIns="0" rIns="0" bIns="0" rtlCol="0">
            <a:noAutofit/>
          </a:bodyPr>
          <a:lstStyle/>
          <a:p>
            <a:endParaRPr/>
          </a:p>
        </p:txBody>
      </p:sp>
      <p:sp>
        <p:nvSpPr>
          <p:cNvPr id="80" name="object 80"/>
          <p:cNvSpPr/>
          <p:nvPr/>
        </p:nvSpPr>
        <p:spPr>
          <a:xfrm>
            <a:off x="2428875" y="3303984"/>
            <a:ext cx="1205508" cy="803672"/>
          </a:xfrm>
          <a:custGeom>
            <a:avLst/>
            <a:gdLst/>
            <a:ahLst/>
            <a:cxnLst/>
            <a:rect l="l" t="t" r="r" b="b"/>
            <a:pathLst>
              <a:path w="1714500" h="1143000">
                <a:moveTo>
                  <a:pt x="0" y="0"/>
                </a:moveTo>
                <a:lnTo>
                  <a:pt x="1714500" y="0"/>
                </a:lnTo>
                <a:lnTo>
                  <a:pt x="1714500" y="1143000"/>
                </a:lnTo>
                <a:lnTo>
                  <a:pt x="0" y="1143000"/>
                </a:lnTo>
                <a:lnTo>
                  <a:pt x="0" y="0"/>
                </a:lnTo>
                <a:close/>
              </a:path>
            </a:pathLst>
          </a:custGeom>
          <a:ln w="12700">
            <a:solidFill>
              <a:srgbClr val="FEFFFF"/>
            </a:solidFill>
          </a:ln>
        </p:spPr>
        <p:txBody>
          <a:bodyPr wrap="square" lIns="0" tIns="0" rIns="0" bIns="0" rtlCol="0">
            <a:noAutofit/>
          </a:bodyPr>
          <a:lstStyle/>
          <a:p>
            <a:endParaRPr/>
          </a:p>
        </p:txBody>
      </p:sp>
      <p:sp>
        <p:nvSpPr>
          <p:cNvPr id="81" name="object 81"/>
          <p:cNvSpPr/>
          <p:nvPr/>
        </p:nvSpPr>
        <p:spPr>
          <a:xfrm>
            <a:off x="2616398" y="3625453"/>
            <a:ext cx="830461" cy="214313"/>
          </a:xfrm>
          <a:prstGeom prst="rect">
            <a:avLst/>
          </a:prstGeom>
          <a:blipFill>
            <a:blip r:embed="rId3" cstate="print"/>
            <a:stretch>
              <a:fillRect/>
            </a:stretch>
          </a:blipFill>
        </p:spPr>
        <p:txBody>
          <a:bodyPr wrap="square" lIns="0" tIns="0" rIns="0" bIns="0" rtlCol="0">
            <a:noAutofit/>
          </a:bodyPr>
          <a:lstStyle/>
          <a:p>
            <a:endParaRPr/>
          </a:p>
        </p:txBody>
      </p:sp>
      <p:sp>
        <p:nvSpPr>
          <p:cNvPr id="82" name="object 82"/>
          <p:cNvSpPr/>
          <p:nvPr/>
        </p:nvSpPr>
        <p:spPr>
          <a:xfrm>
            <a:off x="5500687" y="1089422"/>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953F92"/>
          </a:solidFill>
        </p:spPr>
        <p:txBody>
          <a:bodyPr wrap="square" lIns="0" tIns="0" rIns="0" bIns="0" rtlCol="0">
            <a:noAutofit/>
          </a:bodyPr>
          <a:lstStyle/>
          <a:p>
            <a:endParaRPr/>
          </a:p>
        </p:txBody>
      </p:sp>
      <p:sp>
        <p:nvSpPr>
          <p:cNvPr id="83" name="object 83"/>
          <p:cNvSpPr/>
          <p:nvPr/>
        </p:nvSpPr>
        <p:spPr>
          <a:xfrm>
            <a:off x="5813226" y="1303734"/>
            <a:ext cx="580430" cy="196453"/>
          </a:xfrm>
          <a:prstGeom prst="rect">
            <a:avLst/>
          </a:prstGeom>
          <a:blipFill>
            <a:blip r:embed="rId5" cstate="print"/>
            <a:stretch>
              <a:fillRect/>
            </a:stretch>
          </a:blipFill>
        </p:spPr>
        <p:txBody>
          <a:bodyPr wrap="square" lIns="0" tIns="0" rIns="0" bIns="0" rtlCol="0">
            <a:noAutofit/>
          </a:bodyPr>
          <a:lstStyle/>
          <a:p>
            <a:endParaRPr/>
          </a:p>
        </p:txBody>
      </p:sp>
      <p:sp>
        <p:nvSpPr>
          <p:cNvPr id="84" name="object 84"/>
          <p:cNvSpPr/>
          <p:nvPr/>
        </p:nvSpPr>
        <p:spPr>
          <a:xfrm>
            <a:off x="5965031" y="1500188"/>
            <a:ext cx="267891" cy="187523"/>
          </a:xfrm>
          <a:prstGeom prst="rect">
            <a:avLst/>
          </a:prstGeom>
          <a:blipFill>
            <a:blip r:embed="rId6" cstate="print"/>
            <a:stretch>
              <a:fillRect/>
            </a:stretch>
          </a:blipFill>
        </p:spPr>
        <p:txBody>
          <a:bodyPr wrap="square" lIns="0" tIns="0" rIns="0" bIns="0" rtlCol="0">
            <a:noAutofit/>
          </a:bodyPr>
          <a:lstStyle/>
          <a:p>
            <a:endParaRPr/>
          </a:p>
        </p:txBody>
      </p:sp>
      <p:sp>
        <p:nvSpPr>
          <p:cNvPr id="85" name="object 85"/>
          <p:cNvSpPr/>
          <p:nvPr/>
        </p:nvSpPr>
        <p:spPr>
          <a:xfrm>
            <a:off x="5170727" y="1500188"/>
            <a:ext cx="329960" cy="0"/>
          </a:xfrm>
          <a:custGeom>
            <a:avLst/>
            <a:gdLst/>
            <a:ahLst/>
            <a:cxnLst/>
            <a:rect l="l" t="t" r="r" b="b"/>
            <a:pathLst>
              <a:path w="469276">
                <a:moveTo>
                  <a:pt x="469276" y="0"/>
                </a:moveTo>
                <a:lnTo>
                  <a:pt x="0" y="0"/>
                </a:lnTo>
              </a:path>
            </a:pathLst>
          </a:custGeom>
          <a:ln w="25400">
            <a:solidFill>
              <a:srgbClr val="989A9C"/>
            </a:solidFill>
          </a:ln>
        </p:spPr>
        <p:txBody>
          <a:bodyPr wrap="square" lIns="0" tIns="0" rIns="0" bIns="0" rtlCol="0">
            <a:noAutofit/>
          </a:bodyPr>
          <a:lstStyle/>
          <a:p>
            <a:endParaRPr/>
          </a:p>
        </p:txBody>
      </p:sp>
      <p:sp>
        <p:nvSpPr>
          <p:cNvPr id="86" name="object 86"/>
          <p:cNvSpPr/>
          <p:nvPr/>
        </p:nvSpPr>
        <p:spPr>
          <a:xfrm>
            <a:off x="5500687" y="2196703"/>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953F92"/>
          </a:solidFill>
        </p:spPr>
        <p:txBody>
          <a:bodyPr wrap="square" lIns="0" tIns="0" rIns="0" bIns="0" rtlCol="0">
            <a:noAutofit/>
          </a:bodyPr>
          <a:lstStyle/>
          <a:p>
            <a:endParaRPr/>
          </a:p>
        </p:txBody>
      </p:sp>
      <p:sp>
        <p:nvSpPr>
          <p:cNvPr id="87" name="object 87"/>
          <p:cNvSpPr/>
          <p:nvPr/>
        </p:nvSpPr>
        <p:spPr>
          <a:xfrm>
            <a:off x="5813226" y="2509242"/>
            <a:ext cx="580430" cy="196453"/>
          </a:xfrm>
          <a:prstGeom prst="rect">
            <a:avLst/>
          </a:prstGeom>
          <a:blipFill>
            <a:blip r:embed="rId5" cstate="print"/>
            <a:stretch>
              <a:fillRect/>
            </a:stretch>
          </a:blipFill>
        </p:spPr>
        <p:txBody>
          <a:bodyPr wrap="square" lIns="0" tIns="0" rIns="0" bIns="0" rtlCol="0">
            <a:noAutofit/>
          </a:bodyPr>
          <a:lstStyle/>
          <a:p>
            <a:endParaRPr/>
          </a:p>
        </p:txBody>
      </p:sp>
      <p:sp>
        <p:nvSpPr>
          <p:cNvPr id="88" name="object 88"/>
          <p:cNvSpPr/>
          <p:nvPr/>
        </p:nvSpPr>
        <p:spPr>
          <a:xfrm>
            <a:off x="5170529" y="2607465"/>
            <a:ext cx="329915" cy="0"/>
          </a:xfrm>
          <a:custGeom>
            <a:avLst/>
            <a:gdLst/>
            <a:ahLst/>
            <a:cxnLst/>
            <a:rect l="l" t="t" r="r" b="b"/>
            <a:pathLst>
              <a:path w="469212">
                <a:moveTo>
                  <a:pt x="469212" y="0"/>
                </a:moveTo>
                <a:lnTo>
                  <a:pt x="0" y="0"/>
                </a:lnTo>
              </a:path>
            </a:pathLst>
          </a:custGeom>
          <a:ln w="25400">
            <a:solidFill>
              <a:srgbClr val="989A9C"/>
            </a:solidFill>
          </a:ln>
        </p:spPr>
        <p:txBody>
          <a:bodyPr wrap="square" lIns="0" tIns="0" rIns="0" bIns="0" rtlCol="0">
            <a:noAutofit/>
          </a:bodyPr>
          <a:lstStyle/>
          <a:p>
            <a:endParaRPr/>
          </a:p>
        </p:txBody>
      </p:sp>
      <p:sp>
        <p:nvSpPr>
          <p:cNvPr id="89" name="object 89"/>
          <p:cNvSpPr/>
          <p:nvPr/>
        </p:nvSpPr>
        <p:spPr>
          <a:xfrm>
            <a:off x="5500687" y="3303984"/>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953F92"/>
          </a:solidFill>
        </p:spPr>
        <p:txBody>
          <a:bodyPr wrap="square" lIns="0" tIns="0" rIns="0" bIns="0" rtlCol="0">
            <a:noAutofit/>
          </a:bodyPr>
          <a:lstStyle/>
          <a:p>
            <a:endParaRPr/>
          </a:p>
        </p:txBody>
      </p:sp>
      <p:sp>
        <p:nvSpPr>
          <p:cNvPr id="90" name="object 90"/>
          <p:cNvSpPr/>
          <p:nvPr/>
        </p:nvSpPr>
        <p:spPr>
          <a:xfrm>
            <a:off x="5813226" y="3616523"/>
            <a:ext cx="580430" cy="196453"/>
          </a:xfrm>
          <a:prstGeom prst="rect">
            <a:avLst/>
          </a:prstGeom>
          <a:blipFill>
            <a:blip r:embed="rId5" cstate="print"/>
            <a:stretch>
              <a:fillRect/>
            </a:stretch>
          </a:blipFill>
        </p:spPr>
        <p:txBody>
          <a:bodyPr wrap="square" lIns="0" tIns="0" rIns="0" bIns="0" rtlCol="0">
            <a:noAutofit/>
          </a:bodyPr>
          <a:lstStyle/>
          <a:p>
            <a:endParaRPr/>
          </a:p>
        </p:txBody>
      </p:sp>
      <p:sp>
        <p:nvSpPr>
          <p:cNvPr id="91" name="object 91"/>
          <p:cNvSpPr/>
          <p:nvPr/>
        </p:nvSpPr>
        <p:spPr>
          <a:xfrm>
            <a:off x="5170593" y="3714754"/>
            <a:ext cx="329853" cy="0"/>
          </a:xfrm>
          <a:custGeom>
            <a:avLst/>
            <a:gdLst/>
            <a:ahLst/>
            <a:cxnLst/>
            <a:rect l="l" t="t" r="r" b="b"/>
            <a:pathLst>
              <a:path w="469124">
                <a:moveTo>
                  <a:pt x="469124" y="0"/>
                </a:moveTo>
                <a:lnTo>
                  <a:pt x="0" y="0"/>
                </a:lnTo>
              </a:path>
            </a:pathLst>
          </a:custGeom>
          <a:ln w="25400">
            <a:solidFill>
              <a:srgbClr val="989A9C"/>
            </a:solidFill>
          </a:ln>
        </p:spPr>
        <p:txBody>
          <a:bodyPr wrap="square" lIns="0" tIns="0" rIns="0" bIns="0" rtlCol="0">
            <a:noAutofit/>
          </a:bodyPr>
          <a:lstStyle/>
          <a:p>
            <a:endParaRPr/>
          </a:p>
        </p:txBody>
      </p:sp>
      <p:sp>
        <p:nvSpPr>
          <p:cNvPr id="92" name="object 92"/>
          <p:cNvSpPr/>
          <p:nvPr/>
        </p:nvSpPr>
        <p:spPr>
          <a:xfrm>
            <a:off x="5500687" y="4402336"/>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A1D562"/>
          </a:solidFill>
        </p:spPr>
        <p:txBody>
          <a:bodyPr wrap="square" lIns="0" tIns="0" rIns="0" bIns="0" rtlCol="0">
            <a:noAutofit/>
          </a:bodyPr>
          <a:lstStyle/>
          <a:p>
            <a:endParaRPr/>
          </a:p>
        </p:txBody>
      </p:sp>
      <p:sp>
        <p:nvSpPr>
          <p:cNvPr id="93" name="object 93"/>
          <p:cNvSpPr/>
          <p:nvPr/>
        </p:nvSpPr>
        <p:spPr>
          <a:xfrm>
            <a:off x="5768578" y="4625578"/>
            <a:ext cx="678656" cy="187523"/>
          </a:xfrm>
          <a:prstGeom prst="rect">
            <a:avLst/>
          </a:prstGeom>
          <a:blipFill>
            <a:blip r:embed="rId7" cstate="print"/>
            <a:stretch>
              <a:fillRect/>
            </a:stretch>
          </a:blipFill>
        </p:spPr>
        <p:txBody>
          <a:bodyPr wrap="square" lIns="0" tIns="0" rIns="0" bIns="0" rtlCol="0">
            <a:noAutofit/>
          </a:bodyPr>
          <a:lstStyle/>
          <a:p>
            <a:endParaRPr/>
          </a:p>
        </p:txBody>
      </p:sp>
      <p:sp>
        <p:nvSpPr>
          <p:cNvPr id="94" name="object 94"/>
          <p:cNvSpPr/>
          <p:nvPr/>
        </p:nvSpPr>
        <p:spPr>
          <a:xfrm>
            <a:off x="5965031" y="4813102"/>
            <a:ext cx="267891" cy="187523"/>
          </a:xfrm>
          <a:prstGeom prst="rect">
            <a:avLst/>
          </a:prstGeom>
          <a:blipFill>
            <a:blip r:embed="rId6" cstate="print"/>
            <a:stretch>
              <a:fillRect/>
            </a:stretch>
          </a:blipFill>
        </p:spPr>
        <p:txBody>
          <a:bodyPr wrap="square" lIns="0" tIns="0" rIns="0" bIns="0" rtlCol="0">
            <a:noAutofit/>
          </a:bodyPr>
          <a:lstStyle/>
          <a:p>
            <a:endParaRPr/>
          </a:p>
        </p:txBody>
      </p:sp>
      <p:sp>
        <p:nvSpPr>
          <p:cNvPr id="95" name="object 95"/>
          <p:cNvSpPr/>
          <p:nvPr/>
        </p:nvSpPr>
        <p:spPr>
          <a:xfrm>
            <a:off x="7045523" y="4402336"/>
            <a:ext cx="1205508" cy="803672"/>
          </a:xfrm>
          <a:custGeom>
            <a:avLst/>
            <a:gdLst/>
            <a:ahLst/>
            <a:cxnLst/>
            <a:rect l="l" t="t" r="r" b="b"/>
            <a:pathLst>
              <a:path w="1714500" h="1143000">
                <a:moveTo>
                  <a:pt x="0" y="0"/>
                </a:moveTo>
                <a:lnTo>
                  <a:pt x="0" y="1143000"/>
                </a:lnTo>
                <a:lnTo>
                  <a:pt x="1714500" y="1143000"/>
                </a:lnTo>
                <a:lnTo>
                  <a:pt x="1714500" y="0"/>
                </a:lnTo>
                <a:lnTo>
                  <a:pt x="0" y="0"/>
                </a:lnTo>
                <a:close/>
              </a:path>
            </a:pathLst>
          </a:custGeom>
          <a:solidFill>
            <a:srgbClr val="989A9C"/>
          </a:solidFill>
        </p:spPr>
        <p:txBody>
          <a:bodyPr wrap="square" lIns="0" tIns="0" rIns="0" bIns="0" rtlCol="0">
            <a:noAutofit/>
          </a:bodyPr>
          <a:lstStyle/>
          <a:p>
            <a:endParaRPr/>
          </a:p>
        </p:txBody>
      </p:sp>
      <p:sp>
        <p:nvSpPr>
          <p:cNvPr id="96" name="object 96"/>
          <p:cNvSpPr/>
          <p:nvPr/>
        </p:nvSpPr>
        <p:spPr>
          <a:xfrm>
            <a:off x="7456289" y="4616649"/>
            <a:ext cx="375047" cy="196453"/>
          </a:xfrm>
          <a:prstGeom prst="rect">
            <a:avLst/>
          </a:prstGeom>
          <a:blipFill>
            <a:blip r:embed="rId8" cstate="print"/>
            <a:stretch>
              <a:fillRect/>
            </a:stretch>
          </a:blipFill>
        </p:spPr>
        <p:txBody>
          <a:bodyPr wrap="square" lIns="0" tIns="0" rIns="0" bIns="0" rtlCol="0">
            <a:noAutofit/>
          </a:bodyPr>
          <a:lstStyle/>
          <a:p>
            <a:endParaRPr/>
          </a:p>
        </p:txBody>
      </p:sp>
      <p:sp>
        <p:nvSpPr>
          <p:cNvPr id="97" name="object 97"/>
          <p:cNvSpPr/>
          <p:nvPr/>
        </p:nvSpPr>
        <p:spPr>
          <a:xfrm>
            <a:off x="7509867" y="4813102"/>
            <a:ext cx="267891" cy="187523"/>
          </a:xfrm>
          <a:prstGeom prst="rect">
            <a:avLst/>
          </a:prstGeom>
          <a:blipFill>
            <a:blip r:embed="rId6" cstate="print"/>
            <a:stretch>
              <a:fillRect/>
            </a:stretch>
          </a:blipFill>
        </p:spPr>
        <p:txBody>
          <a:bodyPr wrap="square" lIns="0" tIns="0" rIns="0" bIns="0" rtlCol="0">
            <a:noAutofit/>
          </a:bodyPr>
          <a:lstStyle/>
          <a:p>
            <a:endParaRPr/>
          </a:p>
        </p:txBody>
      </p:sp>
      <p:sp>
        <p:nvSpPr>
          <p:cNvPr id="98" name="object 98"/>
          <p:cNvSpPr/>
          <p:nvPr/>
        </p:nvSpPr>
        <p:spPr>
          <a:xfrm>
            <a:off x="5348883" y="3143250"/>
            <a:ext cx="3062883" cy="3330773"/>
          </a:xfrm>
          <a:custGeom>
            <a:avLst/>
            <a:gdLst/>
            <a:ahLst/>
            <a:cxnLst/>
            <a:rect l="l" t="t" r="r" b="b"/>
            <a:pathLst>
              <a:path w="4356100" h="4737100">
                <a:moveTo>
                  <a:pt x="0" y="0"/>
                </a:moveTo>
                <a:lnTo>
                  <a:pt x="4356100" y="0"/>
                </a:lnTo>
                <a:lnTo>
                  <a:pt x="4356100" y="4737100"/>
                </a:lnTo>
                <a:lnTo>
                  <a:pt x="0" y="4737100"/>
                </a:lnTo>
                <a:lnTo>
                  <a:pt x="0" y="0"/>
                </a:lnTo>
                <a:close/>
              </a:path>
            </a:pathLst>
          </a:custGeom>
          <a:ln w="25400">
            <a:solidFill>
              <a:srgbClr val="989A9C"/>
            </a:solidFill>
            <a:prstDash val="dash"/>
          </a:ln>
        </p:spPr>
        <p:txBody>
          <a:bodyPr wrap="square" lIns="0" tIns="0" rIns="0" bIns="0" rtlCol="0">
            <a:noAutofit/>
          </a:bodyPr>
          <a:lstStyle/>
          <a:p>
            <a:endParaRPr/>
          </a:p>
        </p:txBody>
      </p:sp>
      <p:sp>
        <p:nvSpPr>
          <p:cNvPr id="99" name="object 99"/>
          <p:cNvSpPr/>
          <p:nvPr/>
        </p:nvSpPr>
        <p:spPr>
          <a:xfrm>
            <a:off x="6116821" y="4107774"/>
            <a:ext cx="14" cy="302967"/>
          </a:xfrm>
          <a:custGeom>
            <a:avLst/>
            <a:gdLst/>
            <a:ahLst/>
            <a:cxnLst/>
            <a:rect l="l" t="t" r="r" b="b"/>
            <a:pathLst>
              <a:path w="20" h="430886">
                <a:moveTo>
                  <a:pt x="0" y="430886"/>
                </a:moveTo>
                <a:lnTo>
                  <a:pt x="20" y="0"/>
                </a:lnTo>
              </a:path>
            </a:pathLst>
          </a:custGeom>
          <a:ln w="25400">
            <a:solidFill>
              <a:srgbClr val="989A9C"/>
            </a:solidFill>
          </a:ln>
        </p:spPr>
        <p:txBody>
          <a:bodyPr wrap="square" lIns="0" tIns="0" rIns="0" bIns="0" rtlCol="0">
            <a:noAutofit/>
          </a:bodyPr>
          <a:lstStyle/>
          <a:p>
            <a:endParaRPr/>
          </a:p>
        </p:txBody>
      </p:sp>
      <p:sp>
        <p:nvSpPr>
          <p:cNvPr id="100" name="object 100"/>
          <p:cNvSpPr/>
          <p:nvPr/>
        </p:nvSpPr>
        <p:spPr>
          <a:xfrm>
            <a:off x="6706240" y="4813097"/>
            <a:ext cx="339048" cy="0"/>
          </a:xfrm>
          <a:custGeom>
            <a:avLst/>
            <a:gdLst/>
            <a:ahLst/>
            <a:cxnLst/>
            <a:rect l="l" t="t" r="r" b="b"/>
            <a:pathLst>
              <a:path w="482201">
                <a:moveTo>
                  <a:pt x="482201" y="0"/>
                </a:moveTo>
                <a:lnTo>
                  <a:pt x="0" y="0"/>
                </a:lnTo>
              </a:path>
            </a:pathLst>
          </a:custGeom>
          <a:ln w="25400">
            <a:solidFill>
              <a:srgbClr val="989A9C"/>
            </a:solidFill>
          </a:ln>
        </p:spPr>
        <p:txBody>
          <a:bodyPr wrap="square" lIns="0" tIns="0" rIns="0" bIns="0" rtlCol="0">
            <a:noAutofit/>
          </a:bodyPr>
          <a:lstStyle/>
          <a:p>
            <a:endParaRPr/>
          </a:p>
        </p:txBody>
      </p:sp>
      <p:sp>
        <p:nvSpPr>
          <p:cNvPr id="101" name="object 101"/>
          <p:cNvSpPr/>
          <p:nvPr/>
        </p:nvSpPr>
        <p:spPr>
          <a:xfrm>
            <a:off x="3804047" y="937617"/>
            <a:ext cx="4598789" cy="1107281"/>
          </a:xfrm>
          <a:custGeom>
            <a:avLst/>
            <a:gdLst/>
            <a:ahLst/>
            <a:cxnLst/>
            <a:rect l="l" t="t" r="r" b="b"/>
            <a:pathLst>
              <a:path w="6540500" h="1574800">
                <a:moveTo>
                  <a:pt x="0" y="0"/>
                </a:moveTo>
                <a:lnTo>
                  <a:pt x="6540500" y="0"/>
                </a:lnTo>
                <a:lnTo>
                  <a:pt x="6540500" y="1574800"/>
                </a:lnTo>
                <a:lnTo>
                  <a:pt x="0" y="1574800"/>
                </a:lnTo>
                <a:lnTo>
                  <a:pt x="0" y="0"/>
                </a:lnTo>
                <a:close/>
              </a:path>
            </a:pathLst>
          </a:custGeom>
          <a:ln w="25400">
            <a:solidFill>
              <a:srgbClr val="989A9C"/>
            </a:solidFill>
          </a:ln>
        </p:spPr>
        <p:txBody>
          <a:bodyPr wrap="square" lIns="0" tIns="0" rIns="0" bIns="0" rtlCol="0">
            <a:noAutofit/>
          </a:bodyPr>
          <a:lstStyle/>
          <a:p>
            <a:endParaRPr/>
          </a:p>
        </p:txBody>
      </p:sp>
      <p:sp>
        <p:nvSpPr>
          <p:cNvPr id="102" name="object 102"/>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52" name="object 52"/>
          <p:cNvSpPr txBox="1"/>
          <p:nvPr/>
        </p:nvSpPr>
        <p:spPr>
          <a:xfrm>
            <a:off x="705445" y="4645125"/>
            <a:ext cx="1032093" cy="178594"/>
          </a:xfrm>
          <a:prstGeom prst="rect">
            <a:avLst/>
          </a:prstGeom>
        </p:spPr>
        <p:txBody>
          <a:bodyPr wrap="square" lIns="0" tIns="0" rIns="0" bIns="0" rtlCol="0">
            <a:noAutofit/>
          </a:bodyPr>
          <a:lstStyle/>
          <a:p>
            <a:pPr marL="8929">
              <a:lnSpc>
                <a:spcPts val="1385"/>
              </a:lnSpc>
              <a:spcBef>
                <a:spcPts val="69"/>
              </a:spcBef>
            </a:pPr>
            <a:r>
              <a:rPr sz="1300" dirty="0">
                <a:solidFill>
                  <a:srgbClr val="FCE3DD"/>
                </a:solidFill>
                <a:latin typeface="Times New Roman"/>
                <a:cs typeface="Times New Roman"/>
              </a:rPr>
              <a:t>responsible</a:t>
            </a:r>
            <a:r>
              <a:rPr sz="1300" spc="230" dirty="0">
                <a:solidFill>
                  <a:srgbClr val="FCE3DD"/>
                </a:solidFill>
                <a:latin typeface="Times New Roman"/>
                <a:cs typeface="Times New Roman"/>
              </a:rPr>
              <a:t> </a:t>
            </a:r>
            <a:r>
              <a:rPr sz="1300" dirty="0">
                <a:solidFill>
                  <a:srgbClr val="FCE3DD"/>
                </a:solidFill>
                <a:latin typeface="Times New Roman"/>
                <a:cs typeface="Times New Roman"/>
              </a:rPr>
              <a:t>for</a:t>
            </a:r>
            <a:endParaRPr sz="1300">
              <a:latin typeface="Times New Roman"/>
              <a:cs typeface="Times New Roman"/>
            </a:endParaRPr>
          </a:p>
        </p:txBody>
      </p:sp>
      <p:sp>
        <p:nvSpPr>
          <p:cNvPr id="51" name="object 51"/>
          <p:cNvSpPr txBox="1"/>
          <p:nvPr/>
        </p:nvSpPr>
        <p:spPr>
          <a:xfrm>
            <a:off x="812601" y="4941880"/>
            <a:ext cx="84118" cy="174129"/>
          </a:xfrm>
          <a:prstGeom prst="rect">
            <a:avLst/>
          </a:prstGeom>
        </p:spPr>
        <p:txBody>
          <a:bodyPr wrap="square" lIns="0" tIns="0" rIns="0" bIns="0" rtlCol="0">
            <a:noAutofit/>
          </a:bodyPr>
          <a:lstStyle/>
          <a:p>
            <a:pPr marL="8929">
              <a:lnSpc>
                <a:spcPts val="1350"/>
              </a:lnSpc>
              <a:spcBef>
                <a:spcPts val="67"/>
              </a:spcBef>
            </a:pPr>
            <a:r>
              <a:rPr sz="1200" dirty="0">
                <a:solidFill>
                  <a:srgbClr val="FCE3DD"/>
                </a:solidFill>
                <a:latin typeface="Times New Roman"/>
                <a:cs typeface="Times New Roman"/>
              </a:rPr>
              <a:t>•</a:t>
            </a:r>
            <a:endParaRPr sz="1200">
              <a:latin typeface="Times New Roman"/>
              <a:cs typeface="Times New Roman"/>
            </a:endParaRPr>
          </a:p>
        </p:txBody>
      </p:sp>
      <p:sp>
        <p:nvSpPr>
          <p:cNvPr id="50" name="object 50"/>
          <p:cNvSpPr txBox="1"/>
          <p:nvPr/>
        </p:nvSpPr>
        <p:spPr>
          <a:xfrm>
            <a:off x="5527477" y="5869793"/>
            <a:ext cx="1245298" cy="160734"/>
          </a:xfrm>
          <a:prstGeom prst="rect">
            <a:avLst/>
          </a:prstGeom>
        </p:spPr>
        <p:txBody>
          <a:bodyPr wrap="square" lIns="0" tIns="0" rIns="0" bIns="0" rtlCol="0">
            <a:noAutofit/>
          </a:bodyPr>
          <a:lstStyle/>
          <a:p>
            <a:pPr marL="8929">
              <a:lnSpc>
                <a:spcPts val="1240"/>
              </a:lnSpc>
              <a:spcBef>
                <a:spcPts val="62"/>
              </a:spcBef>
            </a:pPr>
            <a:r>
              <a:rPr sz="1100" dirty="0">
                <a:solidFill>
                  <a:srgbClr val="DCF6CB"/>
                </a:solidFill>
                <a:latin typeface="Times New Roman"/>
                <a:cs typeface="Times New Roman"/>
              </a:rPr>
              <a:t>one</a:t>
            </a:r>
            <a:r>
              <a:rPr sz="1100" spc="65" dirty="0">
                <a:solidFill>
                  <a:srgbClr val="DCF6CB"/>
                </a:solidFill>
                <a:latin typeface="Times New Roman"/>
                <a:cs typeface="Times New Roman"/>
              </a:rPr>
              <a:t> </a:t>
            </a:r>
            <a:r>
              <a:rPr sz="1100" dirty="0">
                <a:solidFill>
                  <a:srgbClr val="DCF6CB"/>
                </a:solidFill>
                <a:latin typeface="Times New Roman"/>
                <a:cs typeface="Times New Roman"/>
              </a:rPr>
              <a:t>or more tasks</a:t>
            </a:r>
            <a:r>
              <a:rPr sz="1100" spc="202" dirty="0">
                <a:solidFill>
                  <a:srgbClr val="DCF6CB"/>
                </a:solidFill>
                <a:latin typeface="Times New Roman"/>
                <a:cs typeface="Times New Roman"/>
              </a:rPr>
              <a:t> </a:t>
            </a:r>
            <a:r>
              <a:rPr sz="1100" dirty="0">
                <a:solidFill>
                  <a:srgbClr val="DCF6CB"/>
                </a:solidFill>
                <a:latin typeface="Times New Roman"/>
                <a:cs typeface="Times New Roman"/>
              </a:rPr>
              <a:t>of</a:t>
            </a:r>
            <a:endParaRPr sz="1100">
              <a:latin typeface="Times New Roman"/>
              <a:cs typeface="Times New Roman"/>
            </a:endParaRPr>
          </a:p>
        </p:txBody>
      </p:sp>
      <p:sp>
        <p:nvSpPr>
          <p:cNvPr id="49" name="object 49"/>
          <p:cNvSpPr txBox="1"/>
          <p:nvPr/>
        </p:nvSpPr>
        <p:spPr>
          <a:xfrm>
            <a:off x="7072312" y="5883188"/>
            <a:ext cx="1185005" cy="160734"/>
          </a:xfrm>
          <a:prstGeom prst="rect">
            <a:avLst/>
          </a:prstGeom>
        </p:spPr>
        <p:txBody>
          <a:bodyPr wrap="square" lIns="0" tIns="0" rIns="0" bIns="0" rtlCol="0">
            <a:noAutofit/>
          </a:bodyPr>
          <a:lstStyle/>
          <a:p>
            <a:pPr marL="8929">
              <a:lnSpc>
                <a:spcPts val="1240"/>
              </a:lnSpc>
              <a:spcBef>
                <a:spcPts val="62"/>
              </a:spcBef>
            </a:pPr>
            <a:r>
              <a:rPr sz="1100" dirty="0">
                <a:solidFill>
                  <a:srgbClr val="EAECEC"/>
                </a:solidFill>
                <a:latin typeface="Times New Roman"/>
                <a:cs typeface="Times New Roman"/>
              </a:rPr>
              <a:t>performs</a:t>
            </a:r>
            <a:r>
              <a:rPr sz="1100" spc="40" dirty="0">
                <a:solidFill>
                  <a:srgbClr val="EAECEC"/>
                </a:solidFill>
                <a:latin typeface="Times New Roman"/>
                <a:cs typeface="Times New Roman"/>
              </a:rPr>
              <a:t> </a:t>
            </a:r>
            <a:r>
              <a:rPr sz="1100" dirty="0">
                <a:solidFill>
                  <a:srgbClr val="EAECEC"/>
                </a:solidFill>
                <a:latin typeface="Times New Roman"/>
                <a:cs typeface="Times New Roman"/>
              </a:rPr>
              <a:t>the</a:t>
            </a:r>
            <a:r>
              <a:rPr sz="1100" spc="123" dirty="0">
                <a:solidFill>
                  <a:srgbClr val="EAECEC"/>
                </a:solidFill>
                <a:latin typeface="Times New Roman"/>
                <a:cs typeface="Times New Roman"/>
              </a:rPr>
              <a:t> </a:t>
            </a:r>
            <a:r>
              <a:rPr sz="1100" dirty="0">
                <a:solidFill>
                  <a:srgbClr val="EAECEC"/>
                </a:solidFill>
                <a:latin typeface="Times New Roman"/>
                <a:cs typeface="Times New Roman"/>
              </a:rPr>
              <a:t>actual</a:t>
            </a:r>
            <a:endParaRPr sz="1100">
              <a:latin typeface="Times New Roman"/>
              <a:cs typeface="Times New Roman"/>
            </a:endParaRPr>
          </a:p>
        </p:txBody>
      </p:sp>
      <p:sp>
        <p:nvSpPr>
          <p:cNvPr id="48" name="object 48"/>
          <p:cNvSpPr txBox="1"/>
          <p:nvPr/>
        </p:nvSpPr>
        <p:spPr>
          <a:xfrm>
            <a:off x="3964781" y="5518547"/>
            <a:ext cx="1205508" cy="803672"/>
          </a:xfrm>
          <a:prstGeom prst="rect">
            <a:avLst/>
          </a:prstGeom>
        </p:spPr>
        <p:txBody>
          <a:bodyPr wrap="square" lIns="0" tIns="0" rIns="0" bIns="0" rtlCol="0">
            <a:noAutofit/>
          </a:bodyPr>
          <a:lstStyle/>
          <a:p>
            <a:pPr marL="17859">
              <a:lnSpc>
                <a:spcPts val="703"/>
              </a:lnSpc>
            </a:pPr>
            <a:endParaRPr sz="700"/>
          </a:p>
        </p:txBody>
      </p:sp>
      <p:sp>
        <p:nvSpPr>
          <p:cNvPr id="47" name="object 47"/>
          <p:cNvSpPr txBox="1"/>
          <p:nvPr/>
        </p:nvSpPr>
        <p:spPr>
          <a:xfrm>
            <a:off x="3964781" y="4411266"/>
            <a:ext cx="1205508" cy="803672"/>
          </a:xfrm>
          <a:prstGeom prst="rect">
            <a:avLst/>
          </a:prstGeom>
        </p:spPr>
        <p:txBody>
          <a:bodyPr wrap="square" lIns="0" tIns="0" rIns="0" bIns="0" rtlCol="0">
            <a:noAutofit/>
          </a:bodyPr>
          <a:lstStyle/>
          <a:p>
            <a:pPr marL="17859">
              <a:lnSpc>
                <a:spcPts val="703"/>
              </a:lnSpc>
            </a:pPr>
            <a:endParaRPr sz="700"/>
          </a:p>
        </p:txBody>
      </p:sp>
      <p:sp>
        <p:nvSpPr>
          <p:cNvPr id="46" name="object 46"/>
          <p:cNvSpPr txBox="1"/>
          <p:nvPr/>
        </p:nvSpPr>
        <p:spPr>
          <a:xfrm>
            <a:off x="3964781" y="2196703"/>
            <a:ext cx="1205508" cy="803672"/>
          </a:xfrm>
          <a:prstGeom prst="rect">
            <a:avLst/>
          </a:prstGeom>
        </p:spPr>
        <p:txBody>
          <a:bodyPr wrap="square" lIns="0" tIns="0" rIns="0" bIns="0" rtlCol="0">
            <a:noAutofit/>
          </a:bodyPr>
          <a:lstStyle/>
          <a:p>
            <a:pPr marL="17859">
              <a:lnSpc>
                <a:spcPts val="703"/>
              </a:lnSpc>
            </a:pPr>
            <a:endParaRPr sz="700"/>
          </a:p>
        </p:txBody>
      </p:sp>
      <p:sp>
        <p:nvSpPr>
          <p:cNvPr id="45" name="object 45"/>
          <p:cNvSpPr txBox="1"/>
          <p:nvPr/>
        </p:nvSpPr>
        <p:spPr>
          <a:xfrm>
            <a:off x="5170289" y="2196703"/>
            <a:ext cx="330398" cy="410761"/>
          </a:xfrm>
          <a:prstGeom prst="rect">
            <a:avLst/>
          </a:prstGeom>
        </p:spPr>
        <p:txBody>
          <a:bodyPr wrap="square" lIns="0" tIns="0" rIns="0" bIns="0" rtlCol="0">
            <a:noAutofit/>
          </a:bodyPr>
          <a:lstStyle/>
          <a:p>
            <a:pPr marL="17859">
              <a:lnSpc>
                <a:spcPts val="703"/>
              </a:lnSpc>
            </a:pPr>
            <a:endParaRPr sz="700"/>
          </a:p>
        </p:txBody>
      </p:sp>
      <p:sp>
        <p:nvSpPr>
          <p:cNvPr id="44" name="object 44"/>
          <p:cNvSpPr txBox="1"/>
          <p:nvPr/>
        </p:nvSpPr>
        <p:spPr>
          <a:xfrm>
            <a:off x="5500687" y="2196703"/>
            <a:ext cx="1205508" cy="803672"/>
          </a:xfrm>
          <a:prstGeom prst="rect">
            <a:avLst/>
          </a:prstGeom>
        </p:spPr>
        <p:txBody>
          <a:bodyPr wrap="square" lIns="0" tIns="0" rIns="0" bIns="0" rtlCol="0">
            <a:noAutofit/>
          </a:bodyPr>
          <a:lstStyle/>
          <a:p>
            <a:pPr marL="17859">
              <a:lnSpc>
                <a:spcPts val="703"/>
              </a:lnSpc>
            </a:pPr>
            <a:endParaRPr sz="700"/>
          </a:p>
        </p:txBody>
      </p:sp>
      <p:sp>
        <p:nvSpPr>
          <p:cNvPr id="43" name="object 43"/>
          <p:cNvSpPr txBox="1"/>
          <p:nvPr/>
        </p:nvSpPr>
        <p:spPr>
          <a:xfrm>
            <a:off x="5170289" y="2607465"/>
            <a:ext cx="330398" cy="392910"/>
          </a:xfrm>
          <a:prstGeom prst="rect">
            <a:avLst/>
          </a:prstGeom>
        </p:spPr>
        <p:txBody>
          <a:bodyPr wrap="square" lIns="0" tIns="0" rIns="0" bIns="0" rtlCol="0">
            <a:noAutofit/>
          </a:bodyPr>
          <a:lstStyle/>
          <a:p>
            <a:pPr marL="17859">
              <a:lnSpc>
                <a:spcPts val="703"/>
              </a:lnSpc>
            </a:pPr>
            <a:endParaRPr sz="700"/>
          </a:p>
        </p:txBody>
      </p:sp>
      <p:sp>
        <p:nvSpPr>
          <p:cNvPr id="42" name="object 42"/>
          <p:cNvSpPr txBox="1"/>
          <p:nvPr/>
        </p:nvSpPr>
        <p:spPr>
          <a:xfrm>
            <a:off x="892969" y="2196703"/>
            <a:ext cx="1535906" cy="803672"/>
          </a:xfrm>
          <a:prstGeom prst="rect">
            <a:avLst/>
          </a:prstGeom>
        </p:spPr>
        <p:txBody>
          <a:bodyPr wrap="square" lIns="0" tIns="0" rIns="0" bIns="0" rtlCol="0">
            <a:noAutofit/>
          </a:bodyPr>
          <a:lstStyle/>
          <a:p>
            <a:pPr marL="17859">
              <a:lnSpc>
                <a:spcPts val="703"/>
              </a:lnSpc>
            </a:pPr>
            <a:endParaRPr sz="700"/>
          </a:p>
        </p:txBody>
      </p:sp>
      <p:sp>
        <p:nvSpPr>
          <p:cNvPr id="41" name="object 41"/>
          <p:cNvSpPr txBox="1"/>
          <p:nvPr/>
        </p:nvSpPr>
        <p:spPr>
          <a:xfrm>
            <a:off x="2428875" y="2196703"/>
            <a:ext cx="1205508" cy="803672"/>
          </a:xfrm>
          <a:prstGeom prst="rect">
            <a:avLst/>
          </a:prstGeom>
        </p:spPr>
        <p:txBody>
          <a:bodyPr wrap="square" lIns="0" tIns="0" rIns="0" bIns="0" rtlCol="0">
            <a:noAutofit/>
          </a:bodyPr>
          <a:lstStyle/>
          <a:p>
            <a:pPr marL="17859">
              <a:lnSpc>
                <a:spcPts val="703"/>
              </a:lnSpc>
            </a:pPr>
            <a:endParaRPr sz="700"/>
          </a:p>
        </p:txBody>
      </p:sp>
      <p:sp>
        <p:nvSpPr>
          <p:cNvPr id="40" name="object 40"/>
          <p:cNvSpPr txBox="1"/>
          <p:nvPr/>
        </p:nvSpPr>
        <p:spPr>
          <a:xfrm>
            <a:off x="3634383" y="2196703"/>
            <a:ext cx="4777383" cy="803672"/>
          </a:xfrm>
          <a:prstGeom prst="rect">
            <a:avLst/>
          </a:prstGeom>
        </p:spPr>
        <p:txBody>
          <a:bodyPr wrap="square" lIns="0" tIns="0" rIns="0" bIns="0" rtlCol="0">
            <a:noAutofit/>
          </a:bodyPr>
          <a:lstStyle/>
          <a:p>
            <a:pPr>
              <a:lnSpc>
                <a:spcPts val="527"/>
              </a:lnSpc>
              <a:spcBef>
                <a:spcPts val="13"/>
              </a:spcBef>
            </a:pPr>
            <a:endParaRPr sz="500"/>
          </a:p>
          <a:p>
            <a:pPr marR="403770" algn="r">
              <a:lnSpc>
                <a:spcPct val="95825"/>
              </a:lnSpc>
              <a:spcBef>
                <a:spcPts val="2812"/>
              </a:spcBef>
            </a:pPr>
            <a:r>
              <a:rPr sz="1300" dirty="0">
                <a:solidFill>
                  <a:srgbClr val="F2D6F1"/>
                </a:solidFill>
                <a:latin typeface="Times New Roman"/>
                <a:cs typeface="Times New Roman"/>
              </a:rPr>
              <a:t>executes</a:t>
            </a:r>
            <a:r>
              <a:rPr sz="1300" spc="174" dirty="0">
                <a:solidFill>
                  <a:srgbClr val="F2D6F1"/>
                </a:solidFill>
                <a:latin typeface="Times New Roman"/>
                <a:cs typeface="Times New Roman"/>
              </a:rPr>
              <a:t> </a:t>
            </a:r>
            <a:r>
              <a:rPr sz="1300" dirty="0">
                <a:solidFill>
                  <a:srgbClr val="F2D6F1"/>
                </a:solidFill>
                <a:latin typeface="Times New Roman"/>
                <a:cs typeface="Times New Roman"/>
              </a:rPr>
              <a:t>a</a:t>
            </a:r>
            <a:r>
              <a:rPr sz="1300" spc="67" dirty="0">
                <a:solidFill>
                  <a:srgbClr val="F2D6F1"/>
                </a:solidFill>
                <a:latin typeface="Times New Roman"/>
                <a:cs typeface="Times New Roman"/>
              </a:rPr>
              <a:t> </a:t>
            </a:r>
            <a:r>
              <a:rPr sz="1300" dirty="0">
                <a:solidFill>
                  <a:srgbClr val="F2D6F1"/>
                </a:solidFill>
                <a:latin typeface="Times New Roman"/>
                <a:cs typeface="Times New Roman"/>
              </a:rPr>
              <a:t>subset</a:t>
            </a:r>
            <a:endParaRPr sz="1300">
              <a:latin typeface="Times New Roman"/>
              <a:cs typeface="Times New Roman"/>
            </a:endParaRPr>
          </a:p>
        </p:txBody>
      </p:sp>
      <p:sp>
        <p:nvSpPr>
          <p:cNvPr id="39" name="object 39"/>
          <p:cNvSpPr txBox="1"/>
          <p:nvPr/>
        </p:nvSpPr>
        <p:spPr>
          <a:xfrm>
            <a:off x="892969" y="3000375"/>
            <a:ext cx="2134195" cy="303609"/>
          </a:xfrm>
          <a:prstGeom prst="rect">
            <a:avLst/>
          </a:prstGeom>
        </p:spPr>
        <p:txBody>
          <a:bodyPr wrap="square" lIns="0" tIns="0" rIns="0" bIns="0" rtlCol="0">
            <a:noAutofit/>
          </a:bodyPr>
          <a:lstStyle/>
          <a:p>
            <a:pPr marL="17859">
              <a:lnSpc>
                <a:spcPts val="703"/>
              </a:lnSpc>
            </a:pPr>
            <a:endParaRPr sz="700"/>
          </a:p>
        </p:txBody>
      </p:sp>
      <p:sp>
        <p:nvSpPr>
          <p:cNvPr id="38" name="object 38"/>
          <p:cNvSpPr txBox="1"/>
          <p:nvPr/>
        </p:nvSpPr>
        <p:spPr>
          <a:xfrm>
            <a:off x="3027164" y="3000375"/>
            <a:ext cx="5384602" cy="142875"/>
          </a:xfrm>
          <a:prstGeom prst="rect">
            <a:avLst/>
          </a:prstGeom>
        </p:spPr>
        <p:txBody>
          <a:bodyPr wrap="square" lIns="0" tIns="0" rIns="0" bIns="0" rtlCol="0">
            <a:noAutofit/>
          </a:bodyPr>
          <a:lstStyle/>
          <a:p>
            <a:pPr marL="17859">
              <a:lnSpc>
                <a:spcPts val="703"/>
              </a:lnSpc>
            </a:pPr>
            <a:endParaRPr sz="700"/>
          </a:p>
        </p:txBody>
      </p:sp>
      <p:sp>
        <p:nvSpPr>
          <p:cNvPr id="37" name="object 37"/>
          <p:cNvSpPr txBox="1"/>
          <p:nvPr/>
        </p:nvSpPr>
        <p:spPr>
          <a:xfrm>
            <a:off x="3027164" y="3143250"/>
            <a:ext cx="2321719" cy="160734"/>
          </a:xfrm>
          <a:prstGeom prst="rect">
            <a:avLst/>
          </a:prstGeom>
        </p:spPr>
        <p:txBody>
          <a:bodyPr wrap="square" lIns="0" tIns="0" rIns="0" bIns="0" rtlCol="0">
            <a:noAutofit/>
          </a:bodyPr>
          <a:lstStyle/>
          <a:p>
            <a:pPr marL="17859">
              <a:lnSpc>
                <a:spcPts val="703"/>
              </a:lnSpc>
            </a:pPr>
            <a:endParaRPr sz="700"/>
          </a:p>
        </p:txBody>
      </p:sp>
      <p:sp>
        <p:nvSpPr>
          <p:cNvPr id="36" name="object 36"/>
          <p:cNvSpPr txBox="1"/>
          <p:nvPr/>
        </p:nvSpPr>
        <p:spPr>
          <a:xfrm>
            <a:off x="5348883" y="3143250"/>
            <a:ext cx="3062883" cy="160734"/>
          </a:xfrm>
          <a:prstGeom prst="rect">
            <a:avLst/>
          </a:prstGeom>
        </p:spPr>
        <p:txBody>
          <a:bodyPr wrap="square" lIns="0" tIns="0" rIns="0" bIns="0" rtlCol="0">
            <a:noAutofit/>
          </a:bodyPr>
          <a:lstStyle/>
          <a:p>
            <a:pPr marL="17859">
              <a:lnSpc>
                <a:spcPts val="703"/>
              </a:lnSpc>
            </a:pPr>
            <a:endParaRPr sz="700"/>
          </a:p>
        </p:txBody>
      </p:sp>
      <p:sp>
        <p:nvSpPr>
          <p:cNvPr id="35" name="object 35"/>
          <p:cNvSpPr txBox="1"/>
          <p:nvPr/>
        </p:nvSpPr>
        <p:spPr>
          <a:xfrm>
            <a:off x="892969" y="3303984"/>
            <a:ext cx="1205508" cy="803672"/>
          </a:xfrm>
          <a:prstGeom prst="rect">
            <a:avLst/>
          </a:prstGeom>
        </p:spPr>
        <p:txBody>
          <a:bodyPr wrap="square" lIns="0" tIns="0" rIns="0" bIns="0" rtlCol="0">
            <a:noAutofit/>
          </a:bodyPr>
          <a:lstStyle/>
          <a:p>
            <a:pPr marL="17859">
              <a:lnSpc>
                <a:spcPts val="703"/>
              </a:lnSpc>
            </a:pPr>
            <a:endParaRPr sz="700"/>
          </a:p>
        </p:txBody>
      </p:sp>
      <p:sp>
        <p:nvSpPr>
          <p:cNvPr id="34" name="object 34"/>
          <p:cNvSpPr txBox="1"/>
          <p:nvPr/>
        </p:nvSpPr>
        <p:spPr>
          <a:xfrm>
            <a:off x="2098477" y="3303985"/>
            <a:ext cx="330398" cy="419681"/>
          </a:xfrm>
          <a:prstGeom prst="rect">
            <a:avLst/>
          </a:prstGeom>
        </p:spPr>
        <p:txBody>
          <a:bodyPr wrap="square" lIns="0" tIns="0" rIns="0" bIns="0" rtlCol="0">
            <a:noAutofit/>
          </a:bodyPr>
          <a:lstStyle/>
          <a:p>
            <a:pPr marL="17859">
              <a:lnSpc>
                <a:spcPts val="703"/>
              </a:lnSpc>
            </a:pPr>
            <a:endParaRPr sz="700"/>
          </a:p>
        </p:txBody>
      </p:sp>
      <p:sp>
        <p:nvSpPr>
          <p:cNvPr id="33" name="object 33"/>
          <p:cNvSpPr txBox="1"/>
          <p:nvPr/>
        </p:nvSpPr>
        <p:spPr>
          <a:xfrm>
            <a:off x="2428875" y="3303984"/>
            <a:ext cx="1205508" cy="803672"/>
          </a:xfrm>
          <a:prstGeom prst="rect">
            <a:avLst/>
          </a:prstGeom>
        </p:spPr>
        <p:txBody>
          <a:bodyPr wrap="square" lIns="0" tIns="0" rIns="0" bIns="0" rtlCol="0">
            <a:noAutofit/>
          </a:bodyPr>
          <a:lstStyle/>
          <a:p>
            <a:pPr marL="17859">
              <a:lnSpc>
                <a:spcPts val="703"/>
              </a:lnSpc>
            </a:pPr>
            <a:endParaRPr sz="700"/>
          </a:p>
        </p:txBody>
      </p:sp>
      <p:sp>
        <p:nvSpPr>
          <p:cNvPr id="32" name="object 32"/>
          <p:cNvSpPr txBox="1"/>
          <p:nvPr/>
        </p:nvSpPr>
        <p:spPr>
          <a:xfrm>
            <a:off x="3634383" y="3303985"/>
            <a:ext cx="330398" cy="410769"/>
          </a:xfrm>
          <a:prstGeom prst="rect">
            <a:avLst/>
          </a:prstGeom>
        </p:spPr>
        <p:txBody>
          <a:bodyPr wrap="square" lIns="0" tIns="0" rIns="0" bIns="0" rtlCol="0">
            <a:noAutofit/>
          </a:bodyPr>
          <a:lstStyle/>
          <a:p>
            <a:pPr marL="17859">
              <a:lnSpc>
                <a:spcPts val="703"/>
              </a:lnSpc>
            </a:pPr>
            <a:endParaRPr sz="700"/>
          </a:p>
        </p:txBody>
      </p:sp>
      <p:sp>
        <p:nvSpPr>
          <p:cNvPr id="31" name="object 31"/>
          <p:cNvSpPr txBox="1"/>
          <p:nvPr/>
        </p:nvSpPr>
        <p:spPr>
          <a:xfrm>
            <a:off x="3964781" y="3303984"/>
            <a:ext cx="1205508" cy="803672"/>
          </a:xfrm>
          <a:prstGeom prst="rect">
            <a:avLst/>
          </a:prstGeom>
        </p:spPr>
        <p:txBody>
          <a:bodyPr wrap="square" lIns="0" tIns="0" rIns="0" bIns="0" rtlCol="0">
            <a:noAutofit/>
          </a:bodyPr>
          <a:lstStyle/>
          <a:p>
            <a:pPr marL="17859">
              <a:lnSpc>
                <a:spcPts val="703"/>
              </a:lnSpc>
            </a:pPr>
            <a:endParaRPr sz="700"/>
          </a:p>
        </p:txBody>
      </p:sp>
      <p:sp>
        <p:nvSpPr>
          <p:cNvPr id="30" name="object 30"/>
          <p:cNvSpPr txBox="1"/>
          <p:nvPr/>
        </p:nvSpPr>
        <p:spPr>
          <a:xfrm>
            <a:off x="5170289" y="3303985"/>
            <a:ext cx="178594" cy="410769"/>
          </a:xfrm>
          <a:prstGeom prst="rect">
            <a:avLst/>
          </a:prstGeom>
        </p:spPr>
        <p:txBody>
          <a:bodyPr wrap="square" lIns="0" tIns="0" rIns="0" bIns="0" rtlCol="0">
            <a:noAutofit/>
          </a:bodyPr>
          <a:lstStyle/>
          <a:p>
            <a:pPr marL="17859">
              <a:lnSpc>
                <a:spcPts val="703"/>
              </a:lnSpc>
            </a:pPr>
            <a:endParaRPr sz="700"/>
          </a:p>
        </p:txBody>
      </p:sp>
      <p:sp>
        <p:nvSpPr>
          <p:cNvPr id="29" name="object 29"/>
          <p:cNvSpPr txBox="1"/>
          <p:nvPr/>
        </p:nvSpPr>
        <p:spPr>
          <a:xfrm>
            <a:off x="5348883" y="3303985"/>
            <a:ext cx="151805" cy="410769"/>
          </a:xfrm>
          <a:prstGeom prst="rect">
            <a:avLst/>
          </a:prstGeom>
        </p:spPr>
        <p:txBody>
          <a:bodyPr wrap="square" lIns="0" tIns="0" rIns="0" bIns="0" rtlCol="0">
            <a:noAutofit/>
          </a:bodyPr>
          <a:lstStyle/>
          <a:p>
            <a:pPr marL="17859">
              <a:lnSpc>
                <a:spcPts val="703"/>
              </a:lnSpc>
            </a:pPr>
            <a:endParaRPr sz="700"/>
          </a:p>
        </p:txBody>
      </p:sp>
      <p:sp>
        <p:nvSpPr>
          <p:cNvPr id="28" name="object 28"/>
          <p:cNvSpPr txBox="1"/>
          <p:nvPr/>
        </p:nvSpPr>
        <p:spPr>
          <a:xfrm>
            <a:off x="5500687" y="3303984"/>
            <a:ext cx="1205508" cy="803672"/>
          </a:xfrm>
          <a:prstGeom prst="rect">
            <a:avLst/>
          </a:prstGeom>
        </p:spPr>
        <p:txBody>
          <a:bodyPr wrap="square" lIns="0" tIns="0" rIns="0" bIns="0" rtlCol="0">
            <a:noAutofit/>
          </a:bodyPr>
          <a:lstStyle/>
          <a:p>
            <a:pPr marL="17859">
              <a:lnSpc>
                <a:spcPts val="703"/>
              </a:lnSpc>
            </a:pPr>
            <a:endParaRPr sz="700"/>
          </a:p>
        </p:txBody>
      </p:sp>
      <p:sp>
        <p:nvSpPr>
          <p:cNvPr id="27" name="object 27"/>
          <p:cNvSpPr txBox="1"/>
          <p:nvPr/>
        </p:nvSpPr>
        <p:spPr>
          <a:xfrm>
            <a:off x="6706195" y="3303984"/>
            <a:ext cx="1705570" cy="803672"/>
          </a:xfrm>
          <a:prstGeom prst="rect">
            <a:avLst/>
          </a:prstGeom>
        </p:spPr>
        <p:txBody>
          <a:bodyPr wrap="square" lIns="0" tIns="0" rIns="0" bIns="0" rtlCol="0">
            <a:noAutofit/>
          </a:bodyPr>
          <a:lstStyle/>
          <a:p>
            <a:pPr marL="17859">
              <a:lnSpc>
                <a:spcPts val="703"/>
              </a:lnSpc>
            </a:pPr>
            <a:endParaRPr sz="700"/>
          </a:p>
        </p:txBody>
      </p:sp>
      <p:sp>
        <p:nvSpPr>
          <p:cNvPr id="26" name="object 26"/>
          <p:cNvSpPr txBox="1"/>
          <p:nvPr/>
        </p:nvSpPr>
        <p:spPr>
          <a:xfrm>
            <a:off x="2098477" y="3723666"/>
            <a:ext cx="330398" cy="383990"/>
          </a:xfrm>
          <a:prstGeom prst="rect">
            <a:avLst/>
          </a:prstGeom>
        </p:spPr>
        <p:txBody>
          <a:bodyPr wrap="square" lIns="0" tIns="0" rIns="0" bIns="0" rtlCol="0">
            <a:noAutofit/>
          </a:bodyPr>
          <a:lstStyle/>
          <a:p>
            <a:pPr marL="17859">
              <a:lnSpc>
                <a:spcPts val="703"/>
              </a:lnSpc>
            </a:pPr>
            <a:endParaRPr sz="700"/>
          </a:p>
        </p:txBody>
      </p:sp>
      <p:sp>
        <p:nvSpPr>
          <p:cNvPr id="25" name="object 25"/>
          <p:cNvSpPr txBox="1"/>
          <p:nvPr/>
        </p:nvSpPr>
        <p:spPr>
          <a:xfrm>
            <a:off x="3634383" y="3714754"/>
            <a:ext cx="330398" cy="392902"/>
          </a:xfrm>
          <a:prstGeom prst="rect">
            <a:avLst/>
          </a:prstGeom>
        </p:spPr>
        <p:txBody>
          <a:bodyPr wrap="square" lIns="0" tIns="0" rIns="0" bIns="0" rtlCol="0">
            <a:noAutofit/>
          </a:bodyPr>
          <a:lstStyle/>
          <a:p>
            <a:pPr marL="17859">
              <a:lnSpc>
                <a:spcPts val="703"/>
              </a:lnSpc>
            </a:pPr>
            <a:endParaRPr sz="700"/>
          </a:p>
        </p:txBody>
      </p:sp>
      <p:sp>
        <p:nvSpPr>
          <p:cNvPr id="24" name="object 24"/>
          <p:cNvSpPr txBox="1"/>
          <p:nvPr/>
        </p:nvSpPr>
        <p:spPr>
          <a:xfrm>
            <a:off x="5170289" y="3714754"/>
            <a:ext cx="178594" cy="392902"/>
          </a:xfrm>
          <a:prstGeom prst="rect">
            <a:avLst/>
          </a:prstGeom>
        </p:spPr>
        <p:txBody>
          <a:bodyPr wrap="square" lIns="0" tIns="0" rIns="0" bIns="0" rtlCol="0">
            <a:noAutofit/>
          </a:bodyPr>
          <a:lstStyle/>
          <a:p>
            <a:pPr marL="17859">
              <a:lnSpc>
                <a:spcPts val="703"/>
              </a:lnSpc>
            </a:pPr>
            <a:endParaRPr sz="700"/>
          </a:p>
        </p:txBody>
      </p:sp>
      <p:sp>
        <p:nvSpPr>
          <p:cNvPr id="23" name="object 23"/>
          <p:cNvSpPr txBox="1"/>
          <p:nvPr/>
        </p:nvSpPr>
        <p:spPr>
          <a:xfrm>
            <a:off x="5348883" y="3714754"/>
            <a:ext cx="151805" cy="392902"/>
          </a:xfrm>
          <a:prstGeom prst="rect">
            <a:avLst/>
          </a:prstGeom>
        </p:spPr>
        <p:txBody>
          <a:bodyPr wrap="square" lIns="0" tIns="0" rIns="0" bIns="0" rtlCol="0">
            <a:noAutofit/>
          </a:bodyPr>
          <a:lstStyle/>
          <a:p>
            <a:pPr marL="17859">
              <a:lnSpc>
                <a:spcPts val="703"/>
              </a:lnSpc>
            </a:pPr>
            <a:endParaRPr sz="700"/>
          </a:p>
        </p:txBody>
      </p:sp>
      <p:sp>
        <p:nvSpPr>
          <p:cNvPr id="22" name="object 22"/>
          <p:cNvSpPr txBox="1"/>
          <p:nvPr/>
        </p:nvSpPr>
        <p:spPr>
          <a:xfrm>
            <a:off x="892969" y="4107656"/>
            <a:ext cx="2134185" cy="294680"/>
          </a:xfrm>
          <a:prstGeom prst="rect">
            <a:avLst/>
          </a:prstGeom>
        </p:spPr>
        <p:txBody>
          <a:bodyPr wrap="square" lIns="0" tIns="0" rIns="0" bIns="0" rtlCol="0">
            <a:noAutofit/>
          </a:bodyPr>
          <a:lstStyle/>
          <a:p>
            <a:pPr marL="17859">
              <a:lnSpc>
                <a:spcPts val="703"/>
              </a:lnSpc>
            </a:pPr>
            <a:endParaRPr sz="700"/>
          </a:p>
        </p:txBody>
      </p:sp>
      <p:sp>
        <p:nvSpPr>
          <p:cNvPr id="21" name="object 21"/>
          <p:cNvSpPr txBox="1"/>
          <p:nvPr/>
        </p:nvSpPr>
        <p:spPr>
          <a:xfrm>
            <a:off x="3027153" y="4107656"/>
            <a:ext cx="2321729" cy="294680"/>
          </a:xfrm>
          <a:prstGeom prst="rect">
            <a:avLst/>
          </a:prstGeom>
        </p:spPr>
        <p:txBody>
          <a:bodyPr wrap="square" lIns="0" tIns="0" rIns="0" bIns="0" rtlCol="0">
            <a:noAutofit/>
          </a:bodyPr>
          <a:lstStyle/>
          <a:p>
            <a:pPr marL="17859">
              <a:lnSpc>
                <a:spcPts val="703"/>
              </a:lnSpc>
            </a:pPr>
            <a:endParaRPr sz="700"/>
          </a:p>
        </p:txBody>
      </p:sp>
      <p:sp>
        <p:nvSpPr>
          <p:cNvPr id="20" name="object 20"/>
          <p:cNvSpPr txBox="1"/>
          <p:nvPr/>
        </p:nvSpPr>
        <p:spPr>
          <a:xfrm>
            <a:off x="5348883" y="4107656"/>
            <a:ext cx="767945" cy="294680"/>
          </a:xfrm>
          <a:prstGeom prst="rect">
            <a:avLst/>
          </a:prstGeom>
        </p:spPr>
        <p:txBody>
          <a:bodyPr wrap="square" lIns="0" tIns="0" rIns="0" bIns="0" rtlCol="0">
            <a:noAutofit/>
          </a:bodyPr>
          <a:lstStyle/>
          <a:p>
            <a:pPr marL="17859">
              <a:lnSpc>
                <a:spcPts val="703"/>
              </a:lnSpc>
            </a:pPr>
            <a:endParaRPr sz="700"/>
          </a:p>
        </p:txBody>
      </p:sp>
      <p:sp>
        <p:nvSpPr>
          <p:cNvPr id="19" name="object 19"/>
          <p:cNvSpPr txBox="1"/>
          <p:nvPr/>
        </p:nvSpPr>
        <p:spPr>
          <a:xfrm>
            <a:off x="6116828" y="4107656"/>
            <a:ext cx="2294937" cy="294680"/>
          </a:xfrm>
          <a:prstGeom prst="rect">
            <a:avLst/>
          </a:prstGeom>
        </p:spPr>
        <p:txBody>
          <a:bodyPr wrap="square" lIns="0" tIns="0" rIns="0" bIns="0" rtlCol="0">
            <a:noAutofit/>
          </a:bodyPr>
          <a:lstStyle/>
          <a:p>
            <a:pPr marL="17859">
              <a:lnSpc>
                <a:spcPts val="703"/>
              </a:lnSpc>
            </a:pPr>
            <a:endParaRPr sz="700"/>
          </a:p>
        </p:txBody>
      </p:sp>
      <p:sp>
        <p:nvSpPr>
          <p:cNvPr id="18" name="object 18"/>
          <p:cNvSpPr txBox="1"/>
          <p:nvPr/>
        </p:nvSpPr>
        <p:spPr>
          <a:xfrm>
            <a:off x="892969" y="4402336"/>
            <a:ext cx="1535906" cy="803672"/>
          </a:xfrm>
          <a:prstGeom prst="rect">
            <a:avLst/>
          </a:prstGeom>
        </p:spPr>
        <p:txBody>
          <a:bodyPr wrap="square" lIns="0" tIns="0" rIns="0" bIns="0" rtlCol="0">
            <a:noAutofit/>
          </a:bodyPr>
          <a:lstStyle/>
          <a:p>
            <a:pPr>
              <a:lnSpc>
                <a:spcPts val="703"/>
              </a:lnSpc>
            </a:pPr>
            <a:endParaRPr sz="700"/>
          </a:p>
          <a:p>
            <a:pPr marL="8929">
              <a:lnSpc>
                <a:spcPct val="95825"/>
              </a:lnSpc>
              <a:spcBef>
                <a:spcPts val="3650"/>
              </a:spcBef>
            </a:pPr>
            <a:r>
              <a:rPr sz="1000" dirty="0">
                <a:solidFill>
                  <a:srgbClr val="FCE3DD"/>
                </a:solidFill>
                <a:latin typeface="Times New Roman"/>
                <a:cs typeface="Times New Roman"/>
              </a:rPr>
              <a:t>assigning</a:t>
            </a:r>
            <a:r>
              <a:rPr sz="1000" spc="186" dirty="0">
                <a:solidFill>
                  <a:srgbClr val="FCE3DD"/>
                </a:solidFill>
                <a:latin typeface="Times New Roman"/>
                <a:cs typeface="Times New Roman"/>
              </a:rPr>
              <a:t> </a:t>
            </a:r>
            <a:r>
              <a:rPr sz="1000" dirty="0">
                <a:solidFill>
                  <a:srgbClr val="FCE3DD"/>
                </a:solidFill>
                <a:latin typeface="Times New Roman"/>
                <a:cs typeface="Times New Roman"/>
              </a:rPr>
              <a:t>tasks</a:t>
            </a:r>
            <a:endParaRPr sz="1000">
              <a:latin typeface="Times New Roman"/>
              <a:cs typeface="Times New Roman"/>
            </a:endParaRPr>
          </a:p>
        </p:txBody>
      </p:sp>
      <p:sp>
        <p:nvSpPr>
          <p:cNvPr id="17" name="object 17"/>
          <p:cNvSpPr txBox="1"/>
          <p:nvPr/>
        </p:nvSpPr>
        <p:spPr>
          <a:xfrm>
            <a:off x="2428875" y="4402336"/>
            <a:ext cx="1205508" cy="803672"/>
          </a:xfrm>
          <a:prstGeom prst="rect">
            <a:avLst/>
          </a:prstGeom>
        </p:spPr>
        <p:txBody>
          <a:bodyPr wrap="square" lIns="0" tIns="0" rIns="0" bIns="0" rtlCol="0">
            <a:noAutofit/>
          </a:bodyPr>
          <a:lstStyle/>
          <a:p>
            <a:pPr marL="17859">
              <a:lnSpc>
                <a:spcPts val="703"/>
              </a:lnSpc>
            </a:pPr>
            <a:endParaRPr sz="700"/>
          </a:p>
        </p:txBody>
      </p:sp>
      <p:sp>
        <p:nvSpPr>
          <p:cNvPr id="16" name="object 16"/>
          <p:cNvSpPr txBox="1"/>
          <p:nvPr/>
        </p:nvSpPr>
        <p:spPr>
          <a:xfrm>
            <a:off x="3634383" y="4402336"/>
            <a:ext cx="1714500" cy="803672"/>
          </a:xfrm>
          <a:prstGeom prst="rect">
            <a:avLst/>
          </a:prstGeom>
        </p:spPr>
        <p:txBody>
          <a:bodyPr wrap="square" lIns="0" tIns="0" rIns="0" bIns="0" rtlCol="0">
            <a:noAutofit/>
          </a:bodyPr>
          <a:lstStyle/>
          <a:p>
            <a:pPr marL="17859">
              <a:lnSpc>
                <a:spcPts val="703"/>
              </a:lnSpc>
            </a:pPr>
            <a:endParaRPr sz="700"/>
          </a:p>
        </p:txBody>
      </p:sp>
      <p:sp>
        <p:nvSpPr>
          <p:cNvPr id="15" name="object 15"/>
          <p:cNvSpPr txBox="1"/>
          <p:nvPr/>
        </p:nvSpPr>
        <p:spPr>
          <a:xfrm>
            <a:off x="5348883" y="4402336"/>
            <a:ext cx="151805" cy="803672"/>
          </a:xfrm>
          <a:prstGeom prst="rect">
            <a:avLst/>
          </a:prstGeom>
        </p:spPr>
        <p:txBody>
          <a:bodyPr wrap="square" lIns="0" tIns="0" rIns="0" bIns="0" rtlCol="0">
            <a:noAutofit/>
          </a:bodyPr>
          <a:lstStyle/>
          <a:p>
            <a:pPr marL="17859">
              <a:lnSpc>
                <a:spcPts val="703"/>
              </a:lnSpc>
            </a:pPr>
            <a:endParaRPr sz="700"/>
          </a:p>
        </p:txBody>
      </p:sp>
      <p:sp>
        <p:nvSpPr>
          <p:cNvPr id="14" name="object 14"/>
          <p:cNvSpPr txBox="1"/>
          <p:nvPr/>
        </p:nvSpPr>
        <p:spPr>
          <a:xfrm>
            <a:off x="5500687" y="4402336"/>
            <a:ext cx="1205508" cy="803672"/>
          </a:xfrm>
          <a:prstGeom prst="rect">
            <a:avLst/>
          </a:prstGeom>
        </p:spPr>
        <p:txBody>
          <a:bodyPr wrap="square" lIns="0" tIns="0" rIns="0" bIns="0" rtlCol="0">
            <a:noAutofit/>
          </a:bodyPr>
          <a:lstStyle/>
          <a:p>
            <a:pPr>
              <a:lnSpc>
                <a:spcPts val="703"/>
              </a:lnSpc>
            </a:pPr>
            <a:endParaRPr sz="700"/>
          </a:p>
          <a:p>
            <a:pPr marL="289852">
              <a:lnSpc>
                <a:spcPct val="95825"/>
              </a:lnSpc>
              <a:spcBef>
                <a:spcPts val="866"/>
              </a:spcBef>
            </a:pPr>
            <a:r>
              <a:rPr sz="1400" dirty="0">
                <a:solidFill>
                  <a:srgbClr val="FEFFFF"/>
                </a:solidFill>
                <a:latin typeface="Times New Roman"/>
                <a:cs typeface="Times New Roman"/>
              </a:rPr>
              <a:t>Executor</a:t>
            </a:r>
            <a:endParaRPr sz="1400">
              <a:latin typeface="Times New Roman"/>
              <a:cs typeface="Times New Roman"/>
            </a:endParaRPr>
          </a:p>
        </p:txBody>
      </p:sp>
      <p:sp>
        <p:nvSpPr>
          <p:cNvPr id="13" name="object 13"/>
          <p:cNvSpPr txBox="1"/>
          <p:nvPr/>
        </p:nvSpPr>
        <p:spPr>
          <a:xfrm>
            <a:off x="6706195" y="4402336"/>
            <a:ext cx="339328" cy="410761"/>
          </a:xfrm>
          <a:prstGeom prst="rect">
            <a:avLst/>
          </a:prstGeom>
        </p:spPr>
        <p:txBody>
          <a:bodyPr wrap="square" lIns="0" tIns="0" rIns="0" bIns="0" rtlCol="0">
            <a:noAutofit/>
          </a:bodyPr>
          <a:lstStyle/>
          <a:p>
            <a:pPr marL="17859">
              <a:lnSpc>
                <a:spcPts val="703"/>
              </a:lnSpc>
            </a:pPr>
            <a:endParaRPr sz="700"/>
          </a:p>
        </p:txBody>
      </p:sp>
      <p:sp>
        <p:nvSpPr>
          <p:cNvPr id="12" name="object 12"/>
          <p:cNvSpPr txBox="1"/>
          <p:nvPr/>
        </p:nvSpPr>
        <p:spPr>
          <a:xfrm>
            <a:off x="7045523" y="4402336"/>
            <a:ext cx="1205508" cy="803672"/>
          </a:xfrm>
          <a:prstGeom prst="rect">
            <a:avLst/>
          </a:prstGeom>
        </p:spPr>
        <p:txBody>
          <a:bodyPr wrap="square" lIns="0" tIns="0" rIns="0" bIns="0" rtlCol="0">
            <a:noAutofit/>
          </a:bodyPr>
          <a:lstStyle/>
          <a:p>
            <a:pPr>
              <a:lnSpc>
                <a:spcPts val="703"/>
              </a:lnSpc>
            </a:pPr>
            <a:endParaRPr sz="700"/>
          </a:p>
          <a:p>
            <a:pPr marL="418522" marR="418517" algn="ctr">
              <a:lnSpc>
                <a:spcPct val="95825"/>
              </a:lnSpc>
              <a:spcBef>
                <a:spcPts val="866"/>
              </a:spcBef>
            </a:pPr>
            <a:r>
              <a:rPr sz="1400" dirty="0">
                <a:solidFill>
                  <a:srgbClr val="FEFFFF"/>
                </a:solidFill>
                <a:latin typeface="Times New Roman"/>
                <a:cs typeface="Times New Roman"/>
              </a:rPr>
              <a:t>Task</a:t>
            </a:r>
            <a:endParaRPr sz="1400">
              <a:latin typeface="Times New Roman"/>
              <a:cs typeface="Times New Roman"/>
            </a:endParaRPr>
          </a:p>
        </p:txBody>
      </p:sp>
      <p:sp>
        <p:nvSpPr>
          <p:cNvPr id="11" name="object 11"/>
          <p:cNvSpPr txBox="1"/>
          <p:nvPr/>
        </p:nvSpPr>
        <p:spPr>
          <a:xfrm>
            <a:off x="8251031" y="4402336"/>
            <a:ext cx="160734" cy="803672"/>
          </a:xfrm>
          <a:prstGeom prst="rect">
            <a:avLst/>
          </a:prstGeom>
        </p:spPr>
        <p:txBody>
          <a:bodyPr wrap="square" lIns="0" tIns="0" rIns="0" bIns="0" rtlCol="0">
            <a:noAutofit/>
          </a:bodyPr>
          <a:lstStyle/>
          <a:p>
            <a:pPr marL="17859">
              <a:lnSpc>
                <a:spcPts val="703"/>
              </a:lnSpc>
            </a:pPr>
            <a:endParaRPr sz="700"/>
          </a:p>
        </p:txBody>
      </p:sp>
      <p:sp>
        <p:nvSpPr>
          <p:cNvPr id="10" name="object 10"/>
          <p:cNvSpPr txBox="1"/>
          <p:nvPr/>
        </p:nvSpPr>
        <p:spPr>
          <a:xfrm>
            <a:off x="6706195" y="4813098"/>
            <a:ext cx="339328" cy="392910"/>
          </a:xfrm>
          <a:prstGeom prst="rect">
            <a:avLst/>
          </a:prstGeom>
        </p:spPr>
        <p:txBody>
          <a:bodyPr wrap="square" lIns="0" tIns="0" rIns="0" bIns="0" rtlCol="0">
            <a:noAutofit/>
          </a:bodyPr>
          <a:lstStyle/>
          <a:p>
            <a:pPr marL="17859">
              <a:lnSpc>
                <a:spcPts val="703"/>
              </a:lnSpc>
            </a:pPr>
            <a:endParaRPr sz="700"/>
          </a:p>
        </p:txBody>
      </p:sp>
      <p:sp>
        <p:nvSpPr>
          <p:cNvPr id="9" name="object 9"/>
          <p:cNvSpPr txBox="1"/>
          <p:nvPr/>
        </p:nvSpPr>
        <p:spPr>
          <a:xfrm>
            <a:off x="892969" y="5206008"/>
            <a:ext cx="4455914" cy="1268016"/>
          </a:xfrm>
          <a:prstGeom prst="rect">
            <a:avLst/>
          </a:prstGeom>
        </p:spPr>
        <p:txBody>
          <a:bodyPr wrap="square" lIns="0" tIns="0" rIns="0" bIns="0" rtlCol="0">
            <a:noAutofit/>
          </a:bodyPr>
          <a:lstStyle/>
          <a:p>
            <a:pPr>
              <a:lnSpc>
                <a:spcPts val="562"/>
              </a:lnSpc>
              <a:spcBef>
                <a:spcPts val="22"/>
              </a:spcBef>
            </a:pPr>
            <a:endParaRPr sz="600"/>
          </a:p>
          <a:p>
            <a:pPr marL="517836">
              <a:lnSpc>
                <a:spcPts val="1790"/>
              </a:lnSpc>
              <a:spcBef>
                <a:spcPts val="4219"/>
              </a:spcBef>
            </a:pPr>
            <a:r>
              <a:rPr sz="1300" dirty="0">
                <a:solidFill>
                  <a:srgbClr val="CDF0FF"/>
                </a:solidFill>
                <a:latin typeface="Times New Roman"/>
                <a:cs typeface="Times New Roman"/>
              </a:rPr>
              <a:t>Worker</a:t>
            </a:r>
            <a:r>
              <a:rPr sz="1300" spc="12" dirty="0">
                <a:solidFill>
                  <a:srgbClr val="CDF0FF"/>
                </a:solidFill>
                <a:latin typeface="Times New Roman"/>
                <a:cs typeface="Times New Roman"/>
              </a:rPr>
              <a:t> </a:t>
            </a:r>
            <a:r>
              <a:rPr sz="1300" dirty="0">
                <a:solidFill>
                  <a:srgbClr val="CDF0FF"/>
                </a:solidFill>
                <a:latin typeface="Times New Roman"/>
                <a:cs typeface="Times New Roman"/>
              </a:rPr>
              <a:t>daemon</a:t>
            </a:r>
            <a:r>
              <a:rPr sz="1300" spc="120" dirty="0">
                <a:solidFill>
                  <a:srgbClr val="CDF0FF"/>
                </a:solidFill>
                <a:latin typeface="Times New Roman"/>
                <a:cs typeface="Times New Roman"/>
              </a:rPr>
              <a:t> </a:t>
            </a:r>
            <a:r>
              <a:rPr sz="1300" dirty="0">
                <a:solidFill>
                  <a:srgbClr val="CDF0FF"/>
                </a:solidFill>
                <a:latin typeface="Times New Roman"/>
                <a:cs typeface="Times New Roman"/>
              </a:rPr>
              <a:t>process</a:t>
            </a:r>
            <a:r>
              <a:rPr sz="1300" spc="151" dirty="0">
                <a:solidFill>
                  <a:srgbClr val="CDF0FF"/>
                </a:solidFill>
                <a:latin typeface="Times New Roman"/>
                <a:cs typeface="Times New Roman"/>
              </a:rPr>
              <a:t> </a:t>
            </a:r>
            <a:r>
              <a:rPr sz="1300" dirty="0">
                <a:solidFill>
                  <a:srgbClr val="CDF0FF"/>
                </a:solidFill>
                <a:latin typeface="Times New Roman"/>
                <a:cs typeface="Times New Roman"/>
              </a:rPr>
              <a:t>listening</a:t>
            </a:r>
            <a:r>
              <a:rPr sz="1300" spc="174" dirty="0">
                <a:solidFill>
                  <a:srgbClr val="CDF0FF"/>
                </a:solidFill>
                <a:latin typeface="Times New Roman"/>
                <a:cs typeface="Times New Roman"/>
              </a:rPr>
              <a:t> </a:t>
            </a:r>
            <a:r>
              <a:rPr sz="1300" dirty="0">
                <a:solidFill>
                  <a:srgbClr val="CDF0FF"/>
                </a:solidFill>
                <a:latin typeface="Times New Roman"/>
                <a:cs typeface="Times New Roman"/>
              </a:rPr>
              <a:t>for       </a:t>
            </a:r>
            <a:r>
              <a:rPr sz="1300" spc="154" dirty="0">
                <a:solidFill>
                  <a:srgbClr val="CDF0FF"/>
                </a:solidFill>
                <a:latin typeface="Times New Roman"/>
                <a:cs typeface="Times New Roman"/>
              </a:rPr>
              <a:t> </a:t>
            </a:r>
            <a:r>
              <a:rPr sz="2100" baseline="8696" dirty="0">
                <a:solidFill>
                  <a:srgbClr val="FEFFFF"/>
                </a:solidFill>
                <a:latin typeface="Times New Roman"/>
                <a:cs typeface="Times New Roman"/>
              </a:rPr>
              <a:t>Supervisor</a:t>
            </a:r>
            <a:endParaRPr sz="1400">
              <a:latin typeface="Times New Roman"/>
              <a:cs typeface="Times New Roman"/>
            </a:endParaRPr>
          </a:p>
        </p:txBody>
      </p:sp>
      <p:sp>
        <p:nvSpPr>
          <p:cNvPr id="8" name="object 8"/>
          <p:cNvSpPr txBox="1"/>
          <p:nvPr/>
        </p:nvSpPr>
        <p:spPr>
          <a:xfrm>
            <a:off x="5348883" y="5206008"/>
            <a:ext cx="3062883" cy="1268016"/>
          </a:xfrm>
          <a:prstGeom prst="rect">
            <a:avLst/>
          </a:prstGeom>
        </p:spPr>
        <p:txBody>
          <a:bodyPr wrap="square" lIns="0" tIns="0" rIns="0" bIns="0" rtlCol="0">
            <a:noAutofit/>
          </a:bodyPr>
          <a:lstStyle/>
          <a:p>
            <a:pPr>
              <a:lnSpc>
                <a:spcPts val="457"/>
              </a:lnSpc>
              <a:spcBef>
                <a:spcPts val="4"/>
              </a:spcBef>
            </a:pPr>
            <a:endParaRPr sz="500"/>
          </a:p>
          <a:p>
            <a:pPr marL="187517">
              <a:lnSpc>
                <a:spcPts val="1293"/>
              </a:lnSpc>
              <a:spcBef>
                <a:spcPts val="3516"/>
              </a:spcBef>
            </a:pPr>
            <a:r>
              <a:rPr sz="1100" dirty="0">
                <a:solidFill>
                  <a:srgbClr val="DCF6CB"/>
                </a:solidFill>
                <a:latin typeface="Times New Roman"/>
                <a:cs typeface="Times New Roman"/>
              </a:rPr>
              <a:t>by</a:t>
            </a:r>
            <a:r>
              <a:rPr sz="1100" spc="-44" dirty="0">
                <a:solidFill>
                  <a:srgbClr val="DCF6CB"/>
                </a:solidFill>
                <a:latin typeface="Times New Roman"/>
                <a:cs typeface="Times New Roman"/>
              </a:rPr>
              <a:t> </a:t>
            </a:r>
            <a:r>
              <a:rPr sz="1100" dirty="0">
                <a:solidFill>
                  <a:srgbClr val="DCF6CB"/>
                </a:solidFill>
                <a:latin typeface="Times New Roman"/>
                <a:cs typeface="Times New Roman"/>
              </a:rPr>
              <a:t>worker</a:t>
            </a:r>
            <a:r>
              <a:rPr sz="1100" spc="-32" dirty="0">
                <a:solidFill>
                  <a:srgbClr val="DCF6CB"/>
                </a:solidFill>
                <a:latin typeface="Times New Roman"/>
                <a:cs typeface="Times New Roman"/>
              </a:rPr>
              <a:t> </a:t>
            </a:r>
            <a:r>
              <a:rPr sz="1100" dirty="0">
                <a:solidFill>
                  <a:srgbClr val="DCF6CB"/>
                </a:solidFill>
                <a:latin typeface="Times New Roman"/>
                <a:cs typeface="Times New Roman"/>
              </a:rPr>
              <a:t>runs</a:t>
            </a:r>
            <a:r>
              <a:rPr sz="1100" spc="77" dirty="0">
                <a:solidFill>
                  <a:srgbClr val="DCF6CB"/>
                </a:solidFill>
                <a:latin typeface="Times New Roman"/>
                <a:cs typeface="Times New Roman"/>
              </a:rPr>
              <a:t> </a:t>
            </a:r>
            <a:r>
              <a:rPr sz="1100" dirty="0">
                <a:solidFill>
                  <a:srgbClr val="DCF6CB"/>
                </a:solidFill>
                <a:latin typeface="Times New Roman"/>
                <a:cs typeface="Times New Roman"/>
              </a:rPr>
              <a:t>on            </a:t>
            </a:r>
            <a:r>
              <a:rPr sz="1100" spc="266" dirty="0">
                <a:solidFill>
                  <a:srgbClr val="DCF6CB"/>
                </a:solidFill>
                <a:latin typeface="Times New Roman"/>
                <a:cs typeface="Times New Roman"/>
              </a:rPr>
              <a:t> </a:t>
            </a:r>
            <a:r>
              <a:rPr sz="1700" baseline="-5435" dirty="0">
                <a:solidFill>
                  <a:srgbClr val="EAECEC"/>
                </a:solidFill>
                <a:latin typeface="Times New Roman"/>
                <a:cs typeface="Times New Roman"/>
              </a:rPr>
              <a:t>bolt)</a:t>
            </a:r>
            <a:r>
              <a:rPr sz="1700" spc="84" baseline="-5435" dirty="0">
                <a:solidFill>
                  <a:srgbClr val="EAECEC"/>
                </a:solidFill>
                <a:latin typeface="Times New Roman"/>
                <a:cs typeface="Times New Roman"/>
              </a:rPr>
              <a:t> </a:t>
            </a:r>
            <a:r>
              <a:rPr sz="1700" baseline="-5435" dirty="0">
                <a:solidFill>
                  <a:srgbClr val="EAECEC"/>
                </a:solidFill>
                <a:latin typeface="Times New Roman"/>
                <a:cs typeface="Times New Roman"/>
              </a:rPr>
              <a:t>instance</a:t>
            </a:r>
            <a:endParaRPr sz="1100">
              <a:latin typeface="Times New Roman"/>
              <a:cs typeface="Times New Roman"/>
            </a:endParaRPr>
          </a:p>
        </p:txBody>
      </p:sp>
      <p:sp>
        <p:nvSpPr>
          <p:cNvPr id="7" name="object 7"/>
          <p:cNvSpPr txBox="1"/>
          <p:nvPr/>
        </p:nvSpPr>
        <p:spPr>
          <a:xfrm>
            <a:off x="3964781" y="1089422"/>
            <a:ext cx="1205508" cy="803672"/>
          </a:xfrm>
          <a:prstGeom prst="rect">
            <a:avLst/>
          </a:prstGeom>
        </p:spPr>
        <p:txBody>
          <a:bodyPr wrap="square" lIns="0" tIns="0" rIns="0" bIns="0" rtlCol="0">
            <a:noAutofit/>
          </a:bodyPr>
          <a:lstStyle/>
          <a:p>
            <a:pPr marL="17859">
              <a:lnSpc>
                <a:spcPts val="703"/>
              </a:lnSpc>
            </a:pPr>
            <a:endParaRPr sz="700"/>
          </a:p>
        </p:txBody>
      </p:sp>
      <p:sp>
        <p:nvSpPr>
          <p:cNvPr id="6" name="object 6"/>
          <p:cNvSpPr txBox="1"/>
          <p:nvPr/>
        </p:nvSpPr>
        <p:spPr>
          <a:xfrm>
            <a:off x="5170289" y="1089422"/>
            <a:ext cx="330398" cy="410766"/>
          </a:xfrm>
          <a:prstGeom prst="rect">
            <a:avLst/>
          </a:prstGeom>
        </p:spPr>
        <p:txBody>
          <a:bodyPr wrap="square" lIns="0" tIns="0" rIns="0" bIns="0" rtlCol="0">
            <a:noAutofit/>
          </a:bodyPr>
          <a:lstStyle/>
          <a:p>
            <a:pPr marL="17859">
              <a:lnSpc>
                <a:spcPts val="703"/>
              </a:lnSpc>
            </a:pPr>
            <a:endParaRPr sz="700"/>
          </a:p>
        </p:txBody>
      </p:sp>
      <p:sp>
        <p:nvSpPr>
          <p:cNvPr id="5" name="object 5"/>
          <p:cNvSpPr txBox="1"/>
          <p:nvPr/>
        </p:nvSpPr>
        <p:spPr>
          <a:xfrm>
            <a:off x="5500687" y="1089422"/>
            <a:ext cx="1205508" cy="803672"/>
          </a:xfrm>
          <a:prstGeom prst="rect">
            <a:avLst/>
          </a:prstGeom>
        </p:spPr>
        <p:txBody>
          <a:bodyPr wrap="square" lIns="0" tIns="0" rIns="0" bIns="0" rtlCol="0">
            <a:noAutofit/>
          </a:bodyPr>
          <a:lstStyle/>
          <a:p>
            <a:pPr marL="17859">
              <a:lnSpc>
                <a:spcPts val="703"/>
              </a:lnSpc>
            </a:pPr>
            <a:endParaRPr sz="700"/>
          </a:p>
        </p:txBody>
      </p:sp>
      <p:sp>
        <p:nvSpPr>
          <p:cNvPr id="4" name="object 4"/>
          <p:cNvSpPr txBox="1"/>
          <p:nvPr/>
        </p:nvSpPr>
        <p:spPr>
          <a:xfrm>
            <a:off x="5170289" y="1500188"/>
            <a:ext cx="330398" cy="392906"/>
          </a:xfrm>
          <a:prstGeom prst="rect">
            <a:avLst/>
          </a:prstGeom>
        </p:spPr>
        <p:txBody>
          <a:bodyPr wrap="square" lIns="0" tIns="0" rIns="0" bIns="0" rtlCol="0">
            <a:noAutofit/>
          </a:bodyPr>
          <a:lstStyle/>
          <a:p>
            <a:pPr marL="17859">
              <a:lnSpc>
                <a:spcPts val="703"/>
              </a:lnSpc>
            </a:pPr>
            <a:endParaRPr sz="700"/>
          </a:p>
        </p:txBody>
      </p:sp>
      <p:sp>
        <p:nvSpPr>
          <p:cNvPr id="3" name="object 3"/>
          <p:cNvSpPr txBox="1"/>
          <p:nvPr/>
        </p:nvSpPr>
        <p:spPr>
          <a:xfrm>
            <a:off x="3804047" y="937617"/>
            <a:ext cx="4598789" cy="1107281"/>
          </a:xfrm>
          <a:prstGeom prst="rect">
            <a:avLst/>
          </a:prstGeom>
        </p:spPr>
        <p:txBody>
          <a:bodyPr wrap="square" lIns="0" tIns="0" rIns="0" bIns="0" rtlCol="0">
            <a:noAutofit/>
          </a:bodyPr>
          <a:lstStyle/>
          <a:p>
            <a:pPr>
              <a:lnSpc>
                <a:spcPts val="703"/>
              </a:lnSpc>
            </a:pPr>
            <a:endParaRPr sz="700"/>
          </a:p>
          <a:p>
            <a:pPr marL="2165016" marR="2165013" algn="ctr">
              <a:lnSpc>
                <a:spcPct val="95825"/>
              </a:lnSpc>
              <a:spcBef>
                <a:spcPts val="3608"/>
              </a:spcBef>
            </a:pPr>
            <a:r>
              <a:rPr sz="1400" dirty="0">
                <a:solidFill>
                  <a:srgbClr val="FEFFFF"/>
                </a:solidFill>
                <a:latin typeface="Times New Roman"/>
                <a:cs typeface="Times New Roman"/>
              </a:rPr>
              <a:t>*</a:t>
            </a:r>
            <a:r>
              <a:rPr sz="1400" spc="56" dirty="0">
                <a:solidFill>
                  <a:srgbClr val="FEFFFF"/>
                </a:solidFill>
                <a:latin typeface="Times New Roman"/>
                <a:cs typeface="Times New Roman"/>
              </a:rPr>
              <a:t> </a:t>
            </a:r>
            <a:r>
              <a:rPr sz="1400" dirty="0">
                <a:solidFill>
                  <a:srgbClr val="FEFFFF"/>
                </a:solidFill>
                <a:latin typeface="Times New Roman"/>
                <a:cs typeface="Times New Roman"/>
              </a:rPr>
              <a:t>N</a:t>
            </a:r>
            <a:endParaRPr sz="1400">
              <a:latin typeface="Times New Roman"/>
              <a:cs typeface="Times New Roman"/>
            </a:endParaRPr>
          </a:p>
        </p:txBody>
      </p:sp>
      <p:sp>
        <p:nvSpPr>
          <p:cNvPr id="2" name="object 2"/>
          <p:cNvSpPr txBox="1"/>
          <p:nvPr/>
        </p:nvSpPr>
        <p:spPr>
          <a:xfrm>
            <a:off x="0" y="0"/>
            <a:ext cx="9144000" cy="6858000"/>
          </a:xfrm>
          <a:prstGeom prst="rect">
            <a:avLst/>
          </a:prstGeom>
        </p:spPr>
        <p:txBody>
          <a:bodyPr wrap="square" lIns="0" tIns="0" rIns="0" bIns="0" rtlCol="0">
            <a:noAutofit/>
          </a:bodyPr>
          <a:lstStyle/>
          <a:p>
            <a:pPr>
              <a:lnSpc>
                <a:spcPts val="703"/>
              </a:lnSpc>
            </a:pPr>
            <a:endParaRPr sz="700" smtClean="0"/>
          </a:p>
          <a:p>
            <a:pPr marL="928654" algn="ctr">
              <a:lnSpc>
                <a:spcPct val="95825"/>
              </a:lnSpc>
              <a:spcBef>
                <a:spcPts val="856"/>
              </a:spcBef>
            </a:pPr>
            <a:r>
              <a:rPr sz="3200" smtClean="0">
                <a:solidFill>
                  <a:srgbClr val="FEFFFF"/>
                </a:solidFill>
                <a:latin typeface="Calibri" pitchFamily="34" charset="0"/>
                <a:cs typeface="Times New Roman"/>
              </a:rPr>
              <a:t>Physical</a:t>
            </a:r>
            <a:r>
              <a:rPr sz="3200" spc="-114" smtClean="0">
                <a:solidFill>
                  <a:srgbClr val="FEFFFF"/>
                </a:solidFill>
                <a:latin typeface="Calibri" pitchFamily="34" charset="0"/>
                <a:cs typeface="Times New Roman"/>
              </a:rPr>
              <a:t> </a:t>
            </a:r>
            <a:r>
              <a:rPr sz="3200" dirty="0">
                <a:solidFill>
                  <a:srgbClr val="FEFFFF"/>
                </a:solidFill>
                <a:latin typeface="Calibri" pitchFamily="34" charset="0"/>
                <a:cs typeface="Times New Roman"/>
              </a:rPr>
              <a:t>View</a:t>
            </a:r>
            <a:endParaRPr sz="3200">
              <a:latin typeface="Calibri" pitchFamily="34" charset="0"/>
              <a:cs typeface="Times New Roman"/>
            </a:endParaRPr>
          </a:p>
          <a:p>
            <a:pPr marL="4181628">
              <a:lnSpc>
                <a:spcPts val="2466"/>
              </a:lnSpc>
              <a:spcBef>
                <a:spcPts val="4707"/>
              </a:spcBef>
            </a:pPr>
            <a:r>
              <a:rPr sz="1400" dirty="0">
                <a:solidFill>
                  <a:srgbClr val="FEFFFF"/>
                </a:solidFill>
                <a:latin typeface="Times New Roman"/>
                <a:cs typeface="Times New Roman"/>
              </a:rPr>
              <a:t>Supervisor                  </a:t>
            </a:r>
            <a:r>
              <a:rPr sz="1400" spc="241" dirty="0">
                <a:solidFill>
                  <a:srgbClr val="FEFFFF"/>
                </a:solidFill>
                <a:latin typeface="Times New Roman"/>
                <a:cs typeface="Times New Roman"/>
              </a:rPr>
              <a:t> </a:t>
            </a:r>
            <a:r>
              <a:rPr sz="2100" baseline="31886" dirty="0">
                <a:solidFill>
                  <a:srgbClr val="FEFFFF"/>
                </a:solidFill>
                <a:latin typeface="Times New Roman"/>
                <a:cs typeface="Times New Roman"/>
              </a:rPr>
              <a:t>Worker            </a:t>
            </a:r>
            <a:r>
              <a:rPr sz="2100" spc="274" baseline="31886" dirty="0">
                <a:solidFill>
                  <a:srgbClr val="FEFFFF"/>
                </a:solidFill>
                <a:latin typeface="Times New Roman"/>
                <a:cs typeface="Times New Roman"/>
              </a:rPr>
              <a:t> </a:t>
            </a:r>
            <a:r>
              <a:rPr sz="2500" baseline="-7246" dirty="0">
                <a:solidFill>
                  <a:srgbClr val="989A9C"/>
                </a:solidFill>
                <a:latin typeface="Times New Roman"/>
                <a:cs typeface="Times New Roman"/>
              </a:rPr>
              <a:t>Worker</a:t>
            </a:r>
            <a:r>
              <a:rPr sz="2500" spc="16" baseline="-7246" dirty="0">
                <a:solidFill>
                  <a:srgbClr val="989A9C"/>
                </a:solidFill>
                <a:latin typeface="Times New Roman"/>
                <a:cs typeface="Times New Roman"/>
              </a:rPr>
              <a:t> </a:t>
            </a:r>
            <a:r>
              <a:rPr sz="2500" baseline="-7246" dirty="0">
                <a:solidFill>
                  <a:srgbClr val="989A9C"/>
                </a:solidFill>
                <a:latin typeface="Times New Roman"/>
                <a:cs typeface="Times New Roman"/>
              </a:rPr>
              <a:t>node</a:t>
            </a:r>
            <a:endParaRPr sz="1700">
              <a:latin typeface="Times New Roman"/>
              <a:cs typeface="Times New Roman"/>
            </a:endParaRPr>
          </a:p>
          <a:p>
            <a:pPr marL="2636908">
              <a:lnSpc>
                <a:spcPct val="95825"/>
              </a:lnSpc>
              <a:spcBef>
                <a:spcPts val="380"/>
              </a:spcBef>
            </a:pPr>
            <a:r>
              <a:rPr sz="1700" dirty="0">
                <a:solidFill>
                  <a:srgbClr val="FEFFFF"/>
                </a:solidFill>
                <a:latin typeface="Times New Roman"/>
                <a:cs typeface="Times New Roman"/>
              </a:rPr>
              <a:t>ZooKeeper:</a:t>
            </a:r>
            <a:endParaRPr sz="1700">
              <a:latin typeface="Times New Roman"/>
              <a:cs typeface="Times New Roman"/>
            </a:endParaRPr>
          </a:p>
          <a:p>
            <a:pPr marL="1473886">
              <a:lnSpc>
                <a:spcPts val="1385"/>
              </a:lnSpc>
              <a:spcBef>
                <a:spcPts val="69"/>
              </a:spcBef>
            </a:pPr>
            <a:r>
              <a:rPr sz="1300" dirty="0">
                <a:solidFill>
                  <a:srgbClr val="FEFFFF"/>
                </a:solidFill>
                <a:latin typeface="Times New Roman"/>
                <a:cs typeface="Times New Roman"/>
              </a:rPr>
              <a:t>Storing cluster</a:t>
            </a:r>
            <a:r>
              <a:rPr sz="1300" spc="134" dirty="0">
                <a:solidFill>
                  <a:srgbClr val="FEFFFF"/>
                </a:solidFill>
                <a:latin typeface="Times New Roman"/>
                <a:cs typeface="Times New Roman"/>
              </a:rPr>
              <a:t> </a:t>
            </a:r>
            <a:r>
              <a:rPr sz="1300" dirty="0">
                <a:solidFill>
                  <a:srgbClr val="FEFFFF"/>
                </a:solidFill>
                <a:latin typeface="Times New Roman"/>
                <a:cs typeface="Times New Roman"/>
              </a:rPr>
              <a:t>operational</a:t>
            </a:r>
            <a:r>
              <a:rPr sz="1300" spc="227" dirty="0">
                <a:solidFill>
                  <a:srgbClr val="FEFFFF"/>
                </a:solidFill>
                <a:latin typeface="Times New Roman"/>
                <a:cs typeface="Times New Roman"/>
              </a:rPr>
              <a:t> </a:t>
            </a:r>
            <a:r>
              <a:rPr sz="1300" dirty="0">
                <a:solidFill>
                  <a:srgbClr val="FEFFFF"/>
                </a:solidFill>
                <a:latin typeface="Times New Roman"/>
                <a:cs typeface="Times New Roman"/>
              </a:rPr>
              <a:t>state</a:t>
            </a:r>
            <a:endParaRPr sz="1300">
              <a:latin typeface="Times New Roman"/>
              <a:cs typeface="Times New Roman"/>
            </a:endParaRPr>
          </a:p>
          <a:p>
            <a:pPr marR="1630540" algn="r">
              <a:lnSpc>
                <a:spcPct val="95825"/>
              </a:lnSpc>
              <a:spcBef>
                <a:spcPts val="1069"/>
              </a:spcBef>
            </a:pPr>
            <a:r>
              <a:rPr sz="1700" dirty="0">
                <a:solidFill>
                  <a:srgbClr val="F2D6F1"/>
                </a:solidFill>
                <a:latin typeface="Times New Roman"/>
                <a:cs typeface="Times New Roman"/>
              </a:rPr>
              <a:t>Worker:</a:t>
            </a:r>
            <a:endParaRPr sz="1700">
              <a:latin typeface="Times New Roman"/>
              <a:cs typeface="Times New Roman"/>
            </a:endParaRPr>
          </a:p>
          <a:p>
            <a:pPr marL="2647385">
              <a:lnSpc>
                <a:spcPts val="1874"/>
              </a:lnSpc>
              <a:spcBef>
                <a:spcPts val="94"/>
              </a:spcBef>
            </a:pPr>
            <a:r>
              <a:rPr sz="2100" baseline="-2898" dirty="0">
                <a:solidFill>
                  <a:srgbClr val="FEFFFF"/>
                </a:solidFill>
                <a:latin typeface="Times New Roman"/>
                <a:cs typeface="Times New Roman"/>
              </a:rPr>
              <a:t>ZooKeeper               </a:t>
            </a:r>
            <a:r>
              <a:rPr sz="2100" spc="91" baseline="-2898" dirty="0">
                <a:solidFill>
                  <a:srgbClr val="FEFFFF"/>
                </a:solidFill>
                <a:latin typeface="Times New Roman"/>
                <a:cs typeface="Times New Roman"/>
              </a:rPr>
              <a:t> </a:t>
            </a:r>
            <a:r>
              <a:rPr sz="2100" baseline="-2898" dirty="0">
                <a:solidFill>
                  <a:srgbClr val="FEFFFF"/>
                </a:solidFill>
                <a:latin typeface="Times New Roman"/>
                <a:cs typeface="Times New Roman"/>
              </a:rPr>
              <a:t>Supervisor                  </a:t>
            </a:r>
            <a:r>
              <a:rPr sz="2100" spc="241" baseline="-2898" dirty="0">
                <a:solidFill>
                  <a:srgbClr val="FEFFFF"/>
                </a:solidFill>
                <a:latin typeface="Times New Roman"/>
                <a:cs typeface="Times New Roman"/>
              </a:rPr>
              <a:t> </a:t>
            </a:r>
            <a:r>
              <a:rPr sz="2100" baseline="-2898" dirty="0">
                <a:solidFill>
                  <a:srgbClr val="FEFFFF"/>
                </a:solidFill>
                <a:latin typeface="Times New Roman"/>
                <a:cs typeface="Times New Roman"/>
              </a:rPr>
              <a:t>Worker        </a:t>
            </a:r>
            <a:r>
              <a:rPr sz="2100" spc="302" baseline="-2898" dirty="0">
                <a:solidFill>
                  <a:srgbClr val="FEFFFF"/>
                </a:solidFill>
                <a:latin typeface="Times New Roman"/>
                <a:cs typeface="Times New Roman"/>
              </a:rPr>
              <a:t> </a:t>
            </a:r>
            <a:r>
              <a:rPr sz="1900" baseline="17714" dirty="0">
                <a:solidFill>
                  <a:srgbClr val="F2D6F1"/>
                </a:solidFill>
                <a:latin typeface="Times New Roman"/>
                <a:cs typeface="Times New Roman"/>
              </a:rPr>
              <a:t>Java</a:t>
            </a:r>
            <a:r>
              <a:rPr sz="1900" spc="-89" baseline="17714" dirty="0">
                <a:solidFill>
                  <a:srgbClr val="F2D6F1"/>
                </a:solidFill>
                <a:latin typeface="Times New Roman"/>
                <a:cs typeface="Times New Roman"/>
              </a:rPr>
              <a:t> </a:t>
            </a:r>
            <a:r>
              <a:rPr sz="1900" baseline="17714" dirty="0">
                <a:solidFill>
                  <a:srgbClr val="F2D6F1"/>
                </a:solidFill>
                <a:latin typeface="Times New Roman"/>
                <a:cs typeface="Times New Roman"/>
              </a:rPr>
              <a:t>process</a:t>
            </a:r>
            <a:endParaRPr sz="1300">
              <a:latin typeface="Times New Roman"/>
              <a:cs typeface="Times New Roman"/>
            </a:endParaRPr>
          </a:p>
          <a:p>
            <a:pPr marR="1557569" algn="r">
              <a:lnSpc>
                <a:spcPct val="95825"/>
              </a:lnSpc>
              <a:spcBef>
                <a:spcPts val="635"/>
              </a:spcBef>
            </a:pPr>
            <a:r>
              <a:rPr sz="1300" dirty="0">
                <a:solidFill>
                  <a:srgbClr val="F2D6F1"/>
                </a:solidFill>
                <a:latin typeface="Times New Roman"/>
                <a:cs typeface="Times New Roman"/>
              </a:rPr>
              <a:t>of topology</a:t>
            </a:r>
            <a:endParaRPr sz="1300">
              <a:latin typeface="Times New Roman"/>
              <a:cs typeface="Times New Roman"/>
            </a:endParaRPr>
          </a:p>
          <a:p>
            <a:pPr marL="1219933">
              <a:lnSpc>
                <a:spcPts val="1799"/>
              </a:lnSpc>
              <a:spcBef>
                <a:spcPts val="4795"/>
              </a:spcBef>
            </a:pPr>
            <a:r>
              <a:rPr sz="1400" dirty="0">
                <a:solidFill>
                  <a:srgbClr val="FEFFFF"/>
                </a:solidFill>
                <a:latin typeface="Times New Roman"/>
                <a:cs typeface="Times New Roman"/>
              </a:rPr>
              <a:t>Nimbus                  </a:t>
            </a:r>
            <a:r>
              <a:rPr sz="1400" spc="84" dirty="0">
                <a:solidFill>
                  <a:srgbClr val="FEFFFF"/>
                </a:solidFill>
                <a:latin typeface="Times New Roman"/>
                <a:cs typeface="Times New Roman"/>
              </a:rPr>
              <a:t> </a:t>
            </a:r>
            <a:r>
              <a:rPr sz="1400" dirty="0">
                <a:solidFill>
                  <a:srgbClr val="FEFFFF"/>
                </a:solidFill>
                <a:latin typeface="Times New Roman"/>
                <a:cs typeface="Times New Roman"/>
              </a:rPr>
              <a:t>ZooKeeper               </a:t>
            </a:r>
            <a:r>
              <a:rPr sz="1400" spc="91" dirty="0">
                <a:solidFill>
                  <a:srgbClr val="FEFFFF"/>
                </a:solidFill>
                <a:latin typeface="Times New Roman"/>
                <a:cs typeface="Times New Roman"/>
              </a:rPr>
              <a:t> </a:t>
            </a:r>
            <a:r>
              <a:rPr sz="1400" dirty="0">
                <a:solidFill>
                  <a:srgbClr val="FEFFFF"/>
                </a:solidFill>
                <a:latin typeface="Times New Roman"/>
                <a:cs typeface="Times New Roman"/>
              </a:rPr>
              <a:t>Supervisor                  </a:t>
            </a:r>
            <a:r>
              <a:rPr sz="1400" spc="241" dirty="0">
                <a:solidFill>
                  <a:srgbClr val="FEFFFF"/>
                </a:solidFill>
                <a:latin typeface="Times New Roman"/>
                <a:cs typeface="Times New Roman"/>
              </a:rPr>
              <a:t> </a:t>
            </a:r>
            <a:r>
              <a:rPr sz="1400" dirty="0">
                <a:solidFill>
                  <a:srgbClr val="FEFFFF"/>
                </a:solidFill>
                <a:latin typeface="Times New Roman"/>
                <a:cs typeface="Times New Roman"/>
              </a:rPr>
              <a:t>Worker         </a:t>
            </a:r>
            <a:r>
              <a:rPr sz="1400" spc="337" dirty="0">
                <a:solidFill>
                  <a:srgbClr val="FEFFFF"/>
                </a:solidFill>
                <a:latin typeface="Times New Roman"/>
                <a:cs typeface="Times New Roman"/>
              </a:rPr>
              <a:t> </a:t>
            </a:r>
            <a:r>
              <a:rPr sz="2500" baseline="-4831" dirty="0">
                <a:solidFill>
                  <a:srgbClr val="989A9C"/>
                </a:solidFill>
                <a:latin typeface="Times New Roman"/>
                <a:cs typeface="Times New Roman"/>
              </a:rPr>
              <a:t>Worker</a:t>
            </a:r>
            <a:r>
              <a:rPr sz="2500" spc="16" baseline="-4831" dirty="0">
                <a:solidFill>
                  <a:srgbClr val="989A9C"/>
                </a:solidFill>
                <a:latin typeface="Times New Roman"/>
                <a:cs typeface="Times New Roman"/>
              </a:rPr>
              <a:t> </a:t>
            </a:r>
            <a:r>
              <a:rPr sz="2500" baseline="-4831" dirty="0">
                <a:solidFill>
                  <a:srgbClr val="989A9C"/>
                </a:solidFill>
                <a:latin typeface="Times New Roman"/>
                <a:cs typeface="Times New Roman"/>
              </a:rPr>
              <a:t>process</a:t>
            </a:r>
            <a:endParaRPr sz="1700">
              <a:latin typeface="Times New Roman"/>
              <a:cs typeface="Times New Roman"/>
            </a:endParaRPr>
          </a:p>
          <a:p>
            <a:pPr marL="714350">
              <a:lnSpc>
                <a:spcPct val="95825"/>
              </a:lnSpc>
              <a:spcBef>
                <a:spcPts val="3262"/>
              </a:spcBef>
            </a:pPr>
            <a:r>
              <a:rPr sz="1700" dirty="0">
                <a:solidFill>
                  <a:srgbClr val="FCE3DD"/>
                </a:solidFill>
                <a:latin typeface="Times New Roman"/>
                <a:cs typeface="Times New Roman"/>
              </a:rPr>
              <a:t>Nimbus:</a:t>
            </a:r>
            <a:endParaRPr sz="1700">
              <a:latin typeface="Times New Roman"/>
              <a:cs typeface="Times New Roman"/>
            </a:endParaRPr>
          </a:p>
          <a:p>
            <a:pPr marL="714350">
              <a:lnSpc>
                <a:spcPts val="1385"/>
              </a:lnSpc>
              <a:spcBef>
                <a:spcPts val="69"/>
              </a:spcBef>
            </a:pPr>
            <a:r>
              <a:rPr sz="1300" dirty="0">
                <a:solidFill>
                  <a:srgbClr val="FCE3DD"/>
                </a:solidFill>
                <a:latin typeface="Times New Roman"/>
                <a:cs typeface="Times New Roman"/>
              </a:rPr>
              <a:t>Master</a:t>
            </a:r>
            <a:r>
              <a:rPr sz="1300" spc="34" dirty="0">
                <a:solidFill>
                  <a:srgbClr val="FCE3DD"/>
                </a:solidFill>
                <a:latin typeface="Times New Roman"/>
                <a:cs typeface="Times New Roman"/>
              </a:rPr>
              <a:t> </a:t>
            </a:r>
            <a:r>
              <a:rPr sz="1300" dirty="0">
                <a:solidFill>
                  <a:srgbClr val="FCE3DD"/>
                </a:solidFill>
                <a:latin typeface="Times New Roman"/>
                <a:cs typeface="Times New Roman"/>
              </a:rPr>
              <a:t>daemon</a:t>
            </a:r>
            <a:r>
              <a:rPr sz="1300" spc="120" dirty="0">
                <a:solidFill>
                  <a:srgbClr val="FCE3DD"/>
                </a:solidFill>
                <a:latin typeface="Times New Roman"/>
                <a:cs typeface="Times New Roman"/>
              </a:rPr>
              <a:t> </a:t>
            </a:r>
            <a:r>
              <a:rPr sz="1300" dirty="0">
                <a:solidFill>
                  <a:srgbClr val="FCE3DD"/>
                </a:solidFill>
                <a:latin typeface="Times New Roman"/>
                <a:cs typeface="Times New Roman"/>
              </a:rPr>
              <a:t>process</a:t>
            </a:r>
            <a:endParaRPr sz="1300">
              <a:latin typeface="Times New Roman"/>
              <a:cs typeface="Times New Roman"/>
            </a:endParaRPr>
          </a:p>
          <a:p>
            <a:pPr marL="821502">
              <a:lnSpc>
                <a:spcPts val="2179"/>
              </a:lnSpc>
              <a:spcBef>
                <a:spcPts val="300"/>
              </a:spcBef>
            </a:pPr>
            <a:r>
              <a:rPr sz="1200" dirty="0">
                <a:solidFill>
                  <a:srgbClr val="FCE3DD"/>
                </a:solidFill>
                <a:latin typeface="Times New Roman"/>
                <a:cs typeface="Times New Roman"/>
              </a:rPr>
              <a:t>•</a:t>
            </a:r>
            <a:r>
              <a:rPr sz="1200" spc="57" dirty="0">
                <a:solidFill>
                  <a:srgbClr val="FCE3DD"/>
                </a:solidFill>
                <a:latin typeface="Times New Roman"/>
                <a:cs typeface="Times New Roman"/>
              </a:rPr>
              <a:t> </a:t>
            </a:r>
            <a:r>
              <a:rPr sz="1500" baseline="4141" dirty="0">
                <a:solidFill>
                  <a:srgbClr val="FCE3DD"/>
                </a:solidFill>
                <a:latin typeface="Times New Roman"/>
                <a:cs typeface="Times New Roman"/>
              </a:rPr>
              <a:t>distributing</a:t>
            </a:r>
            <a:r>
              <a:rPr sz="1500" spc="181" baseline="4141" dirty="0">
                <a:solidFill>
                  <a:srgbClr val="FCE3DD"/>
                </a:solidFill>
                <a:latin typeface="Times New Roman"/>
                <a:cs typeface="Times New Roman"/>
              </a:rPr>
              <a:t> </a:t>
            </a:r>
            <a:r>
              <a:rPr sz="1500" baseline="4141">
                <a:solidFill>
                  <a:srgbClr val="FCE3DD"/>
                </a:solidFill>
                <a:latin typeface="Times New Roman"/>
                <a:cs typeface="Times New Roman"/>
              </a:rPr>
              <a:t>code  </a:t>
            </a:r>
            <a:r>
              <a:rPr sz="1500" baseline="4141" smtClean="0">
                <a:solidFill>
                  <a:srgbClr val="FCE3DD"/>
                </a:solidFill>
                <a:latin typeface="Times New Roman"/>
                <a:cs typeface="Times New Roman"/>
              </a:rPr>
              <a:t>                         </a:t>
            </a:r>
            <a:r>
              <a:rPr sz="1500" spc="8" baseline="4141" smtClean="0">
                <a:solidFill>
                  <a:srgbClr val="FCE3DD"/>
                </a:solidFill>
                <a:latin typeface="Times New Roman"/>
                <a:cs typeface="Times New Roman"/>
              </a:rPr>
              <a:t> </a:t>
            </a:r>
            <a:r>
              <a:rPr sz="2100" baseline="23190" dirty="0">
                <a:solidFill>
                  <a:srgbClr val="FEFFFF"/>
                </a:solidFill>
                <a:latin typeface="Times New Roman"/>
                <a:cs typeface="Times New Roman"/>
              </a:rPr>
              <a:t>ZooKeeper               </a:t>
            </a:r>
            <a:r>
              <a:rPr sz="2100" spc="91" baseline="23190" dirty="0">
                <a:solidFill>
                  <a:srgbClr val="FEFFFF"/>
                </a:solidFill>
                <a:latin typeface="Times New Roman"/>
                <a:cs typeface="Times New Roman"/>
              </a:rPr>
              <a:t> </a:t>
            </a:r>
            <a:r>
              <a:rPr sz="2100" baseline="20291" dirty="0">
                <a:solidFill>
                  <a:srgbClr val="FEFFFF"/>
                </a:solidFill>
                <a:latin typeface="Times New Roman"/>
                <a:cs typeface="Times New Roman"/>
              </a:rPr>
              <a:t>Supervisor                      </a:t>
            </a:r>
            <a:r>
              <a:rPr sz="2100" spc="27" baseline="20291" dirty="0">
                <a:solidFill>
                  <a:srgbClr val="FEFFFF"/>
                </a:solidFill>
                <a:latin typeface="Times New Roman"/>
                <a:cs typeface="Times New Roman"/>
              </a:rPr>
              <a:t> </a:t>
            </a:r>
            <a:r>
              <a:rPr sz="2100" baseline="-8696" dirty="0">
                <a:solidFill>
                  <a:srgbClr val="FEFFFF"/>
                </a:solidFill>
                <a:latin typeface="Times New Roman"/>
                <a:cs typeface="Times New Roman"/>
              </a:rPr>
              <a:t>*</a:t>
            </a:r>
            <a:r>
              <a:rPr sz="2100" spc="56" baseline="-8696" dirty="0">
                <a:solidFill>
                  <a:srgbClr val="FEFFFF"/>
                </a:solidFill>
                <a:latin typeface="Times New Roman"/>
                <a:cs typeface="Times New Roman"/>
              </a:rPr>
              <a:t> </a:t>
            </a:r>
            <a:r>
              <a:rPr sz="2100" baseline="-8696">
                <a:solidFill>
                  <a:srgbClr val="FEFFFF"/>
                </a:solidFill>
                <a:latin typeface="Times New Roman"/>
                <a:cs typeface="Times New Roman"/>
              </a:rPr>
              <a:t>N                           </a:t>
            </a:r>
            <a:r>
              <a:rPr sz="2100" spc="20" baseline="-8696" smtClean="0">
                <a:solidFill>
                  <a:srgbClr val="FEFFFF"/>
                </a:solidFill>
                <a:latin typeface="Times New Roman"/>
                <a:cs typeface="Times New Roman"/>
              </a:rPr>
              <a:t> </a:t>
            </a:r>
            <a:r>
              <a:rPr sz="2100" baseline="-8696" dirty="0">
                <a:solidFill>
                  <a:srgbClr val="FEFFFF"/>
                </a:solidFill>
                <a:latin typeface="Times New Roman"/>
                <a:cs typeface="Times New Roman"/>
              </a:rPr>
              <a:t>*</a:t>
            </a:r>
            <a:r>
              <a:rPr sz="2100" spc="56" baseline="-8696" dirty="0">
                <a:solidFill>
                  <a:srgbClr val="FEFFFF"/>
                </a:solidFill>
                <a:latin typeface="Times New Roman"/>
                <a:cs typeface="Times New Roman"/>
              </a:rPr>
              <a:t> </a:t>
            </a:r>
            <a:r>
              <a:rPr sz="2100" baseline="-8696" dirty="0">
                <a:solidFill>
                  <a:srgbClr val="FEFFFF"/>
                </a:solidFill>
                <a:latin typeface="Times New Roman"/>
                <a:cs typeface="Times New Roman"/>
              </a:rPr>
              <a:t>N</a:t>
            </a:r>
            <a:endParaRPr sz="1400">
              <a:latin typeface="Times New Roman"/>
              <a:cs typeface="Times New Roman"/>
            </a:endParaRPr>
          </a:p>
          <a:p>
            <a:pPr marL="821502">
              <a:lnSpc>
                <a:spcPts val="1415"/>
              </a:lnSpc>
              <a:spcBef>
                <a:spcPts val="797"/>
              </a:spcBef>
            </a:pPr>
            <a:r>
              <a:rPr sz="1200" dirty="0">
                <a:solidFill>
                  <a:srgbClr val="FCE3DD"/>
                </a:solidFill>
                <a:latin typeface="Times New Roman"/>
                <a:cs typeface="Times New Roman"/>
              </a:rPr>
              <a:t>•</a:t>
            </a:r>
            <a:r>
              <a:rPr sz="1200" spc="57" dirty="0">
                <a:solidFill>
                  <a:srgbClr val="FCE3DD"/>
                </a:solidFill>
                <a:latin typeface="Times New Roman"/>
                <a:cs typeface="Times New Roman"/>
              </a:rPr>
              <a:t> </a:t>
            </a:r>
            <a:r>
              <a:rPr sz="1500" baseline="4141" dirty="0">
                <a:solidFill>
                  <a:srgbClr val="FCE3DD"/>
                </a:solidFill>
                <a:latin typeface="Times New Roman"/>
                <a:cs typeface="Times New Roman"/>
              </a:rPr>
              <a:t>monitoring</a:t>
            </a:r>
            <a:r>
              <a:rPr sz="1500" spc="44" baseline="4141" dirty="0">
                <a:solidFill>
                  <a:srgbClr val="FCE3DD"/>
                </a:solidFill>
                <a:latin typeface="Times New Roman"/>
                <a:cs typeface="Times New Roman"/>
              </a:rPr>
              <a:t> </a:t>
            </a:r>
            <a:r>
              <a:rPr sz="1500" baseline="4141" dirty="0">
                <a:solidFill>
                  <a:srgbClr val="FCE3DD"/>
                </a:solidFill>
                <a:latin typeface="Times New Roman"/>
                <a:cs typeface="Times New Roman"/>
              </a:rPr>
              <a:t>failures</a:t>
            </a:r>
            <a:endParaRPr sz="1000">
              <a:latin typeface="Times New Roman"/>
              <a:cs typeface="Times New Roman"/>
            </a:endParaRPr>
          </a:p>
          <a:p>
            <a:pPr marL="2861496" marR="888915" indent="2674713">
              <a:lnSpc>
                <a:spcPts val="1940"/>
              </a:lnSpc>
              <a:spcBef>
                <a:spcPts val="668"/>
              </a:spcBef>
            </a:pPr>
            <a:r>
              <a:rPr sz="1700" dirty="0">
                <a:solidFill>
                  <a:srgbClr val="DCF6CB"/>
                </a:solidFill>
                <a:latin typeface="Times New Roman"/>
                <a:cs typeface="Times New Roman"/>
              </a:rPr>
              <a:t>Executor:            </a:t>
            </a:r>
            <a:r>
              <a:rPr sz="1700" spc="100" dirty="0">
                <a:solidFill>
                  <a:srgbClr val="DCF6CB"/>
                </a:solidFill>
                <a:latin typeface="Times New Roman"/>
                <a:cs typeface="Times New Roman"/>
              </a:rPr>
              <a:t> </a:t>
            </a:r>
            <a:r>
              <a:rPr sz="2500" baseline="-3623" dirty="0">
                <a:solidFill>
                  <a:srgbClr val="EAECEC"/>
                </a:solidFill>
                <a:latin typeface="Times New Roman"/>
                <a:cs typeface="Times New Roman"/>
              </a:rPr>
              <a:t>Task</a:t>
            </a:r>
            <a:r>
              <a:rPr sz="2500" baseline="-3623">
                <a:solidFill>
                  <a:srgbClr val="EAECEC"/>
                </a:solidFill>
                <a:latin typeface="Times New Roman"/>
                <a:cs typeface="Times New Roman"/>
              </a:rPr>
              <a:t>: </a:t>
            </a:r>
            <a:endParaRPr sz="1700" smtClean="0">
              <a:latin typeface="Times New Roman"/>
              <a:cs typeface="Times New Roman"/>
            </a:endParaRPr>
          </a:p>
          <a:p>
            <a:pPr marL="2861496" marR="888915" algn="ctr">
              <a:lnSpc>
                <a:spcPts val="1444"/>
              </a:lnSpc>
            </a:pPr>
            <a:r>
              <a:rPr sz="2500" baseline="-35027" smtClean="0">
                <a:solidFill>
                  <a:srgbClr val="CDF0FF"/>
                </a:solidFill>
                <a:latin typeface="Times New Roman"/>
                <a:cs typeface="Times New Roman"/>
              </a:rPr>
              <a:t>Supervisor:                              </a:t>
            </a:r>
            <a:r>
              <a:rPr sz="2500" spc="132" baseline="-35027" smtClean="0">
                <a:solidFill>
                  <a:srgbClr val="CDF0FF"/>
                </a:solidFill>
                <a:latin typeface="Times New Roman"/>
                <a:cs typeface="Times New Roman"/>
              </a:rPr>
              <a:t> </a:t>
            </a:r>
            <a:r>
              <a:rPr sz="1100" smtClean="0">
                <a:solidFill>
                  <a:srgbClr val="DCF6CB"/>
                </a:solidFill>
                <a:latin typeface="Times New Roman"/>
                <a:cs typeface="Times New Roman"/>
              </a:rPr>
              <a:t>Java</a:t>
            </a:r>
            <a:r>
              <a:rPr sz="1100" spc="-79" smtClean="0">
                <a:solidFill>
                  <a:srgbClr val="DCF6CB"/>
                </a:solidFill>
                <a:latin typeface="Times New Roman"/>
                <a:cs typeface="Times New Roman"/>
              </a:rPr>
              <a:t> </a:t>
            </a:r>
            <a:r>
              <a:rPr sz="1100" smtClean="0">
                <a:solidFill>
                  <a:srgbClr val="DCF6CB"/>
                </a:solidFill>
                <a:latin typeface="Times New Roman"/>
                <a:cs typeface="Times New Roman"/>
              </a:rPr>
              <a:t>thread</a:t>
            </a:r>
            <a:r>
              <a:rPr sz="1100" spc="168" smtClean="0">
                <a:solidFill>
                  <a:srgbClr val="DCF6CB"/>
                </a:solidFill>
                <a:latin typeface="Times New Roman"/>
                <a:cs typeface="Times New Roman"/>
              </a:rPr>
              <a:t> </a:t>
            </a:r>
            <a:r>
              <a:rPr sz="1100" smtClean="0">
                <a:solidFill>
                  <a:srgbClr val="DCF6CB"/>
                </a:solidFill>
                <a:latin typeface="Times New Roman"/>
                <a:cs typeface="Times New Roman"/>
              </a:rPr>
              <a:t>spawned        </a:t>
            </a:r>
            <a:r>
              <a:rPr sz="1100" spc="171" smtClean="0">
                <a:solidFill>
                  <a:srgbClr val="DCF6CB"/>
                </a:solidFill>
                <a:latin typeface="Times New Roman"/>
                <a:cs typeface="Times New Roman"/>
              </a:rPr>
              <a:t> </a:t>
            </a:r>
            <a:r>
              <a:rPr sz="1700" baseline="-5435" smtClean="0">
                <a:solidFill>
                  <a:srgbClr val="EAECEC"/>
                </a:solidFill>
                <a:latin typeface="Times New Roman"/>
                <a:cs typeface="Times New Roman"/>
              </a:rPr>
              <a:t>Component</a:t>
            </a:r>
            <a:r>
              <a:rPr sz="1700" spc="-52" baseline="-5435" smtClean="0">
                <a:solidFill>
                  <a:srgbClr val="EAECEC"/>
                </a:solidFill>
                <a:latin typeface="Times New Roman"/>
                <a:cs typeface="Times New Roman"/>
              </a:rPr>
              <a:t> </a:t>
            </a:r>
            <a:r>
              <a:rPr sz="1700" baseline="-5435" smtClean="0">
                <a:solidFill>
                  <a:srgbClr val="EAECEC"/>
                </a:solidFill>
                <a:latin typeface="Times New Roman"/>
                <a:cs typeface="Times New Roman"/>
              </a:rPr>
              <a:t>(spout/</a:t>
            </a:r>
            <a:endParaRPr sz="1100" smtClean="0">
              <a:latin typeface="Times New Roman"/>
              <a:cs typeface="Times New Roman"/>
            </a:endParaRPr>
          </a:p>
          <a:p>
            <a:pPr marL="2289583" marR="1109089" algn="ctr">
              <a:lnSpc>
                <a:spcPts val="1577"/>
              </a:lnSpc>
              <a:spcBef>
                <a:spcPts val="2073"/>
              </a:spcBef>
            </a:pPr>
            <a:r>
              <a:rPr sz="1300" smtClean="0">
                <a:solidFill>
                  <a:srgbClr val="CDF0FF"/>
                </a:solidFill>
                <a:latin typeface="Times New Roman"/>
                <a:cs typeface="Times New Roman"/>
              </a:rPr>
              <a:t>work</a:t>
            </a:r>
            <a:r>
              <a:rPr sz="1300" spc="-77" smtClean="0">
                <a:solidFill>
                  <a:srgbClr val="CDF0FF"/>
                </a:solidFill>
                <a:latin typeface="Times New Roman"/>
                <a:cs typeface="Times New Roman"/>
              </a:rPr>
              <a:t> </a:t>
            </a:r>
            <a:r>
              <a:rPr sz="1300" smtClean="0">
                <a:solidFill>
                  <a:srgbClr val="CDF0FF"/>
                </a:solidFill>
                <a:latin typeface="Times New Roman"/>
                <a:cs typeface="Times New Roman"/>
              </a:rPr>
              <a:t>assigned</a:t>
            </a:r>
            <a:r>
              <a:rPr sz="1300" spc="261" smtClean="0">
                <a:solidFill>
                  <a:srgbClr val="CDF0FF"/>
                </a:solidFill>
                <a:latin typeface="Times New Roman"/>
                <a:cs typeface="Times New Roman"/>
              </a:rPr>
              <a:t> </a:t>
            </a:r>
            <a:r>
              <a:rPr sz="1300" smtClean="0">
                <a:solidFill>
                  <a:srgbClr val="CDF0FF"/>
                </a:solidFill>
                <a:latin typeface="Times New Roman"/>
                <a:cs typeface="Times New Roman"/>
              </a:rPr>
              <a:t>its</a:t>
            </a:r>
            <a:r>
              <a:rPr sz="1300" spc="119" smtClean="0">
                <a:solidFill>
                  <a:srgbClr val="CDF0FF"/>
                </a:solidFill>
                <a:latin typeface="Times New Roman"/>
                <a:cs typeface="Times New Roman"/>
              </a:rPr>
              <a:t> </a:t>
            </a:r>
            <a:r>
              <a:rPr sz="1300" smtClean="0">
                <a:solidFill>
                  <a:srgbClr val="CDF0FF"/>
                </a:solidFill>
                <a:latin typeface="Times New Roman"/>
                <a:cs typeface="Times New Roman"/>
              </a:rPr>
              <a:t>node                                         </a:t>
            </a:r>
            <a:r>
              <a:rPr sz="1300" spc="175" smtClean="0">
                <a:solidFill>
                  <a:srgbClr val="CDF0FF"/>
                </a:solidFill>
                <a:latin typeface="Times New Roman"/>
                <a:cs typeface="Times New Roman"/>
              </a:rPr>
              <a:t> </a:t>
            </a:r>
            <a:r>
              <a:rPr sz="1700" baseline="12682" smtClean="0">
                <a:solidFill>
                  <a:srgbClr val="DCF6CB"/>
                </a:solidFill>
                <a:latin typeface="Times New Roman"/>
                <a:cs typeface="Times New Roman"/>
              </a:rPr>
              <a:t>the</a:t>
            </a:r>
            <a:r>
              <a:rPr sz="1700" spc="123" baseline="12682" smtClean="0">
                <a:solidFill>
                  <a:srgbClr val="DCF6CB"/>
                </a:solidFill>
                <a:latin typeface="Times New Roman"/>
                <a:cs typeface="Times New Roman"/>
              </a:rPr>
              <a:t> </a:t>
            </a:r>
            <a:r>
              <a:rPr sz="1700" baseline="12682" smtClean="0">
                <a:solidFill>
                  <a:srgbClr val="DCF6CB"/>
                </a:solidFill>
                <a:latin typeface="Times New Roman"/>
                <a:cs typeface="Times New Roman"/>
              </a:rPr>
              <a:t>same</a:t>
            </a:r>
            <a:r>
              <a:rPr sz="1700" spc="115" baseline="12682" smtClean="0">
                <a:solidFill>
                  <a:srgbClr val="DCF6CB"/>
                </a:solidFill>
                <a:latin typeface="Times New Roman"/>
                <a:cs typeface="Times New Roman"/>
              </a:rPr>
              <a:t> </a:t>
            </a:r>
            <a:r>
              <a:rPr sz="1700" baseline="12682" smtClean="0">
                <a:solidFill>
                  <a:srgbClr val="DCF6CB"/>
                </a:solidFill>
                <a:latin typeface="Times New Roman"/>
                <a:cs typeface="Times New Roman"/>
              </a:rPr>
              <a:t>component        </a:t>
            </a:r>
            <a:r>
              <a:rPr sz="1700" spc="110" baseline="12682" smtClean="0">
                <a:solidFill>
                  <a:srgbClr val="DCF6CB"/>
                </a:solidFill>
                <a:latin typeface="Times New Roman"/>
                <a:cs typeface="Times New Roman"/>
              </a:rPr>
              <a:t> </a:t>
            </a:r>
            <a:r>
              <a:rPr sz="1700" baseline="7246" smtClean="0">
                <a:solidFill>
                  <a:srgbClr val="EAECEC"/>
                </a:solidFill>
                <a:latin typeface="Times New Roman"/>
                <a:cs typeface="Times New Roman"/>
              </a:rPr>
              <a:t>data</a:t>
            </a:r>
            <a:r>
              <a:rPr sz="1700" spc="205" baseline="7246" smtClean="0">
                <a:solidFill>
                  <a:srgbClr val="EAECEC"/>
                </a:solidFill>
                <a:latin typeface="Times New Roman"/>
                <a:cs typeface="Times New Roman"/>
              </a:rPr>
              <a:t> </a:t>
            </a:r>
            <a:r>
              <a:rPr sz="1700" baseline="7246" smtClean="0">
                <a:solidFill>
                  <a:srgbClr val="EAECEC"/>
                </a:solidFill>
                <a:latin typeface="Times New Roman"/>
                <a:cs typeface="Times New Roman"/>
              </a:rPr>
              <a:t>processing</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p:nvPr/>
        </p:nvSpPr>
        <p:spPr>
          <a:xfrm>
            <a:off x="0" y="0"/>
            <a:ext cx="9144000" cy="6858000"/>
          </a:xfrm>
          <a:custGeom>
            <a:avLst/>
            <a:gdLst/>
            <a:ahLst/>
            <a:cxnLst/>
            <a:rect l="l" t="t" r="r" b="b"/>
            <a:pathLst>
              <a:path w="13004800" h="9753600">
                <a:moveTo>
                  <a:pt x="0" y="0"/>
                </a:moveTo>
                <a:lnTo>
                  <a:pt x="0" y="9753600"/>
                </a:lnTo>
                <a:lnTo>
                  <a:pt x="13004800" y="9753600"/>
                </a:lnTo>
                <a:lnTo>
                  <a:pt x="13004800" y="0"/>
                </a:lnTo>
                <a:lnTo>
                  <a:pt x="0" y="0"/>
                </a:lnTo>
                <a:close/>
              </a:path>
            </a:pathLst>
          </a:custGeom>
          <a:noFill/>
        </p:spPr>
        <p:txBody>
          <a:bodyPr wrap="square" lIns="0" tIns="0" rIns="0" bIns="0" rtlCol="0">
            <a:noAutofit/>
          </a:bodyPr>
          <a:lstStyle/>
          <a:p>
            <a:endParaRPr/>
          </a:p>
        </p:txBody>
      </p:sp>
      <p:sp>
        <p:nvSpPr>
          <p:cNvPr id="11" name="object 11"/>
          <p:cNvSpPr/>
          <p:nvPr/>
        </p:nvSpPr>
        <p:spPr>
          <a:xfrm>
            <a:off x="3786188" y="2830711"/>
            <a:ext cx="1562695" cy="1026914"/>
          </a:xfrm>
          <a:custGeom>
            <a:avLst/>
            <a:gdLst/>
            <a:ahLst/>
            <a:cxnLst/>
            <a:rect l="l" t="t" r="r" b="b"/>
            <a:pathLst>
              <a:path w="2222499" h="1460500">
                <a:moveTo>
                  <a:pt x="1897021" y="213885"/>
                </a:moveTo>
                <a:lnTo>
                  <a:pt x="1829971" y="173247"/>
                </a:lnTo>
                <a:lnTo>
                  <a:pt x="1759280" y="136886"/>
                </a:lnTo>
                <a:lnTo>
                  <a:pt x="1685355" y="104804"/>
                </a:lnTo>
                <a:lnTo>
                  <a:pt x="1608597" y="76998"/>
                </a:lnTo>
                <a:lnTo>
                  <a:pt x="1529414" y="53471"/>
                </a:lnTo>
                <a:lnTo>
                  <a:pt x="1448207" y="34221"/>
                </a:lnTo>
                <a:lnTo>
                  <a:pt x="1365383" y="19249"/>
                </a:lnTo>
                <a:lnTo>
                  <a:pt x="1281346" y="8555"/>
                </a:lnTo>
                <a:lnTo>
                  <a:pt x="1196500" y="2138"/>
                </a:lnTo>
                <a:lnTo>
                  <a:pt x="1111249" y="0"/>
                </a:lnTo>
                <a:lnTo>
                  <a:pt x="1025998" y="2138"/>
                </a:lnTo>
                <a:lnTo>
                  <a:pt x="941152" y="8555"/>
                </a:lnTo>
                <a:lnTo>
                  <a:pt x="857115" y="19249"/>
                </a:lnTo>
                <a:lnTo>
                  <a:pt x="774291" y="34221"/>
                </a:lnTo>
                <a:lnTo>
                  <a:pt x="693085" y="53471"/>
                </a:lnTo>
                <a:lnTo>
                  <a:pt x="613901" y="76998"/>
                </a:lnTo>
                <a:lnTo>
                  <a:pt x="537144" y="104804"/>
                </a:lnTo>
                <a:lnTo>
                  <a:pt x="463218" y="136886"/>
                </a:lnTo>
                <a:lnTo>
                  <a:pt x="392528" y="173247"/>
                </a:lnTo>
                <a:lnTo>
                  <a:pt x="325477" y="213885"/>
                </a:lnTo>
                <a:lnTo>
                  <a:pt x="263637" y="257947"/>
                </a:lnTo>
                <a:lnTo>
                  <a:pt x="208305" y="304401"/>
                </a:lnTo>
                <a:lnTo>
                  <a:pt x="159484" y="352980"/>
                </a:lnTo>
                <a:lnTo>
                  <a:pt x="117172" y="403421"/>
                </a:lnTo>
                <a:lnTo>
                  <a:pt x="81369" y="455456"/>
                </a:lnTo>
                <a:lnTo>
                  <a:pt x="52076" y="508820"/>
                </a:lnTo>
                <a:lnTo>
                  <a:pt x="29293" y="563247"/>
                </a:lnTo>
                <a:lnTo>
                  <a:pt x="13019" y="618472"/>
                </a:lnTo>
                <a:lnTo>
                  <a:pt x="3254" y="674228"/>
                </a:lnTo>
                <a:lnTo>
                  <a:pt x="0" y="730250"/>
                </a:lnTo>
                <a:lnTo>
                  <a:pt x="3254" y="786271"/>
                </a:lnTo>
                <a:lnTo>
                  <a:pt x="13019" y="842027"/>
                </a:lnTo>
                <a:lnTo>
                  <a:pt x="29293" y="897252"/>
                </a:lnTo>
                <a:lnTo>
                  <a:pt x="52076" y="951679"/>
                </a:lnTo>
                <a:lnTo>
                  <a:pt x="81369" y="1005043"/>
                </a:lnTo>
                <a:lnTo>
                  <a:pt x="117172" y="1057078"/>
                </a:lnTo>
                <a:lnTo>
                  <a:pt x="159484" y="1107519"/>
                </a:lnTo>
                <a:lnTo>
                  <a:pt x="208305" y="1156098"/>
                </a:lnTo>
                <a:lnTo>
                  <a:pt x="263637" y="1202552"/>
                </a:lnTo>
                <a:lnTo>
                  <a:pt x="325477" y="1246614"/>
                </a:lnTo>
                <a:lnTo>
                  <a:pt x="392528" y="1287252"/>
                </a:lnTo>
                <a:lnTo>
                  <a:pt x="463218" y="1323613"/>
                </a:lnTo>
                <a:lnTo>
                  <a:pt x="537144" y="1355695"/>
                </a:lnTo>
                <a:lnTo>
                  <a:pt x="613901" y="1383501"/>
                </a:lnTo>
                <a:lnTo>
                  <a:pt x="693085" y="1407028"/>
                </a:lnTo>
                <a:lnTo>
                  <a:pt x="774291" y="1426278"/>
                </a:lnTo>
                <a:lnTo>
                  <a:pt x="857115" y="1441250"/>
                </a:lnTo>
                <a:lnTo>
                  <a:pt x="941152" y="1451944"/>
                </a:lnTo>
                <a:lnTo>
                  <a:pt x="1025998" y="1458361"/>
                </a:lnTo>
                <a:lnTo>
                  <a:pt x="1111249" y="1460500"/>
                </a:lnTo>
                <a:lnTo>
                  <a:pt x="1196500" y="1458361"/>
                </a:lnTo>
                <a:lnTo>
                  <a:pt x="1281346" y="1451944"/>
                </a:lnTo>
                <a:lnTo>
                  <a:pt x="1365383" y="1441250"/>
                </a:lnTo>
                <a:lnTo>
                  <a:pt x="1448207" y="1426278"/>
                </a:lnTo>
                <a:lnTo>
                  <a:pt x="1529414" y="1407028"/>
                </a:lnTo>
                <a:lnTo>
                  <a:pt x="1608597" y="1383501"/>
                </a:lnTo>
                <a:lnTo>
                  <a:pt x="1685355" y="1355695"/>
                </a:lnTo>
                <a:lnTo>
                  <a:pt x="1759280" y="1323613"/>
                </a:lnTo>
                <a:lnTo>
                  <a:pt x="1829971" y="1287252"/>
                </a:lnTo>
                <a:lnTo>
                  <a:pt x="1897021" y="1246614"/>
                </a:lnTo>
                <a:lnTo>
                  <a:pt x="1958862" y="1202552"/>
                </a:lnTo>
                <a:lnTo>
                  <a:pt x="2014193" y="1156098"/>
                </a:lnTo>
                <a:lnTo>
                  <a:pt x="2063015" y="1107519"/>
                </a:lnTo>
                <a:lnTo>
                  <a:pt x="2105327" y="1057078"/>
                </a:lnTo>
                <a:lnTo>
                  <a:pt x="2141129" y="1005043"/>
                </a:lnTo>
                <a:lnTo>
                  <a:pt x="2170422" y="951679"/>
                </a:lnTo>
                <a:lnTo>
                  <a:pt x="2193206" y="897252"/>
                </a:lnTo>
                <a:lnTo>
                  <a:pt x="2209480" y="842027"/>
                </a:lnTo>
                <a:lnTo>
                  <a:pt x="2219244" y="786271"/>
                </a:lnTo>
                <a:lnTo>
                  <a:pt x="2222499" y="730250"/>
                </a:lnTo>
                <a:lnTo>
                  <a:pt x="2219244" y="674228"/>
                </a:lnTo>
                <a:lnTo>
                  <a:pt x="2209480" y="618472"/>
                </a:lnTo>
                <a:lnTo>
                  <a:pt x="2193206" y="563247"/>
                </a:lnTo>
                <a:lnTo>
                  <a:pt x="2170422" y="508820"/>
                </a:lnTo>
                <a:lnTo>
                  <a:pt x="2141129" y="455456"/>
                </a:lnTo>
                <a:lnTo>
                  <a:pt x="2105327" y="403421"/>
                </a:lnTo>
                <a:lnTo>
                  <a:pt x="2063015" y="352980"/>
                </a:lnTo>
                <a:lnTo>
                  <a:pt x="2014193" y="304401"/>
                </a:lnTo>
                <a:lnTo>
                  <a:pt x="1958862" y="257947"/>
                </a:lnTo>
                <a:lnTo>
                  <a:pt x="1897021" y="213885"/>
                </a:lnTo>
                <a:close/>
              </a:path>
            </a:pathLst>
          </a:custGeom>
          <a:solidFill>
            <a:srgbClr val="953F92"/>
          </a:solidFill>
        </p:spPr>
        <p:txBody>
          <a:bodyPr wrap="square" lIns="0" tIns="0" rIns="0" bIns="0" rtlCol="0">
            <a:noAutofit/>
          </a:bodyPr>
          <a:lstStyle/>
          <a:p>
            <a:endParaRPr/>
          </a:p>
        </p:txBody>
      </p:sp>
      <p:sp>
        <p:nvSpPr>
          <p:cNvPr id="12" name="object 12"/>
          <p:cNvSpPr/>
          <p:nvPr/>
        </p:nvSpPr>
        <p:spPr>
          <a:xfrm>
            <a:off x="4375547" y="3241477"/>
            <a:ext cx="392906" cy="223242"/>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892969" y="3562945"/>
            <a:ext cx="1562695" cy="1026914"/>
          </a:xfrm>
          <a:custGeom>
            <a:avLst/>
            <a:gdLst/>
            <a:ahLst/>
            <a:cxnLst/>
            <a:rect l="l" t="t" r="r" b="b"/>
            <a:pathLst>
              <a:path w="2222499" h="1460499">
                <a:moveTo>
                  <a:pt x="1897021" y="213885"/>
                </a:moveTo>
                <a:lnTo>
                  <a:pt x="1829971" y="173247"/>
                </a:lnTo>
                <a:lnTo>
                  <a:pt x="1759281" y="136886"/>
                </a:lnTo>
                <a:lnTo>
                  <a:pt x="1685355" y="104804"/>
                </a:lnTo>
                <a:lnTo>
                  <a:pt x="1608598" y="76998"/>
                </a:lnTo>
                <a:lnTo>
                  <a:pt x="1529414" y="53471"/>
                </a:lnTo>
                <a:lnTo>
                  <a:pt x="1448208" y="34221"/>
                </a:lnTo>
                <a:lnTo>
                  <a:pt x="1365384" y="19249"/>
                </a:lnTo>
                <a:lnTo>
                  <a:pt x="1281346" y="8555"/>
                </a:lnTo>
                <a:lnTo>
                  <a:pt x="1196500" y="2138"/>
                </a:lnTo>
                <a:lnTo>
                  <a:pt x="1111249" y="0"/>
                </a:lnTo>
                <a:lnTo>
                  <a:pt x="1025999" y="2138"/>
                </a:lnTo>
                <a:lnTo>
                  <a:pt x="941152" y="8555"/>
                </a:lnTo>
                <a:lnTo>
                  <a:pt x="857115" y="19249"/>
                </a:lnTo>
                <a:lnTo>
                  <a:pt x="774291" y="34221"/>
                </a:lnTo>
                <a:lnTo>
                  <a:pt x="693085" y="53471"/>
                </a:lnTo>
                <a:lnTo>
                  <a:pt x="613901" y="76998"/>
                </a:lnTo>
                <a:lnTo>
                  <a:pt x="537144" y="104804"/>
                </a:lnTo>
                <a:lnTo>
                  <a:pt x="463218" y="136886"/>
                </a:lnTo>
                <a:lnTo>
                  <a:pt x="392528" y="173247"/>
                </a:lnTo>
                <a:lnTo>
                  <a:pt x="325478" y="213885"/>
                </a:lnTo>
                <a:lnTo>
                  <a:pt x="263637" y="257947"/>
                </a:lnTo>
                <a:lnTo>
                  <a:pt x="208305" y="304401"/>
                </a:lnTo>
                <a:lnTo>
                  <a:pt x="159484" y="352980"/>
                </a:lnTo>
                <a:lnTo>
                  <a:pt x="117172" y="403421"/>
                </a:lnTo>
                <a:lnTo>
                  <a:pt x="81369" y="455456"/>
                </a:lnTo>
                <a:lnTo>
                  <a:pt x="52076" y="508820"/>
                </a:lnTo>
                <a:lnTo>
                  <a:pt x="29293" y="563247"/>
                </a:lnTo>
                <a:lnTo>
                  <a:pt x="13019" y="618472"/>
                </a:lnTo>
                <a:lnTo>
                  <a:pt x="3254" y="674228"/>
                </a:lnTo>
                <a:lnTo>
                  <a:pt x="0" y="730250"/>
                </a:lnTo>
                <a:lnTo>
                  <a:pt x="3254" y="786271"/>
                </a:lnTo>
                <a:lnTo>
                  <a:pt x="13019" y="842027"/>
                </a:lnTo>
                <a:lnTo>
                  <a:pt x="29293" y="897252"/>
                </a:lnTo>
                <a:lnTo>
                  <a:pt x="52076" y="951679"/>
                </a:lnTo>
                <a:lnTo>
                  <a:pt x="81369" y="1005043"/>
                </a:lnTo>
                <a:lnTo>
                  <a:pt x="117172" y="1057078"/>
                </a:lnTo>
                <a:lnTo>
                  <a:pt x="159484" y="1107519"/>
                </a:lnTo>
                <a:lnTo>
                  <a:pt x="208305" y="1156098"/>
                </a:lnTo>
                <a:lnTo>
                  <a:pt x="263637" y="1202552"/>
                </a:lnTo>
                <a:lnTo>
                  <a:pt x="325478" y="1246614"/>
                </a:lnTo>
                <a:lnTo>
                  <a:pt x="392528" y="1287252"/>
                </a:lnTo>
                <a:lnTo>
                  <a:pt x="463218" y="1323613"/>
                </a:lnTo>
                <a:lnTo>
                  <a:pt x="537144" y="1355695"/>
                </a:lnTo>
                <a:lnTo>
                  <a:pt x="613901" y="1383501"/>
                </a:lnTo>
                <a:lnTo>
                  <a:pt x="693085" y="1407028"/>
                </a:lnTo>
                <a:lnTo>
                  <a:pt x="774291" y="1426278"/>
                </a:lnTo>
                <a:lnTo>
                  <a:pt x="857115" y="1441250"/>
                </a:lnTo>
                <a:lnTo>
                  <a:pt x="941152" y="1451944"/>
                </a:lnTo>
                <a:lnTo>
                  <a:pt x="1025999" y="1458361"/>
                </a:lnTo>
                <a:lnTo>
                  <a:pt x="1111249" y="1460500"/>
                </a:lnTo>
                <a:lnTo>
                  <a:pt x="1196500" y="1458361"/>
                </a:lnTo>
                <a:lnTo>
                  <a:pt x="1281346" y="1451944"/>
                </a:lnTo>
                <a:lnTo>
                  <a:pt x="1365384" y="1441250"/>
                </a:lnTo>
                <a:lnTo>
                  <a:pt x="1448208" y="1426278"/>
                </a:lnTo>
                <a:lnTo>
                  <a:pt x="1529414" y="1407028"/>
                </a:lnTo>
                <a:lnTo>
                  <a:pt x="1608598" y="1383501"/>
                </a:lnTo>
                <a:lnTo>
                  <a:pt x="1685355" y="1355695"/>
                </a:lnTo>
                <a:lnTo>
                  <a:pt x="1759281" y="1323613"/>
                </a:lnTo>
                <a:lnTo>
                  <a:pt x="1829971" y="1287252"/>
                </a:lnTo>
                <a:lnTo>
                  <a:pt x="1897021" y="1246614"/>
                </a:lnTo>
                <a:lnTo>
                  <a:pt x="1958862" y="1202552"/>
                </a:lnTo>
                <a:lnTo>
                  <a:pt x="2014193" y="1156098"/>
                </a:lnTo>
                <a:lnTo>
                  <a:pt x="2063015" y="1107519"/>
                </a:lnTo>
                <a:lnTo>
                  <a:pt x="2105327" y="1057078"/>
                </a:lnTo>
                <a:lnTo>
                  <a:pt x="2141130" y="1005043"/>
                </a:lnTo>
                <a:lnTo>
                  <a:pt x="2170423" y="951679"/>
                </a:lnTo>
                <a:lnTo>
                  <a:pt x="2193206" y="897252"/>
                </a:lnTo>
                <a:lnTo>
                  <a:pt x="2209480" y="842027"/>
                </a:lnTo>
                <a:lnTo>
                  <a:pt x="2219244" y="786271"/>
                </a:lnTo>
                <a:lnTo>
                  <a:pt x="2222499" y="730250"/>
                </a:lnTo>
                <a:lnTo>
                  <a:pt x="2219244" y="674228"/>
                </a:lnTo>
                <a:lnTo>
                  <a:pt x="2209480" y="618472"/>
                </a:lnTo>
                <a:lnTo>
                  <a:pt x="2193206" y="563247"/>
                </a:lnTo>
                <a:lnTo>
                  <a:pt x="2170423" y="508820"/>
                </a:lnTo>
                <a:lnTo>
                  <a:pt x="2141130" y="455456"/>
                </a:lnTo>
                <a:lnTo>
                  <a:pt x="2105327" y="403421"/>
                </a:lnTo>
                <a:lnTo>
                  <a:pt x="2063015" y="352980"/>
                </a:lnTo>
                <a:lnTo>
                  <a:pt x="2014193" y="304401"/>
                </a:lnTo>
                <a:lnTo>
                  <a:pt x="1958862" y="257947"/>
                </a:lnTo>
                <a:lnTo>
                  <a:pt x="1897021" y="213885"/>
                </a:lnTo>
                <a:close/>
              </a:path>
            </a:pathLst>
          </a:custGeom>
          <a:solidFill>
            <a:srgbClr val="00A7DE"/>
          </a:solidFill>
        </p:spPr>
        <p:txBody>
          <a:bodyPr wrap="square" lIns="0" tIns="0" rIns="0" bIns="0" rtlCol="0">
            <a:noAutofit/>
          </a:bodyPr>
          <a:lstStyle/>
          <a:p>
            <a:endParaRPr/>
          </a:p>
        </p:txBody>
      </p:sp>
      <p:sp>
        <p:nvSpPr>
          <p:cNvPr id="14" name="object 14"/>
          <p:cNvSpPr/>
          <p:nvPr/>
        </p:nvSpPr>
        <p:spPr>
          <a:xfrm>
            <a:off x="1401961" y="3982641"/>
            <a:ext cx="544711" cy="258961"/>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2459923" y="3356483"/>
            <a:ext cx="1322009" cy="716534"/>
          </a:xfrm>
          <a:custGeom>
            <a:avLst/>
            <a:gdLst/>
            <a:ahLst/>
            <a:cxnLst/>
            <a:rect l="l" t="t" r="r" b="b"/>
            <a:pathLst>
              <a:path w="1880191" h="1019070">
                <a:moveTo>
                  <a:pt x="0" y="1019070"/>
                </a:moveTo>
                <a:lnTo>
                  <a:pt x="1880191" y="0"/>
                </a:lnTo>
              </a:path>
            </a:pathLst>
          </a:custGeom>
          <a:ln w="25400">
            <a:solidFill>
              <a:srgbClr val="989A9C"/>
            </a:solidFill>
            <a:prstDash val="dash"/>
          </a:ln>
        </p:spPr>
        <p:txBody>
          <a:bodyPr wrap="square" lIns="0" tIns="0" rIns="0" bIns="0" rtlCol="0">
            <a:noAutofit/>
          </a:bodyPr>
          <a:lstStyle/>
          <a:p>
            <a:endParaRPr/>
          </a:p>
        </p:txBody>
      </p:sp>
      <p:sp>
        <p:nvSpPr>
          <p:cNvPr id="16" name="object 16"/>
          <p:cNvSpPr/>
          <p:nvPr/>
        </p:nvSpPr>
        <p:spPr>
          <a:xfrm>
            <a:off x="3786188" y="4304110"/>
            <a:ext cx="1562695" cy="1026913"/>
          </a:xfrm>
          <a:custGeom>
            <a:avLst/>
            <a:gdLst/>
            <a:ahLst/>
            <a:cxnLst/>
            <a:rect l="l" t="t" r="r" b="b"/>
            <a:pathLst>
              <a:path w="2222499" h="1460499">
                <a:moveTo>
                  <a:pt x="1897021" y="213885"/>
                </a:moveTo>
                <a:lnTo>
                  <a:pt x="1829971" y="173247"/>
                </a:lnTo>
                <a:lnTo>
                  <a:pt x="1759280" y="136886"/>
                </a:lnTo>
                <a:lnTo>
                  <a:pt x="1685355" y="104804"/>
                </a:lnTo>
                <a:lnTo>
                  <a:pt x="1608597" y="76998"/>
                </a:lnTo>
                <a:lnTo>
                  <a:pt x="1529414" y="53471"/>
                </a:lnTo>
                <a:lnTo>
                  <a:pt x="1448207" y="34221"/>
                </a:lnTo>
                <a:lnTo>
                  <a:pt x="1365383" y="19249"/>
                </a:lnTo>
                <a:lnTo>
                  <a:pt x="1281346" y="8555"/>
                </a:lnTo>
                <a:lnTo>
                  <a:pt x="1196500" y="2138"/>
                </a:lnTo>
                <a:lnTo>
                  <a:pt x="1111249" y="0"/>
                </a:lnTo>
                <a:lnTo>
                  <a:pt x="1025998" y="2138"/>
                </a:lnTo>
                <a:lnTo>
                  <a:pt x="941152" y="8555"/>
                </a:lnTo>
                <a:lnTo>
                  <a:pt x="857115" y="19249"/>
                </a:lnTo>
                <a:lnTo>
                  <a:pt x="774291" y="34221"/>
                </a:lnTo>
                <a:lnTo>
                  <a:pt x="693085" y="53471"/>
                </a:lnTo>
                <a:lnTo>
                  <a:pt x="613901" y="76998"/>
                </a:lnTo>
                <a:lnTo>
                  <a:pt x="537144" y="104804"/>
                </a:lnTo>
                <a:lnTo>
                  <a:pt x="463218" y="136886"/>
                </a:lnTo>
                <a:lnTo>
                  <a:pt x="392528" y="173247"/>
                </a:lnTo>
                <a:lnTo>
                  <a:pt x="325477" y="213885"/>
                </a:lnTo>
                <a:lnTo>
                  <a:pt x="263637" y="257947"/>
                </a:lnTo>
                <a:lnTo>
                  <a:pt x="208305" y="304401"/>
                </a:lnTo>
                <a:lnTo>
                  <a:pt x="159484" y="352980"/>
                </a:lnTo>
                <a:lnTo>
                  <a:pt x="117172" y="403421"/>
                </a:lnTo>
                <a:lnTo>
                  <a:pt x="81369" y="455456"/>
                </a:lnTo>
                <a:lnTo>
                  <a:pt x="52076" y="508820"/>
                </a:lnTo>
                <a:lnTo>
                  <a:pt x="29293" y="563247"/>
                </a:lnTo>
                <a:lnTo>
                  <a:pt x="13019" y="618472"/>
                </a:lnTo>
                <a:lnTo>
                  <a:pt x="3254" y="674228"/>
                </a:lnTo>
                <a:lnTo>
                  <a:pt x="0" y="730250"/>
                </a:lnTo>
                <a:lnTo>
                  <a:pt x="3254" y="786271"/>
                </a:lnTo>
                <a:lnTo>
                  <a:pt x="13019" y="842027"/>
                </a:lnTo>
                <a:lnTo>
                  <a:pt x="29293" y="897252"/>
                </a:lnTo>
                <a:lnTo>
                  <a:pt x="52076" y="951679"/>
                </a:lnTo>
                <a:lnTo>
                  <a:pt x="81369" y="1005043"/>
                </a:lnTo>
                <a:lnTo>
                  <a:pt x="117172" y="1057078"/>
                </a:lnTo>
                <a:lnTo>
                  <a:pt x="159484" y="1107519"/>
                </a:lnTo>
                <a:lnTo>
                  <a:pt x="208305" y="1156098"/>
                </a:lnTo>
                <a:lnTo>
                  <a:pt x="263637" y="1202552"/>
                </a:lnTo>
                <a:lnTo>
                  <a:pt x="325477" y="1246614"/>
                </a:lnTo>
                <a:lnTo>
                  <a:pt x="392528" y="1287252"/>
                </a:lnTo>
                <a:lnTo>
                  <a:pt x="463218" y="1323613"/>
                </a:lnTo>
                <a:lnTo>
                  <a:pt x="537144" y="1355695"/>
                </a:lnTo>
                <a:lnTo>
                  <a:pt x="613901" y="1383501"/>
                </a:lnTo>
                <a:lnTo>
                  <a:pt x="693085" y="1407028"/>
                </a:lnTo>
                <a:lnTo>
                  <a:pt x="774291" y="1426278"/>
                </a:lnTo>
                <a:lnTo>
                  <a:pt x="857115" y="1441250"/>
                </a:lnTo>
                <a:lnTo>
                  <a:pt x="941152" y="1451944"/>
                </a:lnTo>
                <a:lnTo>
                  <a:pt x="1025998" y="1458361"/>
                </a:lnTo>
                <a:lnTo>
                  <a:pt x="1111249" y="1460499"/>
                </a:lnTo>
                <a:lnTo>
                  <a:pt x="1196500" y="1458361"/>
                </a:lnTo>
                <a:lnTo>
                  <a:pt x="1281346" y="1451944"/>
                </a:lnTo>
                <a:lnTo>
                  <a:pt x="1365383" y="1441250"/>
                </a:lnTo>
                <a:lnTo>
                  <a:pt x="1448207" y="1426278"/>
                </a:lnTo>
                <a:lnTo>
                  <a:pt x="1529414" y="1407028"/>
                </a:lnTo>
                <a:lnTo>
                  <a:pt x="1608597" y="1383501"/>
                </a:lnTo>
                <a:lnTo>
                  <a:pt x="1685355" y="1355695"/>
                </a:lnTo>
                <a:lnTo>
                  <a:pt x="1759280" y="1323613"/>
                </a:lnTo>
                <a:lnTo>
                  <a:pt x="1829971" y="1287252"/>
                </a:lnTo>
                <a:lnTo>
                  <a:pt x="1897021" y="1246614"/>
                </a:lnTo>
                <a:lnTo>
                  <a:pt x="1958862" y="1202552"/>
                </a:lnTo>
                <a:lnTo>
                  <a:pt x="2014193" y="1156098"/>
                </a:lnTo>
                <a:lnTo>
                  <a:pt x="2063015" y="1107519"/>
                </a:lnTo>
                <a:lnTo>
                  <a:pt x="2105327" y="1057078"/>
                </a:lnTo>
                <a:lnTo>
                  <a:pt x="2141129" y="1005043"/>
                </a:lnTo>
                <a:lnTo>
                  <a:pt x="2170422" y="951679"/>
                </a:lnTo>
                <a:lnTo>
                  <a:pt x="2193206" y="897252"/>
                </a:lnTo>
                <a:lnTo>
                  <a:pt x="2209480" y="842027"/>
                </a:lnTo>
                <a:lnTo>
                  <a:pt x="2219244" y="786271"/>
                </a:lnTo>
                <a:lnTo>
                  <a:pt x="2222499" y="730249"/>
                </a:lnTo>
                <a:lnTo>
                  <a:pt x="2219244" y="674228"/>
                </a:lnTo>
                <a:lnTo>
                  <a:pt x="2209480" y="618472"/>
                </a:lnTo>
                <a:lnTo>
                  <a:pt x="2193206" y="563247"/>
                </a:lnTo>
                <a:lnTo>
                  <a:pt x="2170422" y="508820"/>
                </a:lnTo>
                <a:lnTo>
                  <a:pt x="2141129" y="455456"/>
                </a:lnTo>
                <a:lnTo>
                  <a:pt x="2105327" y="403421"/>
                </a:lnTo>
                <a:lnTo>
                  <a:pt x="2063015" y="352980"/>
                </a:lnTo>
                <a:lnTo>
                  <a:pt x="2014193" y="304401"/>
                </a:lnTo>
                <a:lnTo>
                  <a:pt x="1958862" y="257947"/>
                </a:lnTo>
                <a:lnTo>
                  <a:pt x="1897021" y="213885"/>
                </a:lnTo>
                <a:close/>
              </a:path>
            </a:pathLst>
          </a:custGeom>
          <a:solidFill>
            <a:srgbClr val="953F92"/>
          </a:solidFill>
        </p:spPr>
        <p:txBody>
          <a:bodyPr wrap="square" lIns="0" tIns="0" rIns="0" bIns="0" rtlCol="0">
            <a:noAutofit/>
          </a:bodyPr>
          <a:lstStyle/>
          <a:p>
            <a:endParaRPr/>
          </a:p>
        </p:txBody>
      </p:sp>
      <p:sp>
        <p:nvSpPr>
          <p:cNvPr id="17" name="object 17"/>
          <p:cNvSpPr/>
          <p:nvPr/>
        </p:nvSpPr>
        <p:spPr>
          <a:xfrm>
            <a:off x="4375547" y="4714875"/>
            <a:ext cx="392906" cy="223242"/>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2460203" y="4088558"/>
            <a:ext cx="1321687" cy="725645"/>
          </a:xfrm>
          <a:custGeom>
            <a:avLst/>
            <a:gdLst/>
            <a:ahLst/>
            <a:cxnLst/>
            <a:rect l="l" t="t" r="r" b="b"/>
            <a:pathLst>
              <a:path w="1879733" h="1032029">
                <a:moveTo>
                  <a:pt x="0" y="0"/>
                </a:moveTo>
                <a:lnTo>
                  <a:pt x="1879733" y="1032029"/>
                </a:lnTo>
              </a:path>
            </a:pathLst>
          </a:custGeom>
          <a:ln w="25400">
            <a:solidFill>
              <a:srgbClr val="989A9C"/>
            </a:solidFill>
            <a:prstDash val="dash"/>
          </a:ln>
        </p:spPr>
        <p:txBody>
          <a:bodyPr wrap="square" lIns="0" tIns="0" rIns="0" bIns="0" rtlCol="0">
            <a:noAutofit/>
          </a:bodyPr>
          <a:lstStyle/>
          <a:p>
            <a:endParaRPr/>
          </a:p>
        </p:txBody>
      </p:sp>
      <p:sp>
        <p:nvSpPr>
          <p:cNvPr id="19" name="object 19"/>
          <p:cNvSpPr/>
          <p:nvPr/>
        </p:nvSpPr>
        <p:spPr>
          <a:xfrm>
            <a:off x="3786188" y="1357313"/>
            <a:ext cx="1562695" cy="1026914"/>
          </a:xfrm>
          <a:custGeom>
            <a:avLst/>
            <a:gdLst/>
            <a:ahLst/>
            <a:cxnLst/>
            <a:rect l="l" t="t" r="r" b="b"/>
            <a:pathLst>
              <a:path w="2222499" h="1460500">
                <a:moveTo>
                  <a:pt x="1897021" y="213885"/>
                </a:moveTo>
                <a:lnTo>
                  <a:pt x="1829971" y="173247"/>
                </a:lnTo>
                <a:lnTo>
                  <a:pt x="1759280" y="136886"/>
                </a:lnTo>
                <a:lnTo>
                  <a:pt x="1685355" y="104804"/>
                </a:lnTo>
                <a:lnTo>
                  <a:pt x="1608597" y="76998"/>
                </a:lnTo>
                <a:lnTo>
                  <a:pt x="1529414" y="53471"/>
                </a:lnTo>
                <a:lnTo>
                  <a:pt x="1448207" y="34221"/>
                </a:lnTo>
                <a:lnTo>
                  <a:pt x="1365383" y="19249"/>
                </a:lnTo>
                <a:lnTo>
                  <a:pt x="1281346" y="8555"/>
                </a:lnTo>
                <a:lnTo>
                  <a:pt x="1196500" y="2138"/>
                </a:lnTo>
                <a:lnTo>
                  <a:pt x="1111249" y="0"/>
                </a:lnTo>
                <a:lnTo>
                  <a:pt x="1025998" y="2138"/>
                </a:lnTo>
                <a:lnTo>
                  <a:pt x="941152" y="8555"/>
                </a:lnTo>
                <a:lnTo>
                  <a:pt x="857115" y="19249"/>
                </a:lnTo>
                <a:lnTo>
                  <a:pt x="774291" y="34221"/>
                </a:lnTo>
                <a:lnTo>
                  <a:pt x="693085" y="53471"/>
                </a:lnTo>
                <a:lnTo>
                  <a:pt x="613901" y="76998"/>
                </a:lnTo>
                <a:lnTo>
                  <a:pt x="537144" y="104804"/>
                </a:lnTo>
                <a:lnTo>
                  <a:pt x="463218" y="136886"/>
                </a:lnTo>
                <a:lnTo>
                  <a:pt x="392528" y="173247"/>
                </a:lnTo>
                <a:lnTo>
                  <a:pt x="325477" y="213885"/>
                </a:lnTo>
                <a:lnTo>
                  <a:pt x="263637" y="257947"/>
                </a:lnTo>
                <a:lnTo>
                  <a:pt x="208305" y="304401"/>
                </a:lnTo>
                <a:lnTo>
                  <a:pt x="159484" y="352980"/>
                </a:lnTo>
                <a:lnTo>
                  <a:pt x="117172" y="403421"/>
                </a:lnTo>
                <a:lnTo>
                  <a:pt x="81369" y="455456"/>
                </a:lnTo>
                <a:lnTo>
                  <a:pt x="52076" y="508820"/>
                </a:lnTo>
                <a:lnTo>
                  <a:pt x="29293" y="563247"/>
                </a:lnTo>
                <a:lnTo>
                  <a:pt x="13019" y="618472"/>
                </a:lnTo>
                <a:lnTo>
                  <a:pt x="3254" y="674228"/>
                </a:lnTo>
                <a:lnTo>
                  <a:pt x="0" y="730250"/>
                </a:lnTo>
                <a:lnTo>
                  <a:pt x="3254" y="786271"/>
                </a:lnTo>
                <a:lnTo>
                  <a:pt x="13019" y="842027"/>
                </a:lnTo>
                <a:lnTo>
                  <a:pt x="29293" y="897252"/>
                </a:lnTo>
                <a:lnTo>
                  <a:pt x="52076" y="951679"/>
                </a:lnTo>
                <a:lnTo>
                  <a:pt x="81369" y="1005043"/>
                </a:lnTo>
                <a:lnTo>
                  <a:pt x="117172" y="1057078"/>
                </a:lnTo>
                <a:lnTo>
                  <a:pt x="159484" y="1107519"/>
                </a:lnTo>
                <a:lnTo>
                  <a:pt x="208305" y="1156098"/>
                </a:lnTo>
                <a:lnTo>
                  <a:pt x="263637" y="1202552"/>
                </a:lnTo>
                <a:lnTo>
                  <a:pt x="325477" y="1246614"/>
                </a:lnTo>
                <a:lnTo>
                  <a:pt x="392528" y="1287252"/>
                </a:lnTo>
                <a:lnTo>
                  <a:pt x="463218" y="1323613"/>
                </a:lnTo>
                <a:lnTo>
                  <a:pt x="537144" y="1355695"/>
                </a:lnTo>
                <a:lnTo>
                  <a:pt x="613901" y="1383501"/>
                </a:lnTo>
                <a:lnTo>
                  <a:pt x="693085" y="1407028"/>
                </a:lnTo>
                <a:lnTo>
                  <a:pt x="774291" y="1426278"/>
                </a:lnTo>
                <a:lnTo>
                  <a:pt x="857115" y="1441250"/>
                </a:lnTo>
                <a:lnTo>
                  <a:pt x="941152" y="1451944"/>
                </a:lnTo>
                <a:lnTo>
                  <a:pt x="1025998" y="1458361"/>
                </a:lnTo>
                <a:lnTo>
                  <a:pt x="1111249" y="1460500"/>
                </a:lnTo>
                <a:lnTo>
                  <a:pt x="1196500" y="1458361"/>
                </a:lnTo>
                <a:lnTo>
                  <a:pt x="1281346" y="1451944"/>
                </a:lnTo>
                <a:lnTo>
                  <a:pt x="1365383" y="1441250"/>
                </a:lnTo>
                <a:lnTo>
                  <a:pt x="1448207" y="1426278"/>
                </a:lnTo>
                <a:lnTo>
                  <a:pt x="1529414" y="1407028"/>
                </a:lnTo>
                <a:lnTo>
                  <a:pt x="1608597" y="1383501"/>
                </a:lnTo>
                <a:lnTo>
                  <a:pt x="1685355" y="1355695"/>
                </a:lnTo>
                <a:lnTo>
                  <a:pt x="1759280" y="1323613"/>
                </a:lnTo>
                <a:lnTo>
                  <a:pt x="1829971" y="1287252"/>
                </a:lnTo>
                <a:lnTo>
                  <a:pt x="1897021" y="1246614"/>
                </a:lnTo>
                <a:lnTo>
                  <a:pt x="1958862" y="1202552"/>
                </a:lnTo>
                <a:lnTo>
                  <a:pt x="2014193" y="1156098"/>
                </a:lnTo>
                <a:lnTo>
                  <a:pt x="2063015" y="1107519"/>
                </a:lnTo>
                <a:lnTo>
                  <a:pt x="2105327" y="1057078"/>
                </a:lnTo>
                <a:lnTo>
                  <a:pt x="2141129" y="1005043"/>
                </a:lnTo>
                <a:lnTo>
                  <a:pt x="2170422" y="951679"/>
                </a:lnTo>
                <a:lnTo>
                  <a:pt x="2193206" y="897252"/>
                </a:lnTo>
                <a:lnTo>
                  <a:pt x="2209480" y="842027"/>
                </a:lnTo>
                <a:lnTo>
                  <a:pt x="2219244" y="786271"/>
                </a:lnTo>
                <a:lnTo>
                  <a:pt x="2222499" y="730250"/>
                </a:lnTo>
                <a:lnTo>
                  <a:pt x="2219244" y="674228"/>
                </a:lnTo>
                <a:lnTo>
                  <a:pt x="2209480" y="618472"/>
                </a:lnTo>
                <a:lnTo>
                  <a:pt x="2193206" y="563247"/>
                </a:lnTo>
                <a:lnTo>
                  <a:pt x="2170422" y="508820"/>
                </a:lnTo>
                <a:lnTo>
                  <a:pt x="2141129" y="455456"/>
                </a:lnTo>
                <a:lnTo>
                  <a:pt x="2105327" y="403421"/>
                </a:lnTo>
                <a:lnTo>
                  <a:pt x="2063015" y="352980"/>
                </a:lnTo>
                <a:lnTo>
                  <a:pt x="2014193" y="304401"/>
                </a:lnTo>
                <a:lnTo>
                  <a:pt x="1958862" y="257947"/>
                </a:lnTo>
                <a:lnTo>
                  <a:pt x="1897021" y="213885"/>
                </a:lnTo>
                <a:close/>
              </a:path>
            </a:pathLst>
          </a:custGeom>
          <a:solidFill>
            <a:srgbClr val="953F92"/>
          </a:solidFill>
        </p:spPr>
        <p:txBody>
          <a:bodyPr wrap="square" lIns="0" tIns="0" rIns="0" bIns="0" rtlCol="0">
            <a:noAutofit/>
          </a:bodyPr>
          <a:lstStyle/>
          <a:p>
            <a:endParaRPr/>
          </a:p>
        </p:txBody>
      </p:sp>
      <p:sp>
        <p:nvSpPr>
          <p:cNvPr id="20" name="object 20"/>
          <p:cNvSpPr/>
          <p:nvPr/>
        </p:nvSpPr>
        <p:spPr>
          <a:xfrm>
            <a:off x="4375547" y="1768078"/>
            <a:ext cx="392906" cy="223242"/>
          </a:xfrm>
          <a:prstGeom prst="rect">
            <a:avLst/>
          </a:prstGeom>
          <a:blipFill>
            <a:blip r:embed="rId2" cstate="print"/>
            <a:stretch>
              <a:fillRect/>
            </a:stretch>
          </a:blipFill>
        </p:spPr>
        <p:txBody>
          <a:bodyPr wrap="square" lIns="0" tIns="0" rIns="0" bIns="0" rtlCol="0">
            <a:noAutofit/>
          </a:bodyPr>
          <a:lstStyle/>
          <a:p>
            <a:endParaRPr/>
          </a:p>
        </p:txBody>
      </p:sp>
      <p:sp>
        <p:nvSpPr>
          <p:cNvPr id="21" name="object 21"/>
          <p:cNvSpPr/>
          <p:nvPr/>
        </p:nvSpPr>
        <p:spPr>
          <a:xfrm>
            <a:off x="2460044" y="1883129"/>
            <a:ext cx="1321970" cy="698699"/>
          </a:xfrm>
          <a:custGeom>
            <a:avLst/>
            <a:gdLst/>
            <a:ahLst/>
            <a:cxnLst/>
            <a:rect l="l" t="t" r="r" b="b"/>
            <a:pathLst>
              <a:path w="1880135" h="993705">
                <a:moveTo>
                  <a:pt x="0" y="993705"/>
                </a:moveTo>
                <a:lnTo>
                  <a:pt x="1880135" y="0"/>
                </a:lnTo>
              </a:path>
            </a:pathLst>
          </a:custGeom>
          <a:ln w="25400">
            <a:solidFill>
              <a:srgbClr val="989A9C"/>
            </a:solidFill>
            <a:prstDash val="dash"/>
          </a:ln>
        </p:spPr>
        <p:txBody>
          <a:bodyPr wrap="square" lIns="0" tIns="0" rIns="0" bIns="0" rtlCol="0">
            <a:noAutofit/>
          </a:bodyPr>
          <a:lstStyle/>
          <a:p>
            <a:endParaRPr/>
          </a:p>
        </p:txBody>
      </p:sp>
      <p:sp>
        <p:nvSpPr>
          <p:cNvPr id="22" name="object 22"/>
          <p:cNvSpPr/>
          <p:nvPr/>
        </p:nvSpPr>
        <p:spPr>
          <a:xfrm>
            <a:off x="6697266" y="2089547"/>
            <a:ext cx="1562695" cy="1026913"/>
          </a:xfrm>
          <a:custGeom>
            <a:avLst/>
            <a:gdLst/>
            <a:ahLst/>
            <a:cxnLst/>
            <a:rect l="l" t="t" r="r" b="b"/>
            <a:pathLst>
              <a:path w="2222499" h="1460499">
                <a:moveTo>
                  <a:pt x="1897021" y="213885"/>
                </a:moveTo>
                <a:lnTo>
                  <a:pt x="1829971" y="173247"/>
                </a:lnTo>
                <a:lnTo>
                  <a:pt x="1759280" y="136886"/>
                </a:lnTo>
                <a:lnTo>
                  <a:pt x="1685355" y="104804"/>
                </a:lnTo>
                <a:lnTo>
                  <a:pt x="1608597" y="76998"/>
                </a:lnTo>
                <a:lnTo>
                  <a:pt x="1529414" y="53471"/>
                </a:lnTo>
                <a:lnTo>
                  <a:pt x="1448207" y="34221"/>
                </a:lnTo>
                <a:lnTo>
                  <a:pt x="1365383" y="19249"/>
                </a:lnTo>
                <a:lnTo>
                  <a:pt x="1281346" y="8555"/>
                </a:lnTo>
                <a:lnTo>
                  <a:pt x="1196500" y="2138"/>
                </a:lnTo>
                <a:lnTo>
                  <a:pt x="1111249" y="0"/>
                </a:lnTo>
                <a:lnTo>
                  <a:pt x="1025998" y="2138"/>
                </a:lnTo>
                <a:lnTo>
                  <a:pt x="941152" y="8555"/>
                </a:lnTo>
                <a:lnTo>
                  <a:pt x="857115" y="19249"/>
                </a:lnTo>
                <a:lnTo>
                  <a:pt x="774291" y="34221"/>
                </a:lnTo>
                <a:lnTo>
                  <a:pt x="693085" y="53471"/>
                </a:lnTo>
                <a:lnTo>
                  <a:pt x="613901" y="76998"/>
                </a:lnTo>
                <a:lnTo>
                  <a:pt x="537144" y="104804"/>
                </a:lnTo>
                <a:lnTo>
                  <a:pt x="463218" y="136886"/>
                </a:lnTo>
                <a:lnTo>
                  <a:pt x="392528" y="173247"/>
                </a:lnTo>
                <a:lnTo>
                  <a:pt x="325477" y="213885"/>
                </a:lnTo>
                <a:lnTo>
                  <a:pt x="263637" y="257947"/>
                </a:lnTo>
                <a:lnTo>
                  <a:pt x="208305" y="304401"/>
                </a:lnTo>
                <a:lnTo>
                  <a:pt x="159484" y="352980"/>
                </a:lnTo>
                <a:lnTo>
                  <a:pt x="117172" y="403421"/>
                </a:lnTo>
                <a:lnTo>
                  <a:pt x="81369" y="455456"/>
                </a:lnTo>
                <a:lnTo>
                  <a:pt x="52076" y="508820"/>
                </a:lnTo>
                <a:lnTo>
                  <a:pt x="29293" y="563247"/>
                </a:lnTo>
                <a:lnTo>
                  <a:pt x="13019" y="618472"/>
                </a:lnTo>
                <a:lnTo>
                  <a:pt x="3254" y="674228"/>
                </a:lnTo>
                <a:lnTo>
                  <a:pt x="0" y="730249"/>
                </a:lnTo>
                <a:lnTo>
                  <a:pt x="3254" y="786271"/>
                </a:lnTo>
                <a:lnTo>
                  <a:pt x="13019" y="842027"/>
                </a:lnTo>
                <a:lnTo>
                  <a:pt x="29293" y="897252"/>
                </a:lnTo>
                <a:lnTo>
                  <a:pt x="52076" y="951679"/>
                </a:lnTo>
                <a:lnTo>
                  <a:pt x="81369" y="1005043"/>
                </a:lnTo>
                <a:lnTo>
                  <a:pt x="117172" y="1057078"/>
                </a:lnTo>
                <a:lnTo>
                  <a:pt x="159484" y="1107519"/>
                </a:lnTo>
                <a:lnTo>
                  <a:pt x="208305" y="1156098"/>
                </a:lnTo>
                <a:lnTo>
                  <a:pt x="263637" y="1202552"/>
                </a:lnTo>
                <a:lnTo>
                  <a:pt x="325477" y="1246614"/>
                </a:lnTo>
                <a:lnTo>
                  <a:pt x="392528" y="1287252"/>
                </a:lnTo>
                <a:lnTo>
                  <a:pt x="463218" y="1323613"/>
                </a:lnTo>
                <a:lnTo>
                  <a:pt x="537144" y="1355695"/>
                </a:lnTo>
                <a:lnTo>
                  <a:pt x="613901" y="1383501"/>
                </a:lnTo>
                <a:lnTo>
                  <a:pt x="693085" y="1407028"/>
                </a:lnTo>
                <a:lnTo>
                  <a:pt x="774291" y="1426278"/>
                </a:lnTo>
                <a:lnTo>
                  <a:pt x="857115" y="1441250"/>
                </a:lnTo>
                <a:lnTo>
                  <a:pt x="941152" y="1451944"/>
                </a:lnTo>
                <a:lnTo>
                  <a:pt x="1025998" y="1458361"/>
                </a:lnTo>
                <a:lnTo>
                  <a:pt x="1111249" y="1460499"/>
                </a:lnTo>
                <a:lnTo>
                  <a:pt x="1196500" y="1458361"/>
                </a:lnTo>
                <a:lnTo>
                  <a:pt x="1281346" y="1451944"/>
                </a:lnTo>
                <a:lnTo>
                  <a:pt x="1365383" y="1441250"/>
                </a:lnTo>
                <a:lnTo>
                  <a:pt x="1448207" y="1426278"/>
                </a:lnTo>
                <a:lnTo>
                  <a:pt x="1529414" y="1407028"/>
                </a:lnTo>
                <a:lnTo>
                  <a:pt x="1608597" y="1383501"/>
                </a:lnTo>
                <a:lnTo>
                  <a:pt x="1685355" y="1355695"/>
                </a:lnTo>
                <a:lnTo>
                  <a:pt x="1759280" y="1323613"/>
                </a:lnTo>
                <a:lnTo>
                  <a:pt x="1829971" y="1287252"/>
                </a:lnTo>
                <a:lnTo>
                  <a:pt x="1897021" y="1246614"/>
                </a:lnTo>
                <a:lnTo>
                  <a:pt x="1958862" y="1202552"/>
                </a:lnTo>
                <a:lnTo>
                  <a:pt x="2014193" y="1156098"/>
                </a:lnTo>
                <a:lnTo>
                  <a:pt x="2063015" y="1107519"/>
                </a:lnTo>
                <a:lnTo>
                  <a:pt x="2105327" y="1057078"/>
                </a:lnTo>
                <a:lnTo>
                  <a:pt x="2141129" y="1005043"/>
                </a:lnTo>
                <a:lnTo>
                  <a:pt x="2170422" y="951679"/>
                </a:lnTo>
                <a:lnTo>
                  <a:pt x="2193206" y="897252"/>
                </a:lnTo>
                <a:lnTo>
                  <a:pt x="2209480" y="842027"/>
                </a:lnTo>
                <a:lnTo>
                  <a:pt x="2219244" y="786271"/>
                </a:lnTo>
                <a:lnTo>
                  <a:pt x="2222499" y="730249"/>
                </a:lnTo>
                <a:lnTo>
                  <a:pt x="2219244" y="674228"/>
                </a:lnTo>
                <a:lnTo>
                  <a:pt x="2209480" y="618472"/>
                </a:lnTo>
                <a:lnTo>
                  <a:pt x="2193206" y="563247"/>
                </a:lnTo>
                <a:lnTo>
                  <a:pt x="2170422" y="508820"/>
                </a:lnTo>
                <a:lnTo>
                  <a:pt x="2141129" y="455456"/>
                </a:lnTo>
                <a:lnTo>
                  <a:pt x="2105327" y="403421"/>
                </a:lnTo>
                <a:lnTo>
                  <a:pt x="2063015" y="352980"/>
                </a:lnTo>
                <a:lnTo>
                  <a:pt x="2014193" y="304401"/>
                </a:lnTo>
                <a:lnTo>
                  <a:pt x="1958862" y="257947"/>
                </a:lnTo>
                <a:lnTo>
                  <a:pt x="1897021" y="213885"/>
                </a:lnTo>
                <a:close/>
              </a:path>
            </a:pathLst>
          </a:custGeom>
          <a:solidFill>
            <a:srgbClr val="953F92"/>
          </a:solidFill>
        </p:spPr>
        <p:txBody>
          <a:bodyPr wrap="square" lIns="0" tIns="0" rIns="0" bIns="0" rtlCol="0">
            <a:noAutofit/>
          </a:bodyPr>
          <a:lstStyle/>
          <a:p>
            <a:endParaRPr/>
          </a:p>
        </p:txBody>
      </p:sp>
      <p:sp>
        <p:nvSpPr>
          <p:cNvPr id="23" name="object 23"/>
          <p:cNvSpPr/>
          <p:nvPr/>
        </p:nvSpPr>
        <p:spPr>
          <a:xfrm>
            <a:off x="7286625" y="2500313"/>
            <a:ext cx="392906" cy="223242"/>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5353583" y="1882826"/>
            <a:ext cx="1339469" cy="716768"/>
          </a:xfrm>
          <a:custGeom>
            <a:avLst/>
            <a:gdLst/>
            <a:ahLst/>
            <a:cxnLst/>
            <a:rect l="l" t="t" r="r" b="b"/>
            <a:pathLst>
              <a:path w="1905022" h="1019404">
                <a:moveTo>
                  <a:pt x="0" y="0"/>
                </a:moveTo>
                <a:lnTo>
                  <a:pt x="1905022" y="1019404"/>
                </a:lnTo>
              </a:path>
            </a:pathLst>
          </a:custGeom>
          <a:ln w="25399">
            <a:solidFill>
              <a:srgbClr val="989A9C"/>
            </a:solidFill>
            <a:prstDash val="dash"/>
          </a:ln>
        </p:spPr>
        <p:txBody>
          <a:bodyPr wrap="square" lIns="0" tIns="0" rIns="0" bIns="0" rtlCol="0">
            <a:noAutofit/>
          </a:bodyPr>
          <a:lstStyle/>
          <a:p>
            <a:endParaRPr/>
          </a:p>
        </p:txBody>
      </p:sp>
      <p:sp>
        <p:nvSpPr>
          <p:cNvPr id="25" name="object 25"/>
          <p:cNvSpPr/>
          <p:nvPr/>
        </p:nvSpPr>
        <p:spPr>
          <a:xfrm>
            <a:off x="5353704" y="2615220"/>
            <a:ext cx="1339128" cy="725896"/>
          </a:xfrm>
          <a:custGeom>
            <a:avLst/>
            <a:gdLst/>
            <a:ahLst/>
            <a:cxnLst/>
            <a:rect l="l" t="t" r="r" b="b"/>
            <a:pathLst>
              <a:path w="1904537" h="1032386">
                <a:moveTo>
                  <a:pt x="0" y="1032386"/>
                </a:moveTo>
                <a:lnTo>
                  <a:pt x="1904537" y="0"/>
                </a:lnTo>
              </a:path>
            </a:pathLst>
          </a:custGeom>
          <a:ln w="25400">
            <a:solidFill>
              <a:srgbClr val="989A9C"/>
            </a:solidFill>
            <a:prstDash val="dash"/>
          </a:ln>
        </p:spPr>
        <p:txBody>
          <a:bodyPr wrap="square" lIns="0" tIns="0" rIns="0" bIns="0" rtlCol="0">
            <a:noAutofit/>
          </a:bodyPr>
          <a:lstStyle/>
          <a:p>
            <a:endParaRPr/>
          </a:p>
        </p:txBody>
      </p:sp>
      <p:sp>
        <p:nvSpPr>
          <p:cNvPr id="26" name="object 26"/>
          <p:cNvSpPr/>
          <p:nvPr/>
        </p:nvSpPr>
        <p:spPr>
          <a:xfrm>
            <a:off x="6688336" y="3562945"/>
            <a:ext cx="1562695" cy="1026914"/>
          </a:xfrm>
          <a:custGeom>
            <a:avLst/>
            <a:gdLst/>
            <a:ahLst/>
            <a:cxnLst/>
            <a:rect l="l" t="t" r="r" b="b"/>
            <a:pathLst>
              <a:path w="2222499" h="1460499">
                <a:moveTo>
                  <a:pt x="1897021" y="213885"/>
                </a:moveTo>
                <a:lnTo>
                  <a:pt x="1829971" y="173247"/>
                </a:lnTo>
                <a:lnTo>
                  <a:pt x="1759280" y="136886"/>
                </a:lnTo>
                <a:lnTo>
                  <a:pt x="1685355" y="104804"/>
                </a:lnTo>
                <a:lnTo>
                  <a:pt x="1608597" y="76998"/>
                </a:lnTo>
                <a:lnTo>
                  <a:pt x="1529414" y="53471"/>
                </a:lnTo>
                <a:lnTo>
                  <a:pt x="1448207" y="34221"/>
                </a:lnTo>
                <a:lnTo>
                  <a:pt x="1365383" y="19249"/>
                </a:lnTo>
                <a:lnTo>
                  <a:pt x="1281346" y="8555"/>
                </a:lnTo>
                <a:lnTo>
                  <a:pt x="1196500" y="2138"/>
                </a:lnTo>
                <a:lnTo>
                  <a:pt x="1111249" y="0"/>
                </a:lnTo>
                <a:lnTo>
                  <a:pt x="1025998" y="2138"/>
                </a:lnTo>
                <a:lnTo>
                  <a:pt x="941152" y="8555"/>
                </a:lnTo>
                <a:lnTo>
                  <a:pt x="857115" y="19249"/>
                </a:lnTo>
                <a:lnTo>
                  <a:pt x="774291" y="34221"/>
                </a:lnTo>
                <a:lnTo>
                  <a:pt x="693085" y="53471"/>
                </a:lnTo>
                <a:lnTo>
                  <a:pt x="613901" y="76998"/>
                </a:lnTo>
                <a:lnTo>
                  <a:pt x="537144" y="104804"/>
                </a:lnTo>
                <a:lnTo>
                  <a:pt x="463218" y="136886"/>
                </a:lnTo>
                <a:lnTo>
                  <a:pt x="392528" y="173247"/>
                </a:lnTo>
                <a:lnTo>
                  <a:pt x="325477" y="213885"/>
                </a:lnTo>
                <a:lnTo>
                  <a:pt x="263637" y="257947"/>
                </a:lnTo>
                <a:lnTo>
                  <a:pt x="208305" y="304401"/>
                </a:lnTo>
                <a:lnTo>
                  <a:pt x="159484" y="352980"/>
                </a:lnTo>
                <a:lnTo>
                  <a:pt x="117172" y="403421"/>
                </a:lnTo>
                <a:lnTo>
                  <a:pt x="81369" y="455456"/>
                </a:lnTo>
                <a:lnTo>
                  <a:pt x="52076" y="508820"/>
                </a:lnTo>
                <a:lnTo>
                  <a:pt x="29293" y="563247"/>
                </a:lnTo>
                <a:lnTo>
                  <a:pt x="13019" y="618472"/>
                </a:lnTo>
                <a:lnTo>
                  <a:pt x="3254" y="674228"/>
                </a:lnTo>
                <a:lnTo>
                  <a:pt x="0" y="730250"/>
                </a:lnTo>
                <a:lnTo>
                  <a:pt x="3254" y="786271"/>
                </a:lnTo>
                <a:lnTo>
                  <a:pt x="13019" y="842027"/>
                </a:lnTo>
                <a:lnTo>
                  <a:pt x="29293" y="897252"/>
                </a:lnTo>
                <a:lnTo>
                  <a:pt x="52076" y="951679"/>
                </a:lnTo>
                <a:lnTo>
                  <a:pt x="81369" y="1005043"/>
                </a:lnTo>
                <a:lnTo>
                  <a:pt x="117172" y="1057078"/>
                </a:lnTo>
                <a:lnTo>
                  <a:pt x="159484" y="1107519"/>
                </a:lnTo>
                <a:lnTo>
                  <a:pt x="208305" y="1156098"/>
                </a:lnTo>
                <a:lnTo>
                  <a:pt x="263637" y="1202552"/>
                </a:lnTo>
                <a:lnTo>
                  <a:pt x="325477" y="1246614"/>
                </a:lnTo>
                <a:lnTo>
                  <a:pt x="392528" y="1287252"/>
                </a:lnTo>
                <a:lnTo>
                  <a:pt x="463218" y="1323613"/>
                </a:lnTo>
                <a:lnTo>
                  <a:pt x="537144" y="1355695"/>
                </a:lnTo>
                <a:lnTo>
                  <a:pt x="613901" y="1383501"/>
                </a:lnTo>
                <a:lnTo>
                  <a:pt x="693085" y="1407028"/>
                </a:lnTo>
                <a:lnTo>
                  <a:pt x="774291" y="1426278"/>
                </a:lnTo>
                <a:lnTo>
                  <a:pt x="857115" y="1441250"/>
                </a:lnTo>
                <a:lnTo>
                  <a:pt x="941152" y="1451944"/>
                </a:lnTo>
                <a:lnTo>
                  <a:pt x="1025998" y="1458361"/>
                </a:lnTo>
                <a:lnTo>
                  <a:pt x="1111249" y="1460500"/>
                </a:lnTo>
                <a:lnTo>
                  <a:pt x="1196500" y="1458361"/>
                </a:lnTo>
                <a:lnTo>
                  <a:pt x="1281346" y="1451944"/>
                </a:lnTo>
                <a:lnTo>
                  <a:pt x="1365383" y="1441250"/>
                </a:lnTo>
                <a:lnTo>
                  <a:pt x="1448207" y="1426278"/>
                </a:lnTo>
                <a:lnTo>
                  <a:pt x="1529414" y="1407028"/>
                </a:lnTo>
                <a:lnTo>
                  <a:pt x="1608597" y="1383501"/>
                </a:lnTo>
                <a:lnTo>
                  <a:pt x="1685355" y="1355695"/>
                </a:lnTo>
                <a:lnTo>
                  <a:pt x="1759280" y="1323613"/>
                </a:lnTo>
                <a:lnTo>
                  <a:pt x="1829971" y="1287252"/>
                </a:lnTo>
                <a:lnTo>
                  <a:pt x="1897021" y="1246614"/>
                </a:lnTo>
                <a:lnTo>
                  <a:pt x="1958862" y="1202552"/>
                </a:lnTo>
                <a:lnTo>
                  <a:pt x="2014193" y="1156098"/>
                </a:lnTo>
                <a:lnTo>
                  <a:pt x="2063015" y="1107519"/>
                </a:lnTo>
                <a:lnTo>
                  <a:pt x="2105327" y="1057078"/>
                </a:lnTo>
                <a:lnTo>
                  <a:pt x="2141129" y="1005043"/>
                </a:lnTo>
                <a:lnTo>
                  <a:pt x="2170422" y="951679"/>
                </a:lnTo>
                <a:lnTo>
                  <a:pt x="2193206" y="897252"/>
                </a:lnTo>
                <a:lnTo>
                  <a:pt x="2209480" y="842027"/>
                </a:lnTo>
                <a:lnTo>
                  <a:pt x="2219244" y="786271"/>
                </a:lnTo>
                <a:lnTo>
                  <a:pt x="2222499" y="730250"/>
                </a:lnTo>
                <a:lnTo>
                  <a:pt x="2219244" y="674228"/>
                </a:lnTo>
                <a:lnTo>
                  <a:pt x="2209480" y="618472"/>
                </a:lnTo>
                <a:lnTo>
                  <a:pt x="2193206" y="563247"/>
                </a:lnTo>
                <a:lnTo>
                  <a:pt x="2170422" y="508820"/>
                </a:lnTo>
                <a:lnTo>
                  <a:pt x="2141129" y="455456"/>
                </a:lnTo>
                <a:lnTo>
                  <a:pt x="2105327" y="403421"/>
                </a:lnTo>
                <a:lnTo>
                  <a:pt x="2063015" y="352980"/>
                </a:lnTo>
                <a:lnTo>
                  <a:pt x="2014193" y="304401"/>
                </a:lnTo>
                <a:lnTo>
                  <a:pt x="1958862" y="257947"/>
                </a:lnTo>
                <a:lnTo>
                  <a:pt x="1897021" y="213885"/>
                </a:lnTo>
                <a:close/>
              </a:path>
            </a:pathLst>
          </a:custGeom>
          <a:solidFill>
            <a:srgbClr val="953F92"/>
          </a:solidFill>
        </p:spPr>
        <p:txBody>
          <a:bodyPr wrap="square" lIns="0" tIns="0" rIns="0" bIns="0" rtlCol="0">
            <a:noAutofit/>
          </a:bodyPr>
          <a:lstStyle/>
          <a:p>
            <a:endParaRPr/>
          </a:p>
        </p:txBody>
      </p:sp>
      <p:sp>
        <p:nvSpPr>
          <p:cNvPr id="27" name="object 27"/>
          <p:cNvSpPr/>
          <p:nvPr/>
        </p:nvSpPr>
        <p:spPr>
          <a:xfrm>
            <a:off x="7277695" y="3973711"/>
            <a:ext cx="392906" cy="223242"/>
          </a:xfrm>
          <a:prstGeom prst="rect">
            <a:avLst/>
          </a:prstGeom>
          <a:blipFill>
            <a:blip r:embed="rId2" cstate="print"/>
            <a:stretch>
              <a:fillRect/>
            </a:stretch>
          </a:blipFill>
        </p:spPr>
        <p:txBody>
          <a:bodyPr wrap="square" lIns="0" tIns="0" rIns="0" bIns="0" rtlCol="0">
            <a:noAutofit/>
          </a:bodyPr>
          <a:lstStyle/>
          <a:p>
            <a:endParaRPr/>
          </a:p>
        </p:txBody>
      </p:sp>
      <p:sp>
        <p:nvSpPr>
          <p:cNvPr id="28" name="object 28"/>
          <p:cNvSpPr/>
          <p:nvPr/>
        </p:nvSpPr>
        <p:spPr>
          <a:xfrm>
            <a:off x="5352459" y="4088721"/>
            <a:ext cx="1340558" cy="725127"/>
          </a:xfrm>
          <a:custGeom>
            <a:avLst/>
            <a:gdLst/>
            <a:ahLst/>
            <a:cxnLst/>
            <a:rect l="l" t="t" r="r" b="b"/>
            <a:pathLst>
              <a:path w="1906572" h="1031292">
                <a:moveTo>
                  <a:pt x="0" y="1031292"/>
                </a:moveTo>
                <a:lnTo>
                  <a:pt x="1906572" y="0"/>
                </a:lnTo>
              </a:path>
            </a:pathLst>
          </a:custGeom>
          <a:ln w="25400">
            <a:solidFill>
              <a:srgbClr val="989A9C"/>
            </a:solidFill>
            <a:prstDash val="dash"/>
          </a:ln>
        </p:spPr>
        <p:txBody>
          <a:bodyPr wrap="square" lIns="0" tIns="0" rIns="0" bIns="0" rtlCol="0">
            <a:noAutofit/>
          </a:bodyPr>
          <a:lstStyle/>
          <a:p>
            <a:endParaRPr/>
          </a:p>
        </p:txBody>
      </p:sp>
      <p:sp>
        <p:nvSpPr>
          <p:cNvPr id="29" name="object 29"/>
          <p:cNvSpPr/>
          <p:nvPr/>
        </p:nvSpPr>
        <p:spPr>
          <a:xfrm>
            <a:off x="892969" y="2089547"/>
            <a:ext cx="1562695" cy="1026913"/>
          </a:xfrm>
          <a:custGeom>
            <a:avLst/>
            <a:gdLst/>
            <a:ahLst/>
            <a:cxnLst/>
            <a:rect l="l" t="t" r="r" b="b"/>
            <a:pathLst>
              <a:path w="2222499" h="1460499">
                <a:moveTo>
                  <a:pt x="1897021" y="213885"/>
                </a:moveTo>
                <a:lnTo>
                  <a:pt x="1829971" y="173247"/>
                </a:lnTo>
                <a:lnTo>
                  <a:pt x="1759281" y="136886"/>
                </a:lnTo>
                <a:lnTo>
                  <a:pt x="1685355" y="104804"/>
                </a:lnTo>
                <a:lnTo>
                  <a:pt x="1608598" y="76998"/>
                </a:lnTo>
                <a:lnTo>
                  <a:pt x="1529414" y="53471"/>
                </a:lnTo>
                <a:lnTo>
                  <a:pt x="1448208" y="34221"/>
                </a:lnTo>
                <a:lnTo>
                  <a:pt x="1365384" y="19249"/>
                </a:lnTo>
                <a:lnTo>
                  <a:pt x="1281346" y="8555"/>
                </a:lnTo>
                <a:lnTo>
                  <a:pt x="1196500" y="2138"/>
                </a:lnTo>
                <a:lnTo>
                  <a:pt x="1111249" y="0"/>
                </a:lnTo>
                <a:lnTo>
                  <a:pt x="1025999" y="2138"/>
                </a:lnTo>
                <a:lnTo>
                  <a:pt x="941152" y="8555"/>
                </a:lnTo>
                <a:lnTo>
                  <a:pt x="857115" y="19249"/>
                </a:lnTo>
                <a:lnTo>
                  <a:pt x="774291" y="34221"/>
                </a:lnTo>
                <a:lnTo>
                  <a:pt x="693085" y="53471"/>
                </a:lnTo>
                <a:lnTo>
                  <a:pt x="613901" y="76998"/>
                </a:lnTo>
                <a:lnTo>
                  <a:pt x="537144" y="104804"/>
                </a:lnTo>
                <a:lnTo>
                  <a:pt x="463218" y="136886"/>
                </a:lnTo>
                <a:lnTo>
                  <a:pt x="392528" y="173247"/>
                </a:lnTo>
                <a:lnTo>
                  <a:pt x="325478" y="213885"/>
                </a:lnTo>
                <a:lnTo>
                  <a:pt x="263637" y="257947"/>
                </a:lnTo>
                <a:lnTo>
                  <a:pt x="208305" y="304401"/>
                </a:lnTo>
                <a:lnTo>
                  <a:pt x="159484" y="352980"/>
                </a:lnTo>
                <a:lnTo>
                  <a:pt x="117172" y="403421"/>
                </a:lnTo>
                <a:lnTo>
                  <a:pt x="81369" y="455456"/>
                </a:lnTo>
                <a:lnTo>
                  <a:pt x="52076" y="508820"/>
                </a:lnTo>
                <a:lnTo>
                  <a:pt x="29293" y="563247"/>
                </a:lnTo>
                <a:lnTo>
                  <a:pt x="13019" y="618472"/>
                </a:lnTo>
                <a:lnTo>
                  <a:pt x="3254" y="674228"/>
                </a:lnTo>
                <a:lnTo>
                  <a:pt x="0" y="730249"/>
                </a:lnTo>
                <a:lnTo>
                  <a:pt x="3254" y="786271"/>
                </a:lnTo>
                <a:lnTo>
                  <a:pt x="13019" y="842027"/>
                </a:lnTo>
                <a:lnTo>
                  <a:pt x="29293" y="897252"/>
                </a:lnTo>
                <a:lnTo>
                  <a:pt x="52076" y="951679"/>
                </a:lnTo>
                <a:lnTo>
                  <a:pt x="81369" y="1005043"/>
                </a:lnTo>
                <a:lnTo>
                  <a:pt x="117172" y="1057078"/>
                </a:lnTo>
                <a:lnTo>
                  <a:pt x="159484" y="1107519"/>
                </a:lnTo>
                <a:lnTo>
                  <a:pt x="208305" y="1156098"/>
                </a:lnTo>
                <a:lnTo>
                  <a:pt x="263637" y="1202552"/>
                </a:lnTo>
                <a:lnTo>
                  <a:pt x="325478" y="1246614"/>
                </a:lnTo>
                <a:lnTo>
                  <a:pt x="392528" y="1287252"/>
                </a:lnTo>
                <a:lnTo>
                  <a:pt x="463218" y="1323613"/>
                </a:lnTo>
                <a:lnTo>
                  <a:pt x="537144" y="1355695"/>
                </a:lnTo>
                <a:lnTo>
                  <a:pt x="613901" y="1383501"/>
                </a:lnTo>
                <a:lnTo>
                  <a:pt x="693085" y="1407028"/>
                </a:lnTo>
                <a:lnTo>
                  <a:pt x="774291" y="1426278"/>
                </a:lnTo>
                <a:lnTo>
                  <a:pt x="857115" y="1441250"/>
                </a:lnTo>
                <a:lnTo>
                  <a:pt x="941152" y="1451944"/>
                </a:lnTo>
                <a:lnTo>
                  <a:pt x="1025999" y="1458361"/>
                </a:lnTo>
                <a:lnTo>
                  <a:pt x="1111249" y="1460499"/>
                </a:lnTo>
                <a:lnTo>
                  <a:pt x="1196500" y="1458361"/>
                </a:lnTo>
                <a:lnTo>
                  <a:pt x="1281346" y="1451944"/>
                </a:lnTo>
                <a:lnTo>
                  <a:pt x="1365384" y="1441250"/>
                </a:lnTo>
                <a:lnTo>
                  <a:pt x="1448208" y="1426278"/>
                </a:lnTo>
                <a:lnTo>
                  <a:pt x="1529414" y="1407028"/>
                </a:lnTo>
                <a:lnTo>
                  <a:pt x="1608598" y="1383501"/>
                </a:lnTo>
                <a:lnTo>
                  <a:pt x="1685355" y="1355695"/>
                </a:lnTo>
                <a:lnTo>
                  <a:pt x="1759281" y="1323613"/>
                </a:lnTo>
                <a:lnTo>
                  <a:pt x="1829971" y="1287252"/>
                </a:lnTo>
                <a:lnTo>
                  <a:pt x="1897021" y="1246614"/>
                </a:lnTo>
                <a:lnTo>
                  <a:pt x="1958862" y="1202552"/>
                </a:lnTo>
                <a:lnTo>
                  <a:pt x="2014193" y="1156098"/>
                </a:lnTo>
                <a:lnTo>
                  <a:pt x="2063015" y="1107519"/>
                </a:lnTo>
                <a:lnTo>
                  <a:pt x="2105327" y="1057078"/>
                </a:lnTo>
                <a:lnTo>
                  <a:pt x="2141130" y="1005043"/>
                </a:lnTo>
                <a:lnTo>
                  <a:pt x="2170423" y="951679"/>
                </a:lnTo>
                <a:lnTo>
                  <a:pt x="2193206" y="897252"/>
                </a:lnTo>
                <a:lnTo>
                  <a:pt x="2209480" y="842027"/>
                </a:lnTo>
                <a:lnTo>
                  <a:pt x="2219244" y="786271"/>
                </a:lnTo>
                <a:lnTo>
                  <a:pt x="2222499" y="730249"/>
                </a:lnTo>
                <a:lnTo>
                  <a:pt x="2219244" y="674228"/>
                </a:lnTo>
                <a:lnTo>
                  <a:pt x="2209480" y="618472"/>
                </a:lnTo>
                <a:lnTo>
                  <a:pt x="2193206" y="563247"/>
                </a:lnTo>
                <a:lnTo>
                  <a:pt x="2170423" y="508820"/>
                </a:lnTo>
                <a:lnTo>
                  <a:pt x="2141130" y="455456"/>
                </a:lnTo>
                <a:lnTo>
                  <a:pt x="2105327" y="403421"/>
                </a:lnTo>
                <a:lnTo>
                  <a:pt x="2063015" y="352980"/>
                </a:lnTo>
                <a:lnTo>
                  <a:pt x="2014193" y="304401"/>
                </a:lnTo>
                <a:lnTo>
                  <a:pt x="1958862" y="257947"/>
                </a:lnTo>
                <a:lnTo>
                  <a:pt x="1897021" y="213885"/>
                </a:lnTo>
                <a:close/>
              </a:path>
            </a:pathLst>
          </a:custGeom>
          <a:solidFill>
            <a:srgbClr val="00A7DE"/>
          </a:solidFill>
        </p:spPr>
        <p:txBody>
          <a:bodyPr wrap="square" lIns="0" tIns="0" rIns="0" bIns="0" rtlCol="0">
            <a:noAutofit/>
          </a:bodyPr>
          <a:lstStyle/>
          <a:p>
            <a:endParaRPr/>
          </a:p>
        </p:txBody>
      </p:sp>
      <p:sp>
        <p:nvSpPr>
          <p:cNvPr id="30" name="object 30"/>
          <p:cNvSpPr/>
          <p:nvPr/>
        </p:nvSpPr>
        <p:spPr>
          <a:xfrm>
            <a:off x="1401961" y="2509242"/>
            <a:ext cx="544711" cy="258961"/>
          </a:xfrm>
          <a:prstGeom prst="rect">
            <a:avLst/>
          </a:prstGeom>
          <a:blipFill>
            <a:blip r:embed="rId3" cstate="print"/>
            <a:stretch>
              <a:fillRect/>
            </a:stretch>
          </a:blipFill>
        </p:spPr>
        <p:txBody>
          <a:bodyPr wrap="square" lIns="0" tIns="0" rIns="0" bIns="0" rtlCol="0">
            <a:noAutofit/>
          </a:bodyPr>
          <a:lstStyle/>
          <a:p>
            <a:endParaRPr/>
          </a:p>
        </p:txBody>
      </p:sp>
      <p:sp>
        <p:nvSpPr>
          <p:cNvPr id="31" name="object 31"/>
          <p:cNvSpPr/>
          <p:nvPr/>
        </p:nvSpPr>
        <p:spPr>
          <a:xfrm>
            <a:off x="5759648" y="2803922"/>
            <a:ext cx="535782" cy="352084"/>
          </a:xfrm>
          <a:custGeom>
            <a:avLst/>
            <a:gdLst/>
            <a:ahLst/>
            <a:cxnLst/>
            <a:rect l="l" t="t" r="r" b="b"/>
            <a:pathLst>
              <a:path w="762001" h="500742">
                <a:moveTo>
                  <a:pt x="650408" y="73332"/>
                </a:moveTo>
                <a:lnTo>
                  <a:pt x="671610" y="88438"/>
                </a:lnTo>
                <a:lnTo>
                  <a:pt x="707320" y="121021"/>
                </a:lnTo>
                <a:lnTo>
                  <a:pt x="734103" y="156156"/>
                </a:lnTo>
                <a:lnTo>
                  <a:pt x="751957" y="193113"/>
                </a:lnTo>
                <a:lnTo>
                  <a:pt x="760885" y="231163"/>
                </a:lnTo>
                <a:lnTo>
                  <a:pt x="762001" y="250371"/>
                </a:lnTo>
                <a:lnTo>
                  <a:pt x="760885" y="269578"/>
                </a:lnTo>
                <a:lnTo>
                  <a:pt x="751957" y="307629"/>
                </a:lnTo>
                <a:lnTo>
                  <a:pt x="734103" y="344586"/>
                </a:lnTo>
                <a:lnTo>
                  <a:pt x="707320" y="379720"/>
                </a:lnTo>
                <a:lnTo>
                  <a:pt x="671610" y="412303"/>
                </a:lnTo>
                <a:lnTo>
                  <a:pt x="650408" y="427410"/>
                </a:lnTo>
                <a:lnTo>
                  <a:pt x="627419" y="441343"/>
                </a:lnTo>
                <a:lnTo>
                  <a:pt x="603182" y="453810"/>
                </a:lnTo>
                <a:lnTo>
                  <a:pt x="577836" y="464809"/>
                </a:lnTo>
                <a:lnTo>
                  <a:pt x="551520" y="474343"/>
                </a:lnTo>
                <a:lnTo>
                  <a:pt x="524371" y="482409"/>
                </a:lnTo>
                <a:lnTo>
                  <a:pt x="496529" y="489009"/>
                </a:lnTo>
                <a:lnTo>
                  <a:pt x="468132" y="494142"/>
                </a:lnTo>
                <a:lnTo>
                  <a:pt x="439319" y="497809"/>
                </a:lnTo>
                <a:lnTo>
                  <a:pt x="410229" y="500009"/>
                </a:lnTo>
                <a:lnTo>
                  <a:pt x="381000" y="500742"/>
                </a:lnTo>
                <a:lnTo>
                  <a:pt x="351771" y="500009"/>
                </a:lnTo>
                <a:lnTo>
                  <a:pt x="322681" y="497809"/>
                </a:lnTo>
                <a:lnTo>
                  <a:pt x="293868" y="494142"/>
                </a:lnTo>
                <a:lnTo>
                  <a:pt x="265472" y="489009"/>
                </a:lnTo>
                <a:lnTo>
                  <a:pt x="237629" y="482409"/>
                </a:lnTo>
                <a:lnTo>
                  <a:pt x="210481" y="474343"/>
                </a:lnTo>
                <a:lnTo>
                  <a:pt x="184164" y="464809"/>
                </a:lnTo>
                <a:lnTo>
                  <a:pt x="158818" y="453810"/>
                </a:lnTo>
                <a:lnTo>
                  <a:pt x="134581" y="441343"/>
                </a:lnTo>
                <a:lnTo>
                  <a:pt x="111592" y="427410"/>
                </a:lnTo>
                <a:lnTo>
                  <a:pt x="90390" y="412303"/>
                </a:lnTo>
                <a:lnTo>
                  <a:pt x="54680" y="379720"/>
                </a:lnTo>
                <a:lnTo>
                  <a:pt x="27898" y="344586"/>
                </a:lnTo>
                <a:lnTo>
                  <a:pt x="10043" y="307629"/>
                </a:lnTo>
                <a:lnTo>
                  <a:pt x="1115" y="269578"/>
                </a:lnTo>
                <a:lnTo>
                  <a:pt x="0" y="250371"/>
                </a:lnTo>
                <a:lnTo>
                  <a:pt x="1115" y="231163"/>
                </a:lnTo>
                <a:lnTo>
                  <a:pt x="10043" y="193113"/>
                </a:lnTo>
                <a:lnTo>
                  <a:pt x="27898" y="156156"/>
                </a:lnTo>
                <a:lnTo>
                  <a:pt x="54680" y="121021"/>
                </a:lnTo>
                <a:lnTo>
                  <a:pt x="90390" y="88438"/>
                </a:lnTo>
                <a:lnTo>
                  <a:pt x="111592" y="73332"/>
                </a:lnTo>
                <a:lnTo>
                  <a:pt x="134581" y="59398"/>
                </a:lnTo>
                <a:lnTo>
                  <a:pt x="158818" y="46932"/>
                </a:lnTo>
                <a:lnTo>
                  <a:pt x="184164" y="35932"/>
                </a:lnTo>
                <a:lnTo>
                  <a:pt x="210481" y="26399"/>
                </a:lnTo>
                <a:lnTo>
                  <a:pt x="237629" y="18333"/>
                </a:lnTo>
                <a:lnTo>
                  <a:pt x="265472" y="11733"/>
                </a:lnTo>
                <a:lnTo>
                  <a:pt x="293868" y="6599"/>
                </a:lnTo>
                <a:lnTo>
                  <a:pt x="322681" y="2933"/>
                </a:lnTo>
                <a:lnTo>
                  <a:pt x="351771" y="733"/>
                </a:lnTo>
                <a:lnTo>
                  <a:pt x="381000" y="0"/>
                </a:lnTo>
                <a:lnTo>
                  <a:pt x="410229" y="733"/>
                </a:lnTo>
                <a:lnTo>
                  <a:pt x="439319" y="2933"/>
                </a:lnTo>
                <a:lnTo>
                  <a:pt x="468132" y="6599"/>
                </a:lnTo>
                <a:lnTo>
                  <a:pt x="496529" y="11733"/>
                </a:lnTo>
                <a:lnTo>
                  <a:pt x="524371" y="18333"/>
                </a:lnTo>
                <a:lnTo>
                  <a:pt x="551520" y="26399"/>
                </a:lnTo>
                <a:lnTo>
                  <a:pt x="577836" y="35932"/>
                </a:lnTo>
                <a:lnTo>
                  <a:pt x="603182" y="46932"/>
                </a:lnTo>
                <a:lnTo>
                  <a:pt x="627419" y="59398"/>
                </a:lnTo>
                <a:lnTo>
                  <a:pt x="650408" y="73332"/>
                </a:lnTo>
              </a:path>
            </a:pathLst>
          </a:custGeom>
          <a:ln w="25400">
            <a:solidFill>
              <a:srgbClr val="F56A40"/>
            </a:solidFill>
          </a:ln>
        </p:spPr>
        <p:txBody>
          <a:bodyPr wrap="square" lIns="0" tIns="0" rIns="0" bIns="0" rtlCol="0">
            <a:noAutofit/>
          </a:bodyPr>
          <a:lstStyle/>
          <a:p>
            <a:endParaRPr/>
          </a:p>
        </p:txBody>
      </p:sp>
      <p:sp>
        <p:nvSpPr>
          <p:cNvPr id="32" name="object 32"/>
          <p:cNvSpPr/>
          <p:nvPr/>
        </p:nvSpPr>
        <p:spPr>
          <a:xfrm>
            <a:off x="5875734" y="2911078"/>
            <a:ext cx="294680" cy="169664"/>
          </a:xfrm>
          <a:prstGeom prst="rect">
            <a:avLst/>
          </a:prstGeom>
          <a:blipFill>
            <a:blip r:embed="rId4" cstate="print"/>
            <a:stretch>
              <a:fillRect/>
            </a:stretch>
          </a:blipFill>
        </p:spPr>
        <p:txBody>
          <a:bodyPr wrap="square" lIns="0" tIns="0" rIns="0" bIns="0" rtlCol="0">
            <a:noAutofit/>
          </a:bodyPr>
          <a:lstStyle/>
          <a:p>
            <a:endParaRPr/>
          </a:p>
        </p:txBody>
      </p:sp>
      <p:sp>
        <p:nvSpPr>
          <p:cNvPr id="33" name="object 33"/>
          <p:cNvSpPr/>
          <p:nvPr/>
        </p:nvSpPr>
        <p:spPr>
          <a:xfrm>
            <a:off x="2857500" y="3536156"/>
            <a:ext cx="535781" cy="352084"/>
          </a:xfrm>
          <a:custGeom>
            <a:avLst/>
            <a:gdLst/>
            <a:ahLst/>
            <a:cxnLst/>
            <a:rect l="l" t="t" r="r" b="b"/>
            <a:pathLst>
              <a:path w="761999" h="500742">
                <a:moveTo>
                  <a:pt x="650407" y="73332"/>
                </a:moveTo>
                <a:lnTo>
                  <a:pt x="671609" y="88438"/>
                </a:lnTo>
                <a:lnTo>
                  <a:pt x="707319" y="121021"/>
                </a:lnTo>
                <a:lnTo>
                  <a:pt x="734101" y="156156"/>
                </a:lnTo>
                <a:lnTo>
                  <a:pt x="751956" y="193113"/>
                </a:lnTo>
                <a:lnTo>
                  <a:pt x="760883" y="231163"/>
                </a:lnTo>
                <a:lnTo>
                  <a:pt x="761999" y="250371"/>
                </a:lnTo>
                <a:lnTo>
                  <a:pt x="760883" y="269578"/>
                </a:lnTo>
                <a:lnTo>
                  <a:pt x="751956" y="307629"/>
                </a:lnTo>
                <a:lnTo>
                  <a:pt x="734101" y="344586"/>
                </a:lnTo>
                <a:lnTo>
                  <a:pt x="707319" y="379720"/>
                </a:lnTo>
                <a:lnTo>
                  <a:pt x="671609" y="412303"/>
                </a:lnTo>
                <a:lnTo>
                  <a:pt x="650407" y="427410"/>
                </a:lnTo>
                <a:lnTo>
                  <a:pt x="627418" y="441343"/>
                </a:lnTo>
                <a:lnTo>
                  <a:pt x="603181" y="453810"/>
                </a:lnTo>
                <a:lnTo>
                  <a:pt x="577835" y="464809"/>
                </a:lnTo>
                <a:lnTo>
                  <a:pt x="551519" y="474343"/>
                </a:lnTo>
                <a:lnTo>
                  <a:pt x="524370" y="482409"/>
                </a:lnTo>
                <a:lnTo>
                  <a:pt x="496528" y="489009"/>
                </a:lnTo>
                <a:lnTo>
                  <a:pt x="468131" y="494142"/>
                </a:lnTo>
                <a:lnTo>
                  <a:pt x="439318" y="497809"/>
                </a:lnTo>
                <a:lnTo>
                  <a:pt x="410228" y="500009"/>
                </a:lnTo>
                <a:lnTo>
                  <a:pt x="380999" y="500742"/>
                </a:lnTo>
                <a:lnTo>
                  <a:pt x="351770" y="500009"/>
                </a:lnTo>
                <a:lnTo>
                  <a:pt x="322680" y="497809"/>
                </a:lnTo>
                <a:lnTo>
                  <a:pt x="293867" y="494142"/>
                </a:lnTo>
                <a:lnTo>
                  <a:pt x="265471" y="489009"/>
                </a:lnTo>
                <a:lnTo>
                  <a:pt x="237628" y="482409"/>
                </a:lnTo>
                <a:lnTo>
                  <a:pt x="210480" y="474343"/>
                </a:lnTo>
                <a:lnTo>
                  <a:pt x="184163" y="464809"/>
                </a:lnTo>
                <a:lnTo>
                  <a:pt x="158817" y="453810"/>
                </a:lnTo>
                <a:lnTo>
                  <a:pt x="134580" y="441343"/>
                </a:lnTo>
                <a:lnTo>
                  <a:pt x="111592" y="427410"/>
                </a:lnTo>
                <a:lnTo>
                  <a:pt x="90389" y="412303"/>
                </a:lnTo>
                <a:lnTo>
                  <a:pt x="54680" y="379720"/>
                </a:lnTo>
                <a:lnTo>
                  <a:pt x="27898" y="344586"/>
                </a:lnTo>
                <a:lnTo>
                  <a:pt x="10043" y="307629"/>
                </a:lnTo>
                <a:lnTo>
                  <a:pt x="1115" y="269578"/>
                </a:lnTo>
                <a:lnTo>
                  <a:pt x="0" y="250371"/>
                </a:lnTo>
                <a:lnTo>
                  <a:pt x="1115" y="231163"/>
                </a:lnTo>
                <a:lnTo>
                  <a:pt x="10043" y="193113"/>
                </a:lnTo>
                <a:lnTo>
                  <a:pt x="27898" y="156156"/>
                </a:lnTo>
                <a:lnTo>
                  <a:pt x="54680" y="121021"/>
                </a:lnTo>
                <a:lnTo>
                  <a:pt x="90389" y="88438"/>
                </a:lnTo>
                <a:lnTo>
                  <a:pt x="111592" y="73332"/>
                </a:lnTo>
                <a:lnTo>
                  <a:pt x="134580" y="59398"/>
                </a:lnTo>
                <a:lnTo>
                  <a:pt x="158817" y="46932"/>
                </a:lnTo>
                <a:lnTo>
                  <a:pt x="184163" y="35932"/>
                </a:lnTo>
                <a:lnTo>
                  <a:pt x="210480" y="26399"/>
                </a:lnTo>
                <a:lnTo>
                  <a:pt x="237628" y="18333"/>
                </a:lnTo>
                <a:lnTo>
                  <a:pt x="265471" y="11733"/>
                </a:lnTo>
                <a:lnTo>
                  <a:pt x="293867" y="6599"/>
                </a:lnTo>
                <a:lnTo>
                  <a:pt x="322680" y="2933"/>
                </a:lnTo>
                <a:lnTo>
                  <a:pt x="351770" y="733"/>
                </a:lnTo>
                <a:lnTo>
                  <a:pt x="380999" y="0"/>
                </a:lnTo>
                <a:lnTo>
                  <a:pt x="410228" y="733"/>
                </a:lnTo>
                <a:lnTo>
                  <a:pt x="439318" y="2933"/>
                </a:lnTo>
                <a:lnTo>
                  <a:pt x="468131" y="6599"/>
                </a:lnTo>
                <a:lnTo>
                  <a:pt x="496528" y="11733"/>
                </a:lnTo>
                <a:lnTo>
                  <a:pt x="524370" y="18333"/>
                </a:lnTo>
                <a:lnTo>
                  <a:pt x="551519" y="26399"/>
                </a:lnTo>
                <a:lnTo>
                  <a:pt x="577835" y="35932"/>
                </a:lnTo>
                <a:lnTo>
                  <a:pt x="603181" y="46932"/>
                </a:lnTo>
                <a:lnTo>
                  <a:pt x="627418" y="59398"/>
                </a:lnTo>
                <a:lnTo>
                  <a:pt x="650407" y="73332"/>
                </a:lnTo>
              </a:path>
            </a:pathLst>
          </a:custGeom>
          <a:ln w="25400">
            <a:solidFill>
              <a:srgbClr val="F56A40"/>
            </a:solidFill>
          </a:ln>
        </p:spPr>
        <p:txBody>
          <a:bodyPr wrap="square" lIns="0" tIns="0" rIns="0" bIns="0" rtlCol="0">
            <a:noAutofit/>
          </a:bodyPr>
          <a:lstStyle/>
          <a:p>
            <a:endParaRPr/>
          </a:p>
        </p:txBody>
      </p:sp>
      <p:sp>
        <p:nvSpPr>
          <p:cNvPr id="34" name="object 34"/>
          <p:cNvSpPr/>
          <p:nvPr/>
        </p:nvSpPr>
        <p:spPr>
          <a:xfrm>
            <a:off x="2973586" y="3643313"/>
            <a:ext cx="294680" cy="169664"/>
          </a:xfrm>
          <a:prstGeom prst="rect">
            <a:avLst/>
          </a:prstGeom>
          <a:blipFill>
            <a:blip r:embed="rId4" cstate="print"/>
            <a:stretch>
              <a:fillRect/>
            </a:stretch>
          </a:blipFill>
        </p:spPr>
        <p:txBody>
          <a:bodyPr wrap="square" lIns="0" tIns="0" rIns="0" bIns="0" rtlCol="0">
            <a:noAutofit/>
          </a:bodyPr>
          <a:lstStyle/>
          <a:p>
            <a:endParaRPr/>
          </a:p>
        </p:txBody>
      </p:sp>
      <p:sp>
        <p:nvSpPr>
          <p:cNvPr id="35" name="object 35"/>
          <p:cNvSpPr/>
          <p:nvPr/>
        </p:nvSpPr>
        <p:spPr>
          <a:xfrm>
            <a:off x="2857500" y="4277320"/>
            <a:ext cx="535781" cy="352084"/>
          </a:xfrm>
          <a:custGeom>
            <a:avLst/>
            <a:gdLst/>
            <a:ahLst/>
            <a:cxnLst/>
            <a:rect l="l" t="t" r="r" b="b"/>
            <a:pathLst>
              <a:path w="761999" h="500742">
                <a:moveTo>
                  <a:pt x="650407" y="73332"/>
                </a:moveTo>
                <a:lnTo>
                  <a:pt x="671609" y="88438"/>
                </a:lnTo>
                <a:lnTo>
                  <a:pt x="707319" y="121021"/>
                </a:lnTo>
                <a:lnTo>
                  <a:pt x="734101" y="156156"/>
                </a:lnTo>
                <a:lnTo>
                  <a:pt x="751956" y="193113"/>
                </a:lnTo>
                <a:lnTo>
                  <a:pt x="760883" y="231163"/>
                </a:lnTo>
                <a:lnTo>
                  <a:pt x="761999" y="250371"/>
                </a:lnTo>
                <a:lnTo>
                  <a:pt x="760883" y="269578"/>
                </a:lnTo>
                <a:lnTo>
                  <a:pt x="751956" y="307629"/>
                </a:lnTo>
                <a:lnTo>
                  <a:pt x="734101" y="344586"/>
                </a:lnTo>
                <a:lnTo>
                  <a:pt x="707319" y="379720"/>
                </a:lnTo>
                <a:lnTo>
                  <a:pt x="671609" y="412303"/>
                </a:lnTo>
                <a:lnTo>
                  <a:pt x="650407" y="427410"/>
                </a:lnTo>
                <a:lnTo>
                  <a:pt x="627418" y="441343"/>
                </a:lnTo>
                <a:lnTo>
                  <a:pt x="603181" y="453810"/>
                </a:lnTo>
                <a:lnTo>
                  <a:pt x="577835" y="464809"/>
                </a:lnTo>
                <a:lnTo>
                  <a:pt x="551519" y="474343"/>
                </a:lnTo>
                <a:lnTo>
                  <a:pt x="524370" y="482409"/>
                </a:lnTo>
                <a:lnTo>
                  <a:pt x="496528" y="489009"/>
                </a:lnTo>
                <a:lnTo>
                  <a:pt x="468131" y="494142"/>
                </a:lnTo>
                <a:lnTo>
                  <a:pt x="439318" y="497809"/>
                </a:lnTo>
                <a:lnTo>
                  <a:pt x="410228" y="500009"/>
                </a:lnTo>
                <a:lnTo>
                  <a:pt x="380999" y="500742"/>
                </a:lnTo>
                <a:lnTo>
                  <a:pt x="351770" y="500009"/>
                </a:lnTo>
                <a:lnTo>
                  <a:pt x="322680" y="497809"/>
                </a:lnTo>
                <a:lnTo>
                  <a:pt x="293867" y="494142"/>
                </a:lnTo>
                <a:lnTo>
                  <a:pt x="265471" y="489009"/>
                </a:lnTo>
                <a:lnTo>
                  <a:pt x="237628" y="482409"/>
                </a:lnTo>
                <a:lnTo>
                  <a:pt x="210480" y="474343"/>
                </a:lnTo>
                <a:lnTo>
                  <a:pt x="184163" y="464809"/>
                </a:lnTo>
                <a:lnTo>
                  <a:pt x="158817" y="453810"/>
                </a:lnTo>
                <a:lnTo>
                  <a:pt x="134580" y="441343"/>
                </a:lnTo>
                <a:lnTo>
                  <a:pt x="111592" y="427410"/>
                </a:lnTo>
                <a:lnTo>
                  <a:pt x="90389" y="412303"/>
                </a:lnTo>
                <a:lnTo>
                  <a:pt x="54680" y="379720"/>
                </a:lnTo>
                <a:lnTo>
                  <a:pt x="27898" y="344586"/>
                </a:lnTo>
                <a:lnTo>
                  <a:pt x="10043" y="307629"/>
                </a:lnTo>
                <a:lnTo>
                  <a:pt x="1115" y="269578"/>
                </a:lnTo>
                <a:lnTo>
                  <a:pt x="0" y="250371"/>
                </a:lnTo>
                <a:lnTo>
                  <a:pt x="1115" y="231163"/>
                </a:lnTo>
                <a:lnTo>
                  <a:pt x="10043" y="193113"/>
                </a:lnTo>
                <a:lnTo>
                  <a:pt x="27898" y="156156"/>
                </a:lnTo>
                <a:lnTo>
                  <a:pt x="54680" y="121021"/>
                </a:lnTo>
                <a:lnTo>
                  <a:pt x="90389" y="88438"/>
                </a:lnTo>
                <a:lnTo>
                  <a:pt x="111592" y="73332"/>
                </a:lnTo>
                <a:lnTo>
                  <a:pt x="134580" y="59398"/>
                </a:lnTo>
                <a:lnTo>
                  <a:pt x="158817" y="46932"/>
                </a:lnTo>
                <a:lnTo>
                  <a:pt x="184163" y="35932"/>
                </a:lnTo>
                <a:lnTo>
                  <a:pt x="210480" y="26399"/>
                </a:lnTo>
                <a:lnTo>
                  <a:pt x="237628" y="18333"/>
                </a:lnTo>
                <a:lnTo>
                  <a:pt x="265471" y="11733"/>
                </a:lnTo>
                <a:lnTo>
                  <a:pt x="293867" y="6599"/>
                </a:lnTo>
                <a:lnTo>
                  <a:pt x="322680" y="2933"/>
                </a:lnTo>
                <a:lnTo>
                  <a:pt x="351770" y="733"/>
                </a:lnTo>
                <a:lnTo>
                  <a:pt x="380999" y="0"/>
                </a:lnTo>
                <a:lnTo>
                  <a:pt x="410228" y="733"/>
                </a:lnTo>
                <a:lnTo>
                  <a:pt x="439318" y="2933"/>
                </a:lnTo>
                <a:lnTo>
                  <a:pt x="468131" y="6599"/>
                </a:lnTo>
                <a:lnTo>
                  <a:pt x="496528" y="11733"/>
                </a:lnTo>
                <a:lnTo>
                  <a:pt x="524370" y="18333"/>
                </a:lnTo>
                <a:lnTo>
                  <a:pt x="551519" y="26399"/>
                </a:lnTo>
                <a:lnTo>
                  <a:pt x="577835" y="35932"/>
                </a:lnTo>
                <a:lnTo>
                  <a:pt x="603181" y="46932"/>
                </a:lnTo>
                <a:lnTo>
                  <a:pt x="627418" y="59398"/>
                </a:lnTo>
                <a:lnTo>
                  <a:pt x="650407" y="73332"/>
                </a:lnTo>
              </a:path>
            </a:pathLst>
          </a:custGeom>
          <a:ln w="25400">
            <a:solidFill>
              <a:srgbClr val="F56A40"/>
            </a:solidFill>
          </a:ln>
        </p:spPr>
        <p:txBody>
          <a:bodyPr wrap="square" lIns="0" tIns="0" rIns="0" bIns="0" rtlCol="0">
            <a:noAutofit/>
          </a:bodyPr>
          <a:lstStyle/>
          <a:p>
            <a:endParaRPr/>
          </a:p>
        </p:txBody>
      </p:sp>
      <p:sp>
        <p:nvSpPr>
          <p:cNvPr id="36" name="object 36"/>
          <p:cNvSpPr/>
          <p:nvPr/>
        </p:nvSpPr>
        <p:spPr>
          <a:xfrm>
            <a:off x="2973586" y="4384477"/>
            <a:ext cx="294680" cy="169664"/>
          </a:xfrm>
          <a:prstGeom prst="rect">
            <a:avLst/>
          </a:prstGeom>
          <a:blipFill>
            <a:blip r:embed="rId4" cstate="print"/>
            <a:stretch>
              <a:fillRect/>
            </a:stretch>
          </a:blipFill>
        </p:spPr>
        <p:txBody>
          <a:bodyPr wrap="square" lIns="0" tIns="0" rIns="0" bIns="0" rtlCol="0">
            <a:noAutofit/>
          </a:bodyPr>
          <a:lstStyle/>
          <a:p>
            <a:endParaRPr/>
          </a:p>
        </p:txBody>
      </p:sp>
      <p:sp>
        <p:nvSpPr>
          <p:cNvPr id="37" name="object 37"/>
          <p:cNvSpPr/>
          <p:nvPr/>
        </p:nvSpPr>
        <p:spPr>
          <a:xfrm>
            <a:off x="892969" y="5781925"/>
            <a:ext cx="7358063" cy="47"/>
          </a:xfrm>
          <a:custGeom>
            <a:avLst/>
            <a:gdLst/>
            <a:ahLst/>
            <a:cxnLst/>
            <a:rect l="l" t="t" r="r" b="b"/>
            <a:pathLst>
              <a:path w="10464800" h="67">
                <a:moveTo>
                  <a:pt x="0" y="67"/>
                </a:moveTo>
                <a:lnTo>
                  <a:pt x="10464800" y="0"/>
                </a:lnTo>
              </a:path>
            </a:pathLst>
          </a:custGeom>
          <a:ln w="50800">
            <a:solidFill>
              <a:srgbClr val="FEFFFF"/>
            </a:solidFill>
          </a:ln>
        </p:spPr>
        <p:txBody>
          <a:bodyPr wrap="square" lIns="0" tIns="0" rIns="0" bIns="0" rtlCol="0">
            <a:noAutofit/>
          </a:bodyPr>
          <a:lstStyle/>
          <a:p>
            <a:endParaRPr/>
          </a:p>
        </p:txBody>
      </p:sp>
      <p:sp>
        <p:nvSpPr>
          <p:cNvPr id="38" name="object 38"/>
          <p:cNvSpPr/>
          <p:nvPr/>
        </p:nvSpPr>
        <p:spPr>
          <a:xfrm>
            <a:off x="906363" y="5509617"/>
            <a:ext cx="0" cy="294678"/>
          </a:xfrm>
          <a:custGeom>
            <a:avLst/>
            <a:gdLst/>
            <a:ahLst/>
            <a:cxnLst/>
            <a:rect l="l" t="t" r="r" b="b"/>
            <a:pathLst>
              <a:path h="419098">
                <a:moveTo>
                  <a:pt x="0" y="419098"/>
                </a:moveTo>
                <a:lnTo>
                  <a:pt x="0" y="0"/>
                </a:lnTo>
              </a:path>
            </a:pathLst>
          </a:custGeom>
          <a:ln w="50800">
            <a:solidFill>
              <a:srgbClr val="FEFFFF"/>
            </a:solidFill>
          </a:ln>
        </p:spPr>
        <p:txBody>
          <a:bodyPr wrap="square" lIns="0" tIns="0" rIns="0" bIns="0" rtlCol="0">
            <a:noAutofit/>
          </a:bodyPr>
          <a:lstStyle/>
          <a:p>
            <a:endParaRPr/>
          </a:p>
        </p:txBody>
      </p:sp>
      <p:sp>
        <p:nvSpPr>
          <p:cNvPr id="39" name="object 39"/>
          <p:cNvSpPr/>
          <p:nvPr/>
        </p:nvSpPr>
        <p:spPr>
          <a:xfrm>
            <a:off x="8233172" y="5509617"/>
            <a:ext cx="0" cy="294678"/>
          </a:xfrm>
          <a:custGeom>
            <a:avLst/>
            <a:gdLst/>
            <a:ahLst/>
            <a:cxnLst/>
            <a:rect l="l" t="t" r="r" b="b"/>
            <a:pathLst>
              <a:path h="419098">
                <a:moveTo>
                  <a:pt x="0" y="419098"/>
                </a:moveTo>
                <a:lnTo>
                  <a:pt x="0" y="0"/>
                </a:lnTo>
              </a:path>
            </a:pathLst>
          </a:custGeom>
          <a:ln w="50800">
            <a:solidFill>
              <a:srgbClr val="FEFFFF"/>
            </a:solidFill>
          </a:ln>
        </p:spPr>
        <p:txBody>
          <a:bodyPr wrap="square" lIns="0" tIns="0" rIns="0" bIns="0" rtlCol="0">
            <a:noAutofit/>
          </a:bodyPr>
          <a:lstStyle/>
          <a:p>
            <a:endParaRPr/>
          </a:p>
        </p:txBody>
      </p:sp>
      <p:sp>
        <p:nvSpPr>
          <p:cNvPr id="40" name="object 40"/>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10" name="object 10"/>
          <p:cNvSpPr txBox="1"/>
          <p:nvPr/>
        </p:nvSpPr>
        <p:spPr>
          <a:xfrm>
            <a:off x="1071563" y="1301520"/>
            <a:ext cx="609790" cy="232172"/>
          </a:xfrm>
          <a:prstGeom prst="rect">
            <a:avLst/>
          </a:prstGeom>
        </p:spPr>
        <p:txBody>
          <a:bodyPr wrap="square" lIns="0" tIns="0" rIns="0" bIns="0" rtlCol="0">
            <a:noAutofit/>
          </a:bodyPr>
          <a:lstStyle/>
          <a:p>
            <a:pPr marL="8929">
              <a:lnSpc>
                <a:spcPts val="1825"/>
              </a:lnSpc>
              <a:spcBef>
                <a:spcPts val="91"/>
              </a:spcBef>
            </a:pPr>
            <a:r>
              <a:rPr sz="1700" dirty="0">
                <a:solidFill>
                  <a:srgbClr val="CDF0FF"/>
                </a:solidFill>
                <a:latin typeface="Times New Roman"/>
                <a:cs typeface="Times New Roman"/>
              </a:rPr>
              <a:t>Spout:</a:t>
            </a:r>
            <a:endParaRPr sz="1700">
              <a:latin typeface="Times New Roman"/>
              <a:cs typeface="Times New Roman"/>
            </a:endParaRPr>
          </a:p>
        </p:txBody>
      </p:sp>
      <p:sp>
        <p:nvSpPr>
          <p:cNvPr id="9" name="object 9"/>
          <p:cNvSpPr txBox="1"/>
          <p:nvPr/>
        </p:nvSpPr>
        <p:spPr>
          <a:xfrm>
            <a:off x="6016715" y="1367930"/>
            <a:ext cx="2927473" cy="537070"/>
          </a:xfrm>
          <a:prstGeom prst="rect">
            <a:avLst/>
          </a:prstGeom>
        </p:spPr>
        <p:txBody>
          <a:bodyPr wrap="square" lIns="0" tIns="0" rIns="0" bIns="0" rtlCol="0">
            <a:noAutofit/>
          </a:bodyPr>
          <a:lstStyle/>
          <a:p>
            <a:pPr marL="8929">
              <a:lnSpc>
                <a:spcPts val="1385"/>
              </a:lnSpc>
              <a:spcBef>
                <a:spcPts val="69"/>
              </a:spcBef>
            </a:pPr>
            <a:r>
              <a:rPr sz="1300" dirty="0">
                <a:solidFill>
                  <a:srgbClr val="F2D6F1"/>
                </a:solidFill>
                <a:latin typeface="Times New Roman"/>
                <a:cs typeface="Times New Roman"/>
              </a:rPr>
              <a:t>Consumer</a:t>
            </a:r>
            <a:r>
              <a:rPr sz="1300" spc="9" dirty="0">
                <a:solidFill>
                  <a:srgbClr val="F2D6F1"/>
                </a:solidFill>
                <a:latin typeface="Times New Roman"/>
                <a:cs typeface="Times New Roman"/>
              </a:rPr>
              <a:t> </a:t>
            </a:r>
            <a:r>
              <a:rPr sz="1300" dirty="0">
                <a:solidFill>
                  <a:srgbClr val="F2D6F1"/>
                </a:solidFill>
                <a:latin typeface="Times New Roman"/>
                <a:cs typeface="Times New Roman"/>
              </a:rPr>
              <a:t>of streams</a:t>
            </a:r>
            <a:r>
              <a:rPr sz="1300" spc="270" dirty="0">
                <a:solidFill>
                  <a:srgbClr val="F2D6F1"/>
                </a:solidFill>
                <a:latin typeface="Times New Roman"/>
                <a:cs typeface="Times New Roman"/>
              </a:rPr>
              <a:t> </a:t>
            </a:r>
            <a:r>
              <a:rPr sz="1300">
                <a:solidFill>
                  <a:srgbClr val="F2D6F1"/>
                </a:solidFill>
                <a:latin typeface="Times New Roman"/>
                <a:cs typeface="Times New Roman"/>
              </a:rPr>
              <a:t>does</a:t>
            </a:r>
            <a:r>
              <a:rPr sz="1300" spc="139">
                <a:solidFill>
                  <a:srgbClr val="F2D6F1"/>
                </a:solidFill>
                <a:latin typeface="Times New Roman"/>
                <a:cs typeface="Times New Roman"/>
              </a:rPr>
              <a:t> </a:t>
            </a:r>
            <a:r>
              <a:rPr sz="1300" smtClean="0">
                <a:solidFill>
                  <a:srgbClr val="F2D6F1"/>
                </a:solidFill>
                <a:latin typeface="Times New Roman"/>
                <a:cs typeface="Times New Roman"/>
              </a:rPr>
              <a:t>some</a:t>
            </a:r>
            <a:r>
              <a:rPr lang="en-US" sz="1300" dirty="0" smtClean="0">
                <a:solidFill>
                  <a:srgbClr val="F2D6F1"/>
                </a:solidFill>
                <a:latin typeface="Times New Roman"/>
                <a:cs typeface="Times New Roman"/>
              </a:rPr>
              <a:t> </a:t>
            </a:r>
            <a:r>
              <a:rPr sz="1300" spc="79" smtClean="0">
                <a:solidFill>
                  <a:srgbClr val="F2D6F1"/>
                </a:solidFill>
                <a:latin typeface="Times New Roman"/>
                <a:cs typeface="Times New Roman"/>
              </a:rPr>
              <a:t> </a:t>
            </a:r>
            <a:r>
              <a:rPr sz="1300" smtClean="0">
                <a:solidFill>
                  <a:srgbClr val="F2D6F1"/>
                </a:solidFill>
                <a:latin typeface="Times New Roman"/>
                <a:cs typeface="Times New Roman"/>
              </a:rPr>
              <a:t>processing</a:t>
            </a:r>
            <a:r>
              <a:rPr lang="en-IN" sz="1300" dirty="0" smtClean="0">
                <a:solidFill>
                  <a:srgbClr val="F2D6F1"/>
                </a:solidFill>
                <a:latin typeface="Times New Roman"/>
                <a:cs typeface="Times New Roman"/>
              </a:rPr>
              <a:t> possibly</a:t>
            </a:r>
            <a:r>
              <a:rPr lang="en-IN" sz="1300" spc="84" dirty="0" smtClean="0">
                <a:solidFill>
                  <a:srgbClr val="F2D6F1"/>
                </a:solidFill>
                <a:latin typeface="Times New Roman"/>
                <a:cs typeface="Times New Roman"/>
              </a:rPr>
              <a:t> </a:t>
            </a:r>
            <a:r>
              <a:rPr lang="en-IN" sz="1300" dirty="0" smtClean="0">
                <a:solidFill>
                  <a:srgbClr val="F2D6F1"/>
                </a:solidFill>
                <a:latin typeface="Times New Roman"/>
                <a:cs typeface="Times New Roman"/>
              </a:rPr>
              <a:t>emits</a:t>
            </a:r>
            <a:r>
              <a:rPr lang="en-IN" sz="1300" spc="136" dirty="0" smtClean="0">
                <a:solidFill>
                  <a:srgbClr val="F2D6F1"/>
                </a:solidFill>
                <a:latin typeface="Times New Roman"/>
                <a:cs typeface="Times New Roman"/>
              </a:rPr>
              <a:t> </a:t>
            </a:r>
            <a:r>
              <a:rPr lang="en-IN" sz="1300" dirty="0" smtClean="0">
                <a:solidFill>
                  <a:srgbClr val="F2D6F1"/>
                </a:solidFill>
                <a:latin typeface="Times New Roman"/>
                <a:cs typeface="Times New Roman"/>
              </a:rPr>
              <a:t>new</a:t>
            </a:r>
            <a:r>
              <a:rPr lang="en-IN" sz="1300" spc="20" dirty="0" smtClean="0">
                <a:solidFill>
                  <a:srgbClr val="F2D6F1"/>
                </a:solidFill>
                <a:latin typeface="Times New Roman"/>
                <a:cs typeface="Times New Roman"/>
              </a:rPr>
              <a:t> </a:t>
            </a:r>
            <a:r>
              <a:rPr lang="en-IN" sz="1300" dirty="0" smtClean="0">
                <a:solidFill>
                  <a:srgbClr val="F2D6F1"/>
                </a:solidFill>
                <a:latin typeface="Times New Roman"/>
                <a:cs typeface="Times New Roman"/>
              </a:rPr>
              <a:t>tuples</a:t>
            </a:r>
            <a:endParaRPr sz="1300">
              <a:latin typeface="Times New Roman"/>
              <a:cs typeface="Times New Roman"/>
            </a:endParaRPr>
          </a:p>
        </p:txBody>
      </p:sp>
      <p:sp>
        <p:nvSpPr>
          <p:cNvPr id="8" name="object 8"/>
          <p:cNvSpPr txBox="1"/>
          <p:nvPr/>
        </p:nvSpPr>
        <p:spPr>
          <a:xfrm>
            <a:off x="7291700" y="2493633"/>
            <a:ext cx="405979" cy="232172"/>
          </a:xfrm>
          <a:prstGeom prst="rect">
            <a:avLst/>
          </a:prstGeom>
        </p:spPr>
        <p:txBody>
          <a:bodyPr wrap="square" lIns="0" tIns="0" rIns="0" bIns="0" rtlCol="0">
            <a:noAutofit/>
          </a:bodyPr>
          <a:lstStyle/>
          <a:p>
            <a:pPr marL="8929">
              <a:lnSpc>
                <a:spcPts val="1825"/>
              </a:lnSpc>
              <a:spcBef>
                <a:spcPts val="91"/>
              </a:spcBef>
            </a:pPr>
            <a:r>
              <a:rPr sz="1700" dirty="0">
                <a:solidFill>
                  <a:srgbClr val="FEFFFF"/>
                </a:solidFill>
                <a:latin typeface="Times New Roman"/>
                <a:cs typeface="Times New Roman"/>
              </a:rPr>
              <a:t>Bolt</a:t>
            </a:r>
            <a:endParaRPr sz="1700">
              <a:latin typeface="Times New Roman"/>
              <a:cs typeface="Times New Roman"/>
            </a:endParaRPr>
          </a:p>
        </p:txBody>
      </p:sp>
      <p:sp>
        <p:nvSpPr>
          <p:cNvPr id="7" name="object 7"/>
          <p:cNvSpPr txBox="1"/>
          <p:nvPr/>
        </p:nvSpPr>
        <p:spPr>
          <a:xfrm>
            <a:off x="1411216" y="2502563"/>
            <a:ext cx="558355" cy="232172"/>
          </a:xfrm>
          <a:prstGeom prst="rect">
            <a:avLst/>
          </a:prstGeom>
        </p:spPr>
        <p:txBody>
          <a:bodyPr wrap="square" lIns="0" tIns="0" rIns="0" bIns="0" rtlCol="0">
            <a:noAutofit/>
          </a:bodyPr>
          <a:lstStyle/>
          <a:p>
            <a:pPr marL="8929">
              <a:lnSpc>
                <a:spcPts val="1825"/>
              </a:lnSpc>
              <a:spcBef>
                <a:spcPts val="91"/>
              </a:spcBef>
            </a:pPr>
            <a:r>
              <a:rPr sz="1700" dirty="0">
                <a:solidFill>
                  <a:srgbClr val="FEFFFF"/>
                </a:solidFill>
                <a:latin typeface="Times New Roman"/>
                <a:cs typeface="Times New Roman"/>
              </a:rPr>
              <a:t>Spout</a:t>
            </a:r>
            <a:endParaRPr sz="1700">
              <a:latin typeface="Times New Roman"/>
              <a:cs typeface="Times New Roman"/>
            </a:endParaRPr>
          </a:p>
        </p:txBody>
      </p:sp>
      <p:sp>
        <p:nvSpPr>
          <p:cNvPr id="6" name="object 6"/>
          <p:cNvSpPr txBox="1"/>
          <p:nvPr/>
        </p:nvSpPr>
        <p:spPr>
          <a:xfrm>
            <a:off x="2830711" y="2510930"/>
            <a:ext cx="1918543" cy="178594"/>
          </a:xfrm>
          <a:prstGeom prst="rect">
            <a:avLst/>
          </a:prstGeom>
        </p:spPr>
        <p:txBody>
          <a:bodyPr wrap="square" lIns="0" tIns="0" rIns="0" bIns="0" rtlCol="0">
            <a:noAutofit/>
          </a:bodyPr>
          <a:lstStyle/>
          <a:p>
            <a:pPr marL="8929">
              <a:lnSpc>
                <a:spcPts val="1385"/>
              </a:lnSpc>
              <a:spcBef>
                <a:spcPts val="69"/>
              </a:spcBef>
            </a:pPr>
            <a:r>
              <a:rPr sz="1300" dirty="0">
                <a:solidFill>
                  <a:srgbClr val="EAECEC"/>
                </a:solidFill>
                <a:latin typeface="Times New Roman"/>
                <a:cs typeface="Times New Roman"/>
              </a:rPr>
              <a:t>Unbound</a:t>
            </a:r>
            <a:r>
              <a:rPr sz="1300" spc="-46" dirty="0">
                <a:solidFill>
                  <a:srgbClr val="EAECEC"/>
                </a:solidFill>
                <a:latin typeface="Times New Roman"/>
                <a:cs typeface="Times New Roman"/>
              </a:rPr>
              <a:t> </a:t>
            </a:r>
            <a:r>
              <a:rPr sz="1300" dirty="0">
                <a:solidFill>
                  <a:srgbClr val="EAECEC"/>
                </a:solidFill>
                <a:latin typeface="Times New Roman"/>
                <a:cs typeface="Times New Roman"/>
              </a:rPr>
              <a:t>sequence</a:t>
            </a:r>
            <a:r>
              <a:rPr sz="1300" spc="185" dirty="0">
                <a:solidFill>
                  <a:srgbClr val="EAECEC"/>
                </a:solidFill>
                <a:latin typeface="Times New Roman"/>
                <a:cs typeface="Times New Roman"/>
              </a:rPr>
              <a:t> </a:t>
            </a:r>
            <a:r>
              <a:rPr sz="1300" dirty="0">
                <a:solidFill>
                  <a:srgbClr val="EAECEC"/>
                </a:solidFill>
                <a:latin typeface="Times New Roman"/>
                <a:cs typeface="Times New Roman"/>
              </a:rPr>
              <a:t>of tuples</a:t>
            </a:r>
            <a:endParaRPr sz="1300">
              <a:latin typeface="Times New Roman"/>
              <a:cs typeface="Times New Roman"/>
            </a:endParaRPr>
          </a:p>
        </p:txBody>
      </p:sp>
      <p:sp>
        <p:nvSpPr>
          <p:cNvPr id="5" name="object 5"/>
          <p:cNvSpPr txBox="1"/>
          <p:nvPr/>
        </p:nvSpPr>
        <p:spPr>
          <a:xfrm>
            <a:off x="2959750" y="4868930"/>
            <a:ext cx="566713" cy="232172"/>
          </a:xfrm>
          <a:prstGeom prst="rect">
            <a:avLst/>
          </a:prstGeom>
        </p:spPr>
        <p:txBody>
          <a:bodyPr wrap="square" lIns="0" tIns="0" rIns="0" bIns="0" rtlCol="0">
            <a:noAutofit/>
          </a:bodyPr>
          <a:lstStyle/>
          <a:p>
            <a:pPr marL="8929">
              <a:lnSpc>
                <a:spcPts val="1825"/>
              </a:lnSpc>
              <a:spcBef>
                <a:spcPts val="91"/>
              </a:spcBef>
            </a:pPr>
            <a:r>
              <a:rPr sz="1700" dirty="0">
                <a:solidFill>
                  <a:srgbClr val="FCE3DD"/>
                </a:solidFill>
                <a:latin typeface="Times New Roman"/>
                <a:cs typeface="Times New Roman"/>
              </a:rPr>
              <a:t>Tuple:</a:t>
            </a:r>
            <a:endParaRPr sz="1700">
              <a:latin typeface="Times New Roman"/>
              <a:cs typeface="Times New Roman"/>
            </a:endParaRPr>
          </a:p>
        </p:txBody>
      </p:sp>
      <p:sp>
        <p:nvSpPr>
          <p:cNvPr id="4" name="object 4"/>
          <p:cNvSpPr txBox="1"/>
          <p:nvPr/>
        </p:nvSpPr>
        <p:spPr>
          <a:xfrm>
            <a:off x="906363" y="5509617"/>
            <a:ext cx="7326809" cy="272332"/>
          </a:xfrm>
          <a:prstGeom prst="rect">
            <a:avLst/>
          </a:prstGeom>
        </p:spPr>
        <p:txBody>
          <a:bodyPr wrap="square" lIns="0" tIns="0" rIns="0" bIns="0" rtlCol="0">
            <a:noAutofit/>
          </a:bodyPr>
          <a:lstStyle/>
          <a:p>
            <a:pPr marL="17859">
              <a:lnSpc>
                <a:spcPts val="703"/>
              </a:lnSpc>
            </a:pPr>
            <a:endParaRPr sz="700"/>
          </a:p>
        </p:txBody>
      </p:sp>
      <p:sp>
        <p:nvSpPr>
          <p:cNvPr id="3" name="object 3"/>
          <p:cNvSpPr txBox="1"/>
          <p:nvPr/>
        </p:nvSpPr>
        <p:spPr>
          <a:xfrm>
            <a:off x="906363" y="5781949"/>
            <a:ext cx="7326809" cy="22347"/>
          </a:xfrm>
          <a:prstGeom prst="rect">
            <a:avLst/>
          </a:prstGeom>
        </p:spPr>
        <p:txBody>
          <a:bodyPr wrap="square" lIns="0" tIns="0" rIns="0" bIns="0" rtlCol="0">
            <a:noAutofit/>
          </a:bodyPr>
          <a:lstStyle/>
          <a:p>
            <a:endParaRPr/>
          </a:p>
        </p:txBody>
      </p:sp>
      <p:sp>
        <p:nvSpPr>
          <p:cNvPr id="2" name="object 2"/>
          <p:cNvSpPr txBox="1"/>
          <p:nvPr/>
        </p:nvSpPr>
        <p:spPr>
          <a:xfrm>
            <a:off x="0" y="0"/>
            <a:ext cx="9144000" cy="6858000"/>
          </a:xfrm>
          <a:prstGeom prst="rect">
            <a:avLst/>
          </a:prstGeom>
        </p:spPr>
        <p:txBody>
          <a:bodyPr wrap="square" lIns="0" tIns="0" rIns="0" bIns="0" rtlCol="0">
            <a:noAutofit/>
          </a:bodyPr>
          <a:lstStyle/>
          <a:p>
            <a:pPr>
              <a:lnSpc>
                <a:spcPts val="703"/>
              </a:lnSpc>
            </a:pPr>
            <a:endParaRPr sz="700"/>
          </a:p>
          <a:p>
            <a:pPr marL="928654" algn="ctr">
              <a:lnSpc>
                <a:spcPct val="95825"/>
              </a:lnSpc>
              <a:spcBef>
                <a:spcPts val="856"/>
              </a:spcBef>
            </a:pPr>
            <a:r>
              <a:rPr sz="3200" dirty="0">
                <a:solidFill>
                  <a:srgbClr val="FEFFFF"/>
                </a:solidFill>
                <a:latin typeface="Calibri" pitchFamily="34" charset="0"/>
                <a:cs typeface="Times New Roman"/>
              </a:rPr>
              <a:t>Conceptual</a:t>
            </a:r>
            <a:r>
              <a:rPr sz="3200" spc="-153" dirty="0">
                <a:solidFill>
                  <a:srgbClr val="FEFFFF"/>
                </a:solidFill>
                <a:latin typeface="Calibri" pitchFamily="34" charset="0"/>
                <a:cs typeface="Times New Roman"/>
              </a:rPr>
              <a:t> </a:t>
            </a:r>
            <a:r>
              <a:rPr sz="3200" dirty="0">
                <a:solidFill>
                  <a:srgbClr val="FEFFFF"/>
                </a:solidFill>
                <a:latin typeface="Calibri" pitchFamily="34" charset="0"/>
                <a:cs typeface="Times New Roman"/>
              </a:rPr>
              <a:t>View</a:t>
            </a:r>
            <a:endParaRPr sz="3200">
              <a:latin typeface="Calibri" pitchFamily="34" charset="0"/>
              <a:cs typeface="Times New Roman"/>
            </a:endParaRPr>
          </a:p>
          <a:p>
            <a:pPr marL="6025430">
              <a:lnSpc>
                <a:spcPct val="95825"/>
              </a:lnSpc>
              <a:spcBef>
                <a:spcPts val="3390"/>
              </a:spcBef>
            </a:pPr>
            <a:r>
              <a:rPr sz="1700" smtClean="0">
                <a:solidFill>
                  <a:srgbClr val="F2D6F1"/>
                </a:solidFill>
                <a:latin typeface="Times New Roman"/>
                <a:cs typeface="Times New Roman"/>
              </a:rPr>
              <a:t>Bolt:</a:t>
            </a:r>
            <a:endParaRPr sz="1700" smtClean="0">
              <a:latin typeface="Times New Roman"/>
              <a:cs typeface="Times New Roman"/>
            </a:endParaRPr>
          </a:p>
          <a:p>
            <a:pPr marL="1053042" marR="1087832">
              <a:lnSpc>
                <a:spcPts val="1490"/>
              </a:lnSpc>
              <a:spcBef>
                <a:spcPts val="1230"/>
              </a:spcBef>
            </a:pPr>
            <a:r>
              <a:rPr sz="1900" baseline="1610" smtClean="0">
                <a:solidFill>
                  <a:srgbClr val="CDF0FF"/>
                </a:solidFill>
                <a:latin typeface="Times New Roman"/>
                <a:cs typeface="Times New Roman"/>
              </a:rPr>
              <a:t>Source</a:t>
            </a:r>
            <a:r>
              <a:rPr sz="1900" spc="-70" baseline="1610" smtClean="0">
                <a:solidFill>
                  <a:srgbClr val="CDF0FF"/>
                </a:solidFill>
                <a:latin typeface="Times New Roman"/>
                <a:cs typeface="Times New Roman"/>
              </a:rPr>
              <a:t> </a:t>
            </a:r>
            <a:r>
              <a:rPr sz="1900" baseline="1610" smtClean="0">
                <a:solidFill>
                  <a:srgbClr val="CDF0FF"/>
                </a:solidFill>
                <a:latin typeface="Times New Roman"/>
                <a:cs typeface="Times New Roman"/>
              </a:rPr>
              <a:t>of streams</a:t>
            </a:r>
            <a:r>
              <a:rPr lang="en-US" sz="1900" baseline="1610" dirty="0" smtClean="0">
                <a:solidFill>
                  <a:srgbClr val="CDF0FF"/>
                </a:solidFill>
                <a:latin typeface="Times New Roman"/>
                <a:cs typeface="Times New Roman"/>
              </a:rPr>
              <a:t>									</a:t>
            </a:r>
            <a:endParaRPr lang="en-IN" sz="1300" dirty="0" smtClean="0">
              <a:latin typeface="Times New Roman"/>
              <a:cs typeface="Times New Roman"/>
            </a:endParaRPr>
          </a:p>
          <a:p>
            <a:pPr marL="4361985" marR="4370906" algn="ctr">
              <a:lnSpc>
                <a:spcPct val="95825"/>
              </a:lnSpc>
              <a:spcBef>
                <a:spcPts val="260"/>
              </a:spcBef>
            </a:pPr>
            <a:r>
              <a:rPr sz="1700" smtClean="0">
                <a:solidFill>
                  <a:srgbClr val="FEFFFF"/>
                </a:solidFill>
                <a:latin typeface="Times New Roman"/>
                <a:cs typeface="Times New Roman"/>
              </a:rPr>
              <a:t>Bolt</a:t>
            </a:r>
            <a:endParaRPr sz="1700" smtClean="0">
              <a:latin typeface="Times New Roman"/>
              <a:cs typeface="Times New Roman"/>
            </a:endParaRPr>
          </a:p>
          <a:p>
            <a:pPr marL="2839540">
              <a:lnSpc>
                <a:spcPct val="95825"/>
              </a:lnSpc>
              <a:spcBef>
                <a:spcPts val="2137"/>
              </a:spcBef>
            </a:pPr>
            <a:r>
              <a:rPr sz="1700" smtClean="0">
                <a:solidFill>
                  <a:srgbClr val="EAECEC"/>
                </a:solidFill>
                <a:latin typeface="Times New Roman"/>
                <a:cs typeface="Times New Roman"/>
              </a:rPr>
              <a:t>Stream</a:t>
            </a:r>
            <a:r>
              <a:rPr sz="1700" dirty="0">
                <a:solidFill>
                  <a:srgbClr val="EAECEC"/>
                </a:solidFill>
                <a:latin typeface="Times New Roman"/>
                <a:cs typeface="Times New Roman"/>
              </a:rPr>
              <a:t>:</a:t>
            </a:r>
            <a:endParaRPr sz="1700">
              <a:latin typeface="Times New Roman"/>
              <a:cs typeface="Times New Roman"/>
            </a:endParaRPr>
          </a:p>
          <a:p>
            <a:pPr marL="5911012">
              <a:lnSpc>
                <a:spcPct val="95825"/>
              </a:lnSpc>
              <a:spcBef>
                <a:spcPts val="3206"/>
              </a:spcBef>
            </a:pPr>
            <a:r>
              <a:rPr sz="800" dirty="0">
                <a:solidFill>
                  <a:srgbClr val="F56A40"/>
                </a:solidFill>
                <a:latin typeface="Times New Roman"/>
                <a:cs typeface="Times New Roman"/>
              </a:rPr>
              <a:t>Tuple</a:t>
            </a:r>
            <a:endParaRPr sz="800">
              <a:latin typeface="Times New Roman"/>
              <a:cs typeface="Times New Roman"/>
            </a:endParaRPr>
          </a:p>
          <a:p>
            <a:pPr marL="4364393" marR="4373316" algn="ctr">
              <a:lnSpc>
                <a:spcPct val="95825"/>
              </a:lnSpc>
              <a:spcBef>
                <a:spcPts val="1405"/>
              </a:spcBef>
            </a:pPr>
            <a:r>
              <a:rPr sz="1700" dirty="0">
                <a:solidFill>
                  <a:srgbClr val="FEFFFF"/>
                </a:solidFill>
                <a:latin typeface="Times New Roman"/>
                <a:cs typeface="Times New Roman"/>
              </a:rPr>
              <a:t>Bolt</a:t>
            </a:r>
            <a:endParaRPr sz="1700">
              <a:latin typeface="Times New Roman"/>
              <a:cs typeface="Times New Roman"/>
            </a:endParaRPr>
          </a:p>
          <a:p>
            <a:pPr marL="3008966">
              <a:lnSpc>
                <a:spcPct val="95825"/>
              </a:lnSpc>
              <a:spcBef>
                <a:spcPts val="1448"/>
              </a:spcBef>
            </a:pPr>
            <a:r>
              <a:rPr sz="800" dirty="0">
                <a:solidFill>
                  <a:srgbClr val="F56A40"/>
                </a:solidFill>
                <a:latin typeface="Times New Roman"/>
                <a:cs typeface="Times New Roman"/>
              </a:rPr>
              <a:t>Tuple</a:t>
            </a:r>
            <a:endParaRPr sz="800">
              <a:latin typeface="Times New Roman"/>
              <a:cs typeface="Times New Roman"/>
            </a:endParaRPr>
          </a:p>
          <a:p>
            <a:pPr marL="1394423" marR="1470600" algn="ctr">
              <a:lnSpc>
                <a:spcPts val="2010"/>
              </a:lnSpc>
              <a:spcBef>
                <a:spcPts val="1405"/>
              </a:spcBef>
            </a:pPr>
            <a:r>
              <a:rPr sz="1700" dirty="0">
                <a:solidFill>
                  <a:srgbClr val="FEFFFF"/>
                </a:solidFill>
                <a:latin typeface="Times New Roman"/>
                <a:cs typeface="Times New Roman"/>
              </a:rPr>
              <a:t>Spout                                                                                                   </a:t>
            </a:r>
            <a:r>
              <a:rPr sz="1700" spc="81" dirty="0">
                <a:solidFill>
                  <a:srgbClr val="FEFFFF"/>
                </a:solidFill>
                <a:latin typeface="Times New Roman"/>
                <a:cs typeface="Times New Roman"/>
              </a:rPr>
              <a:t> </a:t>
            </a:r>
            <a:r>
              <a:rPr sz="2500" baseline="2415" dirty="0">
                <a:solidFill>
                  <a:srgbClr val="FEFFFF"/>
                </a:solidFill>
                <a:latin typeface="Times New Roman"/>
                <a:cs typeface="Times New Roman"/>
              </a:rPr>
              <a:t>Bolt</a:t>
            </a:r>
            <a:endParaRPr sz="1700">
              <a:latin typeface="Times New Roman"/>
              <a:cs typeface="Times New Roman"/>
            </a:endParaRPr>
          </a:p>
          <a:p>
            <a:pPr marL="3008966">
              <a:lnSpc>
                <a:spcPct val="95825"/>
              </a:lnSpc>
              <a:spcBef>
                <a:spcPts val="1448"/>
              </a:spcBef>
            </a:pPr>
            <a:r>
              <a:rPr sz="800" dirty="0">
                <a:solidFill>
                  <a:srgbClr val="F56A40"/>
                </a:solidFill>
                <a:latin typeface="Times New Roman"/>
                <a:cs typeface="Times New Roman"/>
              </a:rPr>
              <a:t>Tuple</a:t>
            </a:r>
            <a:endParaRPr sz="800">
              <a:latin typeface="Times New Roman"/>
              <a:cs typeface="Times New Roman"/>
            </a:endParaRPr>
          </a:p>
          <a:p>
            <a:pPr marL="4364393" marR="4373316" algn="ctr">
              <a:lnSpc>
                <a:spcPct val="95825"/>
              </a:lnSpc>
              <a:spcBef>
                <a:spcPts val="1405"/>
              </a:spcBef>
            </a:pPr>
            <a:r>
              <a:rPr sz="1700" dirty="0">
                <a:solidFill>
                  <a:srgbClr val="FEFFFF"/>
                </a:solidFill>
                <a:latin typeface="Times New Roman"/>
                <a:cs typeface="Times New Roman"/>
              </a:rPr>
              <a:t>Bolt</a:t>
            </a:r>
            <a:endParaRPr sz="1700">
              <a:latin typeface="Times New Roman"/>
              <a:cs typeface="Times New Roman"/>
            </a:endParaRPr>
          </a:p>
          <a:p>
            <a:pPr marL="1959475">
              <a:lnSpc>
                <a:spcPct val="95825"/>
              </a:lnSpc>
              <a:spcBef>
                <a:spcPts val="1195"/>
              </a:spcBef>
            </a:pPr>
            <a:r>
              <a:rPr sz="1300" dirty="0">
                <a:solidFill>
                  <a:srgbClr val="FCE3DD"/>
                </a:solidFill>
                <a:latin typeface="Times New Roman"/>
                <a:cs typeface="Times New Roman"/>
              </a:rPr>
              <a:t>List</a:t>
            </a:r>
            <a:r>
              <a:rPr sz="1300" spc="-117" dirty="0">
                <a:solidFill>
                  <a:srgbClr val="FCE3DD"/>
                </a:solidFill>
                <a:latin typeface="Times New Roman"/>
                <a:cs typeface="Times New Roman"/>
              </a:rPr>
              <a:t> </a:t>
            </a:r>
            <a:r>
              <a:rPr sz="1300" dirty="0">
                <a:solidFill>
                  <a:srgbClr val="FCE3DD"/>
                </a:solidFill>
                <a:latin typeface="Times New Roman"/>
                <a:cs typeface="Times New Roman"/>
              </a:rPr>
              <a:t>of name-value</a:t>
            </a:r>
            <a:r>
              <a:rPr sz="1300" spc="176" dirty="0">
                <a:solidFill>
                  <a:srgbClr val="FCE3DD"/>
                </a:solidFill>
                <a:latin typeface="Times New Roman"/>
                <a:cs typeface="Times New Roman"/>
              </a:rPr>
              <a:t> </a:t>
            </a:r>
            <a:r>
              <a:rPr sz="1300" dirty="0">
                <a:solidFill>
                  <a:srgbClr val="FCE3DD"/>
                </a:solidFill>
                <a:latin typeface="Times New Roman"/>
                <a:cs typeface="Times New Roman"/>
              </a:rPr>
              <a:t>pair</a:t>
            </a:r>
            <a:endParaRPr sz="1300">
              <a:latin typeface="Times New Roman"/>
              <a:cs typeface="Times New Roman"/>
            </a:endParaRPr>
          </a:p>
          <a:p>
            <a:pPr marL="1367979" marR="1389035" algn="ctr">
              <a:lnSpc>
                <a:spcPct val="95825"/>
              </a:lnSpc>
              <a:spcBef>
                <a:spcPts val="5217"/>
              </a:spcBef>
            </a:pPr>
            <a:r>
              <a:rPr sz="1700" dirty="0">
                <a:solidFill>
                  <a:srgbClr val="EAECEC"/>
                </a:solidFill>
                <a:latin typeface="Times New Roman"/>
                <a:cs typeface="Times New Roman"/>
              </a:rPr>
              <a:t>Topology:</a:t>
            </a:r>
            <a:r>
              <a:rPr sz="1700" spc="25" dirty="0">
                <a:solidFill>
                  <a:srgbClr val="EAECEC"/>
                </a:solidFill>
                <a:latin typeface="Times New Roman"/>
                <a:cs typeface="Times New Roman"/>
              </a:rPr>
              <a:t> </a:t>
            </a:r>
            <a:r>
              <a:rPr sz="1300" dirty="0">
                <a:solidFill>
                  <a:srgbClr val="EAECEC"/>
                </a:solidFill>
                <a:latin typeface="Times New Roman"/>
                <a:cs typeface="Times New Roman"/>
              </a:rPr>
              <a:t>Graph</a:t>
            </a:r>
            <a:r>
              <a:rPr sz="1300" spc="-126" dirty="0">
                <a:solidFill>
                  <a:srgbClr val="EAECEC"/>
                </a:solidFill>
                <a:latin typeface="Times New Roman"/>
                <a:cs typeface="Times New Roman"/>
              </a:rPr>
              <a:t> </a:t>
            </a:r>
            <a:r>
              <a:rPr sz="1300" dirty="0">
                <a:solidFill>
                  <a:srgbClr val="EAECEC"/>
                </a:solidFill>
                <a:latin typeface="Times New Roman"/>
                <a:cs typeface="Times New Roman"/>
              </a:rPr>
              <a:t>of computation</a:t>
            </a:r>
            <a:r>
              <a:rPr sz="1300" spc="189" dirty="0">
                <a:solidFill>
                  <a:srgbClr val="EAECEC"/>
                </a:solidFill>
                <a:latin typeface="Times New Roman"/>
                <a:cs typeface="Times New Roman"/>
              </a:rPr>
              <a:t> </a:t>
            </a:r>
            <a:r>
              <a:rPr sz="1300" dirty="0">
                <a:solidFill>
                  <a:srgbClr val="EAECEC"/>
                </a:solidFill>
                <a:latin typeface="Times New Roman"/>
                <a:cs typeface="Times New Roman"/>
              </a:rPr>
              <a:t>composed</a:t>
            </a:r>
            <a:r>
              <a:rPr sz="1300" spc="102" dirty="0">
                <a:solidFill>
                  <a:srgbClr val="EAECEC"/>
                </a:solidFill>
                <a:latin typeface="Times New Roman"/>
                <a:cs typeface="Times New Roman"/>
              </a:rPr>
              <a:t> </a:t>
            </a:r>
            <a:r>
              <a:rPr sz="1300" dirty="0">
                <a:solidFill>
                  <a:srgbClr val="EAECEC"/>
                </a:solidFill>
                <a:latin typeface="Times New Roman"/>
                <a:cs typeface="Times New Roman"/>
              </a:rPr>
              <a:t>of spout/bolt </a:t>
            </a:r>
            <a:r>
              <a:rPr sz="1300" spc="37" dirty="0">
                <a:solidFill>
                  <a:srgbClr val="EAECEC"/>
                </a:solidFill>
                <a:latin typeface="Times New Roman"/>
                <a:cs typeface="Times New Roman"/>
              </a:rPr>
              <a:t> </a:t>
            </a:r>
            <a:r>
              <a:rPr sz="1300" dirty="0">
                <a:solidFill>
                  <a:srgbClr val="EAECEC"/>
                </a:solidFill>
                <a:latin typeface="Times New Roman"/>
                <a:cs typeface="Times New Roman"/>
              </a:rPr>
              <a:t>as</a:t>
            </a:r>
            <a:r>
              <a:rPr sz="1300" spc="136" dirty="0">
                <a:solidFill>
                  <a:srgbClr val="EAECEC"/>
                </a:solidFill>
                <a:latin typeface="Times New Roman"/>
                <a:cs typeface="Times New Roman"/>
              </a:rPr>
              <a:t> </a:t>
            </a:r>
            <a:r>
              <a:rPr sz="1300" dirty="0">
                <a:solidFill>
                  <a:srgbClr val="EAECEC"/>
                </a:solidFill>
                <a:latin typeface="Times New Roman"/>
                <a:cs typeface="Times New Roman"/>
              </a:rPr>
              <a:t>the</a:t>
            </a:r>
            <a:r>
              <a:rPr sz="1300" spc="139" dirty="0">
                <a:solidFill>
                  <a:srgbClr val="EAECEC"/>
                </a:solidFill>
                <a:latin typeface="Times New Roman"/>
                <a:cs typeface="Times New Roman"/>
              </a:rPr>
              <a:t> </a:t>
            </a:r>
            <a:r>
              <a:rPr sz="1300" dirty="0">
                <a:solidFill>
                  <a:srgbClr val="EAECEC"/>
                </a:solidFill>
                <a:latin typeface="Times New Roman"/>
                <a:cs typeface="Times New Roman"/>
              </a:rPr>
              <a:t>node</a:t>
            </a:r>
            <a:r>
              <a:rPr sz="1300" spc="98" dirty="0">
                <a:solidFill>
                  <a:srgbClr val="EAECEC"/>
                </a:solidFill>
                <a:latin typeface="Times New Roman"/>
                <a:cs typeface="Times New Roman"/>
              </a:rPr>
              <a:t> </a:t>
            </a:r>
            <a:r>
              <a:rPr sz="1300" dirty="0">
                <a:solidFill>
                  <a:srgbClr val="EAECEC"/>
                </a:solidFill>
                <a:latin typeface="Times New Roman"/>
                <a:cs typeface="Times New Roman"/>
              </a:rPr>
              <a:t>and</a:t>
            </a:r>
            <a:r>
              <a:rPr sz="1300" spc="91" dirty="0">
                <a:solidFill>
                  <a:srgbClr val="EAECEC"/>
                </a:solidFill>
                <a:latin typeface="Times New Roman"/>
                <a:cs typeface="Times New Roman"/>
              </a:rPr>
              <a:t> </a:t>
            </a:r>
            <a:r>
              <a:rPr sz="1300" dirty="0">
                <a:solidFill>
                  <a:srgbClr val="EAECEC"/>
                </a:solidFill>
                <a:latin typeface="Times New Roman"/>
                <a:cs typeface="Times New Roman"/>
              </a:rPr>
              <a:t>stream</a:t>
            </a:r>
            <a:r>
              <a:rPr sz="1300" spc="202" dirty="0">
                <a:solidFill>
                  <a:srgbClr val="EAECEC"/>
                </a:solidFill>
                <a:latin typeface="Times New Roman"/>
                <a:cs typeface="Times New Roman"/>
              </a:rPr>
              <a:t> </a:t>
            </a:r>
            <a:r>
              <a:rPr sz="1300" dirty="0">
                <a:solidFill>
                  <a:srgbClr val="EAECEC"/>
                </a:solidFill>
                <a:latin typeface="Times New Roman"/>
                <a:cs typeface="Times New Roman"/>
              </a:rPr>
              <a:t>as</a:t>
            </a:r>
            <a:r>
              <a:rPr sz="1300" spc="136" dirty="0">
                <a:solidFill>
                  <a:srgbClr val="EAECEC"/>
                </a:solidFill>
                <a:latin typeface="Times New Roman"/>
                <a:cs typeface="Times New Roman"/>
              </a:rPr>
              <a:t> </a:t>
            </a:r>
            <a:r>
              <a:rPr sz="1300" dirty="0">
                <a:solidFill>
                  <a:srgbClr val="EAECEC"/>
                </a:solidFill>
                <a:latin typeface="Times New Roman"/>
                <a:cs typeface="Times New Roman"/>
              </a:rPr>
              <a:t>the</a:t>
            </a:r>
            <a:r>
              <a:rPr sz="1300" spc="139" dirty="0">
                <a:solidFill>
                  <a:srgbClr val="EAECEC"/>
                </a:solidFill>
                <a:latin typeface="Times New Roman"/>
                <a:cs typeface="Times New Roman"/>
              </a:rPr>
              <a:t> </a:t>
            </a:r>
            <a:r>
              <a:rPr sz="1300" dirty="0">
                <a:solidFill>
                  <a:srgbClr val="EAECEC"/>
                </a:solidFill>
                <a:latin typeface="Times New Roman"/>
                <a:cs typeface="Times New Roman"/>
              </a:rPr>
              <a:t>edge</a:t>
            </a:r>
            <a:endParaRPr sz="1300">
              <a:latin typeface="Times New Roman"/>
              <a:cs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1"/>
          <p:cNvSpPr>
            <a:spLocks noChangeArrowheads="1"/>
          </p:cNvSpPr>
          <p:nvPr/>
        </p:nvSpPr>
        <p:spPr bwMode="auto">
          <a:xfrm>
            <a:off x="457200" y="274638"/>
            <a:ext cx="8229600" cy="1143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4400">
              <a:solidFill>
                <a:srgbClr val="FFFFFF"/>
              </a:solidFill>
              <a:latin typeface="Calibri" pitchFamily="-84" charset="0"/>
            </a:endParaRPr>
          </a:p>
        </p:txBody>
      </p:sp>
      <p:sp>
        <p:nvSpPr>
          <p:cNvPr id="14339" name="AutoShape 2"/>
          <p:cNvSpPr>
            <a:spLocks noChangeArrowheads="1"/>
          </p:cNvSpPr>
          <p:nvPr/>
        </p:nvSpPr>
        <p:spPr bwMode="auto">
          <a:xfrm>
            <a:off x="457200" y="1600200"/>
            <a:ext cx="8229600" cy="4525963"/>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a:solidFill>
                  <a:srgbClr val="FFFFFF"/>
                </a:solidFill>
                <a:latin typeface="Calibri" pitchFamily="-84" charset="0"/>
              </a:rPr>
              <a:t>Tuples </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a:solidFill>
                  <a:srgbClr val="FFFFFF"/>
                </a:solidFill>
                <a:latin typeface="Calibri" pitchFamily="-84" charset="0"/>
              </a:rPr>
              <a:t>ordered list of elements</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a:solidFill>
                  <a:srgbClr val="FFFFFF"/>
                </a:solidFill>
                <a:latin typeface="Calibri" pitchFamily="-84" charset="0"/>
              </a:rPr>
              <a:t> (“user”, “link”, “event”, “10/3/12 17:50“)</a:t>
            </a:r>
          </a:p>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800" dirty="0">
              <a:solidFill>
                <a:srgbClr val="FFFFFF"/>
              </a:solidFill>
              <a:latin typeface="Calibri" pitchFamily="-84" charset="0"/>
            </a:endParaRPr>
          </a:p>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800" dirty="0">
              <a:solidFill>
                <a:srgbClr val="FFFFFF"/>
              </a:solidFill>
              <a:latin typeface="Calibri" pitchFamily="-84" charset="0"/>
            </a:endParaRPr>
          </a:p>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800" dirty="0">
              <a:solidFill>
                <a:srgbClr val="FFFFFF"/>
              </a:solidFill>
              <a:latin typeface="Calibri" pitchFamily="-84" charset="0"/>
            </a:endParaRPr>
          </a:p>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800" dirty="0">
              <a:solidFill>
                <a:srgbClr val="FFFFFF"/>
              </a:solidFill>
              <a:latin typeface="Calibri" pitchFamily="-84" charset="0"/>
            </a:endParaRPr>
          </a:p>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a:solidFill>
                  <a:srgbClr val="FFFFFF"/>
                </a:solidFill>
                <a:latin typeface="Calibri" pitchFamily="-84" charset="0"/>
              </a:rPr>
              <a:t> </a:t>
            </a:r>
          </a:p>
        </p:txBody>
      </p:sp>
      <p:pic>
        <p:nvPicPr>
          <p:cNvPr id="14340" name="Picture 3"/>
          <p:cNvPicPr>
            <a:picLocks noChangeAspect="1" noChangeArrowheads="1"/>
          </p:cNvPicPr>
          <p:nvPr/>
        </p:nvPicPr>
        <p:blipFill>
          <a:blip r:embed="rId3"/>
          <a:srcRect/>
          <a:stretch>
            <a:fillRect/>
          </a:stretch>
        </p:blipFill>
        <p:spPr bwMode="auto">
          <a:xfrm>
            <a:off x="3924300" y="3284538"/>
            <a:ext cx="1008063" cy="503237"/>
          </a:xfrm>
          <a:prstGeom prst="rect">
            <a:avLst/>
          </a:prstGeom>
          <a:noFill/>
          <a:ln w="9525">
            <a:noFill/>
            <a:round/>
            <a:headEnd/>
            <a:tailEnd/>
          </a:ln>
        </p:spPr>
      </p:pic>
      <p:sp>
        <p:nvSpPr>
          <p:cNvPr id="14341" name="AutoShape 4"/>
          <p:cNvSpPr>
            <a:spLocks noChangeArrowheads="1"/>
          </p:cNvSpPr>
          <p:nvPr/>
        </p:nvSpPr>
        <p:spPr bwMode="auto">
          <a:xfrm>
            <a:off x="533400" y="4114800"/>
            <a:ext cx="7467600" cy="2286000"/>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a:solidFill>
                  <a:srgbClr val="FFFFFF"/>
                </a:solidFill>
                <a:latin typeface="Calibri" pitchFamily="-84" charset="0"/>
              </a:rPr>
              <a:t>Streams </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a:solidFill>
                  <a:srgbClr val="FFFFFF"/>
                </a:solidFill>
                <a:latin typeface="Calibri" pitchFamily="-84" charset="0"/>
              </a:rPr>
              <a:t>unbounded sequence of tuples</a:t>
            </a:r>
          </a:p>
        </p:txBody>
      </p:sp>
      <p:pic>
        <p:nvPicPr>
          <p:cNvPr id="14342" name="Picture 5"/>
          <p:cNvPicPr>
            <a:picLocks noChangeAspect="1" noChangeArrowheads="1"/>
          </p:cNvPicPr>
          <p:nvPr/>
        </p:nvPicPr>
        <p:blipFill>
          <a:blip r:embed="rId4"/>
          <a:srcRect/>
          <a:stretch>
            <a:fillRect/>
          </a:stretch>
        </p:blipFill>
        <p:spPr bwMode="auto">
          <a:xfrm>
            <a:off x="1692275" y="5300663"/>
            <a:ext cx="5686425" cy="619125"/>
          </a:xfrm>
          <a:prstGeom prst="rect">
            <a:avLst/>
          </a:prstGeom>
          <a:noFill/>
          <a:ln w="9525">
            <a:noFill/>
            <a:round/>
            <a:headEnd/>
            <a:tailEnd/>
          </a:ln>
        </p:spPr>
      </p:pic>
      <p:sp>
        <p:nvSpPr>
          <p:cNvPr id="14343" name="Rectangle 6"/>
          <p:cNvSpPr>
            <a:spLocks noChangeArrowheads="1"/>
          </p:cNvSpPr>
          <p:nvPr/>
        </p:nvSpPr>
        <p:spPr bwMode="auto">
          <a:xfrm>
            <a:off x="3733800" y="117475"/>
            <a:ext cx="1650067" cy="722057"/>
          </a:xfrm>
          <a:prstGeom prst="rect">
            <a:avLst/>
          </a:prstGeom>
          <a:noFill/>
          <a:ln w="9525">
            <a:noFill/>
            <a:miter lim="800000"/>
            <a:headEnd/>
            <a:tailEnd/>
          </a:ln>
        </p:spPr>
        <p:txBody>
          <a:bodyPr wrap="none">
            <a:spAutoFit/>
          </a:bodyPr>
          <a:lstStyle/>
          <a:p>
            <a:r>
              <a:rPr lang="en-IN" sz="4400" dirty="0" smtClean="0">
                <a:solidFill>
                  <a:srgbClr val="FFFFFF"/>
                </a:solidFill>
                <a:latin typeface="Calibri" pitchFamily="-84" charset="0"/>
              </a:rPr>
              <a:t>Tuples</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1"/>
          <p:cNvSpPr>
            <a:spLocks noChangeArrowheads="1"/>
          </p:cNvSpPr>
          <p:nvPr/>
        </p:nvSpPr>
        <p:spPr bwMode="auto">
          <a:xfrm>
            <a:off x="1828800" y="228600"/>
            <a:ext cx="5334000" cy="427038"/>
          </a:xfrm>
          <a:custGeom>
            <a:avLst/>
            <a:gdLst>
              <a:gd name="T0" fmla="*/ 5334000 w 5334000"/>
              <a:gd name="T1" fmla="*/ 213519 h 427038"/>
              <a:gd name="T2" fmla="*/ 2667000 w 5334000"/>
              <a:gd name="T3" fmla="*/ 427038 h 427038"/>
              <a:gd name="T4" fmla="*/ 0 w 5334000"/>
              <a:gd name="T5" fmla="*/ 213519 h 427038"/>
              <a:gd name="T6" fmla="*/ 2667000 w 5334000"/>
              <a:gd name="T7" fmla="*/ 0 h 427038"/>
              <a:gd name="T8" fmla="*/ 0 60000 65536"/>
              <a:gd name="T9" fmla="*/ 5898240 60000 65536"/>
              <a:gd name="T10" fmla="*/ 11796480 60000 65536"/>
              <a:gd name="T11" fmla="*/ 17694720 60000 65536"/>
              <a:gd name="T12" fmla="*/ 0 w 5334000"/>
              <a:gd name="T13" fmla="*/ 0 h 427038"/>
              <a:gd name="T14" fmla="*/ 5334000 w 5334000"/>
              <a:gd name="T15" fmla="*/ 427038 h 427038"/>
            </a:gdLst>
            <a:ahLst/>
            <a:cxnLst>
              <a:cxn ang="T8">
                <a:pos x="T0" y="T1"/>
              </a:cxn>
              <a:cxn ang="T9">
                <a:pos x="T2" y="T3"/>
              </a:cxn>
              <a:cxn ang="T10">
                <a:pos x="T4" y="T5"/>
              </a:cxn>
              <a:cxn ang="T11">
                <a:pos x="T6" y="T7"/>
              </a:cxn>
            </a:cxnLst>
            <a:rect l="T12" t="T13" r="T14" b="T15"/>
            <a:pathLst>
              <a:path w="5334000" h="427038">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4400" dirty="0">
                <a:solidFill>
                  <a:srgbClr val="FFFFFF"/>
                </a:solidFill>
                <a:latin typeface="Calibri" pitchFamily="-84" charset="0"/>
              </a:rPr>
              <a:t>  Spouts</a:t>
            </a:r>
          </a:p>
        </p:txBody>
      </p:sp>
      <p:sp>
        <p:nvSpPr>
          <p:cNvPr id="15363" name="AutoShape 2"/>
          <p:cNvSpPr>
            <a:spLocks noChangeArrowheads="1"/>
          </p:cNvSpPr>
          <p:nvPr/>
        </p:nvSpPr>
        <p:spPr bwMode="auto">
          <a:xfrm>
            <a:off x="457200" y="1600200"/>
            <a:ext cx="8229600" cy="4525963"/>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Source of streams</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Example</a:t>
            </a:r>
          </a:p>
          <a:p>
            <a:pPr marL="647700" lvl="2"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a:solidFill>
                  <a:srgbClr val="FFFFFF"/>
                </a:solidFill>
                <a:latin typeface="Calibri" pitchFamily="-84" charset="0"/>
              </a:rPr>
              <a:t>Read from logs, API calls, event data, queues, …</a:t>
            </a:r>
          </a:p>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400" dirty="0">
              <a:solidFill>
                <a:srgbClr val="FFFFFF"/>
              </a:solidFill>
              <a:latin typeface="Calibri" pitchFamily="-84" charset="0"/>
            </a:endParaRPr>
          </a:p>
        </p:txBody>
      </p:sp>
      <p:pic>
        <p:nvPicPr>
          <p:cNvPr id="15364" name="Picture 3"/>
          <p:cNvPicPr>
            <a:picLocks noChangeAspect="1" noChangeArrowheads="1"/>
          </p:cNvPicPr>
          <p:nvPr/>
        </p:nvPicPr>
        <p:blipFill>
          <a:blip r:embed="rId3"/>
          <a:srcRect/>
          <a:stretch>
            <a:fillRect/>
          </a:stretch>
        </p:blipFill>
        <p:spPr bwMode="auto">
          <a:xfrm>
            <a:off x="1692275" y="3429000"/>
            <a:ext cx="5688013" cy="22510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1"/>
          <p:cNvSpPr>
            <a:spLocks noChangeArrowheads="1"/>
          </p:cNvSpPr>
          <p:nvPr/>
        </p:nvSpPr>
        <p:spPr bwMode="auto">
          <a:xfrm>
            <a:off x="1676400" y="76200"/>
            <a:ext cx="5638800" cy="762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4400" dirty="0" smtClean="0">
                <a:solidFill>
                  <a:srgbClr val="FFFFFF"/>
                </a:solidFill>
                <a:latin typeface="Calibri" pitchFamily="-84" charset="0"/>
              </a:rPr>
              <a:t>Bolts</a:t>
            </a:r>
            <a:endParaRPr lang="en-IN" sz="4400" dirty="0">
              <a:solidFill>
                <a:srgbClr val="FFFFFF"/>
              </a:solidFill>
              <a:latin typeface="Calibri" pitchFamily="-84" charset="0"/>
            </a:endParaRPr>
          </a:p>
        </p:txBody>
      </p:sp>
      <p:sp>
        <p:nvSpPr>
          <p:cNvPr id="16387" name="AutoShape 2"/>
          <p:cNvSpPr>
            <a:spLocks noChangeArrowheads="1"/>
          </p:cNvSpPr>
          <p:nvPr/>
        </p:nvSpPr>
        <p:spPr bwMode="auto">
          <a:xfrm>
            <a:off x="457200" y="1600200"/>
            <a:ext cx="8229600" cy="4525963"/>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Processes input streams and produces new streams</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Example</a:t>
            </a:r>
          </a:p>
          <a:p>
            <a:pPr marL="647700" lvl="2"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a:solidFill>
                  <a:srgbClr val="FFFFFF"/>
                </a:solidFill>
                <a:latin typeface="Calibri" pitchFamily="-84" charset="0"/>
              </a:rPr>
              <a:t>Stream Joins, DBs, APIs, Filters, Aggregation, …</a:t>
            </a:r>
          </a:p>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400" dirty="0">
              <a:solidFill>
                <a:srgbClr val="FFFFFF"/>
              </a:solidFill>
              <a:latin typeface="Calibri" pitchFamily="-84" charset="0"/>
            </a:endParaRPr>
          </a:p>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400" dirty="0">
              <a:solidFill>
                <a:srgbClr val="FFFFFF"/>
              </a:solidFill>
              <a:latin typeface="Calibri" pitchFamily="-84" charset="0"/>
            </a:endParaRPr>
          </a:p>
        </p:txBody>
      </p:sp>
      <p:pic>
        <p:nvPicPr>
          <p:cNvPr id="16388" name="Picture 3"/>
          <p:cNvPicPr>
            <a:picLocks noChangeAspect="1" noChangeArrowheads="1"/>
          </p:cNvPicPr>
          <p:nvPr/>
        </p:nvPicPr>
        <p:blipFill>
          <a:blip r:embed="rId3"/>
          <a:srcRect/>
          <a:stretch>
            <a:fillRect/>
          </a:stretch>
        </p:blipFill>
        <p:spPr bwMode="auto">
          <a:xfrm>
            <a:off x="1258888" y="3276600"/>
            <a:ext cx="6665912" cy="21621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1"/>
          <p:cNvSpPr>
            <a:spLocks noChangeArrowheads="1"/>
          </p:cNvSpPr>
          <p:nvPr/>
        </p:nvSpPr>
        <p:spPr bwMode="auto">
          <a:xfrm>
            <a:off x="1828800" y="76200"/>
            <a:ext cx="5410200" cy="762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4400" dirty="0" smtClean="0">
                <a:solidFill>
                  <a:srgbClr val="FFFFFF"/>
                </a:solidFill>
                <a:latin typeface="Calibri" pitchFamily="-84" charset="0"/>
              </a:rPr>
              <a:t>Tasks</a:t>
            </a:r>
            <a:endParaRPr lang="en-IN" sz="4400" dirty="0">
              <a:solidFill>
                <a:srgbClr val="FFFFFF"/>
              </a:solidFill>
              <a:latin typeface="Calibri" pitchFamily="-84" charset="0"/>
            </a:endParaRPr>
          </a:p>
        </p:txBody>
      </p:sp>
      <p:sp>
        <p:nvSpPr>
          <p:cNvPr id="18435" name="AutoShape 2"/>
          <p:cNvSpPr>
            <a:spLocks noChangeArrowheads="1"/>
          </p:cNvSpPr>
          <p:nvPr/>
        </p:nvSpPr>
        <p:spPr bwMode="auto">
          <a:xfrm>
            <a:off x="457200" y="1600200"/>
            <a:ext cx="8229600" cy="4525963"/>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Instances of Spouts and Bolts</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Managed by </a:t>
            </a:r>
            <a:r>
              <a:rPr lang="en-IN" sz="2800" dirty="0" smtClean="0">
                <a:solidFill>
                  <a:srgbClr val="FFFFFF"/>
                </a:solidFill>
                <a:latin typeface="Calibri" pitchFamily="-84" charset="0"/>
              </a:rPr>
              <a:t>Supervisor</a:t>
            </a:r>
          </a:p>
        </p:txBody>
      </p:sp>
      <p:pic>
        <p:nvPicPr>
          <p:cNvPr id="18436" name="Picture 3"/>
          <p:cNvPicPr>
            <a:picLocks noChangeAspect="1" noChangeArrowheads="1"/>
          </p:cNvPicPr>
          <p:nvPr/>
        </p:nvPicPr>
        <p:blipFill>
          <a:blip r:embed="rId3"/>
          <a:srcRect/>
          <a:stretch>
            <a:fillRect/>
          </a:stretch>
        </p:blipFill>
        <p:spPr bwMode="auto">
          <a:xfrm>
            <a:off x="2438400" y="2590800"/>
            <a:ext cx="4652963" cy="347186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round/>
            <a:headEnd/>
            <a:tailEnd/>
          </a:ln>
        </p:spPr>
      </p:pic>
      <p:sp>
        <p:nvSpPr>
          <p:cNvPr id="4099" name="AutoShape 2"/>
          <p:cNvSpPr>
            <a:spLocks noChangeArrowheads="1"/>
          </p:cNvSpPr>
          <p:nvPr/>
        </p:nvSpPr>
        <p:spPr bwMode="auto">
          <a:xfrm>
            <a:off x="34925" y="2568575"/>
            <a:ext cx="9036050" cy="1751013"/>
          </a:xfrm>
          <a:custGeom>
            <a:avLst/>
            <a:gdLst>
              <a:gd name="T0" fmla="*/ 9036050 w 9036050"/>
              <a:gd name="T1" fmla="*/ 875507 h 1751013"/>
              <a:gd name="T2" fmla="*/ 4518025 w 9036050"/>
              <a:gd name="T3" fmla="*/ 1751013 h 1751013"/>
              <a:gd name="T4" fmla="*/ 0 w 9036050"/>
              <a:gd name="T5" fmla="*/ 875507 h 1751013"/>
              <a:gd name="T6" fmla="*/ 4518025 w 9036050"/>
              <a:gd name="T7" fmla="*/ 0 h 1751013"/>
              <a:gd name="T8" fmla="*/ 0 60000 65536"/>
              <a:gd name="T9" fmla="*/ 5898240 60000 65536"/>
              <a:gd name="T10" fmla="*/ 11796480 60000 65536"/>
              <a:gd name="T11" fmla="*/ 17694720 60000 65536"/>
              <a:gd name="T12" fmla="*/ 0 w 9036050"/>
              <a:gd name="T13" fmla="*/ 0 h 1751013"/>
              <a:gd name="T14" fmla="*/ 9036050 w 9036050"/>
              <a:gd name="T15" fmla="*/ 1751013 h 1751013"/>
            </a:gdLst>
            <a:ahLst/>
            <a:cxnLst>
              <a:cxn ang="T8">
                <a:pos x="T0" y="T1"/>
              </a:cxn>
              <a:cxn ang="T9">
                <a:pos x="T2" y="T3"/>
              </a:cxn>
              <a:cxn ang="T10">
                <a:pos x="T4" y="T5"/>
              </a:cxn>
              <a:cxn ang="T11">
                <a:pos x="T6" y="T7"/>
              </a:cxn>
            </a:cxnLst>
            <a:rect l="T12" t="T13" r="T14" b="T15"/>
            <a:pathLst>
              <a:path w="9036050" h="1751013">
                <a:moveTo>
                  <a:pt x="0" y="0"/>
                </a:moveTo>
                <a:lnTo>
                  <a:pt x="25100" y="0"/>
                </a:lnTo>
                <a:lnTo>
                  <a:pt x="25100" y="4867"/>
                </a:lnTo>
                <a:lnTo>
                  <a:pt x="0" y="4867"/>
                </a:lnTo>
                <a:close/>
              </a:path>
            </a:pathLst>
          </a:custGeom>
          <a:noFill/>
          <a:ln w="9525">
            <a:noFill/>
            <a:round/>
            <a:headEnd/>
            <a:tailEnd/>
          </a:ln>
        </p:spPr>
        <p:txBody>
          <a:bodyPr lIns="90000" tIns="45000" rIns="90000" bIns="45000"/>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sz="2800" dirty="0">
              <a:solidFill>
                <a:srgbClr val="FFFFFF"/>
              </a:solidFill>
              <a:latin typeface="Calibri" pitchFamily="-84" charset="0"/>
            </a:endParaRPr>
          </a:p>
        </p:txBody>
      </p:sp>
      <p:sp>
        <p:nvSpPr>
          <p:cNvPr id="4100" name="Rectangle 3"/>
          <p:cNvSpPr>
            <a:spLocks noChangeArrowheads="1"/>
          </p:cNvSpPr>
          <p:nvPr/>
        </p:nvSpPr>
        <p:spPr bwMode="auto">
          <a:xfrm>
            <a:off x="1447800" y="1828800"/>
            <a:ext cx="6705600" cy="3877985"/>
          </a:xfrm>
          <a:prstGeom prst="rect">
            <a:avLst/>
          </a:prstGeom>
          <a:noFill/>
          <a:ln w="9525">
            <a:noFill/>
            <a:miter lim="800000"/>
            <a:headEnd/>
            <a:tailEnd/>
          </a:ln>
        </p:spPr>
        <p:txBody>
          <a:bodyPr wrap="square">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16600" dirty="0" smtClean="0">
                <a:solidFill>
                  <a:srgbClr val="FFFFFF"/>
                </a:solidFill>
                <a:latin typeface="Calibri" pitchFamily="-84" charset="0"/>
              </a:rPr>
              <a:t>?</a:t>
            </a: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4000" dirty="0" smtClean="0">
                <a:solidFill>
                  <a:srgbClr val="FFFFFF"/>
                </a:solidFill>
                <a:latin typeface="Calibri" pitchFamily="-84" charset="0"/>
              </a:rPr>
              <a:t>Distributed </a:t>
            </a:r>
            <a:r>
              <a:rPr lang="en-IN" sz="4000" dirty="0">
                <a:solidFill>
                  <a:srgbClr val="FFFFFF"/>
                </a:solidFill>
                <a:latin typeface="Calibri" pitchFamily="-84" charset="0"/>
              </a:rPr>
              <a:t>and fault-tolerant </a:t>
            </a:r>
            <a:r>
              <a:rPr lang="en-IN" sz="4000" dirty="0" smtClean="0">
                <a:solidFill>
                  <a:srgbClr val="FFFFFF"/>
                </a:solidFill>
                <a:latin typeface="Calibri" pitchFamily="-84" charset="0"/>
              </a:rPr>
              <a:t>real time </a:t>
            </a:r>
            <a:r>
              <a:rPr lang="en-IN" sz="4000" dirty="0">
                <a:solidFill>
                  <a:srgbClr val="FFFFFF"/>
                </a:solidFill>
                <a:latin typeface="Calibri" pitchFamily="-84" charset="0"/>
              </a:rPr>
              <a:t>computation system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1"/>
          <p:cNvSpPr>
            <a:spLocks noChangeArrowheads="1"/>
          </p:cNvSpPr>
          <p:nvPr/>
        </p:nvSpPr>
        <p:spPr bwMode="auto">
          <a:xfrm>
            <a:off x="457200" y="274638"/>
            <a:ext cx="8229600" cy="1143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4400">
              <a:solidFill>
                <a:srgbClr val="FFFFFF"/>
              </a:solidFill>
              <a:latin typeface="Calibri" pitchFamily="-84" charset="0"/>
            </a:endParaRPr>
          </a:p>
        </p:txBody>
      </p:sp>
      <p:sp>
        <p:nvSpPr>
          <p:cNvPr id="17411" name="AutoShape 2"/>
          <p:cNvSpPr>
            <a:spLocks noChangeArrowheads="1"/>
          </p:cNvSpPr>
          <p:nvPr/>
        </p:nvSpPr>
        <p:spPr bwMode="auto">
          <a:xfrm>
            <a:off x="457200" y="1600200"/>
            <a:ext cx="8229600" cy="4525963"/>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a:solidFill>
                  <a:srgbClr val="FFFFFF"/>
                </a:solidFill>
                <a:latin typeface="Calibri" pitchFamily="-84" charset="0"/>
              </a:rPr>
              <a:t>Topology</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a:solidFill>
                  <a:srgbClr val="FFFFFF"/>
                </a:solidFill>
                <a:latin typeface="Calibri" pitchFamily="-84" charset="0"/>
              </a:rPr>
              <a:t>A directed graph of Spouts and Bolts</a:t>
            </a:r>
          </a:p>
        </p:txBody>
      </p:sp>
      <p:pic>
        <p:nvPicPr>
          <p:cNvPr id="17412" name="Picture 3"/>
          <p:cNvPicPr>
            <a:picLocks noChangeAspect="1" noChangeArrowheads="1"/>
          </p:cNvPicPr>
          <p:nvPr/>
        </p:nvPicPr>
        <p:blipFill>
          <a:blip r:embed="rId3"/>
          <a:srcRect/>
          <a:stretch>
            <a:fillRect/>
          </a:stretch>
        </p:blipFill>
        <p:spPr bwMode="auto">
          <a:xfrm>
            <a:off x="2092325" y="2925763"/>
            <a:ext cx="4711700" cy="3527425"/>
          </a:xfrm>
          <a:prstGeom prst="rect">
            <a:avLst/>
          </a:prstGeom>
          <a:noFill/>
          <a:ln w="9525">
            <a:noFill/>
            <a:round/>
            <a:headEnd/>
            <a:tailEnd/>
          </a:ln>
        </p:spPr>
      </p:pic>
      <p:sp>
        <p:nvSpPr>
          <p:cNvPr id="17413" name="Rectangle 4"/>
          <p:cNvSpPr>
            <a:spLocks noChangeArrowheads="1"/>
          </p:cNvSpPr>
          <p:nvPr/>
        </p:nvSpPr>
        <p:spPr bwMode="auto">
          <a:xfrm>
            <a:off x="3657600" y="76200"/>
            <a:ext cx="2251075" cy="720725"/>
          </a:xfrm>
          <a:prstGeom prst="rect">
            <a:avLst/>
          </a:prstGeom>
          <a:noFill/>
          <a:ln w="9525">
            <a:noFill/>
            <a:miter lim="800000"/>
            <a:headEnd/>
            <a:tailEnd/>
          </a:ln>
        </p:spPr>
        <p:txBody>
          <a:bodyPr wrap="none">
            <a:spAutoFit/>
          </a:bodyPr>
          <a:lstStyle/>
          <a:p>
            <a:r>
              <a:rPr lang="en-IN" sz="4400">
                <a:solidFill>
                  <a:srgbClr val="FFFFFF"/>
                </a:solidFill>
                <a:latin typeface="Calibri" pitchFamily="-84" charset="0"/>
              </a:rPr>
              <a:t>Topology</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1"/>
          <p:cNvSpPr>
            <a:spLocks noChangeArrowheads="1"/>
          </p:cNvSpPr>
          <p:nvPr/>
        </p:nvSpPr>
        <p:spPr bwMode="auto">
          <a:xfrm>
            <a:off x="457200" y="274638"/>
            <a:ext cx="8229600" cy="1143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4400">
              <a:solidFill>
                <a:srgbClr val="FFFFFF"/>
              </a:solidFill>
              <a:latin typeface="Calibri" pitchFamily="-84" charset="0"/>
            </a:endParaRPr>
          </a:p>
        </p:txBody>
      </p:sp>
      <p:sp>
        <p:nvSpPr>
          <p:cNvPr id="19459" name="AutoShape 2"/>
          <p:cNvSpPr>
            <a:spLocks noChangeArrowheads="1"/>
          </p:cNvSpPr>
          <p:nvPr/>
        </p:nvSpPr>
        <p:spPr bwMode="auto">
          <a:xfrm>
            <a:off x="457200" y="1600200"/>
            <a:ext cx="8229600" cy="4525963"/>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All grouping</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a:solidFill>
                  <a:srgbClr val="FFFFFF"/>
                </a:solidFill>
                <a:latin typeface="Calibri" pitchFamily="-84" charset="0"/>
              </a:rPr>
              <a:t>Send to all tasks</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Global grouping</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a:solidFill>
                  <a:srgbClr val="FFFFFF"/>
                </a:solidFill>
                <a:latin typeface="Calibri" pitchFamily="-84" charset="0"/>
              </a:rPr>
              <a:t>Pick task with lowest id</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Shuffle grouping</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a:solidFill>
                  <a:srgbClr val="FFFFFF"/>
                </a:solidFill>
                <a:latin typeface="Calibri" pitchFamily="-84" charset="0"/>
              </a:rPr>
              <a:t>Pick a random task</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Fields grouping</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a:solidFill>
                  <a:srgbClr val="FFFFFF"/>
                </a:solidFill>
                <a:latin typeface="Calibri" pitchFamily="-84" charset="0"/>
              </a:rPr>
              <a:t>Consistent hashing on a subset of tuple </a:t>
            </a:r>
            <a:r>
              <a:rPr lang="en-IN" sz="2400" dirty="0" smtClean="0">
                <a:solidFill>
                  <a:srgbClr val="FFFFFF"/>
                </a:solidFill>
                <a:latin typeface="Calibri" pitchFamily="-84" charset="0"/>
              </a:rPr>
              <a:t>fields</a:t>
            </a:r>
            <a:endParaRPr lang="en-IN" sz="2400" dirty="0">
              <a:solidFill>
                <a:srgbClr val="FFFFFF"/>
              </a:solidFill>
              <a:latin typeface="Calibri" pitchFamily="-84" charset="0"/>
            </a:endParaRPr>
          </a:p>
        </p:txBody>
      </p:sp>
      <p:pic>
        <p:nvPicPr>
          <p:cNvPr id="19460" name="Picture 3"/>
          <p:cNvPicPr>
            <a:picLocks noChangeAspect="1" noChangeArrowheads="1"/>
          </p:cNvPicPr>
          <p:nvPr/>
        </p:nvPicPr>
        <p:blipFill>
          <a:blip r:embed="rId3"/>
          <a:srcRect/>
          <a:stretch>
            <a:fillRect/>
          </a:stretch>
        </p:blipFill>
        <p:spPr bwMode="auto">
          <a:xfrm>
            <a:off x="5105400" y="1622549"/>
            <a:ext cx="3429000" cy="2492251"/>
          </a:xfrm>
          <a:prstGeom prst="rect">
            <a:avLst/>
          </a:prstGeom>
          <a:noFill/>
          <a:ln w="9525">
            <a:noFill/>
            <a:round/>
            <a:headEnd/>
            <a:tailEnd/>
          </a:ln>
        </p:spPr>
      </p:pic>
      <p:sp>
        <p:nvSpPr>
          <p:cNvPr id="19461" name="Rectangle 6"/>
          <p:cNvSpPr>
            <a:spLocks noChangeArrowheads="1"/>
          </p:cNvSpPr>
          <p:nvPr/>
        </p:nvSpPr>
        <p:spPr bwMode="auto">
          <a:xfrm>
            <a:off x="2743200" y="76200"/>
            <a:ext cx="4343400" cy="769441"/>
          </a:xfrm>
          <a:prstGeom prst="rect">
            <a:avLst/>
          </a:prstGeom>
          <a:noFill/>
          <a:ln w="9525">
            <a:noFill/>
            <a:miter lim="800000"/>
            <a:headEnd/>
            <a:tailEnd/>
          </a:ln>
        </p:spPr>
        <p:txBody>
          <a:bodyPr wrap="square">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4400" dirty="0">
                <a:solidFill>
                  <a:srgbClr val="FFFFFF"/>
                </a:solidFill>
                <a:latin typeface="Calibri" pitchFamily="-84" charset="0"/>
              </a:rPr>
              <a:t>Stream </a:t>
            </a:r>
            <a:r>
              <a:rPr lang="en-IN" sz="4400" dirty="0" smtClean="0">
                <a:solidFill>
                  <a:srgbClr val="FFFFFF"/>
                </a:solidFill>
                <a:latin typeface="Calibri" pitchFamily="-84" charset="0"/>
              </a:rPr>
              <a:t>Grouping</a:t>
            </a:r>
            <a:endParaRPr lang="en-IN" sz="4400" dirty="0">
              <a:solidFill>
                <a:srgbClr val="FFFFFF"/>
              </a:solidFill>
              <a:latin typeface="Calibri" pitchFamily="-8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round/>
            <a:headEnd/>
            <a:tailEnd/>
          </a:ln>
        </p:spPr>
      </p:pic>
      <p:sp>
        <p:nvSpPr>
          <p:cNvPr id="5" name="TextBox 4"/>
          <p:cNvSpPr txBox="1"/>
          <p:nvPr/>
        </p:nvSpPr>
        <p:spPr>
          <a:xfrm>
            <a:off x="2590800" y="4038600"/>
            <a:ext cx="4419600" cy="607539"/>
          </a:xfrm>
          <a:prstGeom prst="rect">
            <a:avLst/>
          </a:prstGeom>
          <a:noFill/>
        </p:spPr>
        <p:txBody>
          <a:bodyPr wrap="square" rtlCol="0">
            <a:spAutoFit/>
          </a:bodyPr>
          <a:lstStyle/>
          <a:p>
            <a:pPr algn="ctr"/>
            <a:r>
              <a:rPr lang="en-US" sz="3600" dirty="0" smtClean="0">
                <a:solidFill>
                  <a:schemeClr val="bg1"/>
                </a:solidFill>
                <a:latin typeface="Calibri" pitchFamily="34" charset="0"/>
              </a:rPr>
              <a:t>Fault-tolerance</a:t>
            </a:r>
            <a:endParaRPr lang="en-IN" sz="36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p:nvPr/>
        </p:nvSpPr>
        <p:spPr>
          <a:xfrm>
            <a:off x="0" y="0"/>
            <a:ext cx="9144000" cy="6858000"/>
          </a:xfrm>
          <a:custGeom>
            <a:avLst/>
            <a:gdLst/>
            <a:ahLst/>
            <a:cxnLst/>
            <a:rect l="l" t="t" r="r" b="b"/>
            <a:pathLst>
              <a:path w="13004800" h="9753600">
                <a:moveTo>
                  <a:pt x="0" y="0"/>
                </a:moveTo>
                <a:lnTo>
                  <a:pt x="0" y="9753600"/>
                </a:lnTo>
                <a:lnTo>
                  <a:pt x="13004800" y="9753600"/>
                </a:lnTo>
                <a:lnTo>
                  <a:pt x="13004800" y="0"/>
                </a:lnTo>
                <a:lnTo>
                  <a:pt x="0" y="0"/>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2902149"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2902149" y="3259336"/>
            <a:ext cx="1339453" cy="892969"/>
          </a:xfrm>
          <a:custGeom>
            <a:avLst/>
            <a:gdLst/>
            <a:ahLst/>
            <a:cxnLst/>
            <a:rect l="l" t="t" r="r" b="b"/>
            <a:pathLst>
              <a:path w="1905000" h="1270000">
                <a:moveTo>
                  <a:pt x="0" y="0"/>
                </a:moveTo>
                <a:lnTo>
                  <a:pt x="1905000" y="0"/>
                </a:lnTo>
                <a:lnTo>
                  <a:pt x="1905000" y="1270000"/>
                </a:lnTo>
                <a:lnTo>
                  <a:pt x="0" y="1270000"/>
                </a:lnTo>
                <a:lnTo>
                  <a:pt x="0" y="0"/>
                </a:lnTo>
                <a:close/>
              </a:path>
            </a:pathLst>
          </a:custGeom>
          <a:ln w="12700">
            <a:solidFill>
              <a:srgbClr val="FEFFFF"/>
            </a:solidFill>
          </a:ln>
        </p:spPr>
        <p:txBody>
          <a:bodyPr wrap="square" lIns="0" tIns="0" rIns="0" bIns="0" rtlCol="0">
            <a:noAutofit/>
          </a:bodyPr>
          <a:lstStyle/>
          <a:p>
            <a:endParaRPr/>
          </a:p>
        </p:txBody>
      </p:sp>
      <p:sp>
        <p:nvSpPr>
          <p:cNvPr id="18" name="object 18"/>
          <p:cNvSpPr/>
          <p:nvPr/>
        </p:nvSpPr>
        <p:spPr>
          <a:xfrm>
            <a:off x="3125391" y="3616523"/>
            <a:ext cx="901898" cy="241102"/>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892969"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F56A40"/>
          </a:solidFill>
        </p:spPr>
        <p:txBody>
          <a:bodyPr wrap="square" lIns="0" tIns="0" rIns="0" bIns="0" rtlCol="0">
            <a:noAutofit/>
          </a:bodyPr>
          <a:lstStyle/>
          <a:p>
            <a:endParaRPr/>
          </a:p>
        </p:txBody>
      </p:sp>
      <p:sp>
        <p:nvSpPr>
          <p:cNvPr id="20" name="object 20"/>
          <p:cNvSpPr/>
          <p:nvPr/>
        </p:nvSpPr>
        <p:spPr>
          <a:xfrm>
            <a:off x="1241226" y="3616523"/>
            <a:ext cx="642938" cy="205383"/>
          </a:xfrm>
          <a:prstGeom prst="rect">
            <a:avLst/>
          </a:prstGeom>
          <a:blipFill>
            <a:blip r:embed="rId3" cstate="print"/>
            <a:stretch>
              <a:fillRect/>
            </a:stretch>
          </a:blipFill>
        </p:spPr>
        <p:txBody>
          <a:bodyPr wrap="square" lIns="0" tIns="0" rIns="0" bIns="0" rtlCol="0">
            <a:noAutofit/>
          </a:bodyPr>
          <a:lstStyle/>
          <a:p>
            <a:endParaRPr/>
          </a:p>
        </p:txBody>
      </p:sp>
      <p:sp>
        <p:nvSpPr>
          <p:cNvPr id="21" name="object 21"/>
          <p:cNvSpPr/>
          <p:nvPr/>
        </p:nvSpPr>
        <p:spPr>
          <a:xfrm>
            <a:off x="2232552" y="3705820"/>
            <a:ext cx="614232" cy="0"/>
          </a:xfrm>
          <a:custGeom>
            <a:avLst/>
            <a:gdLst/>
            <a:ahLst/>
            <a:cxnLst/>
            <a:rect l="l" t="t" r="r" b="b"/>
            <a:pathLst>
              <a:path w="873574">
                <a:moveTo>
                  <a:pt x="873574" y="0"/>
                </a:moveTo>
                <a:lnTo>
                  <a:pt x="860874" y="0"/>
                </a:lnTo>
                <a:lnTo>
                  <a:pt x="0" y="0"/>
                </a:lnTo>
              </a:path>
            </a:pathLst>
          </a:custGeom>
          <a:ln w="25400">
            <a:solidFill>
              <a:srgbClr val="989A9C"/>
            </a:solidFill>
          </a:ln>
        </p:spPr>
        <p:txBody>
          <a:bodyPr wrap="square" lIns="0" tIns="0" rIns="0" bIns="0" rtlCol="0">
            <a:noAutofit/>
          </a:bodyPr>
          <a:lstStyle/>
          <a:p>
            <a:endParaRPr/>
          </a:p>
        </p:txBody>
      </p:sp>
      <p:sp>
        <p:nvSpPr>
          <p:cNvPr id="22" name="object 22"/>
          <p:cNvSpPr/>
          <p:nvPr/>
        </p:nvSpPr>
        <p:spPr>
          <a:xfrm>
            <a:off x="2816423" y="3662958"/>
            <a:ext cx="85725" cy="85725"/>
          </a:xfrm>
          <a:custGeom>
            <a:avLst/>
            <a:gdLst/>
            <a:ahLst/>
            <a:cxnLst/>
            <a:rect l="l" t="t" r="r" b="b"/>
            <a:pathLst>
              <a:path w="121920" h="121920">
                <a:moveTo>
                  <a:pt x="121920" y="60960"/>
                </a:moveTo>
                <a:lnTo>
                  <a:pt x="0" y="0"/>
                </a:lnTo>
                <a:lnTo>
                  <a:pt x="30480" y="60960"/>
                </a:lnTo>
                <a:lnTo>
                  <a:pt x="0" y="121920"/>
                </a:lnTo>
                <a:lnTo>
                  <a:pt x="121920" y="60960"/>
                </a:lnTo>
                <a:close/>
              </a:path>
            </a:pathLst>
          </a:custGeom>
          <a:solidFill>
            <a:srgbClr val="989A9C"/>
          </a:solidFill>
        </p:spPr>
        <p:txBody>
          <a:bodyPr wrap="square" lIns="0" tIns="0" rIns="0" bIns="0" rtlCol="0">
            <a:noAutofit/>
          </a:bodyPr>
          <a:lstStyle/>
          <a:p>
            <a:endParaRPr/>
          </a:p>
        </p:txBody>
      </p:sp>
      <p:sp>
        <p:nvSpPr>
          <p:cNvPr id="23" name="object 23"/>
          <p:cNvSpPr/>
          <p:nvPr/>
        </p:nvSpPr>
        <p:spPr>
          <a:xfrm>
            <a:off x="4920258"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00A7DE"/>
          </a:solidFill>
        </p:spPr>
        <p:txBody>
          <a:bodyPr wrap="square" lIns="0" tIns="0" rIns="0" bIns="0" rtlCol="0">
            <a:noAutofit/>
          </a:bodyPr>
          <a:lstStyle/>
          <a:p>
            <a:endParaRPr/>
          </a:p>
        </p:txBody>
      </p:sp>
      <p:sp>
        <p:nvSpPr>
          <p:cNvPr id="24" name="object 24"/>
          <p:cNvSpPr/>
          <p:nvPr/>
        </p:nvSpPr>
        <p:spPr>
          <a:xfrm>
            <a:off x="5143500" y="3616523"/>
            <a:ext cx="901898" cy="241102"/>
          </a:xfrm>
          <a:prstGeom prst="rect">
            <a:avLst/>
          </a:prstGeom>
          <a:blipFill>
            <a:blip r:embed="rId4" cstate="print"/>
            <a:stretch>
              <a:fillRect/>
            </a:stretch>
          </a:blipFill>
        </p:spPr>
        <p:txBody>
          <a:bodyPr wrap="square" lIns="0" tIns="0" rIns="0" bIns="0" rtlCol="0">
            <a:noAutofit/>
          </a:bodyPr>
          <a:lstStyle/>
          <a:p>
            <a:endParaRPr/>
          </a:p>
        </p:txBody>
      </p:sp>
      <p:sp>
        <p:nvSpPr>
          <p:cNvPr id="25" name="object 25"/>
          <p:cNvSpPr/>
          <p:nvPr/>
        </p:nvSpPr>
        <p:spPr>
          <a:xfrm>
            <a:off x="4305894" y="3703446"/>
            <a:ext cx="614363" cy="4166"/>
          </a:xfrm>
          <a:custGeom>
            <a:avLst/>
            <a:gdLst/>
            <a:ahLst/>
            <a:cxnLst/>
            <a:rect l="l" t="t" r="r" b="b"/>
            <a:pathLst>
              <a:path w="873761" h="5925">
                <a:moveTo>
                  <a:pt x="0" y="0"/>
                </a:moveTo>
                <a:lnTo>
                  <a:pt x="12698" y="85"/>
                </a:lnTo>
                <a:lnTo>
                  <a:pt x="873761" y="5925"/>
                </a:lnTo>
              </a:path>
            </a:pathLst>
          </a:custGeom>
          <a:ln w="25399">
            <a:solidFill>
              <a:srgbClr val="989A9C"/>
            </a:solidFill>
          </a:ln>
        </p:spPr>
        <p:txBody>
          <a:bodyPr wrap="square" lIns="0" tIns="0" rIns="0" bIns="0" rtlCol="0">
            <a:noAutofit/>
          </a:bodyPr>
          <a:lstStyle/>
          <a:p>
            <a:endParaRPr/>
          </a:p>
        </p:txBody>
      </p:sp>
      <p:sp>
        <p:nvSpPr>
          <p:cNvPr id="26" name="object 26"/>
          <p:cNvSpPr/>
          <p:nvPr/>
        </p:nvSpPr>
        <p:spPr>
          <a:xfrm>
            <a:off x="4250532" y="3660790"/>
            <a:ext cx="86014" cy="85723"/>
          </a:xfrm>
          <a:custGeom>
            <a:avLst/>
            <a:gdLst/>
            <a:ahLst/>
            <a:cxnLst/>
            <a:rect l="l" t="t" r="r" b="b"/>
            <a:pathLst>
              <a:path w="122331" h="121917">
                <a:moveTo>
                  <a:pt x="0" y="60131"/>
                </a:moveTo>
                <a:lnTo>
                  <a:pt x="121503" y="121917"/>
                </a:lnTo>
                <a:lnTo>
                  <a:pt x="91437" y="60751"/>
                </a:lnTo>
                <a:lnTo>
                  <a:pt x="122331" y="0"/>
                </a:lnTo>
                <a:lnTo>
                  <a:pt x="0" y="60131"/>
                </a:lnTo>
                <a:close/>
              </a:path>
            </a:pathLst>
          </a:custGeom>
          <a:solidFill>
            <a:srgbClr val="989A9C"/>
          </a:solidFill>
        </p:spPr>
        <p:txBody>
          <a:bodyPr wrap="square" lIns="0" tIns="0" rIns="0" bIns="0" rtlCol="0">
            <a:noAutofit/>
          </a:bodyPr>
          <a:lstStyle/>
          <a:p>
            <a:endParaRPr/>
          </a:p>
        </p:txBody>
      </p:sp>
      <p:sp>
        <p:nvSpPr>
          <p:cNvPr id="27" name="object 27"/>
          <p:cNvSpPr/>
          <p:nvPr/>
        </p:nvSpPr>
        <p:spPr>
          <a:xfrm>
            <a:off x="6911578"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953F92"/>
          </a:solidFill>
        </p:spPr>
        <p:txBody>
          <a:bodyPr wrap="square" lIns="0" tIns="0" rIns="0" bIns="0" rtlCol="0">
            <a:noAutofit/>
          </a:bodyPr>
          <a:lstStyle/>
          <a:p>
            <a:endParaRPr/>
          </a:p>
        </p:txBody>
      </p:sp>
      <p:sp>
        <p:nvSpPr>
          <p:cNvPr id="28" name="object 28"/>
          <p:cNvSpPr/>
          <p:nvPr/>
        </p:nvSpPr>
        <p:spPr>
          <a:xfrm>
            <a:off x="7268766" y="3616523"/>
            <a:ext cx="634008" cy="205383"/>
          </a:xfrm>
          <a:prstGeom prst="rect">
            <a:avLst/>
          </a:prstGeom>
          <a:blipFill>
            <a:blip r:embed="rId5" cstate="print"/>
            <a:stretch>
              <a:fillRect/>
            </a:stretch>
          </a:blipFill>
        </p:spPr>
        <p:txBody>
          <a:bodyPr wrap="square" lIns="0" tIns="0" rIns="0" bIns="0" rtlCol="0">
            <a:noAutofit/>
          </a:bodyPr>
          <a:lstStyle/>
          <a:p>
            <a:endParaRPr/>
          </a:p>
        </p:txBody>
      </p:sp>
      <p:sp>
        <p:nvSpPr>
          <p:cNvPr id="29" name="object 29"/>
          <p:cNvSpPr/>
          <p:nvPr/>
        </p:nvSpPr>
        <p:spPr>
          <a:xfrm>
            <a:off x="7599164" y="2893219"/>
            <a:ext cx="0" cy="366117"/>
          </a:xfrm>
          <a:custGeom>
            <a:avLst/>
            <a:gdLst/>
            <a:ahLst/>
            <a:cxnLst/>
            <a:rect l="l" t="t" r="r" b="b"/>
            <a:pathLst>
              <a:path h="520700">
                <a:moveTo>
                  <a:pt x="0" y="0"/>
                </a:moveTo>
                <a:lnTo>
                  <a:pt x="0" y="520700"/>
                </a:lnTo>
              </a:path>
            </a:pathLst>
          </a:custGeom>
          <a:ln w="25400">
            <a:solidFill>
              <a:srgbClr val="989A9C"/>
            </a:solidFill>
          </a:ln>
        </p:spPr>
        <p:txBody>
          <a:bodyPr wrap="square" lIns="0" tIns="0" rIns="0" bIns="0" rtlCol="0">
            <a:noAutofit/>
          </a:bodyPr>
          <a:lstStyle/>
          <a:p>
            <a:endParaRPr/>
          </a:p>
        </p:txBody>
      </p:sp>
      <p:sp>
        <p:nvSpPr>
          <p:cNvPr id="30" name="object 30"/>
          <p:cNvSpPr/>
          <p:nvPr/>
        </p:nvSpPr>
        <p:spPr>
          <a:xfrm>
            <a:off x="3580845" y="2902033"/>
            <a:ext cx="4027208" cy="115"/>
          </a:xfrm>
          <a:custGeom>
            <a:avLst/>
            <a:gdLst/>
            <a:ahLst/>
            <a:cxnLst/>
            <a:rect l="l" t="t" r="r" b="b"/>
            <a:pathLst>
              <a:path w="5727585" h="163">
                <a:moveTo>
                  <a:pt x="5727585" y="163"/>
                </a:moveTo>
                <a:lnTo>
                  <a:pt x="0" y="0"/>
                </a:lnTo>
              </a:path>
            </a:pathLst>
          </a:custGeom>
          <a:ln w="25400">
            <a:solidFill>
              <a:srgbClr val="989A9C"/>
            </a:solidFill>
          </a:ln>
        </p:spPr>
        <p:txBody>
          <a:bodyPr wrap="square" lIns="0" tIns="0" rIns="0" bIns="0" rtlCol="0">
            <a:noAutofit/>
          </a:bodyPr>
          <a:lstStyle/>
          <a:p>
            <a:endParaRPr/>
          </a:p>
        </p:txBody>
      </p:sp>
      <p:sp>
        <p:nvSpPr>
          <p:cNvPr id="31" name="object 31"/>
          <p:cNvSpPr/>
          <p:nvPr/>
        </p:nvSpPr>
        <p:spPr>
          <a:xfrm>
            <a:off x="3580805" y="2893896"/>
            <a:ext cx="0" cy="319005"/>
          </a:xfrm>
          <a:custGeom>
            <a:avLst/>
            <a:gdLst/>
            <a:ahLst/>
            <a:cxnLst/>
            <a:rect l="l" t="t" r="r" b="b"/>
            <a:pathLst>
              <a:path h="453696">
                <a:moveTo>
                  <a:pt x="0" y="453696"/>
                </a:moveTo>
                <a:lnTo>
                  <a:pt x="0" y="440996"/>
                </a:lnTo>
                <a:lnTo>
                  <a:pt x="0" y="0"/>
                </a:lnTo>
              </a:path>
            </a:pathLst>
          </a:custGeom>
          <a:ln w="25400">
            <a:solidFill>
              <a:srgbClr val="989A9C"/>
            </a:solidFill>
          </a:ln>
        </p:spPr>
        <p:txBody>
          <a:bodyPr wrap="square" lIns="0" tIns="0" rIns="0" bIns="0" rtlCol="0">
            <a:noAutofit/>
          </a:bodyPr>
          <a:lstStyle/>
          <a:p>
            <a:endParaRPr/>
          </a:p>
        </p:txBody>
      </p:sp>
      <p:sp>
        <p:nvSpPr>
          <p:cNvPr id="32" name="object 32"/>
          <p:cNvSpPr/>
          <p:nvPr/>
        </p:nvSpPr>
        <p:spPr>
          <a:xfrm>
            <a:off x="3537942" y="3182541"/>
            <a:ext cx="85725" cy="85725"/>
          </a:xfrm>
          <a:custGeom>
            <a:avLst/>
            <a:gdLst/>
            <a:ahLst/>
            <a:cxnLst/>
            <a:rect l="l" t="t" r="r" b="b"/>
            <a:pathLst>
              <a:path w="121920" h="121920">
                <a:moveTo>
                  <a:pt x="60960" y="30480"/>
                </a:moveTo>
                <a:lnTo>
                  <a:pt x="0" y="0"/>
                </a:lnTo>
                <a:lnTo>
                  <a:pt x="60960" y="121920"/>
                </a:lnTo>
                <a:lnTo>
                  <a:pt x="121920" y="0"/>
                </a:lnTo>
                <a:lnTo>
                  <a:pt x="60960" y="30480"/>
                </a:lnTo>
                <a:close/>
              </a:path>
            </a:pathLst>
          </a:custGeom>
          <a:solidFill>
            <a:srgbClr val="989A9C"/>
          </a:solidFill>
        </p:spPr>
        <p:txBody>
          <a:bodyPr wrap="square" lIns="0" tIns="0" rIns="0" bIns="0" rtlCol="0">
            <a:noAutofit/>
          </a:bodyPr>
          <a:lstStyle/>
          <a:p>
            <a:endParaRPr/>
          </a:p>
        </p:txBody>
      </p:sp>
      <p:sp>
        <p:nvSpPr>
          <p:cNvPr id="33" name="object 33"/>
          <p:cNvSpPr/>
          <p:nvPr/>
        </p:nvSpPr>
        <p:spPr>
          <a:xfrm>
            <a:off x="6262957" y="3703904"/>
            <a:ext cx="593257" cy="2534"/>
          </a:xfrm>
          <a:custGeom>
            <a:avLst/>
            <a:gdLst/>
            <a:ahLst/>
            <a:cxnLst/>
            <a:rect l="l" t="t" r="r" b="b"/>
            <a:pathLst>
              <a:path w="843743" h="3604">
                <a:moveTo>
                  <a:pt x="843743" y="0"/>
                </a:moveTo>
                <a:lnTo>
                  <a:pt x="831043" y="54"/>
                </a:lnTo>
                <a:lnTo>
                  <a:pt x="0" y="3604"/>
                </a:lnTo>
              </a:path>
            </a:pathLst>
          </a:custGeom>
          <a:ln w="25400">
            <a:solidFill>
              <a:srgbClr val="989A9C"/>
            </a:solidFill>
          </a:ln>
        </p:spPr>
        <p:txBody>
          <a:bodyPr wrap="square" lIns="0" tIns="0" rIns="0" bIns="0" rtlCol="0">
            <a:noAutofit/>
          </a:bodyPr>
          <a:lstStyle/>
          <a:p>
            <a:endParaRPr/>
          </a:p>
        </p:txBody>
      </p:sp>
      <p:sp>
        <p:nvSpPr>
          <p:cNvPr id="34" name="object 34"/>
          <p:cNvSpPr/>
          <p:nvPr/>
        </p:nvSpPr>
        <p:spPr>
          <a:xfrm>
            <a:off x="6825671" y="3661172"/>
            <a:ext cx="85906" cy="85724"/>
          </a:xfrm>
          <a:custGeom>
            <a:avLst/>
            <a:gdLst/>
            <a:ahLst/>
            <a:cxnLst/>
            <a:rect l="l" t="t" r="r" b="b"/>
            <a:pathLst>
              <a:path w="122177" h="121918">
                <a:moveTo>
                  <a:pt x="122177" y="60438"/>
                </a:moveTo>
                <a:lnTo>
                  <a:pt x="0" y="0"/>
                </a:lnTo>
                <a:lnTo>
                  <a:pt x="30739" y="60829"/>
                </a:lnTo>
                <a:lnTo>
                  <a:pt x="519" y="121918"/>
                </a:lnTo>
                <a:lnTo>
                  <a:pt x="122177" y="60438"/>
                </a:lnTo>
                <a:close/>
              </a:path>
            </a:pathLst>
          </a:custGeom>
          <a:solidFill>
            <a:srgbClr val="989A9C"/>
          </a:solidFill>
        </p:spPr>
        <p:txBody>
          <a:bodyPr wrap="square" lIns="0" tIns="0" rIns="0" bIns="0" rtlCol="0">
            <a:noAutofit/>
          </a:bodyPr>
          <a:lstStyle/>
          <a:p>
            <a:endParaRPr/>
          </a:p>
        </p:txBody>
      </p:sp>
      <p:sp>
        <p:nvSpPr>
          <p:cNvPr id="35" name="object 35"/>
          <p:cNvSpPr/>
          <p:nvPr/>
        </p:nvSpPr>
        <p:spPr>
          <a:xfrm>
            <a:off x="4741664" y="3080742"/>
            <a:ext cx="3687961" cy="1250156"/>
          </a:xfrm>
          <a:custGeom>
            <a:avLst/>
            <a:gdLst/>
            <a:ahLst/>
            <a:cxnLst/>
            <a:rect l="l" t="t" r="r" b="b"/>
            <a:pathLst>
              <a:path w="5245100" h="1778000">
                <a:moveTo>
                  <a:pt x="0" y="0"/>
                </a:moveTo>
                <a:lnTo>
                  <a:pt x="5245100" y="0"/>
                </a:lnTo>
                <a:lnTo>
                  <a:pt x="5245100" y="1778000"/>
                </a:lnTo>
                <a:lnTo>
                  <a:pt x="0" y="1778000"/>
                </a:lnTo>
                <a:lnTo>
                  <a:pt x="0" y="0"/>
                </a:lnTo>
                <a:close/>
              </a:path>
            </a:pathLst>
          </a:custGeom>
          <a:ln w="25400">
            <a:solidFill>
              <a:srgbClr val="424242"/>
            </a:solidFill>
          </a:ln>
        </p:spPr>
        <p:txBody>
          <a:bodyPr wrap="square" lIns="0" tIns="0" rIns="0" bIns="0" rtlCol="0">
            <a:noAutofit/>
          </a:bodyPr>
          <a:lstStyle/>
          <a:p>
            <a:endParaRPr/>
          </a:p>
        </p:txBody>
      </p:sp>
      <p:sp>
        <p:nvSpPr>
          <p:cNvPr id="36" name="object 36"/>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15" name="object 15"/>
          <p:cNvSpPr txBox="1"/>
          <p:nvPr/>
        </p:nvSpPr>
        <p:spPr>
          <a:xfrm>
            <a:off x="4920258" y="3259336"/>
            <a:ext cx="1339453" cy="892969"/>
          </a:xfrm>
          <a:prstGeom prst="rect">
            <a:avLst/>
          </a:prstGeom>
        </p:spPr>
        <p:txBody>
          <a:bodyPr wrap="square" lIns="0" tIns="0" rIns="0" bIns="0" rtlCol="0">
            <a:noAutofit/>
          </a:bodyPr>
          <a:lstStyle/>
          <a:p>
            <a:pPr marL="17859">
              <a:lnSpc>
                <a:spcPts val="703"/>
              </a:lnSpc>
            </a:pPr>
            <a:endParaRPr sz="700"/>
          </a:p>
        </p:txBody>
      </p:sp>
      <p:sp>
        <p:nvSpPr>
          <p:cNvPr id="14" name="object 14"/>
          <p:cNvSpPr txBox="1"/>
          <p:nvPr/>
        </p:nvSpPr>
        <p:spPr>
          <a:xfrm>
            <a:off x="2902149" y="3259336"/>
            <a:ext cx="1339453" cy="892969"/>
          </a:xfrm>
          <a:prstGeom prst="rect">
            <a:avLst/>
          </a:prstGeom>
        </p:spPr>
        <p:txBody>
          <a:bodyPr wrap="square" lIns="0" tIns="0" rIns="0" bIns="0" rtlCol="0">
            <a:noAutofit/>
          </a:bodyPr>
          <a:lstStyle/>
          <a:p>
            <a:pPr marL="17859">
              <a:lnSpc>
                <a:spcPts val="703"/>
              </a:lnSpc>
            </a:pPr>
            <a:endParaRPr sz="700"/>
          </a:p>
        </p:txBody>
      </p:sp>
      <p:sp>
        <p:nvSpPr>
          <p:cNvPr id="13" name="object 13"/>
          <p:cNvSpPr txBox="1"/>
          <p:nvPr/>
        </p:nvSpPr>
        <p:spPr>
          <a:xfrm>
            <a:off x="892969" y="3259336"/>
            <a:ext cx="1339453" cy="892969"/>
          </a:xfrm>
          <a:prstGeom prst="rect">
            <a:avLst/>
          </a:prstGeom>
        </p:spPr>
        <p:txBody>
          <a:bodyPr wrap="square" lIns="0" tIns="0" rIns="0" bIns="0" rtlCol="0">
            <a:noAutofit/>
          </a:bodyPr>
          <a:lstStyle/>
          <a:p>
            <a:pPr marL="17859">
              <a:lnSpc>
                <a:spcPts val="703"/>
              </a:lnSpc>
            </a:pPr>
            <a:endParaRPr sz="700"/>
          </a:p>
        </p:txBody>
      </p:sp>
      <p:sp>
        <p:nvSpPr>
          <p:cNvPr id="12" name="object 12"/>
          <p:cNvSpPr txBox="1"/>
          <p:nvPr/>
        </p:nvSpPr>
        <p:spPr>
          <a:xfrm>
            <a:off x="2232422" y="3259336"/>
            <a:ext cx="614363" cy="446484"/>
          </a:xfrm>
          <a:prstGeom prst="rect">
            <a:avLst/>
          </a:prstGeom>
        </p:spPr>
        <p:txBody>
          <a:bodyPr wrap="square" lIns="0" tIns="0" rIns="0" bIns="0" rtlCol="0">
            <a:noAutofit/>
          </a:bodyPr>
          <a:lstStyle/>
          <a:p>
            <a:pPr marL="17859">
              <a:lnSpc>
                <a:spcPts val="703"/>
              </a:lnSpc>
            </a:pPr>
            <a:endParaRPr sz="700"/>
          </a:p>
        </p:txBody>
      </p:sp>
      <p:sp>
        <p:nvSpPr>
          <p:cNvPr id="11" name="object 11"/>
          <p:cNvSpPr txBox="1"/>
          <p:nvPr/>
        </p:nvSpPr>
        <p:spPr>
          <a:xfrm>
            <a:off x="2232422" y="3705820"/>
            <a:ext cx="614363" cy="446484"/>
          </a:xfrm>
          <a:prstGeom prst="rect">
            <a:avLst/>
          </a:prstGeom>
        </p:spPr>
        <p:txBody>
          <a:bodyPr wrap="square" lIns="0" tIns="0" rIns="0" bIns="0" rtlCol="0">
            <a:noAutofit/>
          </a:bodyPr>
          <a:lstStyle/>
          <a:p>
            <a:pPr marL="17859">
              <a:lnSpc>
                <a:spcPts val="703"/>
              </a:lnSpc>
            </a:pPr>
            <a:endParaRPr sz="700"/>
          </a:p>
        </p:txBody>
      </p:sp>
      <p:sp>
        <p:nvSpPr>
          <p:cNvPr id="10" name="object 10"/>
          <p:cNvSpPr txBox="1"/>
          <p:nvPr/>
        </p:nvSpPr>
        <p:spPr>
          <a:xfrm>
            <a:off x="4741664" y="2893219"/>
            <a:ext cx="2857500" cy="187523"/>
          </a:xfrm>
          <a:prstGeom prst="rect">
            <a:avLst/>
          </a:prstGeom>
        </p:spPr>
        <p:txBody>
          <a:bodyPr wrap="square" lIns="0" tIns="0" rIns="0" bIns="0" rtlCol="0">
            <a:noAutofit/>
          </a:bodyPr>
          <a:lstStyle/>
          <a:p>
            <a:pPr marL="17859">
              <a:lnSpc>
                <a:spcPts val="703"/>
              </a:lnSpc>
            </a:pPr>
            <a:endParaRPr sz="700"/>
          </a:p>
        </p:txBody>
      </p:sp>
      <p:sp>
        <p:nvSpPr>
          <p:cNvPr id="9" name="object 9"/>
          <p:cNvSpPr txBox="1"/>
          <p:nvPr/>
        </p:nvSpPr>
        <p:spPr>
          <a:xfrm>
            <a:off x="7599164" y="2893219"/>
            <a:ext cx="830461" cy="187523"/>
          </a:xfrm>
          <a:prstGeom prst="rect">
            <a:avLst/>
          </a:prstGeom>
        </p:spPr>
        <p:txBody>
          <a:bodyPr wrap="square" lIns="0" tIns="0" rIns="0" bIns="0" rtlCol="0">
            <a:noAutofit/>
          </a:bodyPr>
          <a:lstStyle/>
          <a:p>
            <a:pPr marL="17859">
              <a:lnSpc>
                <a:spcPts val="703"/>
              </a:lnSpc>
            </a:pPr>
            <a:endParaRPr sz="700"/>
          </a:p>
        </p:txBody>
      </p:sp>
      <p:sp>
        <p:nvSpPr>
          <p:cNvPr id="8" name="object 8"/>
          <p:cNvSpPr txBox="1"/>
          <p:nvPr/>
        </p:nvSpPr>
        <p:spPr>
          <a:xfrm>
            <a:off x="4741664" y="3080742"/>
            <a:ext cx="2857500" cy="178594"/>
          </a:xfrm>
          <a:prstGeom prst="rect">
            <a:avLst/>
          </a:prstGeom>
        </p:spPr>
        <p:txBody>
          <a:bodyPr wrap="square" lIns="0" tIns="0" rIns="0" bIns="0" rtlCol="0">
            <a:noAutofit/>
          </a:bodyPr>
          <a:lstStyle/>
          <a:p>
            <a:pPr marL="17859">
              <a:lnSpc>
                <a:spcPts val="703"/>
              </a:lnSpc>
            </a:pPr>
            <a:endParaRPr sz="700"/>
          </a:p>
        </p:txBody>
      </p:sp>
      <p:sp>
        <p:nvSpPr>
          <p:cNvPr id="7" name="object 7"/>
          <p:cNvSpPr txBox="1"/>
          <p:nvPr/>
        </p:nvSpPr>
        <p:spPr>
          <a:xfrm>
            <a:off x="7599164" y="3080742"/>
            <a:ext cx="830461" cy="178594"/>
          </a:xfrm>
          <a:prstGeom prst="rect">
            <a:avLst/>
          </a:prstGeom>
        </p:spPr>
        <p:txBody>
          <a:bodyPr wrap="square" lIns="0" tIns="0" rIns="0" bIns="0" rtlCol="0">
            <a:noAutofit/>
          </a:bodyPr>
          <a:lstStyle/>
          <a:p>
            <a:pPr marL="17859">
              <a:lnSpc>
                <a:spcPts val="703"/>
              </a:lnSpc>
            </a:pPr>
            <a:endParaRPr sz="700"/>
          </a:p>
        </p:txBody>
      </p:sp>
      <p:sp>
        <p:nvSpPr>
          <p:cNvPr id="6" name="object 6"/>
          <p:cNvSpPr txBox="1"/>
          <p:nvPr/>
        </p:nvSpPr>
        <p:spPr>
          <a:xfrm>
            <a:off x="4741664" y="3259336"/>
            <a:ext cx="2169914" cy="892969"/>
          </a:xfrm>
          <a:prstGeom prst="rect">
            <a:avLst/>
          </a:prstGeom>
        </p:spPr>
        <p:txBody>
          <a:bodyPr wrap="square" lIns="0" tIns="0" rIns="0" bIns="0" rtlCol="0">
            <a:noAutofit/>
          </a:bodyPr>
          <a:lstStyle/>
          <a:p>
            <a:pPr marL="17859">
              <a:lnSpc>
                <a:spcPts val="703"/>
              </a:lnSpc>
            </a:pPr>
            <a:endParaRPr sz="700"/>
          </a:p>
        </p:txBody>
      </p:sp>
      <p:sp>
        <p:nvSpPr>
          <p:cNvPr id="5" name="object 5"/>
          <p:cNvSpPr txBox="1"/>
          <p:nvPr/>
        </p:nvSpPr>
        <p:spPr>
          <a:xfrm>
            <a:off x="6911578" y="3259336"/>
            <a:ext cx="1339453" cy="892969"/>
          </a:xfrm>
          <a:prstGeom prst="rect">
            <a:avLst/>
          </a:prstGeom>
        </p:spPr>
        <p:txBody>
          <a:bodyPr wrap="square" lIns="0" tIns="0" rIns="0" bIns="0" rtlCol="0">
            <a:noAutofit/>
          </a:bodyPr>
          <a:lstStyle/>
          <a:p>
            <a:pPr marL="17859">
              <a:lnSpc>
                <a:spcPts val="703"/>
              </a:lnSpc>
            </a:pPr>
            <a:endParaRPr sz="700"/>
          </a:p>
        </p:txBody>
      </p:sp>
      <p:sp>
        <p:nvSpPr>
          <p:cNvPr id="4" name="object 4"/>
          <p:cNvSpPr txBox="1"/>
          <p:nvPr/>
        </p:nvSpPr>
        <p:spPr>
          <a:xfrm>
            <a:off x="8251031" y="3259336"/>
            <a:ext cx="178594" cy="892969"/>
          </a:xfrm>
          <a:prstGeom prst="rect">
            <a:avLst/>
          </a:prstGeom>
        </p:spPr>
        <p:txBody>
          <a:bodyPr wrap="square" lIns="0" tIns="0" rIns="0" bIns="0" rtlCol="0">
            <a:noAutofit/>
          </a:bodyPr>
          <a:lstStyle/>
          <a:p>
            <a:pPr marL="17859">
              <a:lnSpc>
                <a:spcPts val="703"/>
              </a:lnSpc>
            </a:pPr>
            <a:endParaRPr sz="700"/>
          </a:p>
        </p:txBody>
      </p:sp>
      <p:sp>
        <p:nvSpPr>
          <p:cNvPr id="3" name="object 3"/>
          <p:cNvSpPr txBox="1"/>
          <p:nvPr/>
        </p:nvSpPr>
        <p:spPr>
          <a:xfrm>
            <a:off x="4741664" y="4152305"/>
            <a:ext cx="3687961" cy="178594"/>
          </a:xfrm>
          <a:prstGeom prst="rect">
            <a:avLst/>
          </a:prstGeom>
        </p:spPr>
        <p:txBody>
          <a:bodyPr wrap="square" lIns="0" tIns="0" rIns="0" bIns="0" rtlCol="0">
            <a:noAutofit/>
          </a:bodyPr>
          <a:lstStyle/>
          <a:p>
            <a:pPr marL="17859">
              <a:lnSpc>
                <a:spcPts val="703"/>
              </a:lnSpc>
            </a:pPr>
            <a:endParaRPr sz="700"/>
          </a:p>
        </p:txBody>
      </p:sp>
      <p:sp>
        <p:nvSpPr>
          <p:cNvPr id="2" name="object 2"/>
          <p:cNvSpPr txBox="1"/>
          <p:nvPr/>
        </p:nvSpPr>
        <p:spPr>
          <a:xfrm>
            <a:off x="0" y="0"/>
            <a:ext cx="9144000" cy="6858000"/>
          </a:xfrm>
          <a:prstGeom prst="rect">
            <a:avLst/>
          </a:prstGeom>
        </p:spPr>
        <p:txBody>
          <a:bodyPr wrap="square" lIns="0" tIns="0" rIns="0" bIns="0" rtlCol="0">
            <a:noAutofit/>
          </a:bodyPr>
          <a:lstStyle/>
          <a:p>
            <a:pPr marL="928654">
              <a:lnSpc>
                <a:spcPct val="95825"/>
              </a:lnSpc>
              <a:spcBef>
                <a:spcPts val="856"/>
              </a:spcBef>
            </a:pPr>
            <a:endParaRPr lang="en-US" sz="700" dirty="0" smtClean="0">
              <a:solidFill>
                <a:srgbClr val="FEFFFF"/>
              </a:solidFill>
              <a:latin typeface="Calibri" pitchFamily="34" charset="0"/>
              <a:cs typeface="Times New Roman"/>
            </a:endParaRPr>
          </a:p>
          <a:p>
            <a:pPr marL="928654">
              <a:lnSpc>
                <a:spcPct val="95825"/>
              </a:lnSpc>
              <a:spcBef>
                <a:spcPts val="856"/>
              </a:spcBef>
            </a:pPr>
            <a:r>
              <a:rPr sz="3400" smtClean="0">
                <a:solidFill>
                  <a:srgbClr val="FEFFFF"/>
                </a:solidFill>
                <a:latin typeface="Calibri" pitchFamily="34" charset="0"/>
                <a:cs typeface="Times New Roman"/>
              </a:rPr>
              <a:t>Fault-tolerance</a:t>
            </a:r>
            <a:endParaRPr sz="3400" smtClean="0">
              <a:latin typeface="Calibri" pitchFamily="34" charset="0"/>
              <a:cs typeface="Times New Roman"/>
            </a:endParaRPr>
          </a:p>
          <a:p>
            <a:pPr marL="3032468" marR="3032431" algn="ctr">
              <a:lnSpc>
                <a:spcPct val="95825"/>
              </a:lnSpc>
              <a:spcBef>
                <a:spcPts val="3305"/>
              </a:spcBef>
            </a:pPr>
            <a:r>
              <a:rPr sz="2500" smtClean="0">
                <a:solidFill>
                  <a:srgbClr val="00A7DE"/>
                </a:solidFill>
                <a:latin typeface="Calibri" pitchFamily="34" charset="0"/>
                <a:cs typeface="Times New Roman"/>
              </a:rPr>
              <a:t>Cluster</a:t>
            </a:r>
            <a:r>
              <a:rPr sz="2500" spc="-146" smtClean="0">
                <a:solidFill>
                  <a:srgbClr val="00A7DE"/>
                </a:solidFill>
                <a:latin typeface="Calibri" pitchFamily="34" charset="0"/>
                <a:cs typeface="Times New Roman"/>
              </a:rPr>
              <a:t> </a:t>
            </a:r>
            <a:r>
              <a:rPr sz="2500" dirty="0" smtClean="0">
                <a:solidFill>
                  <a:srgbClr val="00A7DE"/>
                </a:solidFill>
                <a:latin typeface="Calibri" pitchFamily="34" charset="0"/>
                <a:cs typeface="Times New Roman"/>
              </a:rPr>
              <a:t>works normally</a:t>
            </a:r>
            <a:endParaRPr sz="2500">
              <a:latin typeface="Calibri" pitchFamily="34" charset="0"/>
              <a:cs typeface="Times New Roman"/>
            </a:endParaRPr>
          </a:p>
          <a:p>
            <a:pPr marL="4375391">
              <a:lnSpc>
                <a:spcPct val="95825"/>
              </a:lnSpc>
              <a:spcBef>
                <a:spcPts val="7579"/>
              </a:spcBef>
            </a:pPr>
            <a:r>
              <a:rPr sz="1700" dirty="0" smtClean="0">
                <a:solidFill>
                  <a:srgbClr val="F2D6F1"/>
                </a:solidFill>
                <a:latin typeface="Calibri" pitchFamily="34" charset="0"/>
                <a:cs typeface="Times New Roman"/>
              </a:rPr>
              <a:t>Sending </a:t>
            </a:r>
            <a:r>
              <a:rPr sz="1700" smtClean="0">
                <a:solidFill>
                  <a:srgbClr val="F2D6F1"/>
                </a:solidFill>
                <a:latin typeface="Calibri" pitchFamily="34" charset="0"/>
                <a:cs typeface="Times New Roman"/>
              </a:rPr>
              <a:t>executor</a:t>
            </a:r>
            <a:r>
              <a:rPr sz="1700" spc="116" smtClean="0">
                <a:solidFill>
                  <a:srgbClr val="F2D6F1"/>
                </a:solidFill>
                <a:latin typeface="Calibri" pitchFamily="34" charset="0"/>
                <a:cs typeface="Times New Roman"/>
              </a:rPr>
              <a:t> </a:t>
            </a:r>
            <a:r>
              <a:rPr sz="1700" smtClean="0">
                <a:solidFill>
                  <a:srgbClr val="F2D6F1"/>
                </a:solidFill>
                <a:latin typeface="Calibri" pitchFamily="34" charset="0"/>
                <a:cs typeface="Times New Roman"/>
              </a:rPr>
              <a:t>heartbeat</a:t>
            </a:r>
            <a:endParaRPr sz="1700" smtClean="0">
              <a:latin typeface="Calibri" pitchFamily="34" charset="0"/>
              <a:cs typeface="Times New Roman"/>
            </a:endParaRPr>
          </a:p>
          <a:p>
            <a:pPr marL="1231918" marR="1245268" algn="ctr">
              <a:lnSpc>
                <a:spcPct val="95825"/>
              </a:lnSpc>
              <a:spcBef>
                <a:spcPts val="7120"/>
              </a:spcBef>
            </a:pPr>
            <a:r>
              <a:rPr sz="1500" smtClean="0">
                <a:solidFill>
                  <a:srgbClr val="FEFFFF"/>
                </a:solidFill>
                <a:latin typeface="Calibri" pitchFamily="34" charset="0"/>
                <a:cs typeface="Times New Roman"/>
              </a:rPr>
              <a:t>Nimbus                        </a:t>
            </a:r>
            <a:r>
              <a:rPr sz="1500" spc="288" smtClean="0">
                <a:solidFill>
                  <a:srgbClr val="FEFFFF"/>
                </a:solidFill>
                <a:latin typeface="Calibri" pitchFamily="34" charset="0"/>
                <a:cs typeface="Times New Roman"/>
              </a:rPr>
              <a:t> </a:t>
            </a:r>
            <a:r>
              <a:rPr lang="en-US" sz="1500" spc="288"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ZooKeeper                     </a:t>
            </a:r>
            <a:r>
              <a:rPr sz="1500" spc="366" smtClean="0">
                <a:solidFill>
                  <a:srgbClr val="FEFFFF"/>
                </a:solidFill>
                <a:latin typeface="Calibri" pitchFamily="34" charset="0"/>
                <a:cs typeface="Times New Roman"/>
              </a:rPr>
              <a:t> </a:t>
            </a:r>
            <a:r>
              <a:rPr lang="en-US" sz="1500" spc="366"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Supervisor                        </a:t>
            </a:r>
            <a:r>
              <a:rPr sz="1500" spc="319" smtClean="0">
                <a:solidFill>
                  <a:srgbClr val="FEFFFF"/>
                </a:solidFill>
                <a:latin typeface="Calibri" pitchFamily="34" charset="0"/>
                <a:cs typeface="Times New Roman"/>
              </a:rPr>
              <a:t> </a:t>
            </a:r>
            <a:r>
              <a:rPr lang="en-US" sz="1500" spc="319"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Worker</a:t>
            </a:r>
            <a:endParaRPr sz="1500" smtClean="0">
              <a:latin typeface="Calibri" pitchFamily="34" charset="0"/>
              <a:cs typeface="Times New Roman"/>
            </a:endParaRPr>
          </a:p>
          <a:p>
            <a:pPr marL="1970358" marR="1846379" algn="r">
              <a:lnSpc>
                <a:spcPts val="2502"/>
              </a:lnSpc>
              <a:spcBef>
                <a:spcPts val="4979"/>
              </a:spcBef>
            </a:pPr>
            <a:r>
              <a:rPr sz="1700" smtClean="0">
                <a:solidFill>
                  <a:srgbClr val="FCE3DD"/>
                </a:solidFill>
                <a:latin typeface="Calibri" pitchFamily="34" charset="0"/>
                <a:cs typeface="Times New Roman"/>
              </a:rPr>
              <a:t>Monitoring                </a:t>
            </a:r>
            <a:r>
              <a:rPr sz="1700" spc="215" smtClean="0">
                <a:solidFill>
                  <a:srgbClr val="FCE3DD"/>
                </a:solidFill>
                <a:latin typeface="Calibri" pitchFamily="34" charset="0"/>
                <a:cs typeface="Times New Roman"/>
              </a:rPr>
              <a:t> </a:t>
            </a:r>
            <a:r>
              <a:rPr sz="1700" dirty="0" smtClean="0">
                <a:solidFill>
                  <a:srgbClr val="CDF0FF"/>
                </a:solidFill>
                <a:latin typeface="Calibri" pitchFamily="34" charset="0"/>
                <a:cs typeface="Times New Roman"/>
              </a:rPr>
              <a:t>Synchronizing           </a:t>
            </a:r>
            <a:r>
              <a:rPr sz="1700" spc="225"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Reading</a:t>
            </a:r>
            <a:r>
              <a:rPr sz="1700" spc="-56"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worker </a:t>
            </a:r>
            <a:r>
              <a:rPr sz="1700" dirty="0" smtClean="0">
                <a:solidFill>
                  <a:srgbClr val="FCE3DD"/>
                </a:solidFill>
                <a:latin typeface="Calibri" pitchFamily="34" charset="0"/>
                <a:cs typeface="Times New Roman"/>
              </a:rPr>
              <a:t>cluster</a:t>
            </a:r>
            <a:r>
              <a:rPr sz="1700" spc="179" dirty="0" smtClean="0">
                <a:solidFill>
                  <a:srgbClr val="FCE3DD"/>
                </a:solidFill>
                <a:latin typeface="Calibri" pitchFamily="34" charset="0"/>
                <a:cs typeface="Times New Roman"/>
              </a:rPr>
              <a:t> </a:t>
            </a:r>
            <a:r>
              <a:rPr sz="1700" dirty="0" smtClean="0">
                <a:solidFill>
                  <a:srgbClr val="FCE3DD"/>
                </a:solidFill>
                <a:latin typeface="Calibri" pitchFamily="34" charset="0"/>
                <a:cs typeface="Times New Roman"/>
              </a:rPr>
              <a:t>state               </a:t>
            </a:r>
            <a:r>
              <a:rPr sz="1700" spc="165" dirty="0" smtClean="0">
                <a:solidFill>
                  <a:srgbClr val="FCE3DD"/>
                </a:solidFill>
                <a:latin typeface="Calibri" pitchFamily="34" charset="0"/>
                <a:cs typeface="Times New Roman"/>
              </a:rPr>
              <a:t> </a:t>
            </a:r>
            <a:r>
              <a:rPr sz="1700" dirty="0" smtClean="0">
                <a:solidFill>
                  <a:srgbClr val="CDF0FF"/>
                </a:solidFill>
                <a:latin typeface="Calibri" pitchFamily="34" charset="0"/>
                <a:cs typeface="Times New Roman"/>
              </a:rPr>
              <a:t>assignment                </a:t>
            </a:r>
            <a:r>
              <a:rPr sz="1700" spc="416"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heartbeat </a:t>
            </a:r>
            <a:r>
              <a:rPr sz="1700" spc="72"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from Sending heartbeat      </a:t>
            </a:r>
            <a:r>
              <a:rPr sz="1700" spc="26"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local</a:t>
            </a:r>
            <a:r>
              <a:rPr sz="2500" spc="-32" baseline="19325"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file</a:t>
            </a:r>
            <a:r>
              <a:rPr sz="2500" spc="-22" baseline="19325"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system</a:t>
            </a:r>
            <a:endParaRPr sz="1700">
              <a:latin typeface="Calibri" pitchFamily="34" charset="0"/>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p:nvPr/>
        </p:nvSpPr>
        <p:spPr>
          <a:xfrm>
            <a:off x="0" y="0"/>
            <a:ext cx="9144000" cy="6858000"/>
          </a:xfrm>
          <a:custGeom>
            <a:avLst/>
            <a:gdLst/>
            <a:ahLst/>
            <a:cxnLst/>
            <a:rect l="l" t="t" r="r" b="b"/>
            <a:pathLst>
              <a:path w="13004800" h="9753600">
                <a:moveTo>
                  <a:pt x="0" y="0"/>
                </a:moveTo>
                <a:lnTo>
                  <a:pt x="0" y="9753600"/>
                </a:lnTo>
                <a:lnTo>
                  <a:pt x="13004800" y="9753600"/>
                </a:lnTo>
                <a:lnTo>
                  <a:pt x="13004800" y="0"/>
                </a:lnTo>
                <a:lnTo>
                  <a:pt x="0" y="0"/>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2902149"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2902149" y="3259336"/>
            <a:ext cx="1339453" cy="892969"/>
          </a:xfrm>
          <a:custGeom>
            <a:avLst/>
            <a:gdLst/>
            <a:ahLst/>
            <a:cxnLst/>
            <a:rect l="l" t="t" r="r" b="b"/>
            <a:pathLst>
              <a:path w="1905000" h="1270000">
                <a:moveTo>
                  <a:pt x="0" y="0"/>
                </a:moveTo>
                <a:lnTo>
                  <a:pt x="1905000" y="0"/>
                </a:lnTo>
                <a:lnTo>
                  <a:pt x="1905000" y="1270000"/>
                </a:lnTo>
                <a:lnTo>
                  <a:pt x="0" y="1270000"/>
                </a:lnTo>
                <a:lnTo>
                  <a:pt x="0" y="0"/>
                </a:lnTo>
                <a:close/>
              </a:path>
            </a:pathLst>
          </a:custGeom>
          <a:ln w="12700">
            <a:solidFill>
              <a:srgbClr val="FEFFFF"/>
            </a:solidFill>
          </a:ln>
        </p:spPr>
        <p:txBody>
          <a:bodyPr wrap="square" lIns="0" tIns="0" rIns="0" bIns="0" rtlCol="0">
            <a:noAutofit/>
          </a:bodyPr>
          <a:lstStyle/>
          <a:p>
            <a:endParaRPr/>
          </a:p>
        </p:txBody>
      </p:sp>
      <p:sp>
        <p:nvSpPr>
          <p:cNvPr id="18" name="object 18"/>
          <p:cNvSpPr/>
          <p:nvPr/>
        </p:nvSpPr>
        <p:spPr>
          <a:xfrm>
            <a:off x="3125391" y="3616523"/>
            <a:ext cx="901898" cy="241102"/>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892969"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F56A40"/>
          </a:solidFill>
        </p:spPr>
        <p:txBody>
          <a:bodyPr wrap="square" lIns="0" tIns="0" rIns="0" bIns="0" rtlCol="0">
            <a:noAutofit/>
          </a:bodyPr>
          <a:lstStyle/>
          <a:p>
            <a:endParaRPr/>
          </a:p>
        </p:txBody>
      </p:sp>
      <p:sp>
        <p:nvSpPr>
          <p:cNvPr id="20" name="object 20"/>
          <p:cNvSpPr/>
          <p:nvPr/>
        </p:nvSpPr>
        <p:spPr>
          <a:xfrm>
            <a:off x="1241226" y="3616523"/>
            <a:ext cx="642938" cy="205383"/>
          </a:xfrm>
          <a:prstGeom prst="rect">
            <a:avLst/>
          </a:prstGeom>
          <a:blipFill>
            <a:blip r:embed="rId3" cstate="print"/>
            <a:stretch>
              <a:fillRect/>
            </a:stretch>
          </a:blipFill>
        </p:spPr>
        <p:txBody>
          <a:bodyPr wrap="square" lIns="0" tIns="0" rIns="0" bIns="0" rtlCol="0">
            <a:noAutofit/>
          </a:bodyPr>
          <a:lstStyle/>
          <a:p>
            <a:endParaRPr/>
          </a:p>
        </p:txBody>
      </p:sp>
      <p:sp>
        <p:nvSpPr>
          <p:cNvPr id="21" name="object 21"/>
          <p:cNvSpPr/>
          <p:nvPr/>
        </p:nvSpPr>
        <p:spPr>
          <a:xfrm>
            <a:off x="2232552" y="3705820"/>
            <a:ext cx="614232" cy="0"/>
          </a:xfrm>
          <a:custGeom>
            <a:avLst/>
            <a:gdLst/>
            <a:ahLst/>
            <a:cxnLst/>
            <a:rect l="l" t="t" r="r" b="b"/>
            <a:pathLst>
              <a:path w="873574">
                <a:moveTo>
                  <a:pt x="873574" y="0"/>
                </a:moveTo>
                <a:lnTo>
                  <a:pt x="860874" y="0"/>
                </a:lnTo>
                <a:lnTo>
                  <a:pt x="0" y="0"/>
                </a:lnTo>
              </a:path>
            </a:pathLst>
          </a:custGeom>
          <a:ln w="25400">
            <a:solidFill>
              <a:srgbClr val="989A9C"/>
            </a:solidFill>
          </a:ln>
        </p:spPr>
        <p:txBody>
          <a:bodyPr wrap="square" lIns="0" tIns="0" rIns="0" bIns="0" rtlCol="0">
            <a:noAutofit/>
          </a:bodyPr>
          <a:lstStyle/>
          <a:p>
            <a:endParaRPr/>
          </a:p>
        </p:txBody>
      </p:sp>
      <p:sp>
        <p:nvSpPr>
          <p:cNvPr id="22" name="object 22"/>
          <p:cNvSpPr/>
          <p:nvPr/>
        </p:nvSpPr>
        <p:spPr>
          <a:xfrm>
            <a:off x="2816423" y="3662958"/>
            <a:ext cx="85725" cy="85725"/>
          </a:xfrm>
          <a:custGeom>
            <a:avLst/>
            <a:gdLst/>
            <a:ahLst/>
            <a:cxnLst/>
            <a:rect l="l" t="t" r="r" b="b"/>
            <a:pathLst>
              <a:path w="121920" h="121920">
                <a:moveTo>
                  <a:pt x="121920" y="60960"/>
                </a:moveTo>
                <a:lnTo>
                  <a:pt x="0" y="0"/>
                </a:lnTo>
                <a:lnTo>
                  <a:pt x="30480" y="60960"/>
                </a:lnTo>
                <a:lnTo>
                  <a:pt x="0" y="121920"/>
                </a:lnTo>
                <a:lnTo>
                  <a:pt x="121920" y="60960"/>
                </a:lnTo>
                <a:close/>
              </a:path>
            </a:pathLst>
          </a:custGeom>
          <a:solidFill>
            <a:srgbClr val="989A9C"/>
          </a:solidFill>
        </p:spPr>
        <p:txBody>
          <a:bodyPr wrap="square" lIns="0" tIns="0" rIns="0" bIns="0" rtlCol="0">
            <a:noAutofit/>
          </a:bodyPr>
          <a:lstStyle/>
          <a:p>
            <a:endParaRPr/>
          </a:p>
        </p:txBody>
      </p:sp>
      <p:sp>
        <p:nvSpPr>
          <p:cNvPr id="23" name="object 23"/>
          <p:cNvSpPr/>
          <p:nvPr/>
        </p:nvSpPr>
        <p:spPr>
          <a:xfrm>
            <a:off x="4920258"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00A7DE"/>
          </a:solidFill>
        </p:spPr>
        <p:txBody>
          <a:bodyPr wrap="square" lIns="0" tIns="0" rIns="0" bIns="0" rtlCol="0">
            <a:noAutofit/>
          </a:bodyPr>
          <a:lstStyle/>
          <a:p>
            <a:endParaRPr/>
          </a:p>
        </p:txBody>
      </p:sp>
      <p:sp>
        <p:nvSpPr>
          <p:cNvPr id="24" name="object 24"/>
          <p:cNvSpPr/>
          <p:nvPr/>
        </p:nvSpPr>
        <p:spPr>
          <a:xfrm>
            <a:off x="5143500" y="3616523"/>
            <a:ext cx="901898" cy="241102"/>
          </a:xfrm>
          <a:prstGeom prst="rect">
            <a:avLst/>
          </a:prstGeom>
          <a:blipFill>
            <a:blip r:embed="rId4" cstate="print"/>
            <a:stretch>
              <a:fillRect/>
            </a:stretch>
          </a:blipFill>
        </p:spPr>
        <p:txBody>
          <a:bodyPr wrap="square" lIns="0" tIns="0" rIns="0" bIns="0" rtlCol="0">
            <a:noAutofit/>
          </a:bodyPr>
          <a:lstStyle/>
          <a:p>
            <a:endParaRPr/>
          </a:p>
        </p:txBody>
      </p:sp>
      <p:sp>
        <p:nvSpPr>
          <p:cNvPr id="25" name="object 25"/>
          <p:cNvSpPr/>
          <p:nvPr/>
        </p:nvSpPr>
        <p:spPr>
          <a:xfrm>
            <a:off x="4305894" y="3703446"/>
            <a:ext cx="614363" cy="4166"/>
          </a:xfrm>
          <a:custGeom>
            <a:avLst/>
            <a:gdLst/>
            <a:ahLst/>
            <a:cxnLst/>
            <a:rect l="l" t="t" r="r" b="b"/>
            <a:pathLst>
              <a:path w="873761" h="5925">
                <a:moveTo>
                  <a:pt x="0" y="0"/>
                </a:moveTo>
                <a:lnTo>
                  <a:pt x="12698" y="85"/>
                </a:lnTo>
                <a:lnTo>
                  <a:pt x="873761" y="5925"/>
                </a:lnTo>
              </a:path>
            </a:pathLst>
          </a:custGeom>
          <a:ln w="25399">
            <a:solidFill>
              <a:srgbClr val="989A9C"/>
            </a:solidFill>
          </a:ln>
        </p:spPr>
        <p:txBody>
          <a:bodyPr wrap="square" lIns="0" tIns="0" rIns="0" bIns="0" rtlCol="0">
            <a:noAutofit/>
          </a:bodyPr>
          <a:lstStyle/>
          <a:p>
            <a:endParaRPr/>
          </a:p>
        </p:txBody>
      </p:sp>
      <p:sp>
        <p:nvSpPr>
          <p:cNvPr id="26" name="object 26"/>
          <p:cNvSpPr/>
          <p:nvPr/>
        </p:nvSpPr>
        <p:spPr>
          <a:xfrm>
            <a:off x="4250532" y="3660790"/>
            <a:ext cx="86014" cy="85723"/>
          </a:xfrm>
          <a:custGeom>
            <a:avLst/>
            <a:gdLst/>
            <a:ahLst/>
            <a:cxnLst/>
            <a:rect l="l" t="t" r="r" b="b"/>
            <a:pathLst>
              <a:path w="122331" h="121917">
                <a:moveTo>
                  <a:pt x="0" y="60131"/>
                </a:moveTo>
                <a:lnTo>
                  <a:pt x="121503" y="121917"/>
                </a:lnTo>
                <a:lnTo>
                  <a:pt x="91437" y="60751"/>
                </a:lnTo>
                <a:lnTo>
                  <a:pt x="122331" y="0"/>
                </a:lnTo>
                <a:lnTo>
                  <a:pt x="0" y="60131"/>
                </a:lnTo>
                <a:close/>
              </a:path>
            </a:pathLst>
          </a:custGeom>
          <a:solidFill>
            <a:srgbClr val="989A9C"/>
          </a:solidFill>
        </p:spPr>
        <p:txBody>
          <a:bodyPr wrap="square" lIns="0" tIns="0" rIns="0" bIns="0" rtlCol="0">
            <a:noAutofit/>
          </a:bodyPr>
          <a:lstStyle/>
          <a:p>
            <a:endParaRPr/>
          </a:p>
        </p:txBody>
      </p:sp>
      <p:sp>
        <p:nvSpPr>
          <p:cNvPr id="27" name="object 27"/>
          <p:cNvSpPr/>
          <p:nvPr/>
        </p:nvSpPr>
        <p:spPr>
          <a:xfrm>
            <a:off x="6911578"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953F92"/>
          </a:solidFill>
        </p:spPr>
        <p:txBody>
          <a:bodyPr wrap="square" lIns="0" tIns="0" rIns="0" bIns="0" rtlCol="0">
            <a:noAutofit/>
          </a:bodyPr>
          <a:lstStyle/>
          <a:p>
            <a:endParaRPr/>
          </a:p>
        </p:txBody>
      </p:sp>
      <p:sp>
        <p:nvSpPr>
          <p:cNvPr id="28" name="object 28"/>
          <p:cNvSpPr/>
          <p:nvPr/>
        </p:nvSpPr>
        <p:spPr>
          <a:xfrm>
            <a:off x="7268766" y="3616523"/>
            <a:ext cx="634008" cy="205383"/>
          </a:xfrm>
          <a:prstGeom prst="rect">
            <a:avLst/>
          </a:prstGeom>
          <a:blipFill>
            <a:blip r:embed="rId5" cstate="print"/>
            <a:stretch>
              <a:fillRect/>
            </a:stretch>
          </a:blipFill>
        </p:spPr>
        <p:txBody>
          <a:bodyPr wrap="square" lIns="0" tIns="0" rIns="0" bIns="0" rtlCol="0">
            <a:noAutofit/>
          </a:bodyPr>
          <a:lstStyle/>
          <a:p>
            <a:endParaRPr/>
          </a:p>
        </p:txBody>
      </p:sp>
      <p:sp>
        <p:nvSpPr>
          <p:cNvPr id="29" name="object 29"/>
          <p:cNvSpPr/>
          <p:nvPr/>
        </p:nvSpPr>
        <p:spPr>
          <a:xfrm>
            <a:off x="7599164" y="2893219"/>
            <a:ext cx="0" cy="366117"/>
          </a:xfrm>
          <a:custGeom>
            <a:avLst/>
            <a:gdLst/>
            <a:ahLst/>
            <a:cxnLst/>
            <a:rect l="l" t="t" r="r" b="b"/>
            <a:pathLst>
              <a:path h="520700">
                <a:moveTo>
                  <a:pt x="0" y="0"/>
                </a:moveTo>
                <a:lnTo>
                  <a:pt x="0" y="520700"/>
                </a:lnTo>
              </a:path>
            </a:pathLst>
          </a:custGeom>
          <a:ln w="25400">
            <a:solidFill>
              <a:srgbClr val="989A9C"/>
            </a:solidFill>
          </a:ln>
        </p:spPr>
        <p:txBody>
          <a:bodyPr wrap="square" lIns="0" tIns="0" rIns="0" bIns="0" rtlCol="0">
            <a:noAutofit/>
          </a:bodyPr>
          <a:lstStyle/>
          <a:p>
            <a:endParaRPr/>
          </a:p>
        </p:txBody>
      </p:sp>
      <p:sp>
        <p:nvSpPr>
          <p:cNvPr id="30" name="object 30"/>
          <p:cNvSpPr/>
          <p:nvPr/>
        </p:nvSpPr>
        <p:spPr>
          <a:xfrm>
            <a:off x="3580845" y="2902033"/>
            <a:ext cx="4027208" cy="115"/>
          </a:xfrm>
          <a:custGeom>
            <a:avLst/>
            <a:gdLst/>
            <a:ahLst/>
            <a:cxnLst/>
            <a:rect l="l" t="t" r="r" b="b"/>
            <a:pathLst>
              <a:path w="5727585" h="163">
                <a:moveTo>
                  <a:pt x="5727585" y="163"/>
                </a:moveTo>
                <a:lnTo>
                  <a:pt x="0" y="0"/>
                </a:lnTo>
              </a:path>
            </a:pathLst>
          </a:custGeom>
          <a:ln w="25400">
            <a:solidFill>
              <a:srgbClr val="989A9C"/>
            </a:solidFill>
          </a:ln>
        </p:spPr>
        <p:txBody>
          <a:bodyPr wrap="square" lIns="0" tIns="0" rIns="0" bIns="0" rtlCol="0">
            <a:noAutofit/>
          </a:bodyPr>
          <a:lstStyle/>
          <a:p>
            <a:endParaRPr/>
          </a:p>
        </p:txBody>
      </p:sp>
      <p:sp>
        <p:nvSpPr>
          <p:cNvPr id="31" name="object 31"/>
          <p:cNvSpPr/>
          <p:nvPr/>
        </p:nvSpPr>
        <p:spPr>
          <a:xfrm>
            <a:off x="3580805" y="2893896"/>
            <a:ext cx="0" cy="319005"/>
          </a:xfrm>
          <a:custGeom>
            <a:avLst/>
            <a:gdLst/>
            <a:ahLst/>
            <a:cxnLst/>
            <a:rect l="l" t="t" r="r" b="b"/>
            <a:pathLst>
              <a:path h="453696">
                <a:moveTo>
                  <a:pt x="0" y="453696"/>
                </a:moveTo>
                <a:lnTo>
                  <a:pt x="0" y="440996"/>
                </a:lnTo>
                <a:lnTo>
                  <a:pt x="0" y="0"/>
                </a:lnTo>
              </a:path>
            </a:pathLst>
          </a:custGeom>
          <a:ln w="25400">
            <a:solidFill>
              <a:srgbClr val="989A9C"/>
            </a:solidFill>
          </a:ln>
        </p:spPr>
        <p:txBody>
          <a:bodyPr wrap="square" lIns="0" tIns="0" rIns="0" bIns="0" rtlCol="0">
            <a:noAutofit/>
          </a:bodyPr>
          <a:lstStyle/>
          <a:p>
            <a:endParaRPr/>
          </a:p>
        </p:txBody>
      </p:sp>
      <p:sp>
        <p:nvSpPr>
          <p:cNvPr id="32" name="object 32"/>
          <p:cNvSpPr/>
          <p:nvPr/>
        </p:nvSpPr>
        <p:spPr>
          <a:xfrm>
            <a:off x="3537942" y="3182541"/>
            <a:ext cx="85725" cy="85725"/>
          </a:xfrm>
          <a:custGeom>
            <a:avLst/>
            <a:gdLst/>
            <a:ahLst/>
            <a:cxnLst/>
            <a:rect l="l" t="t" r="r" b="b"/>
            <a:pathLst>
              <a:path w="121920" h="121920">
                <a:moveTo>
                  <a:pt x="60960" y="30480"/>
                </a:moveTo>
                <a:lnTo>
                  <a:pt x="0" y="0"/>
                </a:lnTo>
                <a:lnTo>
                  <a:pt x="60960" y="121920"/>
                </a:lnTo>
                <a:lnTo>
                  <a:pt x="121920" y="0"/>
                </a:lnTo>
                <a:lnTo>
                  <a:pt x="60960" y="30480"/>
                </a:lnTo>
                <a:close/>
              </a:path>
            </a:pathLst>
          </a:custGeom>
          <a:solidFill>
            <a:srgbClr val="989A9C"/>
          </a:solidFill>
        </p:spPr>
        <p:txBody>
          <a:bodyPr wrap="square" lIns="0" tIns="0" rIns="0" bIns="0" rtlCol="0">
            <a:noAutofit/>
          </a:bodyPr>
          <a:lstStyle/>
          <a:p>
            <a:endParaRPr/>
          </a:p>
        </p:txBody>
      </p:sp>
      <p:sp>
        <p:nvSpPr>
          <p:cNvPr id="33" name="object 33"/>
          <p:cNvSpPr/>
          <p:nvPr/>
        </p:nvSpPr>
        <p:spPr>
          <a:xfrm>
            <a:off x="6262957" y="3703904"/>
            <a:ext cx="593257" cy="2534"/>
          </a:xfrm>
          <a:custGeom>
            <a:avLst/>
            <a:gdLst/>
            <a:ahLst/>
            <a:cxnLst/>
            <a:rect l="l" t="t" r="r" b="b"/>
            <a:pathLst>
              <a:path w="843743" h="3604">
                <a:moveTo>
                  <a:pt x="843743" y="0"/>
                </a:moveTo>
                <a:lnTo>
                  <a:pt x="831043" y="54"/>
                </a:lnTo>
                <a:lnTo>
                  <a:pt x="0" y="3604"/>
                </a:lnTo>
              </a:path>
            </a:pathLst>
          </a:custGeom>
          <a:ln w="25400">
            <a:solidFill>
              <a:srgbClr val="989A9C"/>
            </a:solidFill>
          </a:ln>
        </p:spPr>
        <p:txBody>
          <a:bodyPr wrap="square" lIns="0" tIns="0" rIns="0" bIns="0" rtlCol="0">
            <a:noAutofit/>
          </a:bodyPr>
          <a:lstStyle/>
          <a:p>
            <a:endParaRPr/>
          </a:p>
        </p:txBody>
      </p:sp>
      <p:sp>
        <p:nvSpPr>
          <p:cNvPr id="34" name="object 34"/>
          <p:cNvSpPr/>
          <p:nvPr/>
        </p:nvSpPr>
        <p:spPr>
          <a:xfrm>
            <a:off x="6825671" y="3661172"/>
            <a:ext cx="85906" cy="85724"/>
          </a:xfrm>
          <a:custGeom>
            <a:avLst/>
            <a:gdLst/>
            <a:ahLst/>
            <a:cxnLst/>
            <a:rect l="l" t="t" r="r" b="b"/>
            <a:pathLst>
              <a:path w="122177" h="121918">
                <a:moveTo>
                  <a:pt x="122177" y="60438"/>
                </a:moveTo>
                <a:lnTo>
                  <a:pt x="0" y="0"/>
                </a:lnTo>
                <a:lnTo>
                  <a:pt x="30739" y="60829"/>
                </a:lnTo>
                <a:lnTo>
                  <a:pt x="519" y="121918"/>
                </a:lnTo>
                <a:lnTo>
                  <a:pt x="122177" y="60438"/>
                </a:lnTo>
                <a:close/>
              </a:path>
            </a:pathLst>
          </a:custGeom>
          <a:solidFill>
            <a:srgbClr val="989A9C"/>
          </a:solidFill>
        </p:spPr>
        <p:txBody>
          <a:bodyPr wrap="square" lIns="0" tIns="0" rIns="0" bIns="0" rtlCol="0">
            <a:noAutofit/>
          </a:bodyPr>
          <a:lstStyle/>
          <a:p>
            <a:endParaRPr/>
          </a:p>
        </p:txBody>
      </p:sp>
      <p:sp>
        <p:nvSpPr>
          <p:cNvPr id="35" name="object 35"/>
          <p:cNvSpPr/>
          <p:nvPr/>
        </p:nvSpPr>
        <p:spPr>
          <a:xfrm>
            <a:off x="4741664" y="3080742"/>
            <a:ext cx="3687961" cy="1250156"/>
          </a:xfrm>
          <a:custGeom>
            <a:avLst/>
            <a:gdLst/>
            <a:ahLst/>
            <a:cxnLst/>
            <a:rect l="l" t="t" r="r" b="b"/>
            <a:pathLst>
              <a:path w="5245100" h="1778000">
                <a:moveTo>
                  <a:pt x="0" y="0"/>
                </a:moveTo>
                <a:lnTo>
                  <a:pt x="5245100" y="0"/>
                </a:lnTo>
                <a:lnTo>
                  <a:pt x="5245100" y="1778000"/>
                </a:lnTo>
                <a:lnTo>
                  <a:pt x="0" y="1778000"/>
                </a:lnTo>
                <a:lnTo>
                  <a:pt x="0" y="0"/>
                </a:lnTo>
                <a:close/>
              </a:path>
            </a:pathLst>
          </a:custGeom>
          <a:ln w="25400">
            <a:solidFill>
              <a:srgbClr val="424242"/>
            </a:solidFill>
          </a:ln>
        </p:spPr>
        <p:txBody>
          <a:bodyPr wrap="square" lIns="0" tIns="0" rIns="0" bIns="0" rtlCol="0">
            <a:noAutofit/>
          </a:bodyPr>
          <a:lstStyle/>
          <a:p>
            <a:endParaRPr/>
          </a:p>
        </p:txBody>
      </p:sp>
      <p:sp>
        <p:nvSpPr>
          <p:cNvPr id="36" name="object 36"/>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15" name="object 15"/>
          <p:cNvSpPr txBox="1"/>
          <p:nvPr/>
        </p:nvSpPr>
        <p:spPr>
          <a:xfrm>
            <a:off x="4920258" y="3259336"/>
            <a:ext cx="1339453" cy="892969"/>
          </a:xfrm>
          <a:prstGeom prst="rect">
            <a:avLst/>
          </a:prstGeom>
        </p:spPr>
        <p:txBody>
          <a:bodyPr wrap="square" lIns="0" tIns="0" rIns="0" bIns="0" rtlCol="0">
            <a:noAutofit/>
          </a:bodyPr>
          <a:lstStyle/>
          <a:p>
            <a:pPr marL="17859">
              <a:lnSpc>
                <a:spcPts val="703"/>
              </a:lnSpc>
            </a:pPr>
            <a:endParaRPr sz="700"/>
          </a:p>
        </p:txBody>
      </p:sp>
      <p:sp>
        <p:nvSpPr>
          <p:cNvPr id="14" name="object 14"/>
          <p:cNvSpPr txBox="1"/>
          <p:nvPr/>
        </p:nvSpPr>
        <p:spPr>
          <a:xfrm>
            <a:off x="2902149" y="3259336"/>
            <a:ext cx="1339453" cy="892969"/>
          </a:xfrm>
          <a:prstGeom prst="rect">
            <a:avLst/>
          </a:prstGeom>
        </p:spPr>
        <p:txBody>
          <a:bodyPr wrap="square" lIns="0" tIns="0" rIns="0" bIns="0" rtlCol="0">
            <a:noAutofit/>
          </a:bodyPr>
          <a:lstStyle/>
          <a:p>
            <a:pPr marL="17859">
              <a:lnSpc>
                <a:spcPts val="703"/>
              </a:lnSpc>
            </a:pPr>
            <a:endParaRPr sz="700"/>
          </a:p>
        </p:txBody>
      </p:sp>
      <p:sp>
        <p:nvSpPr>
          <p:cNvPr id="13" name="object 13"/>
          <p:cNvSpPr txBox="1"/>
          <p:nvPr/>
        </p:nvSpPr>
        <p:spPr>
          <a:xfrm>
            <a:off x="892969" y="3259336"/>
            <a:ext cx="1339453" cy="892969"/>
          </a:xfrm>
          <a:prstGeom prst="rect">
            <a:avLst/>
          </a:prstGeom>
        </p:spPr>
        <p:txBody>
          <a:bodyPr wrap="square" lIns="0" tIns="0" rIns="0" bIns="0" rtlCol="0">
            <a:noAutofit/>
          </a:bodyPr>
          <a:lstStyle/>
          <a:p>
            <a:pPr marL="17859">
              <a:lnSpc>
                <a:spcPts val="703"/>
              </a:lnSpc>
            </a:pPr>
            <a:endParaRPr sz="700"/>
          </a:p>
        </p:txBody>
      </p:sp>
      <p:sp>
        <p:nvSpPr>
          <p:cNvPr id="12" name="object 12"/>
          <p:cNvSpPr txBox="1"/>
          <p:nvPr/>
        </p:nvSpPr>
        <p:spPr>
          <a:xfrm>
            <a:off x="2232422" y="3259336"/>
            <a:ext cx="614363" cy="446484"/>
          </a:xfrm>
          <a:prstGeom prst="rect">
            <a:avLst/>
          </a:prstGeom>
        </p:spPr>
        <p:txBody>
          <a:bodyPr wrap="square" lIns="0" tIns="0" rIns="0" bIns="0" rtlCol="0">
            <a:noAutofit/>
          </a:bodyPr>
          <a:lstStyle/>
          <a:p>
            <a:pPr marL="17859">
              <a:lnSpc>
                <a:spcPts val="703"/>
              </a:lnSpc>
            </a:pPr>
            <a:endParaRPr sz="700"/>
          </a:p>
        </p:txBody>
      </p:sp>
      <p:sp>
        <p:nvSpPr>
          <p:cNvPr id="11" name="object 11"/>
          <p:cNvSpPr txBox="1"/>
          <p:nvPr/>
        </p:nvSpPr>
        <p:spPr>
          <a:xfrm>
            <a:off x="2232422" y="3705820"/>
            <a:ext cx="614363" cy="446484"/>
          </a:xfrm>
          <a:prstGeom prst="rect">
            <a:avLst/>
          </a:prstGeom>
        </p:spPr>
        <p:txBody>
          <a:bodyPr wrap="square" lIns="0" tIns="0" rIns="0" bIns="0" rtlCol="0">
            <a:noAutofit/>
          </a:bodyPr>
          <a:lstStyle/>
          <a:p>
            <a:pPr marL="17859">
              <a:lnSpc>
                <a:spcPts val="703"/>
              </a:lnSpc>
            </a:pPr>
            <a:endParaRPr sz="700"/>
          </a:p>
        </p:txBody>
      </p:sp>
      <p:sp>
        <p:nvSpPr>
          <p:cNvPr id="10" name="object 10"/>
          <p:cNvSpPr txBox="1"/>
          <p:nvPr/>
        </p:nvSpPr>
        <p:spPr>
          <a:xfrm>
            <a:off x="4741664" y="2893219"/>
            <a:ext cx="2857500" cy="187523"/>
          </a:xfrm>
          <a:prstGeom prst="rect">
            <a:avLst/>
          </a:prstGeom>
        </p:spPr>
        <p:txBody>
          <a:bodyPr wrap="square" lIns="0" tIns="0" rIns="0" bIns="0" rtlCol="0">
            <a:noAutofit/>
          </a:bodyPr>
          <a:lstStyle/>
          <a:p>
            <a:pPr marL="17859">
              <a:lnSpc>
                <a:spcPts val="703"/>
              </a:lnSpc>
            </a:pPr>
            <a:endParaRPr sz="700"/>
          </a:p>
        </p:txBody>
      </p:sp>
      <p:sp>
        <p:nvSpPr>
          <p:cNvPr id="9" name="object 9"/>
          <p:cNvSpPr txBox="1"/>
          <p:nvPr/>
        </p:nvSpPr>
        <p:spPr>
          <a:xfrm>
            <a:off x="7599164" y="2893219"/>
            <a:ext cx="830461" cy="187523"/>
          </a:xfrm>
          <a:prstGeom prst="rect">
            <a:avLst/>
          </a:prstGeom>
        </p:spPr>
        <p:txBody>
          <a:bodyPr wrap="square" lIns="0" tIns="0" rIns="0" bIns="0" rtlCol="0">
            <a:noAutofit/>
          </a:bodyPr>
          <a:lstStyle/>
          <a:p>
            <a:pPr marL="17859">
              <a:lnSpc>
                <a:spcPts val="703"/>
              </a:lnSpc>
            </a:pPr>
            <a:endParaRPr sz="700"/>
          </a:p>
        </p:txBody>
      </p:sp>
      <p:sp>
        <p:nvSpPr>
          <p:cNvPr id="8" name="object 8"/>
          <p:cNvSpPr txBox="1"/>
          <p:nvPr/>
        </p:nvSpPr>
        <p:spPr>
          <a:xfrm>
            <a:off x="4741664" y="3080742"/>
            <a:ext cx="2857500" cy="178594"/>
          </a:xfrm>
          <a:prstGeom prst="rect">
            <a:avLst/>
          </a:prstGeom>
        </p:spPr>
        <p:txBody>
          <a:bodyPr wrap="square" lIns="0" tIns="0" rIns="0" bIns="0" rtlCol="0">
            <a:noAutofit/>
          </a:bodyPr>
          <a:lstStyle/>
          <a:p>
            <a:pPr marL="17859">
              <a:lnSpc>
                <a:spcPts val="703"/>
              </a:lnSpc>
            </a:pPr>
            <a:endParaRPr sz="700"/>
          </a:p>
        </p:txBody>
      </p:sp>
      <p:sp>
        <p:nvSpPr>
          <p:cNvPr id="7" name="object 7"/>
          <p:cNvSpPr txBox="1"/>
          <p:nvPr/>
        </p:nvSpPr>
        <p:spPr>
          <a:xfrm>
            <a:off x="7599164" y="3080742"/>
            <a:ext cx="830461" cy="178594"/>
          </a:xfrm>
          <a:prstGeom prst="rect">
            <a:avLst/>
          </a:prstGeom>
        </p:spPr>
        <p:txBody>
          <a:bodyPr wrap="square" lIns="0" tIns="0" rIns="0" bIns="0" rtlCol="0">
            <a:noAutofit/>
          </a:bodyPr>
          <a:lstStyle/>
          <a:p>
            <a:pPr marL="17859">
              <a:lnSpc>
                <a:spcPts val="703"/>
              </a:lnSpc>
            </a:pPr>
            <a:endParaRPr sz="700"/>
          </a:p>
        </p:txBody>
      </p:sp>
      <p:sp>
        <p:nvSpPr>
          <p:cNvPr id="6" name="object 6"/>
          <p:cNvSpPr txBox="1"/>
          <p:nvPr/>
        </p:nvSpPr>
        <p:spPr>
          <a:xfrm>
            <a:off x="4741664" y="3259336"/>
            <a:ext cx="2169914" cy="892969"/>
          </a:xfrm>
          <a:prstGeom prst="rect">
            <a:avLst/>
          </a:prstGeom>
        </p:spPr>
        <p:txBody>
          <a:bodyPr wrap="square" lIns="0" tIns="0" rIns="0" bIns="0" rtlCol="0">
            <a:noAutofit/>
          </a:bodyPr>
          <a:lstStyle/>
          <a:p>
            <a:pPr marL="17859">
              <a:lnSpc>
                <a:spcPts val="703"/>
              </a:lnSpc>
            </a:pPr>
            <a:endParaRPr sz="700"/>
          </a:p>
        </p:txBody>
      </p:sp>
      <p:sp>
        <p:nvSpPr>
          <p:cNvPr id="5" name="object 5"/>
          <p:cNvSpPr txBox="1"/>
          <p:nvPr/>
        </p:nvSpPr>
        <p:spPr>
          <a:xfrm>
            <a:off x="6911578" y="3259336"/>
            <a:ext cx="1339453" cy="892969"/>
          </a:xfrm>
          <a:prstGeom prst="rect">
            <a:avLst/>
          </a:prstGeom>
        </p:spPr>
        <p:txBody>
          <a:bodyPr wrap="square" lIns="0" tIns="0" rIns="0" bIns="0" rtlCol="0">
            <a:noAutofit/>
          </a:bodyPr>
          <a:lstStyle/>
          <a:p>
            <a:pPr marL="17859">
              <a:lnSpc>
                <a:spcPts val="703"/>
              </a:lnSpc>
            </a:pPr>
            <a:endParaRPr sz="700"/>
          </a:p>
        </p:txBody>
      </p:sp>
      <p:sp>
        <p:nvSpPr>
          <p:cNvPr id="4" name="object 4"/>
          <p:cNvSpPr txBox="1"/>
          <p:nvPr/>
        </p:nvSpPr>
        <p:spPr>
          <a:xfrm>
            <a:off x="8251031" y="3259336"/>
            <a:ext cx="178594" cy="892969"/>
          </a:xfrm>
          <a:prstGeom prst="rect">
            <a:avLst/>
          </a:prstGeom>
        </p:spPr>
        <p:txBody>
          <a:bodyPr wrap="square" lIns="0" tIns="0" rIns="0" bIns="0" rtlCol="0">
            <a:noAutofit/>
          </a:bodyPr>
          <a:lstStyle/>
          <a:p>
            <a:pPr marL="17859">
              <a:lnSpc>
                <a:spcPts val="703"/>
              </a:lnSpc>
            </a:pPr>
            <a:endParaRPr sz="700"/>
          </a:p>
        </p:txBody>
      </p:sp>
      <p:sp>
        <p:nvSpPr>
          <p:cNvPr id="3" name="object 3"/>
          <p:cNvSpPr txBox="1"/>
          <p:nvPr/>
        </p:nvSpPr>
        <p:spPr>
          <a:xfrm>
            <a:off x="4741664" y="4152305"/>
            <a:ext cx="3687961" cy="178594"/>
          </a:xfrm>
          <a:prstGeom prst="rect">
            <a:avLst/>
          </a:prstGeom>
        </p:spPr>
        <p:txBody>
          <a:bodyPr wrap="square" lIns="0" tIns="0" rIns="0" bIns="0" rtlCol="0">
            <a:noAutofit/>
          </a:bodyPr>
          <a:lstStyle/>
          <a:p>
            <a:pPr marL="17859">
              <a:lnSpc>
                <a:spcPts val="703"/>
              </a:lnSpc>
            </a:pPr>
            <a:endParaRPr sz="700"/>
          </a:p>
        </p:txBody>
      </p:sp>
      <p:sp>
        <p:nvSpPr>
          <p:cNvPr id="2" name="object 2"/>
          <p:cNvSpPr txBox="1"/>
          <p:nvPr/>
        </p:nvSpPr>
        <p:spPr>
          <a:xfrm>
            <a:off x="0" y="0"/>
            <a:ext cx="9144000" cy="6858000"/>
          </a:xfrm>
          <a:prstGeom prst="rect">
            <a:avLst/>
          </a:prstGeom>
        </p:spPr>
        <p:txBody>
          <a:bodyPr wrap="square" lIns="0" tIns="0" rIns="0" bIns="0" rtlCol="0">
            <a:noAutofit/>
          </a:bodyPr>
          <a:lstStyle/>
          <a:p>
            <a:pPr>
              <a:lnSpc>
                <a:spcPts val="703"/>
              </a:lnSpc>
            </a:pPr>
            <a:endParaRPr sz="700">
              <a:latin typeface="Calibri" pitchFamily="34" charset="0"/>
            </a:endParaRPr>
          </a:p>
          <a:p>
            <a:pPr marL="928654">
              <a:lnSpc>
                <a:spcPct val="95825"/>
              </a:lnSpc>
              <a:spcBef>
                <a:spcPts val="856"/>
              </a:spcBef>
            </a:pPr>
            <a:r>
              <a:rPr sz="3400" dirty="0" smtClean="0">
                <a:solidFill>
                  <a:srgbClr val="FEFFFF"/>
                </a:solidFill>
                <a:latin typeface="Calibri" pitchFamily="34" charset="0"/>
                <a:cs typeface="Times New Roman"/>
              </a:rPr>
              <a:t>Fault-tolerance</a:t>
            </a:r>
            <a:endParaRPr sz="3400">
              <a:latin typeface="Calibri" pitchFamily="34" charset="0"/>
              <a:cs typeface="Times New Roman"/>
            </a:endParaRPr>
          </a:p>
          <a:p>
            <a:pPr marL="3287540" marR="3287511" algn="ctr">
              <a:lnSpc>
                <a:spcPct val="95825"/>
              </a:lnSpc>
              <a:spcBef>
                <a:spcPts val="3305"/>
              </a:spcBef>
            </a:pPr>
            <a:r>
              <a:rPr sz="2500" dirty="0" smtClean="0">
                <a:solidFill>
                  <a:srgbClr val="F56A40"/>
                </a:solidFill>
                <a:latin typeface="Calibri" pitchFamily="34" charset="0"/>
                <a:cs typeface="Times New Roman"/>
              </a:rPr>
              <a:t>Nimbus</a:t>
            </a:r>
            <a:r>
              <a:rPr sz="2500" spc="-240" dirty="0" smtClean="0">
                <a:solidFill>
                  <a:srgbClr val="F56A40"/>
                </a:solidFill>
                <a:latin typeface="Calibri" pitchFamily="34" charset="0"/>
                <a:cs typeface="Times New Roman"/>
              </a:rPr>
              <a:t> </a:t>
            </a:r>
            <a:r>
              <a:rPr sz="2500" dirty="0" smtClean="0">
                <a:solidFill>
                  <a:srgbClr val="F56A40"/>
                </a:solidFill>
                <a:latin typeface="Calibri" pitchFamily="34" charset="0"/>
                <a:cs typeface="Times New Roman"/>
              </a:rPr>
              <a:t>goes</a:t>
            </a:r>
            <a:r>
              <a:rPr sz="2500" spc="278" dirty="0" smtClean="0">
                <a:solidFill>
                  <a:srgbClr val="F56A40"/>
                </a:solidFill>
                <a:latin typeface="Calibri" pitchFamily="34" charset="0"/>
                <a:cs typeface="Times New Roman"/>
              </a:rPr>
              <a:t> </a:t>
            </a:r>
            <a:r>
              <a:rPr sz="2500" dirty="0" smtClean="0">
                <a:solidFill>
                  <a:srgbClr val="F56A40"/>
                </a:solidFill>
                <a:latin typeface="Calibri" pitchFamily="34" charset="0"/>
                <a:cs typeface="Times New Roman"/>
              </a:rPr>
              <a:t>down</a:t>
            </a:r>
            <a:endParaRPr sz="2500">
              <a:latin typeface="Calibri" pitchFamily="34" charset="0"/>
              <a:cs typeface="Times New Roman"/>
            </a:endParaRPr>
          </a:p>
          <a:p>
            <a:pPr marL="1794803" marR="1789484">
              <a:lnSpc>
                <a:spcPts val="1898"/>
              </a:lnSpc>
              <a:spcBef>
                <a:spcPts val="1896"/>
              </a:spcBef>
            </a:pPr>
            <a:r>
              <a:rPr sz="1700" dirty="0" smtClean="0">
                <a:solidFill>
                  <a:srgbClr val="00A7DE"/>
                </a:solidFill>
                <a:latin typeface="Calibri" pitchFamily="34" charset="0"/>
                <a:cs typeface="Times New Roman"/>
              </a:rPr>
              <a:t>Processing</a:t>
            </a:r>
            <a:r>
              <a:rPr sz="1700" spc="146"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will</a:t>
            </a:r>
            <a:r>
              <a:rPr sz="1700" spc="-131"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still</a:t>
            </a:r>
            <a:r>
              <a:rPr sz="1700" spc="101"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continue.</a:t>
            </a:r>
            <a:r>
              <a:rPr sz="1700" spc="124"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But</a:t>
            </a:r>
            <a:r>
              <a:rPr sz="1700" spc="-72"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topology</a:t>
            </a:r>
            <a:r>
              <a:rPr sz="1700" spc="120"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lifecycle</a:t>
            </a:r>
            <a:r>
              <a:rPr sz="1700" spc="16"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operations and</a:t>
            </a:r>
            <a:r>
              <a:rPr sz="1700" spc="122"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reassignment </a:t>
            </a:r>
            <a:r>
              <a:rPr sz="1700" spc="22"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facility</a:t>
            </a:r>
            <a:r>
              <a:rPr sz="1700" spc="-47"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are</a:t>
            </a:r>
            <a:r>
              <a:rPr sz="1700" spc="123"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lost</a:t>
            </a:r>
            <a:endParaRPr sz="1700">
              <a:latin typeface="Calibri" pitchFamily="34" charset="0"/>
              <a:cs typeface="Times New Roman"/>
            </a:endParaRPr>
          </a:p>
          <a:p>
            <a:pPr marL="4375391">
              <a:lnSpc>
                <a:spcPct val="95825"/>
              </a:lnSpc>
              <a:spcBef>
                <a:spcPts val="1887"/>
              </a:spcBef>
            </a:pPr>
            <a:r>
              <a:rPr sz="1700" dirty="0" smtClean="0">
                <a:solidFill>
                  <a:srgbClr val="F2D6F1"/>
                </a:solidFill>
                <a:latin typeface="Calibri" pitchFamily="34" charset="0"/>
                <a:cs typeface="Times New Roman"/>
              </a:rPr>
              <a:t>Sending executor</a:t>
            </a:r>
            <a:r>
              <a:rPr sz="1700" spc="116" dirty="0" smtClean="0">
                <a:solidFill>
                  <a:srgbClr val="F2D6F1"/>
                </a:solidFill>
                <a:latin typeface="Calibri" pitchFamily="34" charset="0"/>
                <a:cs typeface="Times New Roman"/>
              </a:rPr>
              <a:t> </a:t>
            </a:r>
            <a:r>
              <a:rPr sz="1700" dirty="0" smtClean="0">
                <a:solidFill>
                  <a:srgbClr val="F2D6F1"/>
                </a:solidFill>
                <a:latin typeface="Calibri" pitchFamily="34" charset="0"/>
                <a:cs typeface="Times New Roman"/>
              </a:rPr>
              <a:t>heartbeat</a:t>
            </a:r>
            <a:endParaRPr sz="1700">
              <a:latin typeface="Calibri" pitchFamily="34" charset="0"/>
              <a:cs typeface="Times New Roman"/>
            </a:endParaRPr>
          </a:p>
          <a:p>
            <a:pPr marL="1231918" marR="1245268" algn="ctr">
              <a:lnSpc>
                <a:spcPct val="95825"/>
              </a:lnSpc>
              <a:spcBef>
                <a:spcPts val="7120"/>
              </a:spcBef>
            </a:pPr>
            <a:r>
              <a:rPr sz="1500" smtClean="0">
                <a:solidFill>
                  <a:srgbClr val="FEFFFF"/>
                </a:solidFill>
                <a:latin typeface="Calibri" pitchFamily="34" charset="0"/>
                <a:cs typeface="Times New Roman"/>
              </a:rPr>
              <a:t>Nimbus                        </a:t>
            </a:r>
            <a:r>
              <a:rPr sz="1500" spc="288"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ZooKeeper                     </a:t>
            </a:r>
            <a:r>
              <a:rPr sz="1500" spc="366" smtClean="0">
                <a:solidFill>
                  <a:srgbClr val="FEFFFF"/>
                </a:solidFill>
                <a:latin typeface="Calibri" pitchFamily="34" charset="0"/>
                <a:cs typeface="Times New Roman"/>
              </a:rPr>
              <a:t> </a:t>
            </a:r>
            <a:r>
              <a:rPr lang="en-US" sz="1500" spc="366"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Supervisor                        </a:t>
            </a:r>
            <a:r>
              <a:rPr lang="en-US" sz="1500" dirty="0" smtClean="0">
                <a:solidFill>
                  <a:srgbClr val="FEFFFF"/>
                </a:solidFill>
                <a:latin typeface="Calibri" pitchFamily="34" charset="0"/>
                <a:cs typeface="Times New Roman"/>
              </a:rPr>
              <a:t>     </a:t>
            </a:r>
            <a:r>
              <a:rPr sz="1500" spc="319" smtClean="0">
                <a:solidFill>
                  <a:srgbClr val="FEFFFF"/>
                </a:solidFill>
                <a:latin typeface="Calibri" pitchFamily="34" charset="0"/>
                <a:cs typeface="Times New Roman"/>
              </a:rPr>
              <a:t> </a:t>
            </a:r>
            <a:r>
              <a:rPr sz="1500" dirty="0" smtClean="0">
                <a:solidFill>
                  <a:srgbClr val="FEFFFF"/>
                </a:solidFill>
                <a:latin typeface="Calibri" pitchFamily="34" charset="0"/>
                <a:cs typeface="Times New Roman"/>
              </a:rPr>
              <a:t>Worker</a:t>
            </a:r>
            <a:endParaRPr sz="1500">
              <a:latin typeface="Calibri" pitchFamily="34" charset="0"/>
              <a:cs typeface="Times New Roman"/>
            </a:endParaRPr>
          </a:p>
          <a:p>
            <a:pPr marL="1970358" marR="1846379" algn="r">
              <a:lnSpc>
                <a:spcPts val="2502"/>
              </a:lnSpc>
              <a:spcBef>
                <a:spcPts val="4979"/>
              </a:spcBef>
            </a:pPr>
            <a:r>
              <a:rPr sz="1700" dirty="0" smtClean="0">
                <a:solidFill>
                  <a:srgbClr val="FCE3DD"/>
                </a:solidFill>
                <a:latin typeface="Calibri" pitchFamily="34" charset="0"/>
                <a:cs typeface="Times New Roman"/>
              </a:rPr>
              <a:t>Monitoring                </a:t>
            </a:r>
            <a:r>
              <a:rPr sz="1700" spc="215" dirty="0" smtClean="0">
                <a:solidFill>
                  <a:srgbClr val="FCE3DD"/>
                </a:solidFill>
                <a:latin typeface="Calibri" pitchFamily="34" charset="0"/>
                <a:cs typeface="Times New Roman"/>
              </a:rPr>
              <a:t> </a:t>
            </a:r>
            <a:r>
              <a:rPr sz="1700" dirty="0" smtClean="0">
                <a:solidFill>
                  <a:srgbClr val="CDF0FF"/>
                </a:solidFill>
                <a:latin typeface="Calibri" pitchFamily="34" charset="0"/>
                <a:cs typeface="Times New Roman"/>
              </a:rPr>
              <a:t>Synchronizing           </a:t>
            </a:r>
            <a:r>
              <a:rPr sz="1700" spc="225"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Reading</a:t>
            </a:r>
            <a:r>
              <a:rPr sz="1700" spc="-56"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worker </a:t>
            </a:r>
            <a:r>
              <a:rPr sz="1700" dirty="0" smtClean="0">
                <a:solidFill>
                  <a:srgbClr val="FCE3DD"/>
                </a:solidFill>
                <a:latin typeface="Calibri" pitchFamily="34" charset="0"/>
                <a:cs typeface="Times New Roman"/>
              </a:rPr>
              <a:t>cluster</a:t>
            </a:r>
            <a:r>
              <a:rPr sz="1700" spc="179" dirty="0" smtClean="0">
                <a:solidFill>
                  <a:srgbClr val="FCE3DD"/>
                </a:solidFill>
                <a:latin typeface="Calibri" pitchFamily="34" charset="0"/>
                <a:cs typeface="Times New Roman"/>
              </a:rPr>
              <a:t> </a:t>
            </a:r>
            <a:r>
              <a:rPr sz="1700" dirty="0" smtClean="0">
                <a:solidFill>
                  <a:srgbClr val="FCE3DD"/>
                </a:solidFill>
                <a:latin typeface="Calibri" pitchFamily="34" charset="0"/>
                <a:cs typeface="Times New Roman"/>
              </a:rPr>
              <a:t>state               </a:t>
            </a:r>
            <a:r>
              <a:rPr sz="1700" spc="165" dirty="0" smtClean="0">
                <a:solidFill>
                  <a:srgbClr val="FCE3DD"/>
                </a:solidFill>
                <a:latin typeface="Calibri" pitchFamily="34" charset="0"/>
                <a:cs typeface="Times New Roman"/>
              </a:rPr>
              <a:t> </a:t>
            </a:r>
            <a:r>
              <a:rPr sz="1700" dirty="0" smtClean="0">
                <a:solidFill>
                  <a:srgbClr val="CDF0FF"/>
                </a:solidFill>
                <a:latin typeface="Calibri" pitchFamily="34" charset="0"/>
                <a:cs typeface="Times New Roman"/>
              </a:rPr>
              <a:t>assignment                </a:t>
            </a:r>
            <a:r>
              <a:rPr sz="1700" spc="416"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heartbeat </a:t>
            </a:r>
            <a:r>
              <a:rPr sz="1700" spc="72"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from Sending heartbeat      </a:t>
            </a:r>
            <a:r>
              <a:rPr sz="1700" spc="26"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local</a:t>
            </a:r>
            <a:r>
              <a:rPr sz="2500" spc="-32" baseline="19325"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file</a:t>
            </a:r>
            <a:r>
              <a:rPr sz="2500" spc="-22" baseline="19325"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system</a:t>
            </a:r>
            <a:endParaRPr sz="1700">
              <a:latin typeface="Calibri" pitchFamily="34" charset="0"/>
              <a:cs typeface="Times New Roman"/>
            </a:endParaRPr>
          </a:p>
        </p:txBody>
      </p:sp>
      <p:sp>
        <p:nvSpPr>
          <p:cNvPr id="38" name="Right Arrow 37"/>
          <p:cNvSpPr/>
          <p:nvPr/>
        </p:nvSpPr>
        <p:spPr bwMode="auto">
          <a:xfrm rot="5400000">
            <a:off x="156082" y="3602686"/>
            <a:ext cx="2075003" cy="50843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IN" sz="1800" b="0" i="0" u="none" strike="noStrike" cap="none" normalizeH="0" baseline="0" smtClean="0">
              <a:ln>
                <a:noFill/>
              </a:ln>
              <a:effectLst/>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p:nvPr/>
        </p:nvSpPr>
        <p:spPr>
          <a:xfrm>
            <a:off x="0" y="0"/>
            <a:ext cx="9144000" cy="6858000"/>
          </a:xfrm>
          <a:custGeom>
            <a:avLst/>
            <a:gdLst/>
            <a:ahLst/>
            <a:cxnLst/>
            <a:rect l="l" t="t" r="r" b="b"/>
            <a:pathLst>
              <a:path w="13004800" h="9753600">
                <a:moveTo>
                  <a:pt x="0" y="0"/>
                </a:moveTo>
                <a:lnTo>
                  <a:pt x="0" y="9753600"/>
                </a:lnTo>
                <a:lnTo>
                  <a:pt x="13004800" y="9753600"/>
                </a:lnTo>
                <a:lnTo>
                  <a:pt x="13004800" y="0"/>
                </a:lnTo>
                <a:lnTo>
                  <a:pt x="0" y="0"/>
                </a:lnTo>
                <a:close/>
              </a:path>
            </a:pathLst>
          </a:custGeom>
          <a:solidFill>
            <a:srgbClr val="000000"/>
          </a:solidFill>
        </p:spPr>
        <p:txBody>
          <a:bodyPr wrap="square" lIns="0" tIns="0" rIns="0" bIns="0" rtlCol="0">
            <a:noAutofit/>
          </a:bodyPr>
          <a:lstStyle/>
          <a:p>
            <a:endParaRPr/>
          </a:p>
        </p:txBody>
      </p:sp>
      <p:sp>
        <p:nvSpPr>
          <p:cNvPr id="27" name="object 27"/>
          <p:cNvSpPr/>
          <p:nvPr/>
        </p:nvSpPr>
        <p:spPr>
          <a:xfrm>
            <a:off x="2902149"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000000"/>
          </a:solidFill>
        </p:spPr>
        <p:txBody>
          <a:bodyPr wrap="square" lIns="0" tIns="0" rIns="0" bIns="0" rtlCol="0">
            <a:noAutofit/>
          </a:bodyPr>
          <a:lstStyle/>
          <a:p>
            <a:endParaRPr/>
          </a:p>
        </p:txBody>
      </p:sp>
      <p:sp>
        <p:nvSpPr>
          <p:cNvPr id="28" name="object 28"/>
          <p:cNvSpPr/>
          <p:nvPr/>
        </p:nvSpPr>
        <p:spPr>
          <a:xfrm>
            <a:off x="2902149" y="3259336"/>
            <a:ext cx="1339453" cy="892969"/>
          </a:xfrm>
          <a:custGeom>
            <a:avLst/>
            <a:gdLst/>
            <a:ahLst/>
            <a:cxnLst/>
            <a:rect l="l" t="t" r="r" b="b"/>
            <a:pathLst>
              <a:path w="1905000" h="1270000">
                <a:moveTo>
                  <a:pt x="0" y="0"/>
                </a:moveTo>
                <a:lnTo>
                  <a:pt x="1905000" y="0"/>
                </a:lnTo>
                <a:lnTo>
                  <a:pt x="1905000" y="1270000"/>
                </a:lnTo>
                <a:lnTo>
                  <a:pt x="0" y="1270000"/>
                </a:lnTo>
                <a:lnTo>
                  <a:pt x="0" y="0"/>
                </a:lnTo>
                <a:close/>
              </a:path>
            </a:pathLst>
          </a:custGeom>
          <a:ln w="12700">
            <a:solidFill>
              <a:srgbClr val="FEFFFF"/>
            </a:solidFill>
          </a:ln>
        </p:spPr>
        <p:txBody>
          <a:bodyPr wrap="square" lIns="0" tIns="0" rIns="0" bIns="0" rtlCol="0">
            <a:noAutofit/>
          </a:bodyPr>
          <a:lstStyle/>
          <a:p>
            <a:endParaRPr/>
          </a:p>
        </p:txBody>
      </p:sp>
      <p:sp>
        <p:nvSpPr>
          <p:cNvPr id="29" name="object 29"/>
          <p:cNvSpPr/>
          <p:nvPr/>
        </p:nvSpPr>
        <p:spPr>
          <a:xfrm>
            <a:off x="3125391" y="3616523"/>
            <a:ext cx="901898" cy="241102"/>
          </a:xfrm>
          <a:prstGeom prst="rect">
            <a:avLst/>
          </a:prstGeom>
          <a:blipFill>
            <a:blip r:embed="rId2" cstate="print"/>
            <a:stretch>
              <a:fillRect/>
            </a:stretch>
          </a:blipFill>
        </p:spPr>
        <p:txBody>
          <a:bodyPr wrap="square" lIns="0" tIns="0" rIns="0" bIns="0" rtlCol="0">
            <a:noAutofit/>
          </a:bodyPr>
          <a:lstStyle/>
          <a:p>
            <a:endParaRPr/>
          </a:p>
        </p:txBody>
      </p:sp>
      <p:sp>
        <p:nvSpPr>
          <p:cNvPr id="30" name="object 30"/>
          <p:cNvSpPr/>
          <p:nvPr/>
        </p:nvSpPr>
        <p:spPr>
          <a:xfrm>
            <a:off x="892969"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F56A40"/>
          </a:solidFill>
        </p:spPr>
        <p:txBody>
          <a:bodyPr wrap="square" lIns="0" tIns="0" rIns="0" bIns="0" rtlCol="0">
            <a:noAutofit/>
          </a:bodyPr>
          <a:lstStyle/>
          <a:p>
            <a:endParaRPr/>
          </a:p>
        </p:txBody>
      </p:sp>
      <p:sp>
        <p:nvSpPr>
          <p:cNvPr id="31" name="object 31"/>
          <p:cNvSpPr/>
          <p:nvPr/>
        </p:nvSpPr>
        <p:spPr>
          <a:xfrm>
            <a:off x="1241226" y="3616523"/>
            <a:ext cx="642938" cy="205383"/>
          </a:xfrm>
          <a:prstGeom prst="rect">
            <a:avLst/>
          </a:prstGeom>
          <a:blipFill>
            <a:blip r:embed="rId3" cstate="print"/>
            <a:stretch>
              <a:fillRect/>
            </a:stretch>
          </a:blipFill>
        </p:spPr>
        <p:txBody>
          <a:bodyPr wrap="square" lIns="0" tIns="0" rIns="0" bIns="0" rtlCol="0">
            <a:noAutofit/>
          </a:bodyPr>
          <a:lstStyle/>
          <a:p>
            <a:endParaRPr/>
          </a:p>
        </p:txBody>
      </p:sp>
      <p:sp>
        <p:nvSpPr>
          <p:cNvPr id="32" name="object 32"/>
          <p:cNvSpPr/>
          <p:nvPr/>
        </p:nvSpPr>
        <p:spPr>
          <a:xfrm>
            <a:off x="2232552" y="3705820"/>
            <a:ext cx="614232" cy="0"/>
          </a:xfrm>
          <a:custGeom>
            <a:avLst/>
            <a:gdLst/>
            <a:ahLst/>
            <a:cxnLst/>
            <a:rect l="l" t="t" r="r" b="b"/>
            <a:pathLst>
              <a:path w="873574">
                <a:moveTo>
                  <a:pt x="873574" y="0"/>
                </a:moveTo>
                <a:lnTo>
                  <a:pt x="860874" y="0"/>
                </a:lnTo>
                <a:lnTo>
                  <a:pt x="0" y="0"/>
                </a:lnTo>
              </a:path>
            </a:pathLst>
          </a:custGeom>
          <a:ln w="25400">
            <a:solidFill>
              <a:srgbClr val="989A9C"/>
            </a:solidFill>
          </a:ln>
        </p:spPr>
        <p:txBody>
          <a:bodyPr wrap="square" lIns="0" tIns="0" rIns="0" bIns="0" rtlCol="0">
            <a:noAutofit/>
          </a:bodyPr>
          <a:lstStyle/>
          <a:p>
            <a:endParaRPr/>
          </a:p>
        </p:txBody>
      </p:sp>
      <p:sp>
        <p:nvSpPr>
          <p:cNvPr id="33" name="object 33"/>
          <p:cNvSpPr/>
          <p:nvPr/>
        </p:nvSpPr>
        <p:spPr>
          <a:xfrm>
            <a:off x="2816423" y="3662958"/>
            <a:ext cx="85725" cy="85725"/>
          </a:xfrm>
          <a:custGeom>
            <a:avLst/>
            <a:gdLst/>
            <a:ahLst/>
            <a:cxnLst/>
            <a:rect l="l" t="t" r="r" b="b"/>
            <a:pathLst>
              <a:path w="121920" h="121920">
                <a:moveTo>
                  <a:pt x="121920" y="60960"/>
                </a:moveTo>
                <a:lnTo>
                  <a:pt x="0" y="0"/>
                </a:lnTo>
                <a:lnTo>
                  <a:pt x="30480" y="60960"/>
                </a:lnTo>
                <a:lnTo>
                  <a:pt x="0" y="121920"/>
                </a:lnTo>
                <a:lnTo>
                  <a:pt x="121920" y="60960"/>
                </a:lnTo>
                <a:close/>
              </a:path>
            </a:pathLst>
          </a:custGeom>
          <a:solidFill>
            <a:srgbClr val="989A9C"/>
          </a:solidFill>
        </p:spPr>
        <p:txBody>
          <a:bodyPr wrap="square" lIns="0" tIns="0" rIns="0" bIns="0" rtlCol="0">
            <a:noAutofit/>
          </a:bodyPr>
          <a:lstStyle/>
          <a:p>
            <a:endParaRPr/>
          </a:p>
        </p:txBody>
      </p:sp>
      <p:sp>
        <p:nvSpPr>
          <p:cNvPr id="34" name="object 34"/>
          <p:cNvSpPr/>
          <p:nvPr/>
        </p:nvSpPr>
        <p:spPr>
          <a:xfrm>
            <a:off x="4920258"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00A7DE"/>
          </a:solidFill>
        </p:spPr>
        <p:txBody>
          <a:bodyPr wrap="square" lIns="0" tIns="0" rIns="0" bIns="0" rtlCol="0">
            <a:noAutofit/>
          </a:bodyPr>
          <a:lstStyle/>
          <a:p>
            <a:endParaRPr/>
          </a:p>
        </p:txBody>
      </p:sp>
      <p:sp>
        <p:nvSpPr>
          <p:cNvPr id="35" name="object 35"/>
          <p:cNvSpPr/>
          <p:nvPr/>
        </p:nvSpPr>
        <p:spPr>
          <a:xfrm>
            <a:off x="5143500" y="3616523"/>
            <a:ext cx="901898" cy="241102"/>
          </a:xfrm>
          <a:prstGeom prst="rect">
            <a:avLst/>
          </a:prstGeom>
          <a:blipFill>
            <a:blip r:embed="rId4" cstate="print"/>
            <a:stretch>
              <a:fillRect/>
            </a:stretch>
          </a:blipFill>
        </p:spPr>
        <p:txBody>
          <a:bodyPr wrap="square" lIns="0" tIns="0" rIns="0" bIns="0" rtlCol="0">
            <a:noAutofit/>
          </a:bodyPr>
          <a:lstStyle/>
          <a:p>
            <a:endParaRPr/>
          </a:p>
        </p:txBody>
      </p:sp>
      <p:sp>
        <p:nvSpPr>
          <p:cNvPr id="36" name="object 36"/>
          <p:cNvSpPr/>
          <p:nvPr/>
        </p:nvSpPr>
        <p:spPr>
          <a:xfrm>
            <a:off x="4305894" y="3703446"/>
            <a:ext cx="614363" cy="4166"/>
          </a:xfrm>
          <a:custGeom>
            <a:avLst/>
            <a:gdLst/>
            <a:ahLst/>
            <a:cxnLst/>
            <a:rect l="l" t="t" r="r" b="b"/>
            <a:pathLst>
              <a:path w="873761" h="5925">
                <a:moveTo>
                  <a:pt x="0" y="0"/>
                </a:moveTo>
                <a:lnTo>
                  <a:pt x="12698" y="85"/>
                </a:lnTo>
                <a:lnTo>
                  <a:pt x="873761" y="5925"/>
                </a:lnTo>
              </a:path>
            </a:pathLst>
          </a:custGeom>
          <a:ln w="25399">
            <a:solidFill>
              <a:srgbClr val="989A9C"/>
            </a:solidFill>
          </a:ln>
        </p:spPr>
        <p:txBody>
          <a:bodyPr wrap="square" lIns="0" tIns="0" rIns="0" bIns="0" rtlCol="0">
            <a:noAutofit/>
          </a:bodyPr>
          <a:lstStyle/>
          <a:p>
            <a:endParaRPr/>
          </a:p>
        </p:txBody>
      </p:sp>
      <p:sp>
        <p:nvSpPr>
          <p:cNvPr id="37" name="object 37"/>
          <p:cNvSpPr/>
          <p:nvPr/>
        </p:nvSpPr>
        <p:spPr>
          <a:xfrm>
            <a:off x="4250532" y="3660790"/>
            <a:ext cx="86014" cy="85723"/>
          </a:xfrm>
          <a:custGeom>
            <a:avLst/>
            <a:gdLst/>
            <a:ahLst/>
            <a:cxnLst/>
            <a:rect l="l" t="t" r="r" b="b"/>
            <a:pathLst>
              <a:path w="122331" h="121917">
                <a:moveTo>
                  <a:pt x="0" y="60131"/>
                </a:moveTo>
                <a:lnTo>
                  <a:pt x="121503" y="121917"/>
                </a:lnTo>
                <a:lnTo>
                  <a:pt x="91437" y="60751"/>
                </a:lnTo>
                <a:lnTo>
                  <a:pt x="122331" y="0"/>
                </a:lnTo>
                <a:lnTo>
                  <a:pt x="0" y="60131"/>
                </a:lnTo>
                <a:close/>
              </a:path>
            </a:pathLst>
          </a:custGeom>
          <a:solidFill>
            <a:srgbClr val="989A9C"/>
          </a:solidFill>
        </p:spPr>
        <p:txBody>
          <a:bodyPr wrap="square" lIns="0" tIns="0" rIns="0" bIns="0" rtlCol="0">
            <a:noAutofit/>
          </a:bodyPr>
          <a:lstStyle/>
          <a:p>
            <a:endParaRPr/>
          </a:p>
        </p:txBody>
      </p:sp>
      <p:sp>
        <p:nvSpPr>
          <p:cNvPr id="38" name="object 38"/>
          <p:cNvSpPr/>
          <p:nvPr/>
        </p:nvSpPr>
        <p:spPr>
          <a:xfrm>
            <a:off x="6911578"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953F92"/>
          </a:solidFill>
        </p:spPr>
        <p:txBody>
          <a:bodyPr wrap="square" lIns="0" tIns="0" rIns="0" bIns="0" rtlCol="0">
            <a:noAutofit/>
          </a:bodyPr>
          <a:lstStyle/>
          <a:p>
            <a:endParaRPr/>
          </a:p>
        </p:txBody>
      </p:sp>
      <p:sp>
        <p:nvSpPr>
          <p:cNvPr id="39" name="object 39"/>
          <p:cNvSpPr/>
          <p:nvPr/>
        </p:nvSpPr>
        <p:spPr>
          <a:xfrm>
            <a:off x="7268766" y="3616523"/>
            <a:ext cx="634008" cy="205383"/>
          </a:xfrm>
          <a:prstGeom prst="rect">
            <a:avLst/>
          </a:prstGeom>
          <a:blipFill>
            <a:blip r:embed="rId5" cstate="print"/>
            <a:stretch>
              <a:fillRect/>
            </a:stretch>
          </a:blipFill>
        </p:spPr>
        <p:txBody>
          <a:bodyPr wrap="square" lIns="0" tIns="0" rIns="0" bIns="0" rtlCol="0">
            <a:noAutofit/>
          </a:bodyPr>
          <a:lstStyle/>
          <a:p>
            <a:endParaRPr/>
          </a:p>
        </p:txBody>
      </p:sp>
      <p:sp>
        <p:nvSpPr>
          <p:cNvPr id="40" name="object 40"/>
          <p:cNvSpPr/>
          <p:nvPr/>
        </p:nvSpPr>
        <p:spPr>
          <a:xfrm>
            <a:off x="7599164" y="2893219"/>
            <a:ext cx="0" cy="366117"/>
          </a:xfrm>
          <a:custGeom>
            <a:avLst/>
            <a:gdLst/>
            <a:ahLst/>
            <a:cxnLst/>
            <a:rect l="l" t="t" r="r" b="b"/>
            <a:pathLst>
              <a:path h="520700">
                <a:moveTo>
                  <a:pt x="0" y="0"/>
                </a:moveTo>
                <a:lnTo>
                  <a:pt x="0" y="520700"/>
                </a:lnTo>
              </a:path>
            </a:pathLst>
          </a:custGeom>
          <a:ln w="25400">
            <a:solidFill>
              <a:srgbClr val="989A9C"/>
            </a:solidFill>
          </a:ln>
        </p:spPr>
        <p:txBody>
          <a:bodyPr wrap="square" lIns="0" tIns="0" rIns="0" bIns="0" rtlCol="0">
            <a:noAutofit/>
          </a:bodyPr>
          <a:lstStyle/>
          <a:p>
            <a:endParaRPr/>
          </a:p>
        </p:txBody>
      </p:sp>
      <p:sp>
        <p:nvSpPr>
          <p:cNvPr id="41" name="object 41"/>
          <p:cNvSpPr/>
          <p:nvPr/>
        </p:nvSpPr>
        <p:spPr>
          <a:xfrm>
            <a:off x="3580845" y="2902033"/>
            <a:ext cx="4027208" cy="115"/>
          </a:xfrm>
          <a:custGeom>
            <a:avLst/>
            <a:gdLst/>
            <a:ahLst/>
            <a:cxnLst/>
            <a:rect l="l" t="t" r="r" b="b"/>
            <a:pathLst>
              <a:path w="5727585" h="163">
                <a:moveTo>
                  <a:pt x="5727585" y="163"/>
                </a:moveTo>
                <a:lnTo>
                  <a:pt x="0" y="0"/>
                </a:lnTo>
              </a:path>
            </a:pathLst>
          </a:custGeom>
          <a:ln w="25400">
            <a:solidFill>
              <a:srgbClr val="989A9C"/>
            </a:solidFill>
          </a:ln>
        </p:spPr>
        <p:txBody>
          <a:bodyPr wrap="square" lIns="0" tIns="0" rIns="0" bIns="0" rtlCol="0">
            <a:noAutofit/>
          </a:bodyPr>
          <a:lstStyle/>
          <a:p>
            <a:endParaRPr/>
          </a:p>
        </p:txBody>
      </p:sp>
      <p:sp>
        <p:nvSpPr>
          <p:cNvPr id="42" name="object 42"/>
          <p:cNvSpPr/>
          <p:nvPr/>
        </p:nvSpPr>
        <p:spPr>
          <a:xfrm>
            <a:off x="3580805" y="2893896"/>
            <a:ext cx="0" cy="319005"/>
          </a:xfrm>
          <a:custGeom>
            <a:avLst/>
            <a:gdLst/>
            <a:ahLst/>
            <a:cxnLst/>
            <a:rect l="l" t="t" r="r" b="b"/>
            <a:pathLst>
              <a:path h="453696">
                <a:moveTo>
                  <a:pt x="0" y="453696"/>
                </a:moveTo>
                <a:lnTo>
                  <a:pt x="0" y="440996"/>
                </a:lnTo>
                <a:lnTo>
                  <a:pt x="0" y="0"/>
                </a:lnTo>
              </a:path>
            </a:pathLst>
          </a:custGeom>
          <a:ln w="25400">
            <a:solidFill>
              <a:srgbClr val="989A9C"/>
            </a:solidFill>
          </a:ln>
        </p:spPr>
        <p:txBody>
          <a:bodyPr wrap="square" lIns="0" tIns="0" rIns="0" bIns="0" rtlCol="0">
            <a:noAutofit/>
          </a:bodyPr>
          <a:lstStyle/>
          <a:p>
            <a:endParaRPr/>
          </a:p>
        </p:txBody>
      </p:sp>
      <p:sp>
        <p:nvSpPr>
          <p:cNvPr id="43" name="object 43"/>
          <p:cNvSpPr/>
          <p:nvPr/>
        </p:nvSpPr>
        <p:spPr>
          <a:xfrm>
            <a:off x="3537942" y="3182541"/>
            <a:ext cx="85725" cy="85725"/>
          </a:xfrm>
          <a:custGeom>
            <a:avLst/>
            <a:gdLst/>
            <a:ahLst/>
            <a:cxnLst/>
            <a:rect l="l" t="t" r="r" b="b"/>
            <a:pathLst>
              <a:path w="121920" h="121920">
                <a:moveTo>
                  <a:pt x="60960" y="30480"/>
                </a:moveTo>
                <a:lnTo>
                  <a:pt x="0" y="0"/>
                </a:lnTo>
                <a:lnTo>
                  <a:pt x="60960" y="121920"/>
                </a:lnTo>
                <a:lnTo>
                  <a:pt x="121920" y="0"/>
                </a:lnTo>
                <a:lnTo>
                  <a:pt x="60960" y="30480"/>
                </a:lnTo>
                <a:close/>
              </a:path>
            </a:pathLst>
          </a:custGeom>
          <a:solidFill>
            <a:srgbClr val="989A9C"/>
          </a:solidFill>
        </p:spPr>
        <p:txBody>
          <a:bodyPr wrap="square" lIns="0" tIns="0" rIns="0" bIns="0" rtlCol="0">
            <a:noAutofit/>
          </a:bodyPr>
          <a:lstStyle/>
          <a:p>
            <a:endParaRPr/>
          </a:p>
        </p:txBody>
      </p:sp>
      <p:sp>
        <p:nvSpPr>
          <p:cNvPr id="44" name="object 44"/>
          <p:cNvSpPr/>
          <p:nvPr/>
        </p:nvSpPr>
        <p:spPr>
          <a:xfrm>
            <a:off x="6262957" y="3703904"/>
            <a:ext cx="593257" cy="2534"/>
          </a:xfrm>
          <a:custGeom>
            <a:avLst/>
            <a:gdLst/>
            <a:ahLst/>
            <a:cxnLst/>
            <a:rect l="l" t="t" r="r" b="b"/>
            <a:pathLst>
              <a:path w="843743" h="3604">
                <a:moveTo>
                  <a:pt x="843743" y="0"/>
                </a:moveTo>
                <a:lnTo>
                  <a:pt x="831043" y="54"/>
                </a:lnTo>
                <a:lnTo>
                  <a:pt x="0" y="3604"/>
                </a:lnTo>
              </a:path>
            </a:pathLst>
          </a:custGeom>
          <a:ln w="25400">
            <a:solidFill>
              <a:srgbClr val="989A9C"/>
            </a:solidFill>
          </a:ln>
        </p:spPr>
        <p:txBody>
          <a:bodyPr wrap="square" lIns="0" tIns="0" rIns="0" bIns="0" rtlCol="0">
            <a:noAutofit/>
          </a:bodyPr>
          <a:lstStyle/>
          <a:p>
            <a:endParaRPr/>
          </a:p>
        </p:txBody>
      </p:sp>
      <p:sp>
        <p:nvSpPr>
          <p:cNvPr id="45" name="object 45"/>
          <p:cNvSpPr/>
          <p:nvPr/>
        </p:nvSpPr>
        <p:spPr>
          <a:xfrm>
            <a:off x="6825671" y="3661172"/>
            <a:ext cx="85906" cy="85724"/>
          </a:xfrm>
          <a:custGeom>
            <a:avLst/>
            <a:gdLst/>
            <a:ahLst/>
            <a:cxnLst/>
            <a:rect l="l" t="t" r="r" b="b"/>
            <a:pathLst>
              <a:path w="122177" h="121918">
                <a:moveTo>
                  <a:pt x="122177" y="60438"/>
                </a:moveTo>
                <a:lnTo>
                  <a:pt x="0" y="0"/>
                </a:lnTo>
                <a:lnTo>
                  <a:pt x="30739" y="60829"/>
                </a:lnTo>
                <a:lnTo>
                  <a:pt x="519" y="121918"/>
                </a:lnTo>
                <a:lnTo>
                  <a:pt x="122177" y="60438"/>
                </a:lnTo>
                <a:close/>
              </a:path>
            </a:pathLst>
          </a:custGeom>
          <a:solidFill>
            <a:srgbClr val="989A9C"/>
          </a:solidFill>
        </p:spPr>
        <p:txBody>
          <a:bodyPr wrap="square" lIns="0" tIns="0" rIns="0" bIns="0" rtlCol="0">
            <a:noAutofit/>
          </a:bodyPr>
          <a:lstStyle/>
          <a:p>
            <a:endParaRPr/>
          </a:p>
        </p:txBody>
      </p:sp>
      <p:sp>
        <p:nvSpPr>
          <p:cNvPr id="46" name="object 46"/>
          <p:cNvSpPr/>
          <p:nvPr/>
        </p:nvSpPr>
        <p:spPr>
          <a:xfrm>
            <a:off x="4741664" y="3080742"/>
            <a:ext cx="3687961" cy="1250156"/>
          </a:xfrm>
          <a:custGeom>
            <a:avLst/>
            <a:gdLst/>
            <a:ahLst/>
            <a:cxnLst/>
            <a:rect l="l" t="t" r="r" b="b"/>
            <a:pathLst>
              <a:path w="5245100" h="1778000">
                <a:moveTo>
                  <a:pt x="0" y="0"/>
                </a:moveTo>
                <a:lnTo>
                  <a:pt x="5245100" y="0"/>
                </a:lnTo>
                <a:lnTo>
                  <a:pt x="5245100" y="1778000"/>
                </a:lnTo>
                <a:lnTo>
                  <a:pt x="0" y="1778000"/>
                </a:lnTo>
                <a:lnTo>
                  <a:pt x="0" y="0"/>
                </a:lnTo>
                <a:close/>
              </a:path>
            </a:pathLst>
          </a:custGeom>
          <a:ln w="25400">
            <a:solidFill>
              <a:srgbClr val="424242"/>
            </a:solidFill>
          </a:ln>
        </p:spPr>
        <p:txBody>
          <a:bodyPr wrap="square" lIns="0" tIns="0" rIns="0" bIns="0" rtlCol="0">
            <a:noAutofit/>
          </a:bodyPr>
          <a:lstStyle/>
          <a:p>
            <a:endParaRPr/>
          </a:p>
        </p:txBody>
      </p:sp>
      <p:sp>
        <p:nvSpPr>
          <p:cNvPr id="47" name="object 47"/>
          <p:cNvSpPr/>
          <p:nvPr/>
        </p:nvSpPr>
        <p:spPr>
          <a:xfrm>
            <a:off x="6911578" y="5429250"/>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953F92"/>
          </a:solidFill>
        </p:spPr>
        <p:txBody>
          <a:bodyPr wrap="square" lIns="0" tIns="0" rIns="0" bIns="0" rtlCol="0">
            <a:noAutofit/>
          </a:bodyPr>
          <a:lstStyle/>
          <a:p>
            <a:endParaRPr/>
          </a:p>
        </p:txBody>
      </p:sp>
      <p:sp>
        <p:nvSpPr>
          <p:cNvPr id="48" name="object 48"/>
          <p:cNvSpPr/>
          <p:nvPr/>
        </p:nvSpPr>
        <p:spPr>
          <a:xfrm>
            <a:off x="7268766" y="5786437"/>
            <a:ext cx="634008" cy="205383"/>
          </a:xfrm>
          <a:prstGeom prst="rect">
            <a:avLst/>
          </a:prstGeom>
          <a:blipFill>
            <a:blip r:embed="rId5" cstate="print"/>
            <a:stretch>
              <a:fillRect/>
            </a:stretch>
          </a:blipFill>
        </p:spPr>
        <p:txBody>
          <a:bodyPr wrap="square" lIns="0" tIns="0" rIns="0" bIns="0" rtlCol="0">
            <a:noAutofit/>
          </a:bodyPr>
          <a:lstStyle/>
          <a:p>
            <a:endParaRPr/>
          </a:p>
        </p:txBody>
      </p:sp>
      <p:sp>
        <p:nvSpPr>
          <p:cNvPr id="49" name="object 49"/>
          <p:cNvSpPr/>
          <p:nvPr/>
        </p:nvSpPr>
        <p:spPr>
          <a:xfrm>
            <a:off x="6262957" y="5873817"/>
            <a:ext cx="593257" cy="2533"/>
          </a:xfrm>
          <a:custGeom>
            <a:avLst/>
            <a:gdLst/>
            <a:ahLst/>
            <a:cxnLst/>
            <a:rect l="l" t="t" r="r" b="b"/>
            <a:pathLst>
              <a:path w="843743" h="3602">
                <a:moveTo>
                  <a:pt x="843743" y="0"/>
                </a:moveTo>
                <a:lnTo>
                  <a:pt x="831043" y="54"/>
                </a:lnTo>
                <a:lnTo>
                  <a:pt x="0" y="3602"/>
                </a:lnTo>
              </a:path>
            </a:pathLst>
          </a:custGeom>
          <a:ln w="25399">
            <a:solidFill>
              <a:srgbClr val="989A9C"/>
            </a:solidFill>
          </a:ln>
        </p:spPr>
        <p:txBody>
          <a:bodyPr wrap="square" lIns="0" tIns="0" rIns="0" bIns="0" rtlCol="0">
            <a:noAutofit/>
          </a:bodyPr>
          <a:lstStyle/>
          <a:p>
            <a:endParaRPr/>
          </a:p>
        </p:txBody>
      </p:sp>
      <p:sp>
        <p:nvSpPr>
          <p:cNvPr id="50" name="object 50"/>
          <p:cNvSpPr/>
          <p:nvPr/>
        </p:nvSpPr>
        <p:spPr>
          <a:xfrm>
            <a:off x="6825671" y="5831085"/>
            <a:ext cx="85907" cy="85725"/>
          </a:xfrm>
          <a:custGeom>
            <a:avLst/>
            <a:gdLst/>
            <a:ahLst/>
            <a:cxnLst/>
            <a:rect l="l" t="t" r="r" b="b"/>
            <a:pathLst>
              <a:path w="122179" h="121920">
                <a:moveTo>
                  <a:pt x="122179" y="60439"/>
                </a:moveTo>
                <a:lnTo>
                  <a:pt x="0" y="0"/>
                </a:lnTo>
                <a:lnTo>
                  <a:pt x="30739" y="60830"/>
                </a:lnTo>
                <a:lnTo>
                  <a:pt x="520" y="121919"/>
                </a:lnTo>
                <a:lnTo>
                  <a:pt x="122179" y="60439"/>
                </a:lnTo>
                <a:close/>
              </a:path>
            </a:pathLst>
          </a:custGeom>
          <a:solidFill>
            <a:srgbClr val="989A9C"/>
          </a:solidFill>
        </p:spPr>
        <p:txBody>
          <a:bodyPr wrap="square" lIns="0" tIns="0" rIns="0" bIns="0" rtlCol="0">
            <a:noAutofit/>
          </a:bodyPr>
          <a:lstStyle/>
          <a:p>
            <a:endParaRPr/>
          </a:p>
        </p:txBody>
      </p:sp>
      <p:sp>
        <p:nvSpPr>
          <p:cNvPr id="51" name="object 51"/>
          <p:cNvSpPr/>
          <p:nvPr/>
        </p:nvSpPr>
        <p:spPr>
          <a:xfrm>
            <a:off x="4741664" y="5250656"/>
            <a:ext cx="3687961" cy="1250156"/>
          </a:xfrm>
          <a:custGeom>
            <a:avLst/>
            <a:gdLst/>
            <a:ahLst/>
            <a:cxnLst/>
            <a:rect l="l" t="t" r="r" b="b"/>
            <a:pathLst>
              <a:path w="5245100" h="1778000">
                <a:moveTo>
                  <a:pt x="0" y="0"/>
                </a:moveTo>
                <a:lnTo>
                  <a:pt x="5245100" y="0"/>
                </a:lnTo>
                <a:lnTo>
                  <a:pt x="5245100" y="1778000"/>
                </a:lnTo>
                <a:lnTo>
                  <a:pt x="0" y="1778000"/>
                </a:lnTo>
                <a:lnTo>
                  <a:pt x="0" y="0"/>
                </a:lnTo>
                <a:close/>
              </a:path>
            </a:pathLst>
          </a:custGeom>
          <a:ln w="25400">
            <a:solidFill>
              <a:srgbClr val="424242"/>
            </a:solidFill>
          </a:ln>
        </p:spPr>
        <p:txBody>
          <a:bodyPr wrap="square" lIns="0" tIns="0" rIns="0" bIns="0" rtlCol="0">
            <a:noAutofit/>
          </a:bodyPr>
          <a:lstStyle/>
          <a:p>
            <a:endParaRPr/>
          </a:p>
        </p:txBody>
      </p:sp>
      <p:sp>
        <p:nvSpPr>
          <p:cNvPr id="52" name="object 52"/>
          <p:cNvSpPr/>
          <p:nvPr/>
        </p:nvSpPr>
        <p:spPr>
          <a:xfrm>
            <a:off x="4279081" y="3750504"/>
            <a:ext cx="1303252" cy="2165273"/>
          </a:xfrm>
          <a:custGeom>
            <a:avLst/>
            <a:gdLst/>
            <a:ahLst/>
            <a:cxnLst/>
            <a:rect l="l" t="t" r="r" b="b"/>
            <a:pathLst>
              <a:path w="1853514" h="3079499">
                <a:moveTo>
                  <a:pt x="0" y="0"/>
                </a:moveTo>
                <a:lnTo>
                  <a:pt x="6549" y="10881"/>
                </a:lnTo>
                <a:lnTo>
                  <a:pt x="1853514" y="3079499"/>
                </a:lnTo>
              </a:path>
            </a:pathLst>
          </a:custGeom>
          <a:ln w="25400">
            <a:solidFill>
              <a:srgbClr val="989A9C"/>
            </a:solidFill>
          </a:ln>
        </p:spPr>
        <p:txBody>
          <a:bodyPr wrap="square" lIns="0" tIns="0" rIns="0" bIns="0" rtlCol="0">
            <a:noAutofit/>
          </a:bodyPr>
          <a:lstStyle/>
          <a:p>
            <a:endParaRPr/>
          </a:p>
        </p:txBody>
      </p:sp>
      <p:sp>
        <p:nvSpPr>
          <p:cNvPr id="53" name="object 53"/>
          <p:cNvSpPr/>
          <p:nvPr/>
        </p:nvSpPr>
        <p:spPr>
          <a:xfrm>
            <a:off x="4250532" y="3703070"/>
            <a:ext cx="80930" cy="95551"/>
          </a:xfrm>
          <a:custGeom>
            <a:avLst/>
            <a:gdLst/>
            <a:ahLst/>
            <a:cxnLst/>
            <a:rect l="l" t="t" r="r" b="b"/>
            <a:pathLst>
              <a:path w="115101" h="135895">
                <a:moveTo>
                  <a:pt x="47153" y="78343"/>
                </a:moveTo>
                <a:lnTo>
                  <a:pt x="115101" y="73022"/>
                </a:lnTo>
                <a:lnTo>
                  <a:pt x="0" y="0"/>
                </a:lnTo>
                <a:lnTo>
                  <a:pt x="10642" y="135895"/>
                </a:lnTo>
                <a:lnTo>
                  <a:pt x="47153" y="78343"/>
                </a:lnTo>
                <a:close/>
              </a:path>
            </a:pathLst>
          </a:custGeom>
          <a:solidFill>
            <a:srgbClr val="989A9C"/>
          </a:solidFill>
        </p:spPr>
        <p:txBody>
          <a:bodyPr wrap="square" lIns="0" tIns="0" rIns="0" bIns="0" rtlCol="0">
            <a:noAutofit/>
          </a:bodyPr>
          <a:lstStyle/>
          <a:p>
            <a:endParaRPr/>
          </a:p>
        </p:txBody>
      </p:sp>
      <p:sp>
        <p:nvSpPr>
          <p:cNvPr id="54" name="object 54"/>
          <p:cNvSpPr/>
          <p:nvPr/>
        </p:nvSpPr>
        <p:spPr>
          <a:xfrm>
            <a:off x="4920258" y="5429250"/>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00A7DE"/>
          </a:solidFill>
        </p:spPr>
        <p:txBody>
          <a:bodyPr wrap="square" lIns="0" tIns="0" rIns="0" bIns="0" rtlCol="0">
            <a:noAutofit/>
          </a:bodyPr>
          <a:lstStyle/>
          <a:p>
            <a:endParaRPr/>
          </a:p>
        </p:txBody>
      </p:sp>
      <p:sp>
        <p:nvSpPr>
          <p:cNvPr id="55" name="object 55"/>
          <p:cNvSpPr/>
          <p:nvPr/>
        </p:nvSpPr>
        <p:spPr>
          <a:xfrm>
            <a:off x="5143500" y="5786437"/>
            <a:ext cx="901898" cy="241102"/>
          </a:xfrm>
          <a:prstGeom prst="rect">
            <a:avLst/>
          </a:prstGeom>
          <a:blipFill>
            <a:blip r:embed="rId4" cstate="print"/>
            <a:stretch>
              <a:fillRect/>
            </a:stretch>
          </a:blipFill>
        </p:spPr>
        <p:txBody>
          <a:bodyPr wrap="square" lIns="0" tIns="0" rIns="0" bIns="0" rtlCol="0">
            <a:noAutofit/>
          </a:bodyPr>
          <a:lstStyle/>
          <a:p>
            <a:endParaRPr/>
          </a:p>
        </p:txBody>
      </p:sp>
      <p:sp>
        <p:nvSpPr>
          <p:cNvPr id="56" name="object 56"/>
          <p:cNvSpPr/>
          <p:nvPr/>
        </p:nvSpPr>
        <p:spPr>
          <a:xfrm>
            <a:off x="7599164" y="2893219"/>
            <a:ext cx="0" cy="2536000"/>
          </a:xfrm>
          <a:custGeom>
            <a:avLst/>
            <a:gdLst/>
            <a:ahLst/>
            <a:cxnLst/>
            <a:rect l="l" t="t" r="r" b="b"/>
            <a:pathLst>
              <a:path h="3606755">
                <a:moveTo>
                  <a:pt x="0" y="0"/>
                </a:moveTo>
                <a:lnTo>
                  <a:pt x="0" y="3606755"/>
                </a:lnTo>
              </a:path>
            </a:pathLst>
          </a:custGeom>
          <a:ln w="25400">
            <a:solidFill>
              <a:srgbClr val="989A9C"/>
            </a:solidFill>
          </a:ln>
        </p:spPr>
        <p:txBody>
          <a:bodyPr wrap="square" lIns="0" tIns="0" rIns="0" bIns="0" rtlCol="0">
            <a:noAutofit/>
          </a:bodyPr>
          <a:lstStyle/>
          <a:p>
            <a:endParaRPr/>
          </a:p>
        </p:txBody>
      </p:sp>
      <p:sp>
        <p:nvSpPr>
          <p:cNvPr id="57" name="object 57"/>
          <p:cNvSpPr/>
          <p:nvPr/>
        </p:nvSpPr>
        <p:spPr>
          <a:xfrm>
            <a:off x="3580845" y="2902033"/>
            <a:ext cx="4027208" cy="115"/>
          </a:xfrm>
          <a:custGeom>
            <a:avLst/>
            <a:gdLst/>
            <a:ahLst/>
            <a:cxnLst/>
            <a:rect l="l" t="t" r="r" b="b"/>
            <a:pathLst>
              <a:path w="5727585" h="163">
                <a:moveTo>
                  <a:pt x="5727585" y="163"/>
                </a:moveTo>
                <a:lnTo>
                  <a:pt x="0" y="0"/>
                </a:lnTo>
              </a:path>
            </a:pathLst>
          </a:custGeom>
          <a:ln w="25400">
            <a:solidFill>
              <a:srgbClr val="989A9C"/>
            </a:solidFill>
          </a:ln>
        </p:spPr>
        <p:txBody>
          <a:bodyPr wrap="square" lIns="0" tIns="0" rIns="0" bIns="0" rtlCol="0">
            <a:noAutofit/>
          </a:bodyPr>
          <a:lstStyle/>
          <a:p>
            <a:endParaRPr/>
          </a:p>
        </p:txBody>
      </p:sp>
      <p:sp>
        <p:nvSpPr>
          <p:cNvPr id="58" name="object 58"/>
          <p:cNvSpPr/>
          <p:nvPr/>
        </p:nvSpPr>
        <p:spPr>
          <a:xfrm>
            <a:off x="3580805" y="2893896"/>
            <a:ext cx="0" cy="319005"/>
          </a:xfrm>
          <a:custGeom>
            <a:avLst/>
            <a:gdLst/>
            <a:ahLst/>
            <a:cxnLst/>
            <a:rect l="l" t="t" r="r" b="b"/>
            <a:pathLst>
              <a:path h="453696">
                <a:moveTo>
                  <a:pt x="0" y="453696"/>
                </a:moveTo>
                <a:lnTo>
                  <a:pt x="0" y="440996"/>
                </a:lnTo>
                <a:lnTo>
                  <a:pt x="0" y="0"/>
                </a:lnTo>
              </a:path>
            </a:pathLst>
          </a:custGeom>
          <a:ln w="25400">
            <a:solidFill>
              <a:srgbClr val="989A9C"/>
            </a:solidFill>
          </a:ln>
        </p:spPr>
        <p:txBody>
          <a:bodyPr wrap="square" lIns="0" tIns="0" rIns="0" bIns="0" rtlCol="0">
            <a:noAutofit/>
          </a:bodyPr>
          <a:lstStyle/>
          <a:p>
            <a:endParaRPr/>
          </a:p>
        </p:txBody>
      </p:sp>
      <p:sp>
        <p:nvSpPr>
          <p:cNvPr id="59" name="object 59"/>
          <p:cNvSpPr/>
          <p:nvPr/>
        </p:nvSpPr>
        <p:spPr>
          <a:xfrm>
            <a:off x="3537942" y="3182541"/>
            <a:ext cx="85725" cy="85725"/>
          </a:xfrm>
          <a:custGeom>
            <a:avLst/>
            <a:gdLst/>
            <a:ahLst/>
            <a:cxnLst/>
            <a:rect l="l" t="t" r="r" b="b"/>
            <a:pathLst>
              <a:path w="121920" h="121920">
                <a:moveTo>
                  <a:pt x="60960" y="30480"/>
                </a:moveTo>
                <a:lnTo>
                  <a:pt x="0" y="0"/>
                </a:lnTo>
                <a:lnTo>
                  <a:pt x="60960" y="121920"/>
                </a:lnTo>
                <a:lnTo>
                  <a:pt x="121920" y="0"/>
                </a:lnTo>
                <a:lnTo>
                  <a:pt x="60960" y="30480"/>
                </a:lnTo>
                <a:close/>
              </a:path>
            </a:pathLst>
          </a:custGeom>
          <a:solidFill>
            <a:srgbClr val="989A9C"/>
          </a:solidFill>
        </p:spPr>
        <p:txBody>
          <a:bodyPr wrap="square" lIns="0" tIns="0" rIns="0" bIns="0" rtlCol="0">
            <a:noAutofit/>
          </a:bodyPr>
          <a:lstStyle/>
          <a:p>
            <a:endParaRPr/>
          </a:p>
        </p:txBody>
      </p:sp>
      <p:sp>
        <p:nvSpPr>
          <p:cNvPr id="60" name="object 60"/>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26" name="object 26"/>
          <p:cNvSpPr txBox="1"/>
          <p:nvPr/>
        </p:nvSpPr>
        <p:spPr>
          <a:xfrm>
            <a:off x="4920258" y="5429250"/>
            <a:ext cx="1339453" cy="892969"/>
          </a:xfrm>
          <a:prstGeom prst="rect">
            <a:avLst/>
          </a:prstGeom>
        </p:spPr>
        <p:txBody>
          <a:bodyPr wrap="square" lIns="0" tIns="0" rIns="0" bIns="0" rtlCol="0">
            <a:noAutofit/>
          </a:bodyPr>
          <a:lstStyle/>
          <a:p>
            <a:pPr marL="17859">
              <a:lnSpc>
                <a:spcPts val="703"/>
              </a:lnSpc>
            </a:pPr>
            <a:endParaRPr sz="700"/>
          </a:p>
        </p:txBody>
      </p:sp>
      <p:sp>
        <p:nvSpPr>
          <p:cNvPr id="25" name="object 25"/>
          <p:cNvSpPr txBox="1"/>
          <p:nvPr/>
        </p:nvSpPr>
        <p:spPr>
          <a:xfrm>
            <a:off x="4920258" y="3259336"/>
            <a:ext cx="1339453" cy="892969"/>
          </a:xfrm>
          <a:prstGeom prst="rect">
            <a:avLst/>
          </a:prstGeom>
        </p:spPr>
        <p:txBody>
          <a:bodyPr wrap="square" lIns="0" tIns="0" rIns="0" bIns="0" rtlCol="0">
            <a:noAutofit/>
          </a:bodyPr>
          <a:lstStyle/>
          <a:p>
            <a:pPr marL="17859">
              <a:lnSpc>
                <a:spcPts val="703"/>
              </a:lnSpc>
            </a:pPr>
            <a:endParaRPr sz="700"/>
          </a:p>
        </p:txBody>
      </p:sp>
      <p:sp>
        <p:nvSpPr>
          <p:cNvPr id="24" name="object 24"/>
          <p:cNvSpPr txBox="1"/>
          <p:nvPr/>
        </p:nvSpPr>
        <p:spPr>
          <a:xfrm>
            <a:off x="2902149" y="3259336"/>
            <a:ext cx="1339453" cy="892969"/>
          </a:xfrm>
          <a:prstGeom prst="rect">
            <a:avLst/>
          </a:prstGeom>
        </p:spPr>
        <p:txBody>
          <a:bodyPr wrap="square" lIns="0" tIns="0" rIns="0" bIns="0" rtlCol="0">
            <a:noAutofit/>
          </a:bodyPr>
          <a:lstStyle/>
          <a:p>
            <a:pPr marL="17859">
              <a:lnSpc>
                <a:spcPts val="703"/>
              </a:lnSpc>
            </a:pPr>
            <a:endParaRPr sz="700"/>
          </a:p>
        </p:txBody>
      </p:sp>
      <p:sp>
        <p:nvSpPr>
          <p:cNvPr id="23" name="object 23"/>
          <p:cNvSpPr txBox="1"/>
          <p:nvPr/>
        </p:nvSpPr>
        <p:spPr>
          <a:xfrm>
            <a:off x="892969" y="3259336"/>
            <a:ext cx="1339453" cy="892969"/>
          </a:xfrm>
          <a:prstGeom prst="rect">
            <a:avLst/>
          </a:prstGeom>
        </p:spPr>
        <p:txBody>
          <a:bodyPr wrap="square" lIns="0" tIns="0" rIns="0" bIns="0" rtlCol="0">
            <a:noAutofit/>
          </a:bodyPr>
          <a:lstStyle/>
          <a:p>
            <a:pPr marL="17859">
              <a:lnSpc>
                <a:spcPts val="703"/>
              </a:lnSpc>
            </a:pPr>
            <a:endParaRPr sz="700"/>
          </a:p>
        </p:txBody>
      </p:sp>
      <p:sp>
        <p:nvSpPr>
          <p:cNvPr id="22" name="object 22"/>
          <p:cNvSpPr txBox="1"/>
          <p:nvPr/>
        </p:nvSpPr>
        <p:spPr>
          <a:xfrm>
            <a:off x="2232422" y="3259336"/>
            <a:ext cx="614363" cy="446484"/>
          </a:xfrm>
          <a:prstGeom prst="rect">
            <a:avLst/>
          </a:prstGeom>
        </p:spPr>
        <p:txBody>
          <a:bodyPr wrap="square" lIns="0" tIns="0" rIns="0" bIns="0" rtlCol="0">
            <a:noAutofit/>
          </a:bodyPr>
          <a:lstStyle/>
          <a:p>
            <a:pPr marL="17859">
              <a:lnSpc>
                <a:spcPts val="703"/>
              </a:lnSpc>
            </a:pPr>
            <a:endParaRPr sz="700"/>
          </a:p>
        </p:txBody>
      </p:sp>
      <p:sp>
        <p:nvSpPr>
          <p:cNvPr id="21" name="object 21"/>
          <p:cNvSpPr txBox="1"/>
          <p:nvPr/>
        </p:nvSpPr>
        <p:spPr>
          <a:xfrm>
            <a:off x="2232422" y="3705820"/>
            <a:ext cx="614363" cy="446484"/>
          </a:xfrm>
          <a:prstGeom prst="rect">
            <a:avLst/>
          </a:prstGeom>
        </p:spPr>
        <p:txBody>
          <a:bodyPr wrap="square" lIns="0" tIns="0" rIns="0" bIns="0" rtlCol="0">
            <a:noAutofit/>
          </a:bodyPr>
          <a:lstStyle/>
          <a:p>
            <a:pPr marL="17859">
              <a:lnSpc>
                <a:spcPts val="703"/>
              </a:lnSpc>
            </a:pPr>
            <a:endParaRPr sz="700"/>
          </a:p>
        </p:txBody>
      </p:sp>
      <p:sp>
        <p:nvSpPr>
          <p:cNvPr id="20" name="object 20"/>
          <p:cNvSpPr txBox="1"/>
          <p:nvPr/>
        </p:nvSpPr>
        <p:spPr>
          <a:xfrm>
            <a:off x="4741664" y="2893219"/>
            <a:ext cx="2857500" cy="187523"/>
          </a:xfrm>
          <a:prstGeom prst="rect">
            <a:avLst/>
          </a:prstGeom>
        </p:spPr>
        <p:txBody>
          <a:bodyPr wrap="square" lIns="0" tIns="0" rIns="0" bIns="0" rtlCol="0">
            <a:noAutofit/>
          </a:bodyPr>
          <a:lstStyle/>
          <a:p>
            <a:pPr marL="17859">
              <a:lnSpc>
                <a:spcPts val="703"/>
              </a:lnSpc>
            </a:pPr>
            <a:endParaRPr sz="700"/>
          </a:p>
        </p:txBody>
      </p:sp>
      <p:sp>
        <p:nvSpPr>
          <p:cNvPr id="19" name="object 19"/>
          <p:cNvSpPr txBox="1"/>
          <p:nvPr/>
        </p:nvSpPr>
        <p:spPr>
          <a:xfrm>
            <a:off x="7599164" y="2893219"/>
            <a:ext cx="830461" cy="187523"/>
          </a:xfrm>
          <a:prstGeom prst="rect">
            <a:avLst/>
          </a:prstGeom>
        </p:spPr>
        <p:txBody>
          <a:bodyPr wrap="square" lIns="0" tIns="0" rIns="0" bIns="0" rtlCol="0">
            <a:noAutofit/>
          </a:bodyPr>
          <a:lstStyle/>
          <a:p>
            <a:pPr marL="17859">
              <a:lnSpc>
                <a:spcPts val="703"/>
              </a:lnSpc>
            </a:pPr>
            <a:endParaRPr sz="700"/>
          </a:p>
        </p:txBody>
      </p:sp>
      <p:sp>
        <p:nvSpPr>
          <p:cNvPr id="18" name="object 18"/>
          <p:cNvSpPr txBox="1"/>
          <p:nvPr/>
        </p:nvSpPr>
        <p:spPr>
          <a:xfrm>
            <a:off x="4741664" y="3080742"/>
            <a:ext cx="2857500" cy="178594"/>
          </a:xfrm>
          <a:prstGeom prst="rect">
            <a:avLst/>
          </a:prstGeom>
        </p:spPr>
        <p:txBody>
          <a:bodyPr wrap="square" lIns="0" tIns="0" rIns="0" bIns="0" rtlCol="0">
            <a:noAutofit/>
          </a:bodyPr>
          <a:lstStyle/>
          <a:p>
            <a:pPr marL="17859">
              <a:lnSpc>
                <a:spcPts val="703"/>
              </a:lnSpc>
            </a:pPr>
            <a:endParaRPr sz="700"/>
          </a:p>
        </p:txBody>
      </p:sp>
      <p:sp>
        <p:nvSpPr>
          <p:cNvPr id="17" name="object 17"/>
          <p:cNvSpPr txBox="1"/>
          <p:nvPr/>
        </p:nvSpPr>
        <p:spPr>
          <a:xfrm>
            <a:off x="7599164" y="3080742"/>
            <a:ext cx="830461" cy="178594"/>
          </a:xfrm>
          <a:prstGeom prst="rect">
            <a:avLst/>
          </a:prstGeom>
        </p:spPr>
        <p:txBody>
          <a:bodyPr wrap="square" lIns="0" tIns="0" rIns="0" bIns="0" rtlCol="0">
            <a:noAutofit/>
          </a:bodyPr>
          <a:lstStyle/>
          <a:p>
            <a:pPr marL="17859">
              <a:lnSpc>
                <a:spcPts val="703"/>
              </a:lnSpc>
            </a:pPr>
            <a:endParaRPr sz="700"/>
          </a:p>
        </p:txBody>
      </p:sp>
      <p:sp>
        <p:nvSpPr>
          <p:cNvPr id="16" name="object 16"/>
          <p:cNvSpPr txBox="1"/>
          <p:nvPr/>
        </p:nvSpPr>
        <p:spPr>
          <a:xfrm>
            <a:off x="4741664" y="3259336"/>
            <a:ext cx="2169914" cy="892969"/>
          </a:xfrm>
          <a:prstGeom prst="rect">
            <a:avLst/>
          </a:prstGeom>
        </p:spPr>
        <p:txBody>
          <a:bodyPr wrap="square" lIns="0" tIns="0" rIns="0" bIns="0" rtlCol="0">
            <a:noAutofit/>
          </a:bodyPr>
          <a:lstStyle/>
          <a:p>
            <a:pPr marL="17859">
              <a:lnSpc>
                <a:spcPts val="703"/>
              </a:lnSpc>
            </a:pPr>
            <a:endParaRPr sz="700"/>
          </a:p>
        </p:txBody>
      </p:sp>
      <p:sp>
        <p:nvSpPr>
          <p:cNvPr id="15" name="object 15"/>
          <p:cNvSpPr txBox="1"/>
          <p:nvPr/>
        </p:nvSpPr>
        <p:spPr>
          <a:xfrm>
            <a:off x="6911578" y="3259336"/>
            <a:ext cx="687586" cy="892969"/>
          </a:xfrm>
          <a:prstGeom prst="rect">
            <a:avLst/>
          </a:prstGeom>
        </p:spPr>
        <p:txBody>
          <a:bodyPr wrap="square" lIns="0" tIns="0" rIns="0" bIns="0" rtlCol="0">
            <a:noAutofit/>
          </a:bodyPr>
          <a:lstStyle/>
          <a:p>
            <a:pPr marL="17859">
              <a:lnSpc>
                <a:spcPts val="703"/>
              </a:lnSpc>
            </a:pPr>
            <a:endParaRPr sz="700"/>
          </a:p>
        </p:txBody>
      </p:sp>
      <p:sp>
        <p:nvSpPr>
          <p:cNvPr id="14" name="object 14"/>
          <p:cNvSpPr txBox="1"/>
          <p:nvPr/>
        </p:nvSpPr>
        <p:spPr>
          <a:xfrm>
            <a:off x="7599164" y="3259336"/>
            <a:ext cx="651867" cy="892969"/>
          </a:xfrm>
          <a:prstGeom prst="rect">
            <a:avLst/>
          </a:prstGeom>
        </p:spPr>
        <p:txBody>
          <a:bodyPr wrap="square" lIns="0" tIns="0" rIns="0" bIns="0" rtlCol="0">
            <a:noAutofit/>
          </a:bodyPr>
          <a:lstStyle/>
          <a:p>
            <a:pPr marL="17859">
              <a:lnSpc>
                <a:spcPts val="703"/>
              </a:lnSpc>
            </a:pPr>
            <a:endParaRPr sz="700"/>
          </a:p>
        </p:txBody>
      </p:sp>
      <p:sp>
        <p:nvSpPr>
          <p:cNvPr id="13" name="object 13"/>
          <p:cNvSpPr txBox="1"/>
          <p:nvPr/>
        </p:nvSpPr>
        <p:spPr>
          <a:xfrm>
            <a:off x="8251031" y="3259336"/>
            <a:ext cx="178594" cy="892969"/>
          </a:xfrm>
          <a:prstGeom prst="rect">
            <a:avLst/>
          </a:prstGeom>
        </p:spPr>
        <p:txBody>
          <a:bodyPr wrap="square" lIns="0" tIns="0" rIns="0" bIns="0" rtlCol="0">
            <a:noAutofit/>
          </a:bodyPr>
          <a:lstStyle/>
          <a:p>
            <a:pPr marL="17859">
              <a:lnSpc>
                <a:spcPts val="703"/>
              </a:lnSpc>
            </a:pPr>
            <a:endParaRPr sz="700"/>
          </a:p>
        </p:txBody>
      </p:sp>
      <p:sp>
        <p:nvSpPr>
          <p:cNvPr id="12" name="object 12"/>
          <p:cNvSpPr txBox="1"/>
          <p:nvPr/>
        </p:nvSpPr>
        <p:spPr>
          <a:xfrm>
            <a:off x="4741664" y="4152305"/>
            <a:ext cx="2857500" cy="178594"/>
          </a:xfrm>
          <a:prstGeom prst="rect">
            <a:avLst/>
          </a:prstGeom>
        </p:spPr>
        <p:txBody>
          <a:bodyPr wrap="square" lIns="0" tIns="0" rIns="0" bIns="0" rtlCol="0">
            <a:noAutofit/>
          </a:bodyPr>
          <a:lstStyle/>
          <a:p>
            <a:pPr marL="17859">
              <a:lnSpc>
                <a:spcPts val="703"/>
              </a:lnSpc>
            </a:pPr>
            <a:endParaRPr sz="700"/>
          </a:p>
        </p:txBody>
      </p:sp>
      <p:sp>
        <p:nvSpPr>
          <p:cNvPr id="11" name="object 11"/>
          <p:cNvSpPr txBox="1"/>
          <p:nvPr/>
        </p:nvSpPr>
        <p:spPr>
          <a:xfrm>
            <a:off x="7599164" y="4152305"/>
            <a:ext cx="830461" cy="178594"/>
          </a:xfrm>
          <a:prstGeom prst="rect">
            <a:avLst/>
          </a:prstGeom>
        </p:spPr>
        <p:txBody>
          <a:bodyPr wrap="square" lIns="0" tIns="0" rIns="0" bIns="0" rtlCol="0">
            <a:noAutofit/>
          </a:bodyPr>
          <a:lstStyle/>
          <a:p>
            <a:pPr marL="17859">
              <a:lnSpc>
                <a:spcPts val="703"/>
              </a:lnSpc>
            </a:pPr>
            <a:endParaRPr sz="700"/>
          </a:p>
        </p:txBody>
      </p:sp>
      <p:sp>
        <p:nvSpPr>
          <p:cNvPr id="10" name="object 10"/>
          <p:cNvSpPr txBox="1"/>
          <p:nvPr/>
        </p:nvSpPr>
        <p:spPr>
          <a:xfrm>
            <a:off x="4741664" y="4330898"/>
            <a:ext cx="2857500" cy="919758"/>
          </a:xfrm>
          <a:prstGeom prst="rect">
            <a:avLst/>
          </a:prstGeom>
        </p:spPr>
        <p:txBody>
          <a:bodyPr wrap="square" lIns="0" tIns="0" rIns="0" bIns="0" rtlCol="0">
            <a:noAutofit/>
          </a:bodyPr>
          <a:lstStyle/>
          <a:p>
            <a:pPr marL="17859">
              <a:lnSpc>
                <a:spcPts val="703"/>
              </a:lnSpc>
            </a:pPr>
            <a:endParaRPr sz="700"/>
          </a:p>
        </p:txBody>
      </p:sp>
      <p:sp>
        <p:nvSpPr>
          <p:cNvPr id="9" name="object 9"/>
          <p:cNvSpPr txBox="1"/>
          <p:nvPr/>
        </p:nvSpPr>
        <p:spPr>
          <a:xfrm>
            <a:off x="7599164" y="4330898"/>
            <a:ext cx="830461" cy="919758"/>
          </a:xfrm>
          <a:prstGeom prst="rect">
            <a:avLst/>
          </a:prstGeom>
        </p:spPr>
        <p:txBody>
          <a:bodyPr wrap="square" lIns="0" tIns="0" rIns="0" bIns="0" rtlCol="0">
            <a:noAutofit/>
          </a:bodyPr>
          <a:lstStyle/>
          <a:p>
            <a:pPr marL="17859">
              <a:lnSpc>
                <a:spcPts val="703"/>
              </a:lnSpc>
            </a:pPr>
            <a:endParaRPr sz="700"/>
          </a:p>
        </p:txBody>
      </p:sp>
      <p:sp>
        <p:nvSpPr>
          <p:cNvPr id="8" name="object 8"/>
          <p:cNvSpPr txBox="1"/>
          <p:nvPr/>
        </p:nvSpPr>
        <p:spPr>
          <a:xfrm>
            <a:off x="4741664" y="5250656"/>
            <a:ext cx="2857500" cy="178594"/>
          </a:xfrm>
          <a:prstGeom prst="rect">
            <a:avLst/>
          </a:prstGeom>
        </p:spPr>
        <p:txBody>
          <a:bodyPr wrap="square" lIns="0" tIns="0" rIns="0" bIns="0" rtlCol="0">
            <a:noAutofit/>
          </a:bodyPr>
          <a:lstStyle/>
          <a:p>
            <a:pPr marL="17859">
              <a:lnSpc>
                <a:spcPts val="703"/>
              </a:lnSpc>
            </a:pPr>
            <a:endParaRPr sz="700"/>
          </a:p>
        </p:txBody>
      </p:sp>
      <p:sp>
        <p:nvSpPr>
          <p:cNvPr id="7" name="object 7"/>
          <p:cNvSpPr txBox="1"/>
          <p:nvPr/>
        </p:nvSpPr>
        <p:spPr>
          <a:xfrm>
            <a:off x="7599164" y="5250656"/>
            <a:ext cx="830461" cy="178594"/>
          </a:xfrm>
          <a:prstGeom prst="rect">
            <a:avLst/>
          </a:prstGeom>
        </p:spPr>
        <p:txBody>
          <a:bodyPr wrap="square" lIns="0" tIns="0" rIns="0" bIns="0" rtlCol="0">
            <a:noAutofit/>
          </a:bodyPr>
          <a:lstStyle/>
          <a:p>
            <a:pPr marL="17859">
              <a:lnSpc>
                <a:spcPts val="703"/>
              </a:lnSpc>
            </a:pPr>
            <a:endParaRPr sz="700"/>
          </a:p>
        </p:txBody>
      </p:sp>
      <p:sp>
        <p:nvSpPr>
          <p:cNvPr id="6" name="object 6"/>
          <p:cNvSpPr txBox="1"/>
          <p:nvPr/>
        </p:nvSpPr>
        <p:spPr>
          <a:xfrm>
            <a:off x="4741664" y="5429250"/>
            <a:ext cx="2169914" cy="892969"/>
          </a:xfrm>
          <a:prstGeom prst="rect">
            <a:avLst/>
          </a:prstGeom>
        </p:spPr>
        <p:txBody>
          <a:bodyPr wrap="square" lIns="0" tIns="0" rIns="0" bIns="0" rtlCol="0">
            <a:noAutofit/>
          </a:bodyPr>
          <a:lstStyle/>
          <a:p>
            <a:pPr marL="17859">
              <a:lnSpc>
                <a:spcPts val="703"/>
              </a:lnSpc>
            </a:pPr>
            <a:endParaRPr sz="700"/>
          </a:p>
        </p:txBody>
      </p:sp>
      <p:sp>
        <p:nvSpPr>
          <p:cNvPr id="5" name="object 5"/>
          <p:cNvSpPr txBox="1"/>
          <p:nvPr/>
        </p:nvSpPr>
        <p:spPr>
          <a:xfrm>
            <a:off x="6911578" y="5429250"/>
            <a:ext cx="1339453" cy="892969"/>
          </a:xfrm>
          <a:prstGeom prst="rect">
            <a:avLst/>
          </a:prstGeom>
        </p:spPr>
        <p:txBody>
          <a:bodyPr wrap="square" lIns="0" tIns="0" rIns="0" bIns="0" rtlCol="0">
            <a:noAutofit/>
          </a:bodyPr>
          <a:lstStyle/>
          <a:p>
            <a:pPr marL="17859">
              <a:lnSpc>
                <a:spcPts val="703"/>
              </a:lnSpc>
            </a:pPr>
            <a:endParaRPr sz="700"/>
          </a:p>
        </p:txBody>
      </p:sp>
      <p:sp>
        <p:nvSpPr>
          <p:cNvPr id="4" name="object 4"/>
          <p:cNvSpPr txBox="1"/>
          <p:nvPr/>
        </p:nvSpPr>
        <p:spPr>
          <a:xfrm>
            <a:off x="8251031" y="5429250"/>
            <a:ext cx="178594" cy="892969"/>
          </a:xfrm>
          <a:prstGeom prst="rect">
            <a:avLst/>
          </a:prstGeom>
        </p:spPr>
        <p:txBody>
          <a:bodyPr wrap="square" lIns="0" tIns="0" rIns="0" bIns="0" rtlCol="0">
            <a:noAutofit/>
          </a:bodyPr>
          <a:lstStyle/>
          <a:p>
            <a:pPr marL="17859">
              <a:lnSpc>
                <a:spcPts val="703"/>
              </a:lnSpc>
            </a:pPr>
            <a:endParaRPr sz="700"/>
          </a:p>
        </p:txBody>
      </p:sp>
      <p:sp>
        <p:nvSpPr>
          <p:cNvPr id="3" name="object 3"/>
          <p:cNvSpPr txBox="1"/>
          <p:nvPr/>
        </p:nvSpPr>
        <p:spPr>
          <a:xfrm>
            <a:off x="4741664" y="6322219"/>
            <a:ext cx="3687961" cy="178594"/>
          </a:xfrm>
          <a:prstGeom prst="rect">
            <a:avLst/>
          </a:prstGeom>
        </p:spPr>
        <p:txBody>
          <a:bodyPr wrap="square" lIns="0" tIns="0" rIns="0" bIns="0" rtlCol="0">
            <a:noAutofit/>
          </a:bodyPr>
          <a:lstStyle/>
          <a:p>
            <a:pPr marL="17859">
              <a:lnSpc>
                <a:spcPts val="703"/>
              </a:lnSpc>
            </a:pPr>
            <a:endParaRPr sz="700"/>
          </a:p>
        </p:txBody>
      </p:sp>
      <p:sp>
        <p:nvSpPr>
          <p:cNvPr id="2" name="object 2"/>
          <p:cNvSpPr txBox="1"/>
          <p:nvPr/>
        </p:nvSpPr>
        <p:spPr>
          <a:xfrm>
            <a:off x="0" y="0"/>
            <a:ext cx="9144000" cy="6858000"/>
          </a:xfrm>
          <a:prstGeom prst="rect">
            <a:avLst/>
          </a:prstGeom>
        </p:spPr>
        <p:txBody>
          <a:bodyPr wrap="square" lIns="0" tIns="0" rIns="0" bIns="0" rtlCol="0">
            <a:noAutofit/>
          </a:bodyPr>
          <a:lstStyle/>
          <a:p>
            <a:pPr>
              <a:lnSpc>
                <a:spcPts val="703"/>
              </a:lnSpc>
            </a:pPr>
            <a:endParaRPr sz="700">
              <a:latin typeface="Calibri" pitchFamily="34" charset="0"/>
            </a:endParaRPr>
          </a:p>
          <a:p>
            <a:pPr marL="928654">
              <a:lnSpc>
                <a:spcPct val="95825"/>
              </a:lnSpc>
              <a:spcBef>
                <a:spcPts val="856"/>
              </a:spcBef>
            </a:pPr>
            <a:r>
              <a:rPr sz="3400" dirty="0" smtClean="0">
                <a:solidFill>
                  <a:srgbClr val="FEFFFF"/>
                </a:solidFill>
                <a:latin typeface="Calibri" pitchFamily="34" charset="0"/>
                <a:cs typeface="Times New Roman"/>
              </a:rPr>
              <a:t>Fault-tolerance</a:t>
            </a:r>
            <a:endParaRPr sz="3400">
              <a:latin typeface="Calibri" pitchFamily="34" charset="0"/>
              <a:cs typeface="Times New Roman"/>
            </a:endParaRPr>
          </a:p>
          <a:p>
            <a:pPr marL="2944231" marR="2944188" algn="ctr">
              <a:lnSpc>
                <a:spcPct val="95825"/>
              </a:lnSpc>
              <a:spcBef>
                <a:spcPts val="3305"/>
              </a:spcBef>
            </a:pPr>
            <a:r>
              <a:rPr sz="2500" dirty="0" smtClean="0">
                <a:solidFill>
                  <a:srgbClr val="F56A40"/>
                </a:solidFill>
                <a:latin typeface="Calibri" pitchFamily="34" charset="0"/>
                <a:cs typeface="Times New Roman"/>
              </a:rPr>
              <a:t>Worker</a:t>
            </a:r>
            <a:r>
              <a:rPr sz="2500" spc="25" dirty="0" smtClean="0">
                <a:solidFill>
                  <a:srgbClr val="F56A40"/>
                </a:solidFill>
                <a:latin typeface="Calibri" pitchFamily="34" charset="0"/>
                <a:cs typeface="Times New Roman"/>
              </a:rPr>
              <a:t> </a:t>
            </a:r>
            <a:r>
              <a:rPr sz="2500" dirty="0" smtClean="0">
                <a:solidFill>
                  <a:srgbClr val="F56A40"/>
                </a:solidFill>
                <a:latin typeface="Calibri" pitchFamily="34" charset="0"/>
                <a:cs typeface="Times New Roman"/>
              </a:rPr>
              <a:t>node</a:t>
            </a:r>
            <a:r>
              <a:rPr sz="2500" spc="196" dirty="0" smtClean="0">
                <a:solidFill>
                  <a:srgbClr val="F56A40"/>
                </a:solidFill>
                <a:latin typeface="Calibri" pitchFamily="34" charset="0"/>
                <a:cs typeface="Times New Roman"/>
              </a:rPr>
              <a:t> </a:t>
            </a:r>
            <a:r>
              <a:rPr sz="2500" smtClean="0">
                <a:solidFill>
                  <a:srgbClr val="F56A40"/>
                </a:solidFill>
                <a:latin typeface="Calibri" pitchFamily="34" charset="0"/>
                <a:cs typeface="Times New Roman"/>
              </a:rPr>
              <a:t>goes</a:t>
            </a:r>
            <a:r>
              <a:rPr sz="2500" spc="278" smtClean="0">
                <a:solidFill>
                  <a:srgbClr val="F56A40"/>
                </a:solidFill>
                <a:latin typeface="Calibri" pitchFamily="34" charset="0"/>
                <a:cs typeface="Times New Roman"/>
              </a:rPr>
              <a:t> </a:t>
            </a:r>
            <a:r>
              <a:rPr sz="2500" smtClean="0">
                <a:solidFill>
                  <a:srgbClr val="F56A40"/>
                </a:solidFill>
                <a:latin typeface="Calibri" pitchFamily="34" charset="0"/>
                <a:cs typeface="Times New Roman"/>
              </a:rPr>
              <a:t>down</a:t>
            </a:r>
            <a:endParaRPr sz="2500" smtClean="0">
              <a:latin typeface="Calibri" pitchFamily="34" charset="0"/>
              <a:cs typeface="Times New Roman"/>
            </a:endParaRPr>
          </a:p>
          <a:p>
            <a:pPr marL="2366283" marR="2404397">
              <a:lnSpc>
                <a:spcPts val="1898"/>
              </a:lnSpc>
              <a:spcBef>
                <a:spcPts val="1896"/>
              </a:spcBef>
            </a:pPr>
            <a:r>
              <a:rPr sz="1700" smtClean="0">
                <a:solidFill>
                  <a:srgbClr val="00A7DE"/>
                </a:solidFill>
                <a:latin typeface="Calibri" pitchFamily="34" charset="0"/>
                <a:cs typeface="Times New Roman"/>
              </a:rPr>
              <a:t>Nimbus</a:t>
            </a:r>
            <a:r>
              <a:rPr sz="1700" spc="-160" smtClean="0">
                <a:solidFill>
                  <a:srgbClr val="00A7DE"/>
                </a:solidFill>
                <a:latin typeface="Calibri" pitchFamily="34" charset="0"/>
                <a:cs typeface="Times New Roman"/>
              </a:rPr>
              <a:t> </a:t>
            </a:r>
            <a:r>
              <a:rPr sz="1700" smtClean="0">
                <a:solidFill>
                  <a:srgbClr val="00A7DE"/>
                </a:solidFill>
                <a:latin typeface="Calibri" pitchFamily="34" charset="0"/>
                <a:cs typeface="Times New Roman"/>
              </a:rPr>
              <a:t>will</a:t>
            </a:r>
            <a:r>
              <a:rPr sz="1700" spc="-131" smtClean="0">
                <a:solidFill>
                  <a:srgbClr val="00A7DE"/>
                </a:solidFill>
                <a:latin typeface="Calibri" pitchFamily="34" charset="0"/>
                <a:cs typeface="Times New Roman"/>
              </a:rPr>
              <a:t> </a:t>
            </a:r>
            <a:r>
              <a:rPr sz="1700" smtClean="0">
                <a:solidFill>
                  <a:srgbClr val="00A7DE"/>
                </a:solidFill>
                <a:latin typeface="Calibri" pitchFamily="34" charset="0"/>
                <a:cs typeface="Times New Roman"/>
              </a:rPr>
              <a:t>reassign</a:t>
            </a:r>
            <a:r>
              <a:rPr sz="1700" spc="331" smtClean="0">
                <a:solidFill>
                  <a:srgbClr val="00A7DE"/>
                </a:solidFill>
                <a:latin typeface="Calibri" pitchFamily="34" charset="0"/>
                <a:cs typeface="Times New Roman"/>
              </a:rPr>
              <a:t> </a:t>
            </a:r>
            <a:r>
              <a:rPr sz="1700" smtClean="0">
                <a:solidFill>
                  <a:srgbClr val="00A7DE"/>
                </a:solidFill>
                <a:latin typeface="Calibri" pitchFamily="34" charset="0"/>
                <a:cs typeface="Times New Roman"/>
              </a:rPr>
              <a:t>the</a:t>
            </a:r>
            <a:r>
              <a:rPr sz="1700" spc="185" smtClean="0">
                <a:solidFill>
                  <a:srgbClr val="00A7DE"/>
                </a:solidFill>
                <a:latin typeface="Calibri" pitchFamily="34" charset="0"/>
                <a:cs typeface="Times New Roman"/>
              </a:rPr>
              <a:t> </a:t>
            </a:r>
            <a:r>
              <a:rPr sz="1700" smtClean="0">
                <a:solidFill>
                  <a:srgbClr val="00A7DE"/>
                </a:solidFill>
                <a:latin typeface="Calibri" pitchFamily="34" charset="0"/>
                <a:cs typeface="Times New Roman"/>
              </a:rPr>
              <a:t>tasks</a:t>
            </a:r>
            <a:r>
              <a:rPr sz="1700" spc="303" smtClean="0">
                <a:solidFill>
                  <a:srgbClr val="00A7DE"/>
                </a:solidFill>
                <a:latin typeface="Calibri" pitchFamily="34" charset="0"/>
                <a:cs typeface="Times New Roman"/>
              </a:rPr>
              <a:t> </a:t>
            </a:r>
            <a:r>
              <a:rPr sz="1700" smtClean="0">
                <a:solidFill>
                  <a:srgbClr val="00A7DE"/>
                </a:solidFill>
                <a:latin typeface="Calibri" pitchFamily="34" charset="0"/>
                <a:cs typeface="Times New Roman"/>
              </a:rPr>
              <a:t>to</a:t>
            </a:r>
            <a:r>
              <a:rPr sz="1700" spc="117" smtClean="0">
                <a:solidFill>
                  <a:srgbClr val="00A7DE"/>
                </a:solidFill>
                <a:latin typeface="Calibri" pitchFamily="34" charset="0"/>
                <a:cs typeface="Times New Roman"/>
              </a:rPr>
              <a:t> </a:t>
            </a:r>
            <a:r>
              <a:rPr sz="1700" smtClean="0">
                <a:solidFill>
                  <a:srgbClr val="00A7DE"/>
                </a:solidFill>
                <a:latin typeface="Calibri" pitchFamily="34" charset="0"/>
                <a:cs typeface="Times New Roman"/>
              </a:rPr>
              <a:t>other</a:t>
            </a:r>
            <a:r>
              <a:rPr sz="1700" spc="173" smtClean="0">
                <a:solidFill>
                  <a:srgbClr val="00A7DE"/>
                </a:solidFill>
                <a:latin typeface="Calibri" pitchFamily="34" charset="0"/>
                <a:cs typeface="Times New Roman"/>
              </a:rPr>
              <a:t> </a:t>
            </a:r>
            <a:r>
              <a:rPr sz="1700" smtClean="0">
                <a:solidFill>
                  <a:srgbClr val="00A7DE"/>
                </a:solidFill>
                <a:latin typeface="Calibri" pitchFamily="34" charset="0"/>
                <a:cs typeface="Times New Roman"/>
              </a:rPr>
              <a:t>machines and</a:t>
            </a:r>
            <a:r>
              <a:rPr sz="1700" spc="122" smtClean="0">
                <a:solidFill>
                  <a:srgbClr val="00A7DE"/>
                </a:solidFill>
                <a:latin typeface="Calibri" pitchFamily="34" charset="0"/>
                <a:cs typeface="Times New Roman"/>
              </a:rPr>
              <a:t> </a:t>
            </a:r>
            <a:r>
              <a:rPr sz="1700" smtClean="0">
                <a:solidFill>
                  <a:srgbClr val="00A7DE"/>
                </a:solidFill>
                <a:latin typeface="Calibri" pitchFamily="34" charset="0"/>
                <a:cs typeface="Times New Roman"/>
              </a:rPr>
              <a:t>the</a:t>
            </a:r>
            <a:r>
              <a:rPr sz="1700" spc="185" smtClean="0">
                <a:solidFill>
                  <a:srgbClr val="00A7DE"/>
                </a:solidFill>
                <a:latin typeface="Calibri" pitchFamily="34" charset="0"/>
                <a:cs typeface="Times New Roman"/>
              </a:rPr>
              <a:t> </a:t>
            </a:r>
            <a:r>
              <a:rPr sz="1700" smtClean="0">
                <a:solidFill>
                  <a:srgbClr val="00A7DE"/>
                </a:solidFill>
                <a:latin typeface="Calibri" pitchFamily="34" charset="0"/>
                <a:cs typeface="Times New Roman"/>
              </a:rPr>
              <a:t>processing</a:t>
            </a:r>
            <a:r>
              <a:rPr sz="1700" spc="216" smtClean="0">
                <a:solidFill>
                  <a:srgbClr val="00A7DE"/>
                </a:solidFill>
                <a:latin typeface="Calibri" pitchFamily="34" charset="0"/>
                <a:cs typeface="Times New Roman"/>
              </a:rPr>
              <a:t> </a:t>
            </a:r>
            <a:r>
              <a:rPr sz="1700" smtClean="0">
                <a:solidFill>
                  <a:srgbClr val="00A7DE"/>
                </a:solidFill>
                <a:latin typeface="Calibri" pitchFamily="34" charset="0"/>
                <a:cs typeface="Times New Roman"/>
              </a:rPr>
              <a:t>will</a:t>
            </a:r>
            <a:r>
              <a:rPr sz="1700" spc="-131" smtClean="0">
                <a:solidFill>
                  <a:srgbClr val="00A7DE"/>
                </a:solidFill>
                <a:latin typeface="Calibri" pitchFamily="34" charset="0"/>
                <a:cs typeface="Times New Roman"/>
              </a:rPr>
              <a:t> </a:t>
            </a:r>
            <a:r>
              <a:rPr sz="1700" smtClean="0">
                <a:solidFill>
                  <a:srgbClr val="00A7DE"/>
                </a:solidFill>
                <a:latin typeface="Calibri" pitchFamily="34" charset="0"/>
                <a:cs typeface="Times New Roman"/>
              </a:rPr>
              <a:t>continue</a:t>
            </a:r>
            <a:endParaRPr sz="1700" smtClean="0">
              <a:latin typeface="Calibri" pitchFamily="34" charset="0"/>
              <a:cs typeface="Times New Roman"/>
            </a:endParaRPr>
          </a:p>
          <a:p>
            <a:pPr marL="4375391">
              <a:lnSpc>
                <a:spcPct val="95825"/>
              </a:lnSpc>
              <a:spcBef>
                <a:spcPts val="1887"/>
              </a:spcBef>
            </a:pPr>
            <a:r>
              <a:rPr sz="1700" smtClean="0">
                <a:solidFill>
                  <a:srgbClr val="F2D6F1"/>
                </a:solidFill>
                <a:latin typeface="Calibri" pitchFamily="34" charset="0"/>
                <a:cs typeface="Times New Roman"/>
              </a:rPr>
              <a:t>Sending </a:t>
            </a:r>
            <a:r>
              <a:rPr sz="1700" dirty="0" smtClean="0">
                <a:solidFill>
                  <a:srgbClr val="F2D6F1"/>
                </a:solidFill>
                <a:latin typeface="Calibri" pitchFamily="34" charset="0"/>
                <a:cs typeface="Times New Roman"/>
              </a:rPr>
              <a:t>executor</a:t>
            </a:r>
            <a:r>
              <a:rPr sz="1700" spc="116" dirty="0" smtClean="0">
                <a:solidFill>
                  <a:srgbClr val="F2D6F1"/>
                </a:solidFill>
                <a:latin typeface="Calibri" pitchFamily="34" charset="0"/>
                <a:cs typeface="Times New Roman"/>
              </a:rPr>
              <a:t> </a:t>
            </a:r>
            <a:r>
              <a:rPr sz="1700" dirty="0" smtClean="0">
                <a:solidFill>
                  <a:srgbClr val="F2D6F1"/>
                </a:solidFill>
                <a:latin typeface="Calibri" pitchFamily="34" charset="0"/>
                <a:cs typeface="Times New Roman"/>
              </a:rPr>
              <a:t>heartbeat</a:t>
            </a:r>
            <a:endParaRPr sz="1700">
              <a:latin typeface="Calibri" pitchFamily="34" charset="0"/>
              <a:cs typeface="Times New Roman"/>
            </a:endParaRPr>
          </a:p>
          <a:p>
            <a:pPr marL="1231918" marR="1245268" algn="ctr">
              <a:lnSpc>
                <a:spcPct val="95825"/>
              </a:lnSpc>
              <a:spcBef>
                <a:spcPts val="7120"/>
              </a:spcBef>
            </a:pPr>
            <a:r>
              <a:rPr sz="1500" smtClean="0">
                <a:solidFill>
                  <a:srgbClr val="FEFFFF"/>
                </a:solidFill>
                <a:latin typeface="Calibri" pitchFamily="34" charset="0"/>
                <a:cs typeface="Times New Roman"/>
              </a:rPr>
              <a:t>Nimbus                        </a:t>
            </a:r>
            <a:r>
              <a:rPr sz="1500" spc="288" smtClean="0">
                <a:solidFill>
                  <a:srgbClr val="FEFFFF"/>
                </a:solidFill>
                <a:latin typeface="Calibri" pitchFamily="34" charset="0"/>
                <a:cs typeface="Times New Roman"/>
              </a:rPr>
              <a:t> </a:t>
            </a:r>
            <a:r>
              <a:rPr lang="en-US" sz="1500" spc="288"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ZooKeeper                     </a:t>
            </a:r>
            <a:r>
              <a:rPr sz="1500" spc="366" smtClean="0">
                <a:solidFill>
                  <a:srgbClr val="FEFFFF"/>
                </a:solidFill>
                <a:latin typeface="Calibri" pitchFamily="34" charset="0"/>
                <a:cs typeface="Times New Roman"/>
              </a:rPr>
              <a:t> </a:t>
            </a:r>
            <a:r>
              <a:rPr lang="en-US" sz="1500" spc="366"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Supervisor                        </a:t>
            </a:r>
            <a:r>
              <a:rPr sz="1500" spc="319" smtClean="0">
                <a:solidFill>
                  <a:srgbClr val="FEFFFF"/>
                </a:solidFill>
                <a:latin typeface="Calibri" pitchFamily="34" charset="0"/>
                <a:cs typeface="Times New Roman"/>
              </a:rPr>
              <a:t> </a:t>
            </a:r>
            <a:r>
              <a:rPr lang="en-US" sz="1500" spc="319"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Worker</a:t>
            </a:r>
            <a:endParaRPr sz="1500">
              <a:latin typeface="Calibri" pitchFamily="34" charset="0"/>
              <a:cs typeface="Times New Roman"/>
            </a:endParaRPr>
          </a:p>
          <a:p>
            <a:pPr marL="1970358" marR="1846379" algn="r">
              <a:lnSpc>
                <a:spcPts val="2502"/>
              </a:lnSpc>
              <a:spcBef>
                <a:spcPts val="4979"/>
              </a:spcBef>
            </a:pPr>
            <a:r>
              <a:rPr sz="1700" dirty="0" smtClean="0">
                <a:solidFill>
                  <a:srgbClr val="FCE3DD"/>
                </a:solidFill>
                <a:latin typeface="Calibri" pitchFamily="34" charset="0"/>
                <a:cs typeface="Times New Roman"/>
              </a:rPr>
              <a:t>Monitoring                </a:t>
            </a:r>
            <a:r>
              <a:rPr sz="1700" spc="215" dirty="0" smtClean="0">
                <a:solidFill>
                  <a:srgbClr val="FCE3DD"/>
                </a:solidFill>
                <a:latin typeface="Calibri" pitchFamily="34" charset="0"/>
                <a:cs typeface="Times New Roman"/>
              </a:rPr>
              <a:t> </a:t>
            </a:r>
            <a:r>
              <a:rPr sz="1700" dirty="0" smtClean="0">
                <a:solidFill>
                  <a:srgbClr val="CDF0FF"/>
                </a:solidFill>
                <a:latin typeface="Calibri" pitchFamily="34" charset="0"/>
                <a:cs typeface="Times New Roman"/>
              </a:rPr>
              <a:t>Synchronizing           </a:t>
            </a:r>
            <a:r>
              <a:rPr sz="1700" spc="225"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Reading</a:t>
            </a:r>
            <a:r>
              <a:rPr sz="1700" spc="-56"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worker </a:t>
            </a:r>
            <a:r>
              <a:rPr sz="1700" dirty="0" smtClean="0">
                <a:solidFill>
                  <a:srgbClr val="FCE3DD"/>
                </a:solidFill>
                <a:latin typeface="Calibri" pitchFamily="34" charset="0"/>
                <a:cs typeface="Times New Roman"/>
              </a:rPr>
              <a:t>cluster</a:t>
            </a:r>
            <a:r>
              <a:rPr sz="1700" spc="179" dirty="0" smtClean="0">
                <a:solidFill>
                  <a:srgbClr val="FCE3DD"/>
                </a:solidFill>
                <a:latin typeface="Calibri" pitchFamily="34" charset="0"/>
                <a:cs typeface="Times New Roman"/>
              </a:rPr>
              <a:t> </a:t>
            </a:r>
            <a:r>
              <a:rPr sz="1700" dirty="0" smtClean="0">
                <a:solidFill>
                  <a:srgbClr val="FCE3DD"/>
                </a:solidFill>
                <a:latin typeface="Calibri" pitchFamily="34" charset="0"/>
                <a:cs typeface="Times New Roman"/>
              </a:rPr>
              <a:t>state               </a:t>
            </a:r>
            <a:r>
              <a:rPr sz="1700" spc="165" dirty="0" smtClean="0">
                <a:solidFill>
                  <a:srgbClr val="FCE3DD"/>
                </a:solidFill>
                <a:latin typeface="Calibri" pitchFamily="34" charset="0"/>
                <a:cs typeface="Times New Roman"/>
              </a:rPr>
              <a:t> </a:t>
            </a:r>
            <a:r>
              <a:rPr sz="1700" dirty="0" smtClean="0">
                <a:solidFill>
                  <a:srgbClr val="CDF0FF"/>
                </a:solidFill>
                <a:latin typeface="Calibri" pitchFamily="34" charset="0"/>
                <a:cs typeface="Times New Roman"/>
              </a:rPr>
              <a:t>assignment                </a:t>
            </a:r>
            <a:r>
              <a:rPr sz="1700" spc="416"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heartbeat </a:t>
            </a:r>
            <a:r>
              <a:rPr sz="1700" spc="72"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from Sending heartbeat      </a:t>
            </a:r>
            <a:r>
              <a:rPr sz="1700" spc="26"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local</a:t>
            </a:r>
            <a:r>
              <a:rPr sz="2500" spc="-32" baseline="19325"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file</a:t>
            </a:r>
            <a:r>
              <a:rPr sz="2500" spc="-22" baseline="19325"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system</a:t>
            </a:r>
            <a:endParaRPr sz="1700">
              <a:latin typeface="Calibri" pitchFamily="34" charset="0"/>
              <a:cs typeface="Times New Roman"/>
            </a:endParaRPr>
          </a:p>
          <a:p>
            <a:pPr marL="5165467">
              <a:lnSpc>
                <a:spcPct val="95825"/>
              </a:lnSpc>
              <a:spcBef>
                <a:spcPts val="4015"/>
              </a:spcBef>
            </a:pPr>
            <a:r>
              <a:rPr sz="1500" dirty="0" smtClean="0">
                <a:solidFill>
                  <a:srgbClr val="FEFFFF"/>
                </a:solidFill>
                <a:latin typeface="Calibri" pitchFamily="34" charset="0"/>
                <a:cs typeface="Times New Roman"/>
              </a:rPr>
              <a:t>Supervisor                        </a:t>
            </a:r>
            <a:r>
              <a:rPr sz="1500" spc="319" dirty="0" smtClean="0">
                <a:solidFill>
                  <a:srgbClr val="FEFFFF"/>
                </a:solidFill>
                <a:latin typeface="Calibri" pitchFamily="34" charset="0"/>
                <a:cs typeface="Times New Roman"/>
              </a:rPr>
              <a:t> </a:t>
            </a:r>
            <a:r>
              <a:rPr sz="1500" dirty="0" smtClean="0">
                <a:solidFill>
                  <a:srgbClr val="FEFFFF"/>
                </a:solidFill>
                <a:latin typeface="Calibri" pitchFamily="34" charset="0"/>
                <a:cs typeface="Times New Roman"/>
              </a:rPr>
              <a:t>Worker</a:t>
            </a:r>
            <a:endParaRPr sz="1500">
              <a:latin typeface="Calibri" pitchFamily="34" charset="0"/>
              <a:cs typeface="Times New Roman"/>
            </a:endParaRPr>
          </a:p>
        </p:txBody>
      </p:sp>
      <p:sp>
        <p:nvSpPr>
          <p:cNvPr id="62" name="Right Arrow 61"/>
          <p:cNvSpPr/>
          <p:nvPr/>
        </p:nvSpPr>
        <p:spPr bwMode="auto">
          <a:xfrm>
            <a:off x="4478197" y="3200400"/>
            <a:ext cx="4437203" cy="50843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IN" sz="1800" b="0" i="0" u="none" strike="noStrike" cap="none" normalizeH="0" baseline="0" dirty="0" smtClean="0">
              <a:ln>
                <a:noFill/>
              </a:ln>
              <a:solidFill>
                <a:schemeClr val="bg1"/>
              </a:solidFill>
              <a:effectLst/>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p:nvPr/>
        </p:nvSpPr>
        <p:spPr>
          <a:xfrm>
            <a:off x="0" y="0"/>
            <a:ext cx="9144000" cy="6858000"/>
          </a:xfrm>
          <a:custGeom>
            <a:avLst/>
            <a:gdLst/>
            <a:ahLst/>
            <a:cxnLst/>
            <a:rect l="l" t="t" r="r" b="b"/>
            <a:pathLst>
              <a:path w="13004800" h="9753600">
                <a:moveTo>
                  <a:pt x="0" y="0"/>
                </a:moveTo>
                <a:lnTo>
                  <a:pt x="0" y="9753600"/>
                </a:lnTo>
                <a:lnTo>
                  <a:pt x="13004800" y="9753600"/>
                </a:lnTo>
                <a:lnTo>
                  <a:pt x="13004800" y="0"/>
                </a:lnTo>
                <a:lnTo>
                  <a:pt x="0" y="0"/>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2902149"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2902149" y="3259336"/>
            <a:ext cx="1339453" cy="892969"/>
          </a:xfrm>
          <a:custGeom>
            <a:avLst/>
            <a:gdLst/>
            <a:ahLst/>
            <a:cxnLst/>
            <a:rect l="l" t="t" r="r" b="b"/>
            <a:pathLst>
              <a:path w="1905000" h="1270000">
                <a:moveTo>
                  <a:pt x="0" y="0"/>
                </a:moveTo>
                <a:lnTo>
                  <a:pt x="1905000" y="0"/>
                </a:lnTo>
                <a:lnTo>
                  <a:pt x="1905000" y="1270000"/>
                </a:lnTo>
                <a:lnTo>
                  <a:pt x="0" y="1270000"/>
                </a:lnTo>
                <a:lnTo>
                  <a:pt x="0" y="0"/>
                </a:lnTo>
                <a:close/>
              </a:path>
            </a:pathLst>
          </a:custGeom>
          <a:ln w="12700">
            <a:solidFill>
              <a:srgbClr val="FEFFFF"/>
            </a:solidFill>
          </a:ln>
        </p:spPr>
        <p:txBody>
          <a:bodyPr wrap="square" lIns="0" tIns="0" rIns="0" bIns="0" rtlCol="0">
            <a:noAutofit/>
          </a:bodyPr>
          <a:lstStyle/>
          <a:p>
            <a:endParaRPr/>
          </a:p>
        </p:txBody>
      </p:sp>
      <p:sp>
        <p:nvSpPr>
          <p:cNvPr id="18" name="object 18"/>
          <p:cNvSpPr/>
          <p:nvPr/>
        </p:nvSpPr>
        <p:spPr>
          <a:xfrm>
            <a:off x="3125391" y="3616523"/>
            <a:ext cx="901898" cy="241102"/>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892969"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F56A40"/>
          </a:solidFill>
        </p:spPr>
        <p:txBody>
          <a:bodyPr wrap="square" lIns="0" tIns="0" rIns="0" bIns="0" rtlCol="0">
            <a:noAutofit/>
          </a:bodyPr>
          <a:lstStyle/>
          <a:p>
            <a:endParaRPr/>
          </a:p>
        </p:txBody>
      </p:sp>
      <p:sp>
        <p:nvSpPr>
          <p:cNvPr id="20" name="object 20"/>
          <p:cNvSpPr/>
          <p:nvPr/>
        </p:nvSpPr>
        <p:spPr>
          <a:xfrm>
            <a:off x="1241226" y="3616523"/>
            <a:ext cx="642938" cy="205383"/>
          </a:xfrm>
          <a:prstGeom prst="rect">
            <a:avLst/>
          </a:prstGeom>
          <a:blipFill>
            <a:blip r:embed="rId3" cstate="print"/>
            <a:stretch>
              <a:fillRect/>
            </a:stretch>
          </a:blipFill>
        </p:spPr>
        <p:txBody>
          <a:bodyPr wrap="square" lIns="0" tIns="0" rIns="0" bIns="0" rtlCol="0">
            <a:noAutofit/>
          </a:bodyPr>
          <a:lstStyle/>
          <a:p>
            <a:endParaRPr/>
          </a:p>
        </p:txBody>
      </p:sp>
      <p:sp>
        <p:nvSpPr>
          <p:cNvPr id="21" name="object 21"/>
          <p:cNvSpPr/>
          <p:nvPr/>
        </p:nvSpPr>
        <p:spPr>
          <a:xfrm>
            <a:off x="2232552" y="3705820"/>
            <a:ext cx="614232" cy="0"/>
          </a:xfrm>
          <a:custGeom>
            <a:avLst/>
            <a:gdLst/>
            <a:ahLst/>
            <a:cxnLst/>
            <a:rect l="l" t="t" r="r" b="b"/>
            <a:pathLst>
              <a:path w="873574">
                <a:moveTo>
                  <a:pt x="873574" y="0"/>
                </a:moveTo>
                <a:lnTo>
                  <a:pt x="860874" y="0"/>
                </a:lnTo>
                <a:lnTo>
                  <a:pt x="0" y="0"/>
                </a:lnTo>
              </a:path>
            </a:pathLst>
          </a:custGeom>
          <a:ln w="25400">
            <a:solidFill>
              <a:srgbClr val="989A9C"/>
            </a:solidFill>
          </a:ln>
        </p:spPr>
        <p:txBody>
          <a:bodyPr wrap="square" lIns="0" tIns="0" rIns="0" bIns="0" rtlCol="0">
            <a:noAutofit/>
          </a:bodyPr>
          <a:lstStyle/>
          <a:p>
            <a:endParaRPr/>
          </a:p>
        </p:txBody>
      </p:sp>
      <p:sp>
        <p:nvSpPr>
          <p:cNvPr id="22" name="object 22"/>
          <p:cNvSpPr/>
          <p:nvPr/>
        </p:nvSpPr>
        <p:spPr>
          <a:xfrm>
            <a:off x="2816423" y="3662958"/>
            <a:ext cx="85725" cy="85725"/>
          </a:xfrm>
          <a:custGeom>
            <a:avLst/>
            <a:gdLst/>
            <a:ahLst/>
            <a:cxnLst/>
            <a:rect l="l" t="t" r="r" b="b"/>
            <a:pathLst>
              <a:path w="121920" h="121920">
                <a:moveTo>
                  <a:pt x="121920" y="60960"/>
                </a:moveTo>
                <a:lnTo>
                  <a:pt x="0" y="0"/>
                </a:lnTo>
                <a:lnTo>
                  <a:pt x="30480" y="60960"/>
                </a:lnTo>
                <a:lnTo>
                  <a:pt x="0" y="121920"/>
                </a:lnTo>
                <a:lnTo>
                  <a:pt x="121920" y="60960"/>
                </a:lnTo>
                <a:close/>
              </a:path>
            </a:pathLst>
          </a:custGeom>
          <a:solidFill>
            <a:srgbClr val="989A9C"/>
          </a:solidFill>
        </p:spPr>
        <p:txBody>
          <a:bodyPr wrap="square" lIns="0" tIns="0" rIns="0" bIns="0" rtlCol="0">
            <a:noAutofit/>
          </a:bodyPr>
          <a:lstStyle/>
          <a:p>
            <a:endParaRPr/>
          </a:p>
        </p:txBody>
      </p:sp>
      <p:sp>
        <p:nvSpPr>
          <p:cNvPr id="23" name="object 23"/>
          <p:cNvSpPr/>
          <p:nvPr/>
        </p:nvSpPr>
        <p:spPr>
          <a:xfrm>
            <a:off x="4920258"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00A7DE"/>
          </a:solidFill>
        </p:spPr>
        <p:txBody>
          <a:bodyPr wrap="square" lIns="0" tIns="0" rIns="0" bIns="0" rtlCol="0">
            <a:noAutofit/>
          </a:bodyPr>
          <a:lstStyle/>
          <a:p>
            <a:endParaRPr/>
          </a:p>
        </p:txBody>
      </p:sp>
      <p:sp>
        <p:nvSpPr>
          <p:cNvPr id="24" name="object 24"/>
          <p:cNvSpPr/>
          <p:nvPr/>
        </p:nvSpPr>
        <p:spPr>
          <a:xfrm>
            <a:off x="5143500" y="3616523"/>
            <a:ext cx="901898" cy="241102"/>
          </a:xfrm>
          <a:prstGeom prst="rect">
            <a:avLst/>
          </a:prstGeom>
          <a:blipFill>
            <a:blip r:embed="rId4" cstate="print"/>
            <a:stretch>
              <a:fillRect/>
            </a:stretch>
          </a:blipFill>
        </p:spPr>
        <p:txBody>
          <a:bodyPr wrap="square" lIns="0" tIns="0" rIns="0" bIns="0" rtlCol="0">
            <a:noAutofit/>
          </a:bodyPr>
          <a:lstStyle/>
          <a:p>
            <a:endParaRPr/>
          </a:p>
        </p:txBody>
      </p:sp>
      <p:sp>
        <p:nvSpPr>
          <p:cNvPr id="25" name="object 25"/>
          <p:cNvSpPr/>
          <p:nvPr/>
        </p:nvSpPr>
        <p:spPr>
          <a:xfrm>
            <a:off x="4305894" y="3703446"/>
            <a:ext cx="614363" cy="4166"/>
          </a:xfrm>
          <a:custGeom>
            <a:avLst/>
            <a:gdLst/>
            <a:ahLst/>
            <a:cxnLst/>
            <a:rect l="l" t="t" r="r" b="b"/>
            <a:pathLst>
              <a:path w="873761" h="5925">
                <a:moveTo>
                  <a:pt x="0" y="0"/>
                </a:moveTo>
                <a:lnTo>
                  <a:pt x="12698" y="85"/>
                </a:lnTo>
                <a:lnTo>
                  <a:pt x="873761" y="5925"/>
                </a:lnTo>
              </a:path>
            </a:pathLst>
          </a:custGeom>
          <a:ln w="25399">
            <a:solidFill>
              <a:srgbClr val="989A9C"/>
            </a:solidFill>
          </a:ln>
        </p:spPr>
        <p:txBody>
          <a:bodyPr wrap="square" lIns="0" tIns="0" rIns="0" bIns="0" rtlCol="0">
            <a:noAutofit/>
          </a:bodyPr>
          <a:lstStyle/>
          <a:p>
            <a:endParaRPr/>
          </a:p>
        </p:txBody>
      </p:sp>
      <p:sp>
        <p:nvSpPr>
          <p:cNvPr id="26" name="object 26"/>
          <p:cNvSpPr/>
          <p:nvPr/>
        </p:nvSpPr>
        <p:spPr>
          <a:xfrm>
            <a:off x="4250532" y="3660790"/>
            <a:ext cx="86014" cy="85723"/>
          </a:xfrm>
          <a:custGeom>
            <a:avLst/>
            <a:gdLst/>
            <a:ahLst/>
            <a:cxnLst/>
            <a:rect l="l" t="t" r="r" b="b"/>
            <a:pathLst>
              <a:path w="122331" h="121917">
                <a:moveTo>
                  <a:pt x="0" y="60131"/>
                </a:moveTo>
                <a:lnTo>
                  <a:pt x="121503" y="121917"/>
                </a:lnTo>
                <a:lnTo>
                  <a:pt x="91437" y="60751"/>
                </a:lnTo>
                <a:lnTo>
                  <a:pt x="122331" y="0"/>
                </a:lnTo>
                <a:lnTo>
                  <a:pt x="0" y="60131"/>
                </a:lnTo>
                <a:close/>
              </a:path>
            </a:pathLst>
          </a:custGeom>
          <a:solidFill>
            <a:srgbClr val="989A9C"/>
          </a:solidFill>
        </p:spPr>
        <p:txBody>
          <a:bodyPr wrap="square" lIns="0" tIns="0" rIns="0" bIns="0" rtlCol="0">
            <a:noAutofit/>
          </a:bodyPr>
          <a:lstStyle/>
          <a:p>
            <a:endParaRPr/>
          </a:p>
        </p:txBody>
      </p:sp>
      <p:sp>
        <p:nvSpPr>
          <p:cNvPr id="27" name="object 27"/>
          <p:cNvSpPr/>
          <p:nvPr/>
        </p:nvSpPr>
        <p:spPr>
          <a:xfrm>
            <a:off x="6911578"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953F92"/>
          </a:solidFill>
        </p:spPr>
        <p:txBody>
          <a:bodyPr wrap="square" lIns="0" tIns="0" rIns="0" bIns="0" rtlCol="0">
            <a:noAutofit/>
          </a:bodyPr>
          <a:lstStyle/>
          <a:p>
            <a:endParaRPr/>
          </a:p>
        </p:txBody>
      </p:sp>
      <p:sp>
        <p:nvSpPr>
          <p:cNvPr id="28" name="object 28"/>
          <p:cNvSpPr/>
          <p:nvPr/>
        </p:nvSpPr>
        <p:spPr>
          <a:xfrm>
            <a:off x="7268766" y="3616523"/>
            <a:ext cx="634008" cy="205383"/>
          </a:xfrm>
          <a:prstGeom prst="rect">
            <a:avLst/>
          </a:prstGeom>
          <a:blipFill>
            <a:blip r:embed="rId5" cstate="print"/>
            <a:stretch>
              <a:fillRect/>
            </a:stretch>
          </a:blipFill>
        </p:spPr>
        <p:txBody>
          <a:bodyPr wrap="square" lIns="0" tIns="0" rIns="0" bIns="0" rtlCol="0">
            <a:noAutofit/>
          </a:bodyPr>
          <a:lstStyle/>
          <a:p>
            <a:endParaRPr/>
          </a:p>
        </p:txBody>
      </p:sp>
      <p:sp>
        <p:nvSpPr>
          <p:cNvPr id="29" name="object 29"/>
          <p:cNvSpPr/>
          <p:nvPr/>
        </p:nvSpPr>
        <p:spPr>
          <a:xfrm>
            <a:off x="7599164" y="2893219"/>
            <a:ext cx="0" cy="366117"/>
          </a:xfrm>
          <a:custGeom>
            <a:avLst/>
            <a:gdLst/>
            <a:ahLst/>
            <a:cxnLst/>
            <a:rect l="l" t="t" r="r" b="b"/>
            <a:pathLst>
              <a:path h="520700">
                <a:moveTo>
                  <a:pt x="0" y="0"/>
                </a:moveTo>
                <a:lnTo>
                  <a:pt x="0" y="520700"/>
                </a:lnTo>
              </a:path>
            </a:pathLst>
          </a:custGeom>
          <a:ln w="25400">
            <a:solidFill>
              <a:srgbClr val="989A9C"/>
            </a:solidFill>
          </a:ln>
        </p:spPr>
        <p:txBody>
          <a:bodyPr wrap="square" lIns="0" tIns="0" rIns="0" bIns="0" rtlCol="0">
            <a:noAutofit/>
          </a:bodyPr>
          <a:lstStyle/>
          <a:p>
            <a:endParaRPr/>
          </a:p>
        </p:txBody>
      </p:sp>
      <p:sp>
        <p:nvSpPr>
          <p:cNvPr id="30" name="object 30"/>
          <p:cNvSpPr/>
          <p:nvPr/>
        </p:nvSpPr>
        <p:spPr>
          <a:xfrm>
            <a:off x="3580845" y="2902033"/>
            <a:ext cx="4027208" cy="115"/>
          </a:xfrm>
          <a:custGeom>
            <a:avLst/>
            <a:gdLst/>
            <a:ahLst/>
            <a:cxnLst/>
            <a:rect l="l" t="t" r="r" b="b"/>
            <a:pathLst>
              <a:path w="5727585" h="163">
                <a:moveTo>
                  <a:pt x="5727585" y="163"/>
                </a:moveTo>
                <a:lnTo>
                  <a:pt x="0" y="0"/>
                </a:lnTo>
              </a:path>
            </a:pathLst>
          </a:custGeom>
          <a:ln w="25400">
            <a:solidFill>
              <a:srgbClr val="989A9C"/>
            </a:solidFill>
          </a:ln>
        </p:spPr>
        <p:txBody>
          <a:bodyPr wrap="square" lIns="0" tIns="0" rIns="0" bIns="0" rtlCol="0">
            <a:noAutofit/>
          </a:bodyPr>
          <a:lstStyle/>
          <a:p>
            <a:endParaRPr/>
          </a:p>
        </p:txBody>
      </p:sp>
      <p:sp>
        <p:nvSpPr>
          <p:cNvPr id="31" name="object 31"/>
          <p:cNvSpPr/>
          <p:nvPr/>
        </p:nvSpPr>
        <p:spPr>
          <a:xfrm>
            <a:off x="3580805" y="2893896"/>
            <a:ext cx="0" cy="319005"/>
          </a:xfrm>
          <a:custGeom>
            <a:avLst/>
            <a:gdLst/>
            <a:ahLst/>
            <a:cxnLst/>
            <a:rect l="l" t="t" r="r" b="b"/>
            <a:pathLst>
              <a:path h="453696">
                <a:moveTo>
                  <a:pt x="0" y="453696"/>
                </a:moveTo>
                <a:lnTo>
                  <a:pt x="0" y="440996"/>
                </a:lnTo>
                <a:lnTo>
                  <a:pt x="0" y="0"/>
                </a:lnTo>
              </a:path>
            </a:pathLst>
          </a:custGeom>
          <a:ln w="25400">
            <a:solidFill>
              <a:srgbClr val="989A9C"/>
            </a:solidFill>
          </a:ln>
        </p:spPr>
        <p:txBody>
          <a:bodyPr wrap="square" lIns="0" tIns="0" rIns="0" bIns="0" rtlCol="0">
            <a:noAutofit/>
          </a:bodyPr>
          <a:lstStyle/>
          <a:p>
            <a:endParaRPr/>
          </a:p>
        </p:txBody>
      </p:sp>
      <p:sp>
        <p:nvSpPr>
          <p:cNvPr id="32" name="object 32"/>
          <p:cNvSpPr/>
          <p:nvPr/>
        </p:nvSpPr>
        <p:spPr>
          <a:xfrm>
            <a:off x="3537942" y="3182541"/>
            <a:ext cx="85725" cy="85725"/>
          </a:xfrm>
          <a:custGeom>
            <a:avLst/>
            <a:gdLst/>
            <a:ahLst/>
            <a:cxnLst/>
            <a:rect l="l" t="t" r="r" b="b"/>
            <a:pathLst>
              <a:path w="121920" h="121920">
                <a:moveTo>
                  <a:pt x="60960" y="30480"/>
                </a:moveTo>
                <a:lnTo>
                  <a:pt x="0" y="0"/>
                </a:lnTo>
                <a:lnTo>
                  <a:pt x="60960" y="121920"/>
                </a:lnTo>
                <a:lnTo>
                  <a:pt x="121920" y="0"/>
                </a:lnTo>
                <a:lnTo>
                  <a:pt x="60960" y="30480"/>
                </a:lnTo>
                <a:close/>
              </a:path>
            </a:pathLst>
          </a:custGeom>
          <a:solidFill>
            <a:srgbClr val="989A9C"/>
          </a:solidFill>
        </p:spPr>
        <p:txBody>
          <a:bodyPr wrap="square" lIns="0" tIns="0" rIns="0" bIns="0" rtlCol="0">
            <a:noAutofit/>
          </a:bodyPr>
          <a:lstStyle/>
          <a:p>
            <a:endParaRPr/>
          </a:p>
        </p:txBody>
      </p:sp>
      <p:sp>
        <p:nvSpPr>
          <p:cNvPr id="33" name="object 33"/>
          <p:cNvSpPr/>
          <p:nvPr/>
        </p:nvSpPr>
        <p:spPr>
          <a:xfrm>
            <a:off x="6262957" y="3703904"/>
            <a:ext cx="593257" cy="2534"/>
          </a:xfrm>
          <a:custGeom>
            <a:avLst/>
            <a:gdLst/>
            <a:ahLst/>
            <a:cxnLst/>
            <a:rect l="l" t="t" r="r" b="b"/>
            <a:pathLst>
              <a:path w="843743" h="3604">
                <a:moveTo>
                  <a:pt x="843743" y="0"/>
                </a:moveTo>
                <a:lnTo>
                  <a:pt x="831043" y="54"/>
                </a:lnTo>
                <a:lnTo>
                  <a:pt x="0" y="3604"/>
                </a:lnTo>
              </a:path>
            </a:pathLst>
          </a:custGeom>
          <a:ln w="25400">
            <a:solidFill>
              <a:srgbClr val="989A9C"/>
            </a:solidFill>
          </a:ln>
        </p:spPr>
        <p:txBody>
          <a:bodyPr wrap="square" lIns="0" tIns="0" rIns="0" bIns="0" rtlCol="0">
            <a:noAutofit/>
          </a:bodyPr>
          <a:lstStyle/>
          <a:p>
            <a:endParaRPr/>
          </a:p>
        </p:txBody>
      </p:sp>
      <p:sp>
        <p:nvSpPr>
          <p:cNvPr id="34" name="object 34"/>
          <p:cNvSpPr/>
          <p:nvPr/>
        </p:nvSpPr>
        <p:spPr>
          <a:xfrm>
            <a:off x="6825671" y="3661172"/>
            <a:ext cx="85906" cy="85724"/>
          </a:xfrm>
          <a:custGeom>
            <a:avLst/>
            <a:gdLst/>
            <a:ahLst/>
            <a:cxnLst/>
            <a:rect l="l" t="t" r="r" b="b"/>
            <a:pathLst>
              <a:path w="122177" h="121918">
                <a:moveTo>
                  <a:pt x="122177" y="60438"/>
                </a:moveTo>
                <a:lnTo>
                  <a:pt x="0" y="0"/>
                </a:lnTo>
                <a:lnTo>
                  <a:pt x="30739" y="60829"/>
                </a:lnTo>
                <a:lnTo>
                  <a:pt x="519" y="121918"/>
                </a:lnTo>
                <a:lnTo>
                  <a:pt x="122177" y="60438"/>
                </a:lnTo>
                <a:close/>
              </a:path>
            </a:pathLst>
          </a:custGeom>
          <a:solidFill>
            <a:srgbClr val="989A9C"/>
          </a:solidFill>
        </p:spPr>
        <p:txBody>
          <a:bodyPr wrap="square" lIns="0" tIns="0" rIns="0" bIns="0" rtlCol="0">
            <a:noAutofit/>
          </a:bodyPr>
          <a:lstStyle/>
          <a:p>
            <a:endParaRPr/>
          </a:p>
        </p:txBody>
      </p:sp>
      <p:sp>
        <p:nvSpPr>
          <p:cNvPr id="35" name="object 35"/>
          <p:cNvSpPr/>
          <p:nvPr/>
        </p:nvSpPr>
        <p:spPr>
          <a:xfrm>
            <a:off x="4741664" y="3080742"/>
            <a:ext cx="3687961" cy="1250156"/>
          </a:xfrm>
          <a:custGeom>
            <a:avLst/>
            <a:gdLst/>
            <a:ahLst/>
            <a:cxnLst/>
            <a:rect l="l" t="t" r="r" b="b"/>
            <a:pathLst>
              <a:path w="5245100" h="1778000">
                <a:moveTo>
                  <a:pt x="0" y="0"/>
                </a:moveTo>
                <a:lnTo>
                  <a:pt x="5245100" y="0"/>
                </a:lnTo>
                <a:lnTo>
                  <a:pt x="5245100" y="1778000"/>
                </a:lnTo>
                <a:lnTo>
                  <a:pt x="0" y="1778000"/>
                </a:lnTo>
                <a:lnTo>
                  <a:pt x="0" y="0"/>
                </a:lnTo>
                <a:close/>
              </a:path>
            </a:pathLst>
          </a:custGeom>
          <a:ln w="25400">
            <a:solidFill>
              <a:srgbClr val="424242"/>
            </a:solidFill>
          </a:ln>
        </p:spPr>
        <p:txBody>
          <a:bodyPr wrap="square" lIns="0" tIns="0" rIns="0" bIns="0" rtlCol="0">
            <a:noAutofit/>
          </a:bodyPr>
          <a:lstStyle/>
          <a:p>
            <a:endParaRPr/>
          </a:p>
        </p:txBody>
      </p:sp>
      <p:sp>
        <p:nvSpPr>
          <p:cNvPr id="36" name="object 36"/>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15" name="object 15"/>
          <p:cNvSpPr txBox="1"/>
          <p:nvPr/>
        </p:nvSpPr>
        <p:spPr>
          <a:xfrm>
            <a:off x="4920258" y="3259336"/>
            <a:ext cx="1339453" cy="892969"/>
          </a:xfrm>
          <a:prstGeom prst="rect">
            <a:avLst/>
          </a:prstGeom>
        </p:spPr>
        <p:txBody>
          <a:bodyPr wrap="square" lIns="0" tIns="0" rIns="0" bIns="0" rtlCol="0">
            <a:noAutofit/>
          </a:bodyPr>
          <a:lstStyle/>
          <a:p>
            <a:pPr marL="17859">
              <a:lnSpc>
                <a:spcPts val="703"/>
              </a:lnSpc>
            </a:pPr>
            <a:endParaRPr sz="700"/>
          </a:p>
        </p:txBody>
      </p:sp>
      <p:sp>
        <p:nvSpPr>
          <p:cNvPr id="14" name="object 14"/>
          <p:cNvSpPr txBox="1"/>
          <p:nvPr/>
        </p:nvSpPr>
        <p:spPr>
          <a:xfrm>
            <a:off x="2902149" y="3259336"/>
            <a:ext cx="1339453" cy="892969"/>
          </a:xfrm>
          <a:prstGeom prst="rect">
            <a:avLst/>
          </a:prstGeom>
        </p:spPr>
        <p:txBody>
          <a:bodyPr wrap="square" lIns="0" tIns="0" rIns="0" bIns="0" rtlCol="0">
            <a:noAutofit/>
          </a:bodyPr>
          <a:lstStyle/>
          <a:p>
            <a:pPr marL="17859">
              <a:lnSpc>
                <a:spcPts val="703"/>
              </a:lnSpc>
            </a:pPr>
            <a:endParaRPr sz="700"/>
          </a:p>
        </p:txBody>
      </p:sp>
      <p:sp>
        <p:nvSpPr>
          <p:cNvPr id="13" name="object 13"/>
          <p:cNvSpPr txBox="1"/>
          <p:nvPr/>
        </p:nvSpPr>
        <p:spPr>
          <a:xfrm>
            <a:off x="892969" y="3259336"/>
            <a:ext cx="1339453" cy="892969"/>
          </a:xfrm>
          <a:prstGeom prst="rect">
            <a:avLst/>
          </a:prstGeom>
        </p:spPr>
        <p:txBody>
          <a:bodyPr wrap="square" lIns="0" tIns="0" rIns="0" bIns="0" rtlCol="0">
            <a:noAutofit/>
          </a:bodyPr>
          <a:lstStyle/>
          <a:p>
            <a:pPr marL="17859">
              <a:lnSpc>
                <a:spcPts val="703"/>
              </a:lnSpc>
            </a:pPr>
            <a:endParaRPr sz="700"/>
          </a:p>
        </p:txBody>
      </p:sp>
      <p:sp>
        <p:nvSpPr>
          <p:cNvPr id="12" name="object 12"/>
          <p:cNvSpPr txBox="1"/>
          <p:nvPr/>
        </p:nvSpPr>
        <p:spPr>
          <a:xfrm>
            <a:off x="2232422" y="3259336"/>
            <a:ext cx="614363" cy="446484"/>
          </a:xfrm>
          <a:prstGeom prst="rect">
            <a:avLst/>
          </a:prstGeom>
        </p:spPr>
        <p:txBody>
          <a:bodyPr wrap="square" lIns="0" tIns="0" rIns="0" bIns="0" rtlCol="0">
            <a:noAutofit/>
          </a:bodyPr>
          <a:lstStyle/>
          <a:p>
            <a:pPr marL="17859">
              <a:lnSpc>
                <a:spcPts val="703"/>
              </a:lnSpc>
            </a:pPr>
            <a:endParaRPr sz="700"/>
          </a:p>
        </p:txBody>
      </p:sp>
      <p:sp>
        <p:nvSpPr>
          <p:cNvPr id="11" name="object 11"/>
          <p:cNvSpPr txBox="1"/>
          <p:nvPr/>
        </p:nvSpPr>
        <p:spPr>
          <a:xfrm>
            <a:off x="2232422" y="3705820"/>
            <a:ext cx="614363" cy="446484"/>
          </a:xfrm>
          <a:prstGeom prst="rect">
            <a:avLst/>
          </a:prstGeom>
        </p:spPr>
        <p:txBody>
          <a:bodyPr wrap="square" lIns="0" tIns="0" rIns="0" bIns="0" rtlCol="0">
            <a:noAutofit/>
          </a:bodyPr>
          <a:lstStyle/>
          <a:p>
            <a:pPr marL="17859">
              <a:lnSpc>
                <a:spcPts val="703"/>
              </a:lnSpc>
            </a:pPr>
            <a:endParaRPr sz="700"/>
          </a:p>
        </p:txBody>
      </p:sp>
      <p:sp>
        <p:nvSpPr>
          <p:cNvPr id="10" name="object 10"/>
          <p:cNvSpPr txBox="1"/>
          <p:nvPr/>
        </p:nvSpPr>
        <p:spPr>
          <a:xfrm>
            <a:off x="4741664" y="2893219"/>
            <a:ext cx="2857500" cy="187523"/>
          </a:xfrm>
          <a:prstGeom prst="rect">
            <a:avLst/>
          </a:prstGeom>
        </p:spPr>
        <p:txBody>
          <a:bodyPr wrap="square" lIns="0" tIns="0" rIns="0" bIns="0" rtlCol="0">
            <a:noAutofit/>
          </a:bodyPr>
          <a:lstStyle/>
          <a:p>
            <a:pPr marL="17859">
              <a:lnSpc>
                <a:spcPts val="703"/>
              </a:lnSpc>
            </a:pPr>
            <a:endParaRPr sz="700"/>
          </a:p>
        </p:txBody>
      </p:sp>
      <p:sp>
        <p:nvSpPr>
          <p:cNvPr id="9" name="object 9"/>
          <p:cNvSpPr txBox="1"/>
          <p:nvPr/>
        </p:nvSpPr>
        <p:spPr>
          <a:xfrm>
            <a:off x="7599164" y="2893219"/>
            <a:ext cx="830461" cy="187523"/>
          </a:xfrm>
          <a:prstGeom prst="rect">
            <a:avLst/>
          </a:prstGeom>
        </p:spPr>
        <p:txBody>
          <a:bodyPr wrap="square" lIns="0" tIns="0" rIns="0" bIns="0" rtlCol="0">
            <a:noAutofit/>
          </a:bodyPr>
          <a:lstStyle/>
          <a:p>
            <a:pPr marL="17859">
              <a:lnSpc>
                <a:spcPts val="703"/>
              </a:lnSpc>
            </a:pPr>
            <a:endParaRPr sz="700"/>
          </a:p>
        </p:txBody>
      </p:sp>
      <p:sp>
        <p:nvSpPr>
          <p:cNvPr id="8" name="object 8"/>
          <p:cNvSpPr txBox="1"/>
          <p:nvPr/>
        </p:nvSpPr>
        <p:spPr>
          <a:xfrm>
            <a:off x="4741664" y="3080742"/>
            <a:ext cx="2857500" cy="178594"/>
          </a:xfrm>
          <a:prstGeom prst="rect">
            <a:avLst/>
          </a:prstGeom>
        </p:spPr>
        <p:txBody>
          <a:bodyPr wrap="square" lIns="0" tIns="0" rIns="0" bIns="0" rtlCol="0">
            <a:noAutofit/>
          </a:bodyPr>
          <a:lstStyle/>
          <a:p>
            <a:pPr marL="17859">
              <a:lnSpc>
                <a:spcPts val="703"/>
              </a:lnSpc>
            </a:pPr>
            <a:endParaRPr sz="700"/>
          </a:p>
        </p:txBody>
      </p:sp>
      <p:sp>
        <p:nvSpPr>
          <p:cNvPr id="7" name="object 7"/>
          <p:cNvSpPr txBox="1"/>
          <p:nvPr/>
        </p:nvSpPr>
        <p:spPr>
          <a:xfrm>
            <a:off x="7599164" y="3080742"/>
            <a:ext cx="830461" cy="178594"/>
          </a:xfrm>
          <a:prstGeom prst="rect">
            <a:avLst/>
          </a:prstGeom>
        </p:spPr>
        <p:txBody>
          <a:bodyPr wrap="square" lIns="0" tIns="0" rIns="0" bIns="0" rtlCol="0">
            <a:noAutofit/>
          </a:bodyPr>
          <a:lstStyle/>
          <a:p>
            <a:pPr marL="17859">
              <a:lnSpc>
                <a:spcPts val="703"/>
              </a:lnSpc>
            </a:pPr>
            <a:endParaRPr sz="700"/>
          </a:p>
        </p:txBody>
      </p:sp>
      <p:sp>
        <p:nvSpPr>
          <p:cNvPr id="6" name="object 6"/>
          <p:cNvSpPr txBox="1"/>
          <p:nvPr/>
        </p:nvSpPr>
        <p:spPr>
          <a:xfrm>
            <a:off x="4741664" y="3259336"/>
            <a:ext cx="2169914" cy="892969"/>
          </a:xfrm>
          <a:prstGeom prst="rect">
            <a:avLst/>
          </a:prstGeom>
        </p:spPr>
        <p:txBody>
          <a:bodyPr wrap="square" lIns="0" tIns="0" rIns="0" bIns="0" rtlCol="0">
            <a:noAutofit/>
          </a:bodyPr>
          <a:lstStyle/>
          <a:p>
            <a:pPr marL="17859">
              <a:lnSpc>
                <a:spcPts val="703"/>
              </a:lnSpc>
            </a:pPr>
            <a:endParaRPr sz="700"/>
          </a:p>
        </p:txBody>
      </p:sp>
      <p:sp>
        <p:nvSpPr>
          <p:cNvPr id="5" name="object 5"/>
          <p:cNvSpPr txBox="1"/>
          <p:nvPr/>
        </p:nvSpPr>
        <p:spPr>
          <a:xfrm>
            <a:off x="6911578" y="3259336"/>
            <a:ext cx="1339453" cy="892969"/>
          </a:xfrm>
          <a:prstGeom prst="rect">
            <a:avLst/>
          </a:prstGeom>
        </p:spPr>
        <p:txBody>
          <a:bodyPr wrap="square" lIns="0" tIns="0" rIns="0" bIns="0" rtlCol="0">
            <a:noAutofit/>
          </a:bodyPr>
          <a:lstStyle/>
          <a:p>
            <a:pPr marL="17859">
              <a:lnSpc>
                <a:spcPts val="703"/>
              </a:lnSpc>
            </a:pPr>
            <a:endParaRPr sz="700"/>
          </a:p>
        </p:txBody>
      </p:sp>
      <p:sp>
        <p:nvSpPr>
          <p:cNvPr id="4" name="object 4"/>
          <p:cNvSpPr txBox="1"/>
          <p:nvPr/>
        </p:nvSpPr>
        <p:spPr>
          <a:xfrm>
            <a:off x="8251031" y="3259336"/>
            <a:ext cx="178594" cy="892969"/>
          </a:xfrm>
          <a:prstGeom prst="rect">
            <a:avLst/>
          </a:prstGeom>
        </p:spPr>
        <p:txBody>
          <a:bodyPr wrap="square" lIns="0" tIns="0" rIns="0" bIns="0" rtlCol="0">
            <a:noAutofit/>
          </a:bodyPr>
          <a:lstStyle/>
          <a:p>
            <a:pPr marL="17859">
              <a:lnSpc>
                <a:spcPts val="703"/>
              </a:lnSpc>
            </a:pPr>
            <a:endParaRPr sz="700"/>
          </a:p>
        </p:txBody>
      </p:sp>
      <p:sp>
        <p:nvSpPr>
          <p:cNvPr id="3" name="object 3"/>
          <p:cNvSpPr txBox="1"/>
          <p:nvPr/>
        </p:nvSpPr>
        <p:spPr>
          <a:xfrm>
            <a:off x="4741664" y="4152305"/>
            <a:ext cx="3687961" cy="178594"/>
          </a:xfrm>
          <a:prstGeom prst="rect">
            <a:avLst/>
          </a:prstGeom>
        </p:spPr>
        <p:txBody>
          <a:bodyPr wrap="square" lIns="0" tIns="0" rIns="0" bIns="0" rtlCol="0">
            <a:noAutofit/>
          </a:bodyPr>
          <a:lstStyle/>
          <a:p>
            <a:pPr marL="17859">
              <a:lnSpc>
                <a:spcPts val="703"/>
              </a:lnSpc>
            </a:pPr>
            <a:endParaRPr sz="700"/>
          </a:p>
        </p:txBody>
      </p:sp>
      <p:sp>
        <p:nvSpPr>
          <p:cNvPr id="2" name="object 2"/>
          <p:cNvSpPr txBox="1"/>
          <p:nvPr/>
        </p:nvSpPr>
        <p:spPr>
          <a:xfrm>
            <a:off x="0" y="0"/>
            <a:ext cx="9144000" cy="6858000"/>
          </a:xfrm>
          <a:prstGeom prst="rect">
            <a:avLst/>
          </a:prstGeom>
        </p:spPr>
        <p:txBody>
          <a:bodyPr wrap="square" lIns="0" tIns="0" rIns="0" bIns="0" rtlCol="0">
            <a:noAutofit/>
          </a:bodyPr>
          <a:lstStyle/>
          <a:p>
            <a:pPr>
              <a:lnSpc>
                <a:spcPts val="703"/>
              </a:lnSpc>
            </a:pPr>
            <a:endParaRPr sz="700">
              <a:latin typeface="Calibri" pitchFamily="34" charset="0"/>
            </a:endParaRPr>
          </a:p>
          <a:p>
            <a:pPr marL="928654">
              <a:lnSpc>
                <a:spcPct val="95825"/>
              </a:lnSpc>
              <a:spcBef>
                <a:spcPts val="856"/>
              </a:spcBef>
            </a:pPr>
            <a:r>
              <a:rPr sz="3400" dirty="0" smtClean="0">
                <a:solidFill>
                  <a:srgbClr val="FEFFFF"/>
                </a:solidFill>
                <a:latin typeface="Calibri" pitchFamily="34" charset="0"/>
                <a:cs typeface="Times New Roman"/>
              </a:rPr>
              <a:t>Fault-tolerance</a:t>
            </a:r>
            <a:endParaRPr sz="3400">
              <a:latin typeface="Calibri" pitchFamily="34" charset="0"/>
              <a:cs typeface="Times New Roman"/>
            </a:endParaRPr>
          </a:p>
          <a:p>
            <a:pPr marL="3089526" marR="3089490" algn="ctr">
              <a:lnSpc>
                <a:spcPct val="95825"/>
              </a:lnSpc>
              <a:spcBef>
                <a:spcPts val="3305"/>
              </a:spcBef>
            </a:pPr>
            <a:r>
              <a:rPr sz="2500" dirty="0" smtClean="0">
                <a:solidFill>
                  <a:srgbClr val="F56A40"/>
                </a:solidFill>
                <a:latin typeface="Calibri" pitchFamily="34" charset="0"/>
                <a:cs typeface="Times New Roman"/>
              </a:rPr>
              <a:t>Supervisor</a:t>
            </a:r>
            <a:r>
              <a:rPr sz="2500" spc="-109" dirty="0" smtClean="0">
                <a:solidFill>
                  <a:srgbClr val="F56A40"/>
                </a:solidFill>
                <a:latin typeface="Calibri" pitchFamily="34" charset="0"/>
                <a:cs typeface="Times New Roman"/>
              </a:rPr>
              <a:t> </a:t>
            </a:r>
            <a:r>
              <a:rPr sz="2500" dirty="0" smtClean="0">
                <a:solidFill>
                  <a:srgbClr val="F56A40"/>
                </a:solidFill>
                <a:latin typeface="Calibri" pitchFamily="34" charset="0"/>
                <a:cs typeface="Times New Roman"/>
              </a:rPr>
              <a:t>goes</a:t>
            </a:r>
            <a:r>
              <a:rPr sz="2500" spc="278" dirty="0" smtClean="0">
                <a:solidFill>
                  <a:srgbClr val="F56A40"/>
                </a:solidFill>
                <a:latin typeface="Calibri" pitchFamily="34" charset="0"/>
                <a:cs typeface="Times New Roman"/>
              </a:rPr>
              <a:t> </a:t>
            </a:r>
            <a:r>
              <a:rPr sz="2500" dirty="0" smtClean="0">
                <a:solidFill>
                  <a:srgbClr val="F56A40"/>
                </a:solidFill>
                <a:latin typeface="Calibri" pitchFamily="34" charset="0"/>
                <a:cs typeface="Times New Roman"/>
              </a:rPr>
              <a:t>down</a:t>
            </a:r>
            <a:endParaRPr sz="2500">
              <a:latin typeface="Calibri" pitchFamily="34" charset="0"/>
              <a:cs typeface="Times New Roman"/>
            </a:endParaRPr>
          </a:p>
          <a:p>
            <a:pPr marL="2455577" marR="2441114">
              <a:lnSpc>
                <a:spcPts val="1898"/>
              </a:lnSpc>
              <a:spcBef>
                <a:spcPts val="1896"/>
              </a:spcBef>
            </a:pPr>
            <a:r>
              <a:rPr sz="1700" dirty="0" smtClean="0">
                <a:solidFill>
                  <a:srgbClr val="00A7DE"/>
                </a:solidFill>
                <a:latin typeface="Calibri" pitchFamily="34" charset="0"/>
                <a:cs typeface="Times New Roman"/>
              </a:rPr>
              <a:t>Processing</a:t>
            </a:r>
            <a:r>
              <a:rPr sz="1700" spc="146"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will</a:t>
            </a:r>
            <a:r>
              <a:rPr sz="1700" spc="-131"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still</a:t>
            </a:r>
            <a:r>
              <a:rPr sz="1700" spc="101"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continue.</a:t>
            </a:r>
            <a:r>
              <a:rPr sz="1700" spc="124"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But</a:t>
            </a:r>
            <a:r>
              <a:rPr sz="1700" spc="-72"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assignment </a:t>
            </a:r>
            <a:r>
              <a:rPr sz="1700" spc="33"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is never</a:t>
            </a:r>
            <a:r>
              <a:rPr sz="1700" spc="37"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synchronized</a:t>
            </a:r>
            <a:endParaRPr sz="1700">
              <a:latin typeface="Calibri" pitchFamily="34" charset="0"/>
              <a:cs typeface="Times New Roman"/>
            </a:endParaRPr>
          </a:p>
          <a:p>
            <a:pPr marL="4375391">
              <a:lnSpc>
                <a:spcPct val="95825"/>
              </a:lnSpc>
              <a:spcBef>
                <a:spcPts val="1887"/>
              </a:spcBef>
            </a:pPr>
            <a:r>
              <a:rPr sz="1700" dirty="0" smtClean="0">
                <a:solidFill>
                  <a:srgbClr val="F2D6F1"/>
                </a:solidFill>
                <a:latin typeface="Calibri" pitchFamily="34" charset="0"/>
                <a:cs typeface="Times New Roman"/>
              </a:rPr>
              <a:t>Sending executor</a:t>
            </a:r>
            <a:r>
              <a:rPr sz="1700" spc="116" dirty="0" smtClean="0">
                <a:solidFill>
                  <a:srgbClr val="F2D6F1"/>
                </a:solidFill>
                <a:latin typeface="Calibri" pitchFamily="34" charset="0"/>
                <a:cs typeface="Times New Roman"/>
              </a:rPr>
              <a:t> </a:t>
            </a:r>
            <a:r>
              <a:rPr sz="1700" dirty="0" smtClean="0">
                <a:solidFill>
                  <a:srgbClr val="F2D6F1"/>
                </a:solidFill>
                <a:latin typeface="Calibri" pitchFamily="34" charset="0"/>
                <a:cs typeface="Times New Roman"/>
              </a:rPr>
              <a:t>heartbeat</a:t>
            </a:r>
            <a:endParaRPr sz="1700">
              <a:latin typeface="Calibri" pitchFamily="34" charset="0"/>
              <a:cs typeface="Times New Roman"/>
            </a:endParaRPr>
          </a:p>
          <a:p>
            <a:pPr marL="1231918" marR="1245268" algn="ctr">
              <a:lnSpc>
                <a:spcPct val="95825"/>
              </a:lnSpc>
              <a:spcBef>
                <a:spcPts val="7120"/>
              </a:spcBef>
            </a:pPr>
            <a:r>
              <a:rPr sz="1500" smtClean="0">
                <a:solidFill>
                  <a:srgbClr val="FEFFFF"/>
                </a:solidFill>
                <a:latin typeface="Calibri" pitchFamily="34" charset="0"/>
                <a:cs typeface="Times New Roman"/>
              </a:rPr>
              <a:t>Nimbus                        </a:t>
            </a:r>
            <a:r>
              <a:rPr sz="1500" spc="288" smtClean="0">
                <a:solidFill>
                  <a:srgbClr val="FEFFFF"/>
                </a:solidFill>
                <a:latin typeface="Calibri" pitchFamily="34" charset="0"/>
                <a:cs typeface="Times New Roman"/>
              </a:rPr>
              <a:t> </a:t>
            </a:r>
            <a:r>
              <a:rPr lang="en-US" sz="1500" spc="288"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ZooKeeper                     </a:t>
            </a:r>
            <a:r>
              <a:rPr sz="1500" spc="366" smtClean="0">
                <a:solidFill>
                  <a:srgbClr val="FEFFFF"/>
                </a:solidFill>
                <a:latin typeface="Calibri" pitchFamily="34" charset="0"/>
                <a:cs typeface="Times New Roman"/>
              </a:rPr>
              <a:t> </a:t>
            </a:r>
            <a:r>
              <a:rPr lang="en-US" sz="1500" spc="366"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Supervisor                        </a:t>
            </a:r>
            <a:r>
              <a:rPr sz="1500" spc="319" smtClean="0">
                <a:solidFill>
                  <a:srgbClr val="FEFFFF"/>
                </a:solidFill>
                <a:latin typeface="Calibri" pitchFamily="34" charset="0"/>
                <a:cs typeface="Times New Roman"/>
              </a:rPr>
              <a:t> </a:t>
            </a:r>
            <a:r>
              <a:rPr lang="en-US" sz="1500" spc="319"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Worker</a:t>
            </a:r>
            <a:endParaRPr sz="1500">
              <a:latin typeface="Calibri" pitchFamily="34" charset="0"/>
              <a:cs typeface="Times New Roman"/>
            </a:endParaRPr>
          </a:p>
          <a:p>
            <a:pPr marL="1970358" marR="1846379" algn="r">
              <a:lnSpc>
                <a:spcPts val="2502"/>
              </a:lnSpc>
              <a:spcBef>
                <a:spcPts val="4979"/>
              </a:spcBef>
            </a:pPr>
            <a:r>
              <a:rPr sz="1700" dirty="0" smtClean="0">
                <a:solidFill>
                  <a:srgbClr val="FCE3DD"/>
                </a:solidFill>
                <a:latin typeface="Calibri" pitchFamily="34" charset="0"/>
                <a:cs typeface="Times New Roman"/>
              </a:rPr>
              <a:t>Monitoring                </a:t>
            </a:r>
            <a:r>
              <a:rPr sz="1700" spc="215" dirty="0" smtClean="0">
                <a:solidFill>
                  <a:srgbClr val="FCE3DD"/>
                </a:solidFill>
                <a:latin typeface="Calibri" pitchFamily="34" charset="0"/>
                <a:cs typeface="Times New Roman"/>
              </a:rPr>
              <a:t> </a:t>
            </a:r>
            <a:r>
              <a:rPr sz="1700" dirty="0" smtClean="0">
                <a:solidFill>
                  <a:srgbClr val="CDF0FF"/>
                </a:solidFill>
                <a:latin typeface="Calibri" pitchFamily="34" charset="0"/>
                <a:cs typeface="Times New Roman"/>
              </a:rPr>
              <a:t>Synchronizing           </a:t>
            </a:r>
            <a:r>
              <a:rPr sz="1700" spc="225"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Reading</a:t>
            </a:r>
            <a:r>
              <a:rPr sz="1700" spc="-56"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worker </a:t>
            </a:r>
            <a:r>
              <a:rPr sz="1700" dirty="0" smtClean="0">
                <a:solidFill>
                  <a:srgbClr val="FCE3DD"/>
                </a:solidFill>
                <a:latin typeface="Calibri" pitchFamily="34" charset="0"/>
                <a:cs typeface="Times New Roman"/>
              </a:rPr>
              <a:t>cluster</a:t>
            </a:r>
            <a:r>
              <a:rPr sz="1700" spc="179" dirty="0" smtClean="0">
                <a:solidFill>
                  <a:srgbClr val="FCE3DD"/>
                </a:solidFill>
                <a:latin typeface="Calibri" pitchFamily="34" charset="0"/>
                <a:cs typeface="Times New Roman"/>
              </a:rPr>
              <a:t> </a:t>
            </a:r>
            <a:r>
              <a:rPr sz="1700" dirty="0" smtClean="0">
                <a:solidFill>
                  <a:srgbClr val="FCE3DD"/>
                </a:solidFill>
                <a:latin typeface="Calibri" pitchFamily="34" charset="0"/>
                <a:cs typeface="Times New Roman"/>
              </a:rPr>
              <a:t>state               </a:t>
            </a:r>
            <a:r>
              <a:rPr sz="1700" spc="165" dirty="0" smtClean="0">
                <a:solidFill>
                  <a:srgbClr val="FCE3DD"/>
                </a:solidFill>
                <a:latin typeface="Calibri" pitchFamily="34" charset="0"/>
                <a:cs typeface="Times New Roman"/>
              </a:rPr>
              <a:t> </a:t>
            </a:r>
            <a:r>
              <a:rPr sz="1700" dirty="0" smtClean="0">
                <a:solidFill>
                  <a:srgbClr val="CDF0FF"/>
                </a:solidFill>
                <a:latin typeface="Calibri" pitchFamily="34" charset="0"/>
                <a:cs typeface="Times New Roman"/>
              </a:rPr>
              <a:t>assignment                </a:t>
            </a:r>
            <a:r>
              <a:rPr sz="1700" spc="416"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heartbeat </a:t>
            </a:r>
            <a:r>
              <a:rPr sz="1700" spc="72"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from Sending heartbeat      </a:t>
            </a:r>
            <a:r>
              <a:rPr sz="1700" spc="26"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local</a:t>
            </a:r>
            <a:r>
              <a:rPr sz="2500" spc="-32" baseline="19325"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file</a:t>
            </a:r>
            <a:r>
              <a:rPr sz="2500" spc="-22" baseline="19325"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system</a:t>
            </a:r>
            <a:endParaRPr sz="1700">
              <a:latin typeface="Calibri" pitchFamily="34" charset="0"/>
              <a:cs typeface="Times New Roman"/>
            </a:endParaRPr>
          </a:p>
        </p:txBody>
      </p:sp>
      <p:sp>
        <p:nvSpPr>
          <p:cNvPr id="38" name="Right Arrow 37"/>
          <p:cNvSpPr/>
          <p:nvPr/>
        </p:nvSpPr>
        <p:spPr bwMode="auto">
          <a:xfrm rot="5400000">
            <a:off x="4542308" y="3534892"/>
            <a:ext cx="2244216" cy="50843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IN" sz="1800" b="0" i="0" u="none" strike="noStrike" cap="none" normalizeH="0" baseline="0" dirty="0" smtClean="0">
              <a:ln>
                <a:noFill/>
              </a:ln>
              <a:solidFill>
                <a:schemeClr val="bg1"/>
              </a:solidFill>
              <a:effectLst/>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p:nvPr/>
        </p:nvSpPr>
        <p:spPr>
          <a:xfrm>
            <a:off x="0" y="0"/>
            <a:ext cx="9144000" cy="6858000"/>
          </a:xfrm>
          <a:custGeom>
            <a:avLst/>
            <a:gdLst/>
            <a:ahLst/>
            <a:cxnLst/>
            <a:rect l="l" t="t" r="r" b="b"/>
            <a:pathLst>
              <a:path w="13004800" h="9753600">
                <a:moveTo>
                  <a:pt x="0" y="0"/>
                </a:moveTo>
                <a:lnTo>
                  <a:pt x="0" y="9753600"/>
                </a:lnTo>
                <a:lnTo>
                  <a:pt x="13004800" y="9753600"/>
                </a:lnTo>
                <a:lnTo>
                  <a:pt x="13004800" y="0"/>
                </a:lnTo>
                <a:lnTo>
                  <a:pt x="0" y="0"/>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2902149"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2902149" y="3259336"/>
            <a:ext cx="1339453" cy="892969"/>
          </a:xfrm>
          <a:custGeom>
            <a:avLst/>
            <a:gdLst/>
            <a:ahLst/>
            <a:cxnLst/>
            <a:rect l="l" t="t" r="r" b="b"/>
            <a:pathLst>
              <a:path w="1905000" h="1270000">
                <a:moveTo>
                  <a:pt x="0" y="0"/>
                </a:moveTo>
                <a:lnTo>
                  <a:pt x="1905000" y="0"/>
                </a:lnTo>
                <a:lnTo>
                  <a:pt x="1905000" y="1270000"/>
                </a:lnTo>
                <a:lnTo>
                  <a:pt x="0" y="1270000"/>
                </a:lnTo>
                <a:lnTo>
                  <a:pt x="0" y="0"/>
                </a:lnTo>
                <a:close/>
              </a:path>
            </a:pathLst>
          </a:custGeom>
          <a:ln w="12700">
            <a:solidFill>
              <a:srgbClr val="FEFFFF"/>
            </a:solidFill>
          </a:ln>
        </p:spPr>
        <p:txBody>
          <a:bodyPr wrap="square" lIns="0" tIns="0" rIns="0" bIns="0" rtlCol="0">
            <a:noAutofit/>
          </a:bodyPr>
          <a:lstStyle/>
          <a:p>
            <a:endParaRPr/>
          </a:p>
        </p:txBody>
      </p:sp>
      <p:sp>
        <p:nvSpPr>
          <p:cNvPr id="18" name="object 18"/>
          <p:cNvSpPr/>
          <p:nvPr/>
        </p:nvSpPr>
        <p:spPr>
          <a:xfrm>
            <a:off x="3125391" y="3616523"/>
            <a:ext cx="901898" cy="241102"/>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892969"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F56A40"/>
          </a:solidFill>
        </p:spPr>
        <p:txBody>
          <a:bodyPr wrap="square" lIns="0" tIns="0" rIns="0" bIns="0" rtlCol="0">
            <a:noAutofit/>
          </a:bodyPr>
          <a:lstStyle/>
          <a:p>
            <a:endParaRPr/>
          </a:p>
        </p:txBody>
      </p:sp>
      <p:sp>
        <p:nvSpPr>
          <p:cNvPr id="20" name="object 20"/>
          <p:cNvSpPr/>
          <p:nvPr/>
        </p:nvSpPr>
        <p:spPr>
          <a:xfrm>
            <a:off x="1241226" y="3616523"/>
            <a:ext cx="642938" cy="205383"/>
          </a:xfrm>
          <a:prstGeom prst="rect">
            <a:avLst/>
          </a:prstGeom>
          <a:blipFill>
            <a:blip r:embed="rId3" cstate="print"/>
            <a:stretch>
              <a:fillRect/>
            </a:stretch>
          </a:blipFill>
        </p:spPr>
        <p:txBody>
          <a:bodyPr wrap="square" lIns="0" tIns="0" rIns="0" bIns="0" rtlCol="0">
            <a:noAutofit/>
          </a:bodyPr>
          <a:lstStyle/>
          <a:p>
            <a:endParaRPr/>
          </a:p>
        </p:txBody>
      </p:sp>
      <p:sp>
        <p:nvSpPr>
          <p:cNvPr id="21" name="object 21"/>
          <p:cNvSpPr/>
          <p:nvPr/>
        </p:nvSpPr>
        <p:spPr>
          <a:xfrm>
            <a:off x="2232552" y="3705820"/>
            <a:ext cx="614232" cy="0"/>
          </a:xfrm>
          <a:custGeom>
            <a:avLst/>
            <a:gdLst/>
            <a:ahLst/>
            <a:cxnLst/>
            <a:rect l="l" t="t" r="r" b="b"/>
            <a:pathLst>
              <a:path w="873574">
                <a:moveTo>
                  <a:pt x="873574" y="0"/>
                </a:moveTo>
                <a:lnTo>
                  <a:pt x="860874" y="0"/>
                </a:lnTo>
                <a:lnTo>
                  <a:pt x="0" y="0"/>
                </a:lnTo>
              </a:path>
            </a:pathLst>
          </a:custGeom>
          <a:ln w="25400">
            <a:solidFill>
              <a:srgbClr val="989A9C"/>
            </a:solidFill>
          </a:ln>
        </p:spPr>
        <p:txBody>
          <a:bodyPr wrap="square" lIns="0" tIns="0" rIns="0" bIns="0" rtlCol="0">
            <a:noAutofit/>
          </a:bodyPr>
          <a:lstStyle/>
          <a:p>
            <a:endParaRPr/>
          </a:p>
        </p:txBody>
      </p:sp>
      <p:sp>
        <p:nvSpPr>
          <p:cNvPr id="22" name="object 22"/>
          <p:cNvSpPr/>
          <p:nvPr/>
        </p:nvSpPr>
        <p:spPr>
          <a:xfrm>
            <a:off x="2816423" y="3662958"/>
            <a:ext cx="85725" cy="85725"/>
          </a:xfrm>
          <a:custGeom>
            <a:avLst/>
            <a:gdLst/>
            <a:ahLst/>
            <a:cxnLst/>
            <a:rect l="l" t="t" r="r" b="b"/>
            <a:pathLst>
              <a:path w="121920" h="121920">
                <a:moveTo>
                  <a:pt x="121920" y="60960"/>
                </a:moveTo>
                <a:lnTo>
                  <a:pt x="0" y="0"/>
                </a:lnTo>
                <a:lnTo>
                  <a:pt x="30480" y="60960"/>
                </a:lnTo>
                <a:lnTo>
                  <a:pt x="0" y="121920"/>
                </a:lnTo>
                <a:lnTo>
                  <a:pt x="121920" y="60960"/>
                </a:lnTo>
                <a:close/>
              </a:path>
            </a:pathLst>
          </a:custGeom>
          <a:solidFill>
            <a:srgbClr val="989A9C"/>
          </a:solidFill>
        </p:spPr>
        <p:txBody>
          <a:bodyPr wrap="square" lIns="0" tIns="0" rIns="0" bIns="0" rtlCol="0">
            <a:noAutofit/>
          </a:bodyPr>
          <a:lstStyle/>
          <a:p>
            <a:endParaRPr/>
          </a:p>
        </p:txBody>
      </p:sp>
      <p:sp>
        <p:nvSpPr>
          <p:cNvPr id="23" name="object 23"/>
          <p:cNvSpPr/>
          <p:nvPr/>
        </p:nvSpPr>
        <p:spPr>
          <a:xfrm>
            <a:off x="4920258"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00A7DE"/>
          </a:solidFill>
        </p:spPr>
        <p:txBody>
          <a:bodyPr wrap="square" lIns="0" tIns="0" rIns="0" bIns="0" rtlCol="0">
            <a:noAutofit/>
          </a:bodyPr>
          <a:lstStyle/>
          <a:p>
            <a:endParaRPr/>
          </a:p>
        </p:txBody>
      </p:sp>
      <p:sp>
        <p:nvSpPr>
          <p:cNvPr id="24" name="object 24"/>
          <p:cNvSpPr/>
          <p:nvPr/>
        </p:nvSpPr>
        <p:spPr>
          <a:xfrm>
            <a:off x="5143500" y="3616523"/>
            <a:ext cx="901898" cy="241102"/>
          </a:xfrm>
          <a:prstGeom prst="rect">
            <a:avLst/>
          </a:prstGeom>
          <a:blipFill>
            <a:blip r:embed="rId4" cstate="print"/>
            <a:stretch>
              <a:fillRect/>
            </a:stretch>
          </a:blipFill>
        </p:spPr>
        <p:txBody>
          <a:bodyPr wrap="square" lIns="0" tIns="0" rIns="0" bIns="0" rtlCol="0">
            <a:noAutofit/>
          </a:bodyPr>
          <a:lstStyle/>
          <a:p>
            <a:endParaRPr/>
          </a:p>
        </p:txBody>
      </p:sp>
      <p:sp>
        <p:nvSpPr>
          <p:cNvPr id="25" name="object 25"/>
          <p:cNvSpPr/>
          <p:nvPr/>
        </p:nvSpPr>
        <p:spPr>
          <a:xfrm>
            <a:off x="4305894" y="3703446"/>
            <a:ext cx="614363" cy="4166"/>
          </a:xfrm>
          <a:custGeom>
            <a:avLst/>
            <a:gdLst/>
            <a:ahLst/>
            <a:cxnLst/>
            <a:rect l="l" t="t" r="r" b="b"/>
            <a:pathLst>
              <a:path w="873761" h="5925">
                <a:moveTo>
                  <a:pt x="0" y="0"/>
                </a:moveTo>
                <a:lnTo>
                  <a:pt x="12698" y="85"/>
                </a:lnTo>
                <a:lnTo>
                  <a:pt x="873761" y="5925"/>
                </a:lnTo>
              </a:path>
            </a:pathLst>
          </a:custGeom>
          <a:ln w="25399">
            <a:solidFill>
              <a:srgbClr val="989A9C"/>
            </a:solidFill>
          </a:ln>
        </p:spPr>
        <p:txBody>
          <a:bodyPr wrap="square" lIns="0" tIns="0" rIns="0" bIns="0" rtlCol="0">
            <a:noAutofit/>
          </a:bodyPr>
          <a:lstStyle/>
          <a:p>
            <a:endParaRPr/>
          </a:p>
        </p:txBody>
      </p:sp>
      <p:sp>
        <p:nvSpPr>
          <p:cNvPr id="26" name="object 26"/>
          <p:cNvSpPr/>
          <p:nvPr/>
        </p:nvSpPr>
        <p:spPr>
          <a:xfrm>
            <a:off x="4250532" y="3660790"/>
            <a:ext cx="86014" cy="85723"/>
          </a:xfrm>
          <a:custGeom>
            <a:avLst/>
            <a:gdLst/>
            <a:ahLst/>
            <a:cxnLst/>
            <a:rect l="l" t="t" r="r" b="b"/>
            <a:pathLst>
              <a:path w="122331" h="121917">
                <a:moveTo>
                  <a:pt x="0" y="60131"/>
                </a:moveTo>
                <a:lnTo>
                  <a:pt x="121503" y="121917"/>
                </a:lnTo>
                <a:lnTo>
                  <a:pt x="91437" y="60751"/>
                </a:lnTo>
                <a:lnTo>
                  <a:pt x="122331" y="0"/>
                </a:lnTo>
                <a:lnTo>
                  <a:pt x="0" y="60131"/>
                </a:lnTo>
                <a:close/>
              </a:path>
            </a:pathLst>
          </a:custGeom>
          <a:solidFill>
            <a:srgbClr val="989A9C"/>
          </a:solidFill>
        </p:spPr>
        <p:txBody>
          <a:bodyPr wrap="square" lIns="0" tIns="0" rIns="0" bIns="0" rtlCol="0">
            <a:noAutofit/>
          </a:bodyPr>
          <a:lstStyle/>
          <a:p>
            <a:endParaRPr/>
          </a:p>
        </p:txBody>
      </p:sp>
      <p:sp>
        <p:nvSpPr>
          <p:cNvPr id="27" name="object 27"/>
          <p:cNvSpPr/>
          <p:nvPr/>
        </p:nvSpPr>
        <p:spPr>
          <a:xfrm>
            <a:off x="6911578" y="3259336"/>
            <a:ext cx="1339453" cy="892969"/>
          </a:xfrm>
          <a:custGeom>
            <a:avLst/>
            <a:gdLst/>
            <a:ahLst/>
            <a:cxnLst/>
            <a:rect l="l" t="t" r="r" b="b"/>
            <a:pathLst>
              <a:path w="1905000" h="1270000">
                <a:moveTo>
                  <a:pt x="0" y="0"/>
                </a:moveTo>
                <a:lnTo>
                  <a:pt x="0" y="1270000"/>
                </a:lnTo>
                <a:lnTo>
                  <a:pt x="1905000" y="1270000"/>
                </a:lnTo>
                <a:lnTo>
                  <a:pt x="1905000" y="0"/>
                </a:lnTo>
                <a:lnTo>
                  <a:pt x="0" y="0"/>
                </a:lnTo>
                <a:close/>
              </a:path>
            </a:pathLst>
          </a:custGeom>
          <a:solidFill>
            <a:srgbClr val="953F92"/>
          </a:solidFill>
        </p:spPr>
        <p:txBody>
          <a:bodyPr wrap="square" lIns="0" tIns="0" rIns="0" bIns="0" rtlCol="0">
            <a:noAutofit/>
          </a:bodyPr>
          <a:lstStyle/>
          <a:p>
            <a:endParaRPr/>
          </a:p>
        </p:txBody>
      </p:sp>
      <p:sp>
        <p:nvSpPr>
          <p:cNvPr id="28" name="object 28"/>
          <p:cNvSpPr/>
          <p:nvPr/>
        </p:nvSpPr>
        <p:spPr>
          <a:xfrm>
            <a:off x="7268766" y="3616523"/>
            <a:ext cx="634008" cy="205383"/>
          </a:xfrm>
          <a:prstGeom prst="rect">
            <a:avLst/>
          </a:prstGeom>
          <a:blipFill>
            <a:blip r:embed="rId5" cstate="print"/>
            <a:stretch>
              <a:fillRect/>
            </a:stretch>
          </a:blipFill>
        </p:spPr>
        <p:txBody>
          <a:bodyPr wrap="square" lIns="0" tIns="0" rIns="0" bIns="0" rtlCol="0">
            <a:noAutofit/>
          </a:bodyPr>
          <a:lstStyle/>
          <a:p>
            <a:endParaRPr/>
          </a:p>
        </p:txBody>
      </p:sp>
      <p:sp>
        <p:nvSpPr>
          <p:cNvPr id="29" name="object 29"/>
          <p:cNvSpPr/>
          <p:nvPr/>
        </p:nvSpPr>
        <p:spPr>
          <a:xfrm>
            <a:off x="7599164" y="2893219"/>
            <a:ext cx="0" cy="366117"/>
          </a:xfrm>
          <a:custGeom>
            <a:avLst/>
            <a:gdLst/>
            <a:ahLst/>
            <a:cxnLst/>
            <a:rect l="l" t="t" r="r" b="b"/>
            <a:pathLst>
              <a:path h="520700">
                <a:moveTo>
                  <a:pt x="0" y="0"/>
                </a:moveTo>
                <a:lnTo>
                  <a:pt x="0" y="520700"/>
                </a:lnTo>
              </a:path>
            </a:pathLst>
          </a:custGeom>
          <a:ln w="25400">
            <a:solidFill>
              <a:srgbClr val="989A9C"/>
            </a:solidFill>
          </a:ln>
        </p:spPr>
        <p:txBody>
          <a:bodyPr wrap="square" lIns="0" tIns="0" rIns="0" bIns="0" rtlCol="0">
            <a:noAutofit/>
          </a:bodyPr>
          <a:lstStyle/>
          <a:p>
            <a:endParaRPr/>
          </a:p>
        </p:txBody>
      </p:sp>
      <p:sp>
        <p:nvSpPr>
          <p:cNvPr id="30" name="object 30"/>
          <p:cNvSpPr/>
          <p:nvPr/>
        </p:nvSpPr>
        <p:spPr>
          <a:xfrm>
            <a:off x="3580845" y="2902033"/>
            <a:ext cx="4027208" cy="115"/>
          </a:xfrm>
          <a:custGeom>
            <a:avLst/>
            <a:gdLst/>
            <a:ahLst/>
            <a:cxnLst/>
            <a:rect l="l" t="t" r="r" b="b"/>
            <a:pathLst>
              <a:path w="5727585" h="163">
                <a:moveTo>
                  <a:pt x="5727585" y="163"/>
                </a:moveTo>
                <a:lnTo>
                  <a:pt x="0" y="0"/>
                </a:lnTo>
              </a:path>
            </a:pathLst>
          </a:custGeom>
          <a:ln w="25400">
            <a:solidFill>
              <a:srgbClr val="989A9C"/>
            </a:solidFill>
          </a:ln>
        </p:spPr>
        <p:txBody>
          <a:bodyPr wrap="square" lIns="0" tIns="0" rIns="0" bIns="0" rtlCol="0">
            <a:noAutofit/>
          </a:bodyPr>
          <a:lstStyle/>
          <a:p>
            <a:endParaRPr/>
          </a:p>
        </p:txBody>
      </p:sp>
      <p:sp>
        <p:nvSpPr>
          <p:cNvPr id="31" name="object 31"/>
          <p:cNvSpPr/>
          <p:nvPr/>
        </p:nvSpPr>
        <p:spPr>
          <a:xfrm>
            <a:off x="3580805" y="2893896"/>
            <a:ext cx="0" cy="319005"/>
          </a:xfrm>
          <a:custGeom>
            <a:avLst/>
            <a:gdLst/>
            <a:ahLst/>
            <a:cxnLst/>
            <a:rect l="l" t="t" r="r" b="b"/>
            <a:pathLst>
              <a:path h="453696">
                <a:moveTo>
                  <a:pt x="0" y="453696"/>
                </a:moveTo>
                <a:lnTo>
                  <a:pt x="0" y="440996"/>
                </a:lnTo>
                <a:lnTo>
                  <a:pt x="0" y="0"/>
                </a:lnTo>
              </a:path>
            </a:pathLst>
          </a:custGeom>
          <a:ln w="25400">
            <a:solidFill>
              <a:srgbClr val="989A9C"/>
            </a:solidFill>
          </a:ln>
        </p:spPr>
        <p:txBody>
          <a:bodyPr wrap="square" lIns="0" tIns="0" rIns="0" bIns="0" rtlCol="0">
            <a:noAutofit/>
          </a:bodyPr>
          <a:lstStyle/>
          <a:p>
            <a:endParaRPr/>
          </a:p>
        </p:txBody>
      </p:sp>
      <p:sp>
        <p:nvSpPr>
          <p:cNvPr id="32" name="object 32"/>
          <p:cNvSpPr/>
          <p:nvPr/>
        </p:nvSpPr>
        <p:spPr>
          <a:xfrm>
            <a:off x="3537942" y="3182541"/>
            <a:ext cx="85725" cy="85725"/>
          </a:xfrm>
          <a:custGeom>
            <a:avLst/>
            <a:gdLst/>
            <a:ahLst/>
            <a:cxnLst/>
            <a:rect l="l" t="t" r="r" b="b"/>
            <a:pathLst>
              <a:path w="121920" h="121920">
                <a:moveTo>
                  <a:pt x="60960" y="30480"/>
                </a:moveTo>
                <a:lnTo>
                  <a:pt x="0" y="0"/>
                </a:lnTo>
                <a:lnTo>
                  <a:pt x="60960" y="121920"/>
                </a:lnTo>
                <a:lnTo>
                  <a:pt x="121920" y="0"/>
                </a:lnTo>
                <a:lnTo>
                  <a:pt x="60960" y="30480"/>
                </a:lnTo>
                <a:close/>
              </a:path>
            </a:pathLst>
          </a:custGeom>
          <a:solidFill>
            <a:srgbClr val="989A9C"/>
          </a:solidFill>
        </p:spPr>
        <p:txBody>
          <a:bodyPr wrap="square" lIns="0" tIns="0" rIns="0" bIns="0" rtlCol="0">
            <a:noAutofit/>
          </a:bodyPr>
          <a:lstStyle/>
          <a:p>
            <a:endParaRPr/>
          </a:p>
        </p:txBody>
      </p:sp>
      <p:sp>
        <p:nvSpPr>
          <p:cNvPr id="33" name="object 33"/>
          <p:cNvSpPr/>
          <p:nvPr/>
        </p:nvSpPr>
        <p:spPr>
          <a:xfrm>
            <a:off x="6262957" y="3703904"/>
            <a:ext cx="593257" cy="2534"/>
          </a:xfrm>
          <a:custGeom>
            <a:avLst/>
            <a:gdLst/>
            <a:ahLst/>
            <a:cxnLst/>
            <a:rect l="l" t="t" r="r" b="b"/>
            <a:pathLst>
              <a:path w="843743" h="3604">
                <a:moveTo>
                  <a:pt x="843743" y="0"/>
                </a:moveTo>
                <a:lnTo>
                  <a:pt x="831043" y="54"/>
                </a:lnTo>
                <a:lnTo>
                  <a:pt x="0" y="3604"/>
                </a:lnTo>
              </a:path>
            </a:pathLst>
          </a:custGeom>
          <a:ln w="25400">
            <a:solidFill>
              <a:srgbClr val="989A9C"/>
            </a:solidFill>
          </a:ln>
        </p:spPr>
        <p:txBody>
          <a:bodyPr wrap="square" lIns="0" tIns="0" rIns="0" bIns="0" rtlCol="0">
            <a:noAutofit/>
          </a:bodyPr>
          <a:lstStyle/>
          <a:p>
            <a:endParaRPr/>
          </a:p>
        </p:txBody>
      </p:sp>
      <p:sp>
        <p:nvSpPr>
          <p:cNvPr id="34" name="object 34"/>
          <p:cNvSpPr/>
          <p:nvPr/>
        </p:nvSpPr>
        <p:spPr>
          <a:xfrm>
            <a:off x="6825671" y="3661172"/>
            <a:ext cx="85906" cy="85724"/>
          </a:xfrm>
          <a:custGeom>
            <a:avLst/>
            <a:gdLst/>
            <a:ahLst/>
            <a:cxnLst/>
            <a:rect l="l" t="t" r="r" b="b"/>
            <a:pathLst>
              <a:path w="122177" h="121918">
                <a:moveTo>
                  <a:pt x="122177" y="60438"/>
                </a:moveTo>
                <a:lnTo>
                  <a:pt x="0" y="0"/>
                </a:lnTo>
                <a:lnTo>
                  <a:pt x="30739" y="60829"/>
                </a:lnTo>
                <a:lnTo>
                  <a:pt x="519" y="121918"/>
                </a:lnTo>
                <a:lnTo>
                  <a:pt x="122177" y="60438"/>
                </a:lnTo>
                <a:close/>
              </a:path>
            </a:pathLst>
          </a:custGeom>
          <a:solidFill>
            <a:srgbClr val="989A9C"/>
          </a:solidFill>
        </p:spPr>
        <p:txBody>
          <a:bodyPr wrap="square" lIns="0" tIns="0" rIns="0" bIns="0" rtlCol="0">
            <a:noAutofit/>
          </a:bodyPr>
          <a:lstStyle/>
          <a:p>
            <a:endParaRPr/>
          </a:p>
        </p:txBody>
      </p:sp>
      <p:sp>
        <p:nvSpPr>
          <p:cNvPr id="35" name="object 35"/>
          <p:cNvSpPr/>
          <p:nvPr/>
        </p:nvSpPr>
        <p:spPr>
          <a:xfrm>
            <a:off x="4741664" y="3080742"/>
            <a:ext cx="3687961" cy="1250156"/>
          </a:xfrm>
          <a:custGeom>
            <a:avLst/>
            <a:gdLst/>
            <a:ahLst/>
            <a:cxnLst/>
            <a:rect l="l" t="t" r="r" b="b"/>
            <a:pathLst>
              <a:path w="5245100" h="1778000">
                <a:moveTo>
                  <a:pt x="0" y="0"/>
                </a:moveTo>
                <a:lnTo>
                  <a:pt x="5245100" y="0"/>
                </a:lnTo>
                <a:lnTo>
                  <a:pt x="5245100" y="1778000"/>
                </a:lnTo>
                <a:lnTo>
                  <a:pt x="0" y="1778000"/>
                </a:lnTo>
                <a:lnTo>
                  <a:pt x="0" y="0"/>
                </a:lnTo>
                <a:close/>
              </a:path>
            </a:pathLst>
          </a:custGeom>
          <a:ln w="25400">
            <a:solidFill>
              <a:srgbClr val="424242"/>
            </a:solidFill>
          </a:ln>
        </p:spPr>
        <p:txBody>
          <a:bodyPr wrap="square" lIns="0" tIns="0" rIns="0" bIns="0" rtlCol="0">
            <a:noAutofit/>
          </a:bodyPr>
          <a:lstStyle/>
          <a:p>
            <a:endParaRPr/>
          </a:p>
        </p:txBody>
      </p:sp>
      <p:sp>
        <p:nvSpPr>
          <p:cNvPr id="36" name="object 36"/>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15" name="object 15"/>
          <p:cNvSpPr txBox="1"/>
          <p:nvPr/>
        </p:nvSpPr>
        <p:spPr>
          <a:xfrm>
            <a:off x="4920258" y="3259336"/>
            <a:ext cx="1339453" cy="892969"/>
          </a:xfrm>
          <a:prstGeom prst="rect">
            <a:avLst/>
          </a:prstGeom>
        </p:spPr>
        <p:txBody>
          <a:bodyPr wrap="square" lIns="0" tIns="0" rIns="0" bIns="0" rtlCol="0">
            <a:noAutofit/>
          </a:bodyPr>
          <a:lstStyle/>
          <a:p>
            <a:pPr marL="17859">
              <a:lnSpc>
                <a:spcPts val="703"/>
              </a:lnSpc>
            </a:pPr>
            <a:endParaRPr sz="700"/>
          </a:p>
        </p:txBody>
      </p:sp>
      <p:sp>
        <p:nvSpPr>
          <p:cNvPr id="14" name="object 14"/>
          <p:cNvSpPr txBox="1"/>
          <p:nvPr/>
        </p:nvSpPr>
        <p:spPr>
          <a:xfrm>
            <a:off x="2902149" y="3259336"/>
            <a:ext cx="1339453" cy="892969"/>
          </a:xfrm>
          <a:prstGeom prst="rect">
            <a:avLst/>
          </a:prstGeom>
        </p:spPr>
        <p:txBody>
          <a:bodyPr wrap="square" lIns="0" tIns="0" rIns="0" bIns="0" rtlCol="0">
            <a:noAutofit/>
          </a:bodyPr>
          <a:lstStyle/>
          <a:p>
            <a:pPr marL="17859">
              <a:lnSpc>
                <a:spcPts val="703"/>
              </a:lnSpc>
            </a:pPr>
            <a:endParaRPr sz="700"/>
          </a:p>
        </p:txBody>
      </p:sp>
      <p:sp>
        <p:nvSpPr>
          <p:cNvPr id="13" name="object 13"/>
          <p:cNvSpPr txBox="1"/>
          <p:nvPr/>
        </p:nvSpPr>
        <p:spPr>
          <a:xfrm>
            <a:off x="892969" y="3259336"/>
            <a:ext cx="1339453" cy="892969"/>
          </a:xfrm>
          <a:prstGeom prst="rect">
            <a:avLst/>
          </a:prstGeom>
        </p:spPr>
        <p:txBody>
          <a:bodyPr wrap="square" lIns="0" tIns="0" rIns="0" bIns="0" rtlCol="0">
            <a:noAutofit/>
          </a:bodyPr>
          <a:lstStyle/>
          <a:p>
            <a:pPr marL="17859">
              <a:lnSpc>
                <a:spcPts val="703"/>
              </a:lnSpc>
            </a:pPr>
            <a:endParaRPr sz="700"/>
          </a:p>
        </p:txBody>
      </p:sp>
      <p:sp>
        <p:nvSpPr>
          <p:cNvPr id="12" name="object 12"/>
          <p:cNvSpPr txBox="1"/>
          <p:nvPr/>
        </p:nvSpPr>
        <p:spPr>
          <a:xfrm>
            <a:off x="2232422" y="3259336"/>
            <a:ext cx="614363" cy="446484"/>
          </a:xfrm>
          <a:prstGeom prst="rect">
            <a:avLst/>
          </a:prstGeom>
        </p:spPr>
        <p:txBody>
          <a:bodyPr wrap="square" lIns="0" tIns="0" rIns="0" bIns="0" rtlCol="0">
            <a:noAutofit/>
          </a:bodyPr>
          <a:lstStyle/>
          <a:p>
            <a:pPr marL="17859">
              <a:lnSpc>
                <a:spcPts val="703"/>
              </a:lnSpc>
            </a:pPr>
            <a:endParaRPr sz="700"/>
          </a:p>
        </p:txBody>
      </p:sp>
      <p:sp>
        <p:nvSpPr>
          <p:cNvPr id="11" name="object 11"/>
          <p:cNvSpPr txBox="1"/>
          <p:nvPr/>
        </p:nvSpPr>
        <p:spPr>
          <a:xfrm>
            <a:off x="2232422" y="3705820"/>
            <a:ext cx="614363" cy="446484"/>
          </a:xfrm>
          <a:prstGeom prst="rect">
            <a:avLst/>
          </a:prstGeom>
        </p:spPr>
        <p:txBody>
          <a:bodyPr wrap="square" lIns="0" tIns="0" rIns="0" bIns="0" rtlCol="0">
            <a:noAutofit/>
          </a:bodyPr>
          <a:lstStyle/>
          <a:p>
            <a:pPr marL="17859">
              <a:lnSpc>
                <a:spcPts val="703"/>
              </a:lnSpc>
            </a:pPr>
            <a:endParaRPr sz="700"/>
          </a:p>
        </p:txBody>
      </p:sp>
      <p:sp>
        <p:nvSpPr>
          <p:cNvPr id="10" name="object 10"/>
          <p:cNvSpPr txBox="1"/>
          <p:nvPr/>
        </p:nvSpPr>
        <p:spPr>
          <a:xfrm>
            <a:off x="4741664" y="2893219"/>
            <a:ext cx="2857500" cy="187523"/>
          </a:xfrm>
          <a:prstGeom prst="rect">
            <a:avLst/>
          </a:prstGeom>
        </p:spPr>
        <p:txBody>
          <a:bodyPr wrap="square" lIns="0" tIns="0" rIns="0" bIns="0" rtlCol="0">
            <a:noAutofit/>
          </a:bodyPr>
          <a:lstStyle/>
          <a:p>
            <a:pPr marL="17859">
              <a:lnSpc>
                <a:spcPts val="703"/>
              </a:lnSpc>
            </a:pPr>
            <a:endParaRPr sz="700"/>
          </a:p>
        </p:txBody>
      </p:sp>
      <p:sp>
        <p:nvSpPr>
          <p:cNvPr id="9" name="object 9"/>
          <p:cNvSpPr txBox="1"/>
          <p:nvPr/>
        </p:nvSpPr>
        <p:spPr>
          <a:xfrm>
            <a:off x="7599164" y="2893219"/>
            <a:ext cx="830461" cy="187523"/>
          </a:xfrm>
          <a:prstGeom prst="rect">
            <a:avLst/>
          </a:prstGeom>
        </p:spPr>
        <p:txBody>
          <a:bodyPr wrap="square" lIns="0" tIns="0" rIns="0" bIns="0" rtlCol="0">
            <a:noAutofit/>
          </a:bodyPr>
          <a:lstStyle/>
          <a:p>
            <a:pPr marL="17859">
              <a:lnSpc>
                <a:spcPts val="703"/>
              </a:lnSpc>
            </a:pPr>
            <a:endParaRPr sz="700"/>
          </a:p>
        </p:txBody>
      </p:sp>
      <p:sp>
        <p:nvSpPr>
          <p:cNvPr id="8" name="object 8"/>
          <p:cNvSpPr txBox="1"/>
          <p:nvPr/>
        </p:nvSpPr>
        <p:spPr>
          <a:xfrm>
            <a:off x="4741664" y="3080742"/>
            <a:ext cx="2857500" cy="178594"/>
          </a:xfrm>
          <a:prstGeom prst="rect">
            <a:avLst/>
          </a:prstGeom>
        </p:spPr>
        <p:txBody>
          <a:bodyPr wrap="square" lIns="0" tIns="0" rIns="0" bIns="0" rtlCol="0">
            <a:noAutofit/>
          </a:bodyPr>
          <a:lstStyle/>
          <a:p>
            <a:pPr marL="17859">
              <a:lnSpc>
                <a:spcPts val="703"/>
              </a:lnSpc>
            </a:pPr>
            <a:endParaRPr sz="700"/>
          </a:p>
        </p:txBody>
      </p:sp>
      <p:sp>
        <p:nvSpPr>
          <p:cNvPr id="7" name="object 7"/>
          <p:cNvSpPr txBox="1"/>
          <p:nvPr/>
        </p:nvSpPr>
        <p:spPr>
          <a:xfrm>
            <a:off x="7599164" y="3080742"/>
            <a:ext cx="830461" cy="178594"/>
          </a:xfrm>
          <a:prstGeom prst="rect">
            <a:avLst/>
          </a:prstGeom>
        </p:spPr>
        <p:txBody>
          <a:bodyPr wrap="square" lIns="0" tIns="0" rIns="0" bIns="0" rtlCol="0">
            <a:noAutofit/>
          </a:bodyPr>
          <a:lstStyle/>
          <a:p>
            <a:pPr marL="17859">
              <a:lnSpc>
                <a:spcPts val="703"/>
              </a:lnSpc>
            </a:pPr>
            <a:endParaRPr sz="700"/>
          </a:p>
        </p:txBody>
      </p:sp>
      <p:sp>
        <p:nvSpPr>
          <p:cNvPr id="6" name="object 6"/>
          <p:cNvSpPr txBox="1"/>
          <p:nvPr/>
        </p:nvSpPr>
        <p:spPr>
          <a:xfrm>
            <a:off x="4741664" y="3259336"/>
            <a:ext cx="2169914" cy="892969"/>
          </a:xfrm>
          <a:prstGeom prst="rect">
            <a:avLst/>
          </a:prstGeom>
        </p:spPr>
        <p:txBody>
          <a:bodyPr wrap="square" lIns="0" tIns="0" rIns="0" bIns="0" rtlCol="0">
            <a:noAutofit/>
          </a:bodyPr>
          <a:lstStyle/>
          <a:p>
            <a:pPr marL="17859">
              <a:lnSpc>
                <a:spcPts val="703"/>
              </a:lnSpc>
            </a:pPr>
            <a:endParaRPr sz="700"/>
          </a:p>
        </p:txBody>
      </p:sp>
      <p:sp>
        <p:nvSpPr>
          <p:cNvPr id="5" name="object 5"/>
          <p:cNvSpPr txBox="1"/>
          <p:nvPr/>
        </p:nvSpPr>
        <p:spPr>
          <a:xfrm>
            <a:off x="6911578" y="3259336"/>
            <a:ext cx="1339453" cy="892969"/>
          </a:xfrm>
          <a:prstGeom prst="rect">
            <a:avLst/>
          </a:prstGeom>
        </p:spPr>
        <p:txBody>
          <a:bodyPr wrap="square" lIns="0" tIns="0" rIns="0" bIns="0" rtlCol="0">
            <a:noAutofit/>
          </a:bodyPr>
          <a:lstStyle/>
          <a:p>
            <a:pPr marL="17859">
              <a:lnSpc>
                <a:spcPts val="703"/>
              </a:lnSpc>
            </a:pPr>
            <a:endParaRPr sz="700"/>
          </a:p>
        </p:txBody>
      </p:sp>
      <p:sp>
        <p:nvSpPr>
          <p:cNvPr id="4" name="object 4"/>
          <p:cNvSpPr txBox="1"/>
          <p:nvPr/>
        </p:nvSpPr>
        <p:spPr>
          <a:xfrm>
            <a:off x="8251031" y="3259336"/>
            <a:ext cx="178594" cy="892969"/>
          </a:xfrm>
          <a:prstGeom prst="rect">
            <a:avLst/>
          </a:prstGeom>
        </p:spPr>
        <p:txBody>
          <a:bodyPr wrap="square" lIns="0" tIns="0" rIns="0" bIns="0" rtlCol="0">
            <a:noAutofit/>
          </a:bodyPr>
          <a:lstStyle/>
          <a:p>
            <a:pPr marL="17859">
              <a:lnSpc>
                <a:spcPts val="703"/>
              </a:lnSpc>
            </a:pPr>
            <a:endParaRPr sz="700"/>
          </a:p>
        </p:txBody>
      </p:sp>
      <p:sp>
        <p:nvSpPr>
          <p:cNvPr id="3" name="object 3"/>
          <p:cNvSpPr txBox="1"/>
          <p:nvPr/>
        </p:nvSpPr>
        <p:spPr>
          <a:xfrm>
            <a:off x="4741664" y="4152305"/>
            <a:ext cx="3687961" cy="178594"/>
          </a:xfrm>
          <a:prstGeom prst="rect">
            <a:avLst/>
          </a:prstGeom>
        </p:spPr>
        <p:txBody>
          <a:bodyPr wrap="square" lIns="0" tIns="0" rIns="0" bIns="0" rtlCol="0">
            <a:noAutofit/>
          </a:bodyPr>
          <a:lstStyle/>
          <a:p>
            <a:pPr marL="17859">
              <a:lnSpc>
                <a:spcPts val="703"/>
              </a:lnSpc>
            </a:pPr>
            <a:endParaRPr sz="700"/>
          </a:p>
        </p:txBody>
      </p:sp>
      <p:sp>
        <p:nvSpPr>
          <p:cNvPr id="2" name="object 2"/>
          <p:cNvSpPr txBox="1"/>
          <p:nvPr/>
        </p:nvSpPr>
        <p:spPr>
          <a:xfrm>
            <a:off x="0" y="0"/>
            <a:ext cx="9144000" cy="6858000"/>
          </a:xfrm>
          <a:prstGeom prst="rect">
            <a:avLst/>
          </a:prstGeom>
        </p:spPr>
        <p:txBody>
          <a:bodyPr wrap="square" lIns="0" tIns="0" rIns="0" bIns="0" rtlCol="0">
            <a:noAutofit/>
          </a:bodyPr>
          <a:lstStyle/>
          <a:p>
            <a:pPr>
              <a:lnSpc>
                <a:spcPts val="703"/>
              </a:lnSpc>
            </a:pPr>
            <a:endParaRPr sz="700">
              <a:latin typeface="Calibri" pitchFamily="34" charset="0"/>
            </a:endParaRPr>
          </a:p>
          <a:p>
            <a:pPr marL="928654">
              <a:lnSpc>
                <a:spcPct val="95825"/>
              </a:lnSpc>
              <a:spcBef>
                <a:spcPts val="856"/>
              </a:spcBef>
            </a:pPr>
            <a:r>
              <a:rPr sz="3400" dirty="0" smtClean="0">
                <a:solidFill>
                  <a:srgbClr val="FEFFFF"/>
                </a:solidFill>
                <a:latin typeface="Calibri" pitchFamily="34" charset="0"/>
                <a:cs typeface="Times New Roman"/>
              </a:rPr>
              <a:t>Fault-tolerance</a:t>
            </a:r>
            <a:endParaRPr sz="3400">
              <a:latin typeface="Calibri" pitchFamily="34" charset="0"/>
              <a:cs typeface="Times New Roman"/>
            </a:endParaRPr>
          </a:p>
          <a:p>
            <a:pPr marL="2766948" marR="2766903" algn="ctr">
              <a:lnSpc>
                <a:spcPct val="95825"/>
              </a:lnSpc>
              <a:spcBef>
                <a:spcPts val="3305"/>
              </a:spcBef>
            </a:pPr>
            <a:r>
              <a:rPr sz="2500" dirty="0" smtClean="0">
                <a:solidFill>
                  <a:srgbClr val="F56A40"/>
                </a:solidFill>
                <a:latin typeface="Calibri" pitchFamily="34" charset="0"/>
                <a:cs typeface="Times New Roman"/>
              </a:rPr>
              <a:t>Worker</a:t>
            </a:r>
            <a:r>
              <a:rPr sz="2500" spc="25" dirty="0" smtClean="0">
                <a:solidFill>
                  <a:srgbClr val="F56A40"/>
                </a:solidFill>
                <a:latin typeface="Calibri" pitchFamily="34" charset="0"/>
                <a:cs typeface="Times New Roman"/>
              </a:rPr>
              <a:t> </a:t>
            </a:r>
            <a:r>
              <a:rPr sz="2500" dirty="0" smtClean="0">
                <a:solidFill>
                  <a:srgbClr val="F56A40"/>
                </a:solidFill>
                <a:latin typeface="Calibri" pitchFamily="34" charset="0"/>
                <a:cs typeface="Times New Roman"/>
              </a:rPr>
              <a:t>process</a:t>
            </a:r>
            <a:r>
              <a:rPr sz="2500" spc="303" dirty="0" smtClean="0">
                <a:solidFill>
                  <a:srgbClr val="F56A40"/>
                </a:solidFill>
                <a:latin typeface="Calibri" pitchFamily="34" charset="0"/>
                <a:cs typeface="Times New Roman"/>
              </a:rPr>
              <a:t> </a:t>
            </a:r>
            <a:r>
              <a:rPr sz="2500" dirty="0" smtClean="0">
                <a:solidFill>
                  <a:srgbClr val="F56A40"/>
                </a:solidFill>
                <a:latin typeface="Calibri" pitchFamily="34" charset="0"/>
                <a:cs typeface="Times New Roman"/>
              </a:rPr>
              <a:t>goes</a:t>
            </a:r>
            <a:r>
              <a:rPr sz="2500" spc="278" dirty="0" smtClean="0">
                <a:solidFill>
                  <a:srgbClr val="F56A40"/>
                </a:solidFill>
                <a:latin typeface="Calibri" pitchFamily="34" charset="0"/>
                <a:cs typeface="Times New Roman"/>
              </a:rPr>
              <a:t> </a:t>
            </a:r>
            <a:r>
              <a:rPr sz="2500" dirty="0" smtClean="0">
                <a:solidFill>
                  <a:srgbClr val="F56A40"/>
                </a:solidFill>
                <a:latin typeface="Calibri" pitchFamily="34" charset="0"/>
                <a:cs typeface="Times New Roman"/>
              </a:rPr>
              <a:t>down</a:t>
            </a:r>
            <a:endParaRPr sz="2500">
              <a:latin typeface="Calibri" pitchFamily="34" charset="0"/>
              <a:cs typeface="Times New Roman"/>
            </a:endParaRPr>
          </a:p>
          <a:p>
            <a:pPr marL="2714528" marR="2736569">
              <a:lnSpc>
                <a:spcPts val="1898"/>
              </a:lnSpc>
              <a:spcBef>
                <a:spcPts val="1896"/>
              </a:spcBef>
            </a:pPr>
            <a:r>
              <a:rPr sz="1700" dirty="0" smtClean="0">
                <a:solidFill>
                  <a:srgbClr val="00A7DE"/>
                </a:solidFill>
                <a:latin typeface="Calibri" pitchFamily="34" charset="0"/>
                <a:cs typeface="Times New Roman"/>
              </a:rPr>
              <a:t>Supervisor</a:t>
            </a:r>
            <a:r>
              <a:rPr sz="1700" spc="-72"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will</a:t>
            </a:r>
            <a:r>
              <a:rPr sz="1700" spc="-131"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restart</a:t>
            </a:r>
            <a:r>
              <a:rPr sz="1700" spc="378"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the</a:t>
            </a:r>
            <a:r>
              <a:rPr sz="1700" spc="185"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worker</a:t>
            </a:r>
            <a:r>
              <a:rPr sz="1700" spc="-47"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process and</a:t>
            </a:r>
            <a:r>
              <a:rPr sz="1700" spc="122"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the</a:t>
            </a:r>
            <a:r>
              <a:rPr sz="1700" spc="185"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processing</a:t>
            </a:r>
            <a:r>
              <a:rPr sz="1700" spc="216"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will</a:t>
            </a:r>
            <a:r>
              <a:rPr sz="1700" spc="-131" dirty="0" smtClean="0">
                <a:solidFill>
                  <a:srgbClr val="00A7DE"/>
                </a:solidFill>
                <a:latin typeface="Calibri" pitchFamily="34" charset="0"/>
                <a:cs typeface="Times New Roman"/>
              </a:rPr>
              <a:t> </a:t>
            </a:r>
            <a:r>
              <a:rPr sz="1700" dirty="0" smtClean="0">
                <a:solidFill>
                  <a:srgbClr val="00A7DE"/>
                </a:solidFill>
                <a:latin typeface="Calibri" pitchFamily="34" charset="0"/>
                <a:cs typeface="Times New Roman"/>
              </a:rPr>
              <a:t>continue</a:t>
            </a:r>
            <a:endParaRPr sz="1700">
              <a:latin typeface="Calibri" pitchFamily="34" charset="0"/>
              <a:cs typeface="Times New Roman"/>
            </a:endParaRPr>
          </a:p>
          <a:p>
            <a:pPr marL="4375391">
              <a:lnSpc>
                <a:spcPct val="95825"/>
              </a:lnSpc>
              <a:spcBef>
                <a:spcPts val="1887"/>
              </a:spcBef>
            </a:pPr>
            <a:r>
              <a:rPr sz="1700" dirty="0" smtClean="0">
                <a:solidFill>
                  <a:srgbClr val="F2D6F1"/>
                </a:solidFill>
                <a:latin typeface="Calibri" pitchFamily="34" charset="0"/>
                <a:cs typeface="Times New Roman"/>
              </a:rPr>
              <a:t>Sending executor</a:t>
            </a:r>
            <a:r>
              <a:rPr sz="1700" spc="116" dirty="0" smtClean="0">
                <a:solidFill>
                  <a:srgbClr val="F2D6F1"/>
                </a:solidFill>
                <a:latin typeface="Calibri" pitchFamily="34" charset="0"/>
                <a:cs typeface="Times New Roman"/>
              </a:rPr>
              <a:t> </a:t>
            </a:r>
            <a:r>
              <a:rPr sz="1700" dirty="0" smtClean="0">
                <a:solidFill>
                  <a:srgbClr val="F2D6F1"/>
                </a:solidFill>
                <a:latin typeface="Calibri" pitchFamily="34" charset="0"/>
                <a:cs typeface="Times New Roman"/>
              </a:rPr>
              <a:t>heartbeat</a:t>
            </a:r>
            <a:endParaRPr sz="1700">
              <a:latin typeface="Calibri" pitchFamily="34" charset="0"/>
              <a:cs typeface="Times New Roman"/>
            </a:endParaRPr>
          </a:p>
          <a:p>
            <a:pPr marL="1231918" marR="1245268" algn="ctr">
              <a:lnSpc>
                <a:spcPct val="95825"/>
              </a:lnSpc>
              <a:spcBef>
                <a:spcPts val="7120"/>
              </a:spcBef>
            </a:pPr>
            <a:r>
              <a:rPr sz="1500" smtClean="0">
                <a:solidFill>
                  <a:srgbClr val="FEFFFF"/>
                </a:solidFill>
                <a:latin typeface="Calibri" pitchFamily="34" charset="0"/>
                <a:cs typeface="Times New Roman"/>
              </a:rPr>
              <a:t>Nimbus                        </a:t>
            </a:r>
            <a:r>
              <a:rPr sz="1500" spc="288" smtClean="0">
                <a:solidFill>
                  <a:srgbClr val="FEFFFF"/>
                </a:solidFill>
                <a:latin typeface="Calibri" pitchFamily="34" charset="0"/>
                <a:cs typeface="Times New Roman"/>
              </a:rPr>
              <a:t> </a:t>
            </a:r>
            <a:r>
              <a:rPr lang="en-US" sz="1500" spc="288"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ZooKeeper                     </a:t>
            </a:r>
            <a:r>
              <a:rPr sz="1500" spc="366" smtClean="0">
                <a:solidFill>
                  <a:srgbClr val="FEFFFF"/>
                </a:solidFill>
                <a:latin typeface="Calibri" pitchFamily="34" charset="0"/>
                <a:cs typeface="Times New Roman"/>
              </a:rPr>
              <a:t> </a:t>
            </a:r>
            <a:r>
              <a:rPr lang="en-US" sz="1500" spc="366"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Supervisor                        </a:t>
            </a:r>
            <a:r>
              <a:rPr sz="1500" spc="319" smtClean="0">
                <a:solidFill>
                  <a:srgbClr val="FEFFFF"/>
                </a:solidFill>
                <a:latin typeface="Calibri" pitchFamily="34" charset="0"/>
                <a:cs typeface="Times New Roman"/>
              </a:rPr>
              <a:t> </a:t>
            </a:r>
            <a:r>
              <a:rPr lang="en-US" sz="1500" spc="319" dirty="0" smtClean="0">
                <a:solidFill>
                  <a:srgbClr val="FEFFFF"/>
                </a:solidFill>
                <a:latin typeface="Calibri" pitchFamily="34" charset="0"/>
                <a:cs typeface="Times New Roman"/>
              </a:rPr>
              <a:t>  </a:t>
            </a:r>
            <a:r>
              <a:rPr sz="1500" smtClean="0">
                <a:solidFill>
                  <a:srgbClr val="FEFFFF"/>
                </a:solidFill>
                <a:latin typeface="Calibri" pitchFamily="34" charset="0"/>
                <a:cs typeface="Times New Roman"/>
              </a:rPr>
              <a:t>Worker</a:t>
            </a:r>
            <a:endParaRPr sz="1500">
              <a:latin typeface="Calibri" pitchFamily="34" charset="0"/>
              <a:cs typeface="Times New Roman"/>
            </a:endParaRPr>
          </a:p>
          <a:p>
            <a:pPr marL="1970358" marR="1846379" algn="r">
              <a:lnSpc>
                <a:spcPts val="2502"/>
              </a:lnSpc>
              <a:spcBef>
                <a:spcPts val="4979"/>
              </a:spcBef>
            </a:pPr>
            <a:r>
              <a:rPr sz="1700" dirty="0" smtClean="0">
                <a:solidFill>
                  <a:srgbClr val="FCE3DD"/>
                </a:solidFill>
                <a:latin typeface="Calibri" pitchFamily="34" charset="0"/>
                <a:cs typeface="Times New Roman"/>
              </a:rPr>
              <a:t>Monitoring                </a:t>
            </a:r>
            <a:r>
              <a:rPr sz="1700" spc="215" dirty="0" smtClean="0">
                <a:solidFill>
                  <a:srgbClr val="FCE3DD"/>
                </a:solidFill>
                <a:latin typeface="Calibri" pitchFamily="34" charset="0"/>
                <a:cs typeface="Times New Roman"/>
              </a:rPr>
              <a:t> </a:t>
            </a:r>
            <a:r>
              <a:rPr sz="1700" dirty="0" smtClean="0">
                <a:solidFill>
                  <a:srgbClr val="CDF0FF"/>
                </a:solidFill>
                <a:latin typeface="Calibri" pitchFamily="34" charset="0"/>
                <a:cs typeface="Times New Roman"/>
              </a:rPr>
              <a:t>Synchronizing           </a:t>
            </a:r>
            <a:r>
              <a:rPr sz="1700" spc="225"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Reading</a:t>
            </a:r>
            <a:r>
              <a:rPr sz="1700" spc="-56"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worker </a:t>
            </a:r>
            <a:r>
              <a:rPr sz="1700" dirty="0" smtClean="0">
                <a:solidFill>
                  <a:srgbClr val="FCE3DD"/>
                </a:solidFill>
                <a:latin typeface="Calibri" pitchFamily="34" charset="0"/>
                <a:cs typeface="Times New Roman"/>
              </a:rPr>
              <a:t>cluster</a:t>
            </a:r>
            <a:r>
              <a:rPr sz="1700" spc="179" dirty="0" smtClean="0">
                <a:solidFill>
                  <a:srgbClr val="FCE3DD"/>
                </a:solidFill>
                <a:latin typeface="Calibri" pitchFamily="34" charset="0"/>
                <a:cs typeface="Times New Roman"/>
              </a:rPr>
              <a:t> </a:t>
            </a:r>
            <a:r>
              <a:rPr sz="1700" dirty="0" smtClean="0">
                <a:solidFill>
                  <a:srgbClr val="FCE3DD"/>
                </a:solidFill>
                <a:latin typeface="Calibri" pitchFamily="34" charset="0"/>
                <a:cs typeface="Times New Roman"/>
              </a:rPr>
              <a:t>state               </a:t>
            </a:r>
            <a:r>
              <a:rPr sz="1700" spc="165" dirty="0" smtClean="0">
                <a:solidFill>
                  <a:srgbClr val="FCE3DD"/>
                </a:solidFill>
                <a:latin typeface="Calibri" pitchFamily="34" charset="0"/>
                <a:cs typeface="Times New Roman"/>
              </a:rPr>
              <a:t> </a:t>
            </a:r>
            <a:r>
              <a:rPr sz="1700" dirty="0" smtClean="0">
                <a:solidFill>
                  <a:srgbClr val="CDF0FF"/>
                </a:solidFill>
                <a:latin typeface="Calibri" pitchFamily="34" charset="0"/>
                <a:cs typeface="Times New Roman"/>
              </a:rPr>
              <a:t>assignment                </a:t>
            </a:r>
            <a:r>
              <a:rPr sz="1700" spc="416"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heartbeat </a:t>
            </a:r>
            <a:r>
              <a:rPr sz="1700" spc="72" dirty="0" smtClean="0">
                <a:solidFill>
                  <a:srgbClr val="CDF0FF"/>
                </a:solidFill>
                <a:latin typeface="Calibri" pitchFamily="34" charset="0"/>
                <a:cs typeface="Times New Roman"/>
              </a:rPr>
              <a:t> </a:t>
            </a:r>
            <a:r>
              <a:rPr sz="1700" dirty="0" smtClean="0">
                <a:solidFill>
                  <a:srgbClr val="CDF0FF"/>
                </a:solidFill>
                <a:latin typeface="Calibri" pitchFamily="34" charset="0"/>
                <a:cs typeface="Times New Roman"/>
              </a:rPr>
              <a:t>from Sending heartbeat      </a:t>
            </a:r>
            <a:r>
              <a:rPr sz="1700" spc="26"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local</a:t>
            </a:r>
            <a:r>
              <a:rPr sz="2500" spc="-32" baseline="19325"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file</a:t>
            </a:r>
            <a:r>
              <a:rPr sz="2500" spc="-22" baseline="19325" dirty="0" smtClean="0">
                <a:solidFill>
                  <a:srgbClr val="CDF0FF"/>
                </a:solidFill>
                <a:latin typeface="Calibri" pitchFamily="34" charset="0"/>
                <a:cs typeface="Times New Roman"/>
              </a:rPr>
              <a:t> </a:t>
            </a:r>
            <a:r>
              <a:rPr sz="2500" baseline="19325" dirty="0" smtClean="0">
                <a:solidFill>
                  <a:srgbClr val="CDF0FF"/>
                </a:solidFill>
                <a:latin typeface="Calibri" pitchFamily="34" charset="0"/>
                <a:cs typeface="Times New Roman"/>
              </a:rPr>
              <a:t>system</a:t>
            </a:r>
            <a:endParaRPr sz="1700">
              <a:latin typeface="Calibri" pitchFamily="34" charset="0"/>
              <a:cs typeface="Times New Roman"/>
            </a:endParaRPr>
          </a:p>
        </p:txBody>
      </p:sp>
      <p:sp>
        <p:nvSpPr>
          <p:cNvPr id="38" name="Right Arrow 37"/>
          <p:cNvSpPr/>
          <p:nvPr/>
        </p:nvSpPr>
        <p:spPr bwMode="auto">
          <a:xfrm rot="5400000">
            <a:off x="6447308" y="3687292"/>
            <a:ext cx="3006216" cy="50843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IN" sz="1800" b="0" i="0" u="none" strike="noStrike" cap="none" normalizeH="0" baseline="0" dirty="0" smtClean="0">
              <a:ln>
                <a:noFill/>
              </a:ln>
              <a:solidFill>
                <a:schemeClr val="bg1"/>
              </a:solidFill>
              <a:effectLst/>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3"/>
          <p:cNvSpPr>
            <a:spLocks noGrp="1"/>
          </p:cNvSpPr>
          <p:nvPr>
            <p:ph type="title"/>
          </p:nvPr>
        </p:nvSpPr>
        <p:spPr>
          <a:xfrm>
            <a:off x="609600" y="1219200"/>
            <a:ext cx="7848600" cy="4572000"/>
          </a:xfrm>
        </p:spPr>
        <p:txBody>
          <a:bodyPr numCol="1"/>
          <a:lstStyle/>
          <a:p>
            <a:pPr algn="l"/>
            <a:r>
              <a:rPr lang="en-US" sz="2400" dirty="0" smtClean="0">
                <a:solidFill>
                  <a:schemeClr val="bg1"/>
                </a:solidFill>
                <a:latin typeface="Calibri" pitchFamily="34" charset="0"/>
              </a:rPr>
              <a:t>The tuple trees that are made incomplete due to the bolt task failure will  time-out and the spout will be able to replay the source tuple for that tree. </a:t>
            </a:r>
            <a:br>
              <a:rPr lang="en-US" sz="2400" dirty="0" smtClean="0">
                <a:solidFill>
                  <a:schemeClr val="bg1"/>
                </a:solidFill>
                <a:latin typeface="Calibri" pitchFamily="34" charset="0"/>
              </a:rPr>
            </a:br>
            <a:r>
              <a:rPr lang="en-US" sz="2400" dirty="0" smtClean="0">
                <a:solidFill>
                  <a:schemeClr val="bg1"/>
                </a:solidFill>
                <a:latin typeface="Calibri" pitchFamily="34" charset="0"/>
              </a:rPr>
              <a:t/>
            </a:r>
            <a:br>
              <a:rPr lang="en-US" sz="2400" dirty="0" smtClean="0">
                <a:solidFill>
                  <a:schemeClr val="bg1"/>
                </a:solidFill>
                <a:latin typeface="Calibri" pitchFamily="34" charset="0"/>
              </a:rPr>
            </a:br>
            <a:r>
              <a:rPr lang="en-US" sz="2400" dirty="0" smtClean="0">
                <a:solidFill>
                  <a:schemeClr val="bg1"/>
                </a:solidFill>
                <a:latin typeface="Calibri" pitchFamily="34" charset="0"/>
              </a:rPr>
              <a:t>Tuples that have already successfully completed will not be replayed. </a:t>
            </a:r>
            <a:br>
              <a:rPr lang="en-US" sz="2400" dirty="0" smtClean="0">
                <a:solidFill>
                  <a:schemeClr val="bg1"/>
                </a:solidFill>
                <a:latin typeface="Calibri" pitchFamily="34" charset="0"/>
              </a:rPr>
            </a:br>
            <a:r>
              <a:rPr lang="en-US" sz="2400" dirty="0" smtClean="0">
                <a:solidFill>
                  <a:schemeClr val="bg1"/>
                </a:solidFill>
                <a:latin typeface="Calibri" pitchFamily="34" charset="0"/>
              </a:rPr>
              <a:t/>
            </a:r>
            <a:br>
              <a:rPr lang="en-US" sz="2400" dirty="0" smtClean="0">
                <a:solidFill>
                  <a:schemeClr val="bg1"/>
                </a:solidFill>
                <a:latin typeface="Calibri" pitchFamily="34" charset="0"/>
              </a:rPr>
            </a:br>
            <a:r>
              <a:rPr lang="en-US" sz="2400" dirty="0" smtClean="0">
                <a:solidFill>
                  <a:schemeClr val="bg1"/>
                </a:solidFill>
                <a:latin typeface="Calibri" pitchFamily="34" charset="0"/>
              </a:rPr>
              <a:t>So generally you keep any persistent state in a database, oftentimes doing something like waiting to ACK tuples until you've done a batch update to the database. </a:t>
            </a:r>
            <a:br>
              <a:rPr lang="en-US" sz="2400" dirty="0" smtClean="0">
                <a:solidFill>
                  <a:schemeClr val="bg1"/>
                </a:solidFill>
                <a:latin typeface="Calibri" pitchFamily="34" charset="0"/>
              </a:rPr>
            </a:br>
            <a:r>
              <a:rPr lang="en-US" sz="2400" dirty="0" smtClean="0">
                <a:solidFill>
                  <a:schemeClr val="bg1"/>
                </a:solidFill>
                <a:latin typeface="Calibri" pitchFamily="34" charset="0"/>
              </a:rPr>
              <a:t/>
            </a:r>
            <a:br>
              <a:rPr lang="en-US" sz="2400" dirty="0" smtClean="0">
                <a:solidFill>
                  <a:schemeClr val="bg1"/>
                </a:solidFill>
                <a:latin typeface="Calibri" pitchFamily="34" charset="0"/>
              </a:rPr>
            </a:br>
            <a:r>
              <a:rPr lang="en-US" sz="2400" b="1" i="1" dirty="0" smtClean="0">
                <a:solidFill>
                  <a:schemeClr val="bg1"/>
                </a:solidFill>
                <a:latin typeface="Calibri" pitchFamily="34" charset="0"/>
              </a:rPr>
              <a:t>Stateful bolts</a:t>
            </a:r>
            <a:r>
              <a:rPr lang="en-US" sz="2400" dirty="0" smtClean="0">
                <a:solidFill>
                  <a:schemeClr val="bg1"/>
                </a:solidFill>
                <a:latin typeface="Calibri" pitchFamily="34" charset="0"/>
              </a:rPr>
              <a:t> will just be a much more efficient way of keeping a large amount of state at hand in a bolt.</a:t>
            </a:r>
            <a:br>
              <a:rPr lang="en-US" sz="2400" dirty="0" smtClean="0">
                <a:solidFill>
                  <a:schemeClr val="bg1"/>
                </a:solidFill>
                <a:latin typeface="Calibri" pitchFamily="34" charset="0"/>
              </a:rPr>
            </a:br>
            <a:endParaRPr lang="en-US" sz="2400" dirty="0" smtClean="0">
              <a:solidFill>
                <a:schemeClr val="bg1"/>
              </a:solidFill>
              <a:latin typeface="Calibri" pitchFamily="34" charset="0"/>
            </a:endParaRPr>
          </a:p>
        </p:txBody>
      </p:sp>
      <p:sp>
        <p:nvSpPr>
          <p:cNvPr id="25602" name="Content Placeholder 3"/>
          <p:cNvSpPr>
            <a:spLocks noGrp="1"/>
          </p:cNvSpPr>
          <p:nvPr>
            <p:ph idx="1"/>
          </p:nvPr>
        </p:nvSpPr>
        <p:spPr>
          <a:xfrm>
            <a:off x="2743200" y="228600"/>
            <a:ext cx="3657600" cy="609600"/>
          </a:xfrm>
        </p:spPr>
        <p:txBody>
          <a:bodyPr/>
          <a:lstStyle/>
          <a:p>
            <a:pPr algn="ctr">
              <a:buNone/>
            </a:pPr>
            <a:r>
              <a:rPr lang="en-US" sz="4400" dirty="0" smtClean="0">
                <a:latin typeface="Calibri" pitchFamily="34" charset="0"/>
              </a:rPr>
              <a:t>Proposed Idea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219200"/>
            <a:ext cx="8153400" cy="5244705"/>
          </a:xfrm>
          <a:prstGeom prst="rect">
            <a:avLst/>
          </a:prstGeom>
          <a:noFill/>
        </p:spPr>
        <p:txBody>
          <a:bodyPr wrap="square" rtlCol="0">
            <a:spAutoFit/>
          </a:bodyPr>
          <a:lstStyle/>
          <a:p>
            <a:pPr algn="just"/>
            <a:r>
              <a:rPr lang="en-US" sz="2400" b="1" dirty="0" smtClean="0">
                <a:solidFill>
                  <a:schemeClr val="bg1"/>
                </a:solidFill>
                <a:latin typeface="Calibri" pitchFamily="34" charset="0"/>
              </a:rPr>
              <a:t>Apache Maven</a:t>
            </a:r>
          </a:p>
          <a:p>
            <a:pPr algn="just"/>
            <a:r>
              <a:rPr lang="en-IN" sz="2400" dirty="0" smtClean="0">
                <a:solidFill>
                  <a:schemeClr val="bg1"/>
                </a:solidFill>
                <a:latin typeface="Calibri" pitchFamily="34" charset="0"/>
              </a:rPr>
              <a:t>Apache Maven is a software project management and comprehension tool. Based on the concept of a project object model (POM), Maven can manage a project's build, reporting and documentation from a central piece of information.</a:t>
            </a:r>
            <a:endParaRPr lang="en-US" sz="2400" dirty="0" smtClean="0">
              <a:solidFill>
                <a:schemeClr val="bg1"/>
              </a:solidFill>
              <a:latin typeface="Calibri" pitchFamily="34" charset="0"/>
            </a:endParaRPr>
          </a:p>
          <a:p>
            <a:pPr algn="just"/>
            <a:endParaRPr lang="en-US" sz="2400" b="1" dirty="0" smtClean="0">
              <a:solidFill>
                <a:schemeClr val="bg1"/>
              </a:solidFill>
              <a:latin typeface="Calibri" pitchFamily="34" charset="0"/>
            </a:endParaRPr>
          </a:p>
          <a:p>
            <a:pPr algn="just"/>
            <a:r>
              <a:rPr lang="en-US" sz="2400" b="1" dirty="0" smtClean="0">
                <a:solidFill>
                  <a:schemeClr val="bg1"/>
                </a:solidFill>
                <a:latin typeface="Calibri" pitchFamily="34" charset="0"/>
              </a:rPr>
              <a:t>Apache Kafka</a:t>
            </a:r>
          </a:p>
          <a:p>
            <a:pPr algn="just"/>
            <a:r>
              <a:rPr lang="en-IN" sz="2400" dirty="0" smtClean="0">
                <a:solidFill>
                  <a:schemeClr val="bg1"/>
                </a:solidFill>
                <a:latin typeface="Calibri" pitchFamily="34" charset="0"/>
              </a:rPr>
              <a:t>Kafka is a distributed, partitioned, replicated commit log service. It provides the functionality of a messaging system, but with a unique design.</a:t>
            </a:r>
            <a:endParaRPr lang="en-US" sz="2400" dirty="0" smtClean="0">
              <a:solidFill>
                <a:schemeClr val="bg1"/>
              </a:solidFill>
              <a:latin typeface="Calibri" pitchFamily="34" charset="0"/>
            </a:endParaRPr>
          </a:p>
          <a:p>
            <a:pPr algn="just"/>
            <a:endParaRPr lang="en-US" sz="2400" dirty="0" smtClean="0">
              <a:solidFill>
                <a:schemeClr val="bg1"/>
              </a:solidFill>
              <a:latin typeface="Calibri" pitchFamily="34" charset="0"/>
            </a:endParaRPr>
          </a:p>
          <a:p>
            <a:r>
              <a:rPr lang="en-US" sz="2400" b="1" dirty="0" smtClean="0">
                <a:solidFill>
                  <a:schemeClr val="bg1"/>
                </a:solidFill>
                <a:latin typeface="Calibri" pitchFamily="34" charset="0"/>
              </a:rPr>
              <a:t>Redis</a:t>
            </a:r>
          </a:p>
          <a:p>
            <a:r>
              <a:rPr lang="en-IN" sz="2400" dirty="0" smtClean="0">
                <a:solidFill>
                  <a:schemeClr val="bg1"/>
                </a:solidFill>
                <a:latin typeface="Calibri" pitchFamily="34" charset="0"/>
              </a:rPr>
              <a:t>Redis is an in-memory database that persists on disk. The data model is key-value, but many different kind of values are supported: Strings, Lists, Sets, Sorted Sets, Hashes.</a:t>
            </a:r>
            <a:endParaRPr lang="en-IN" sz="2400" dirty="0">
              <a:solidFill>
                <a:schemeClr val="bg1"/>
              </a:solidFill>
              <a:latin typeface="Calibri" pitchFamily="34" charset="0"/>
            </a:endParaRPr>
          </a:p>
        </p:txBody>
      </p:sp>
      <p:sp>
        <p:nvSpPr>
          <p:cNvPr id="6" name="Content Placeholder 3"/>
          <p:cNvSpPr>
            <a:spLocks noGrp="1"/>
          </p:cNvSpPr>
          <p:nvPr>
            <p:ph idx="1"/>
          </p:nvPr>
        </p:nvSpPr>
        <p:spPr>
          <a:xfrm>
            <a:off x="1981200" y="228600"/>
            <a:ext cx="5334000" cy="609600"/>
          </a:xfrm>
        </p:spPr>
        <p:txBody>
          <a:bodyPr/>
          <a:lstStyle/>
          <a:p>
            <a:pPr algn="ctr">
              <a:buNone/>
            </a:pPr>
            <a:r>
              <a:rPr lang="en-US" dirty="0" smtClean="0">
                <a:latin typeface="Calibri" pitchFamily="34" charset="0"/>
              </a:rPr>
              <a:t>Supporting technologies used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1"/>
          <p:cNvSpPr>
            <a:spLocks noChangeArrowheads="1"/>
          </p:cNvSpPr>
          <p:nvPr/>
        </p:nvSpPr>
        <p:spPr bwMode="auto">
          <a:xfrm>
            <a:off x="457200" y="274638"/>
            <a:ext cx="8229600" cy="1143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4400" dirty="0">
              <a:solidFill>
                <a:srgbClr val="FFFFFF"/>
              </a:solidFill>
              <a:latin typeface="Calibri" pitchFamily="-84" charset="0"/>
            </a:endParaRPr>
          </a:p>
        </p:txBody>
      </p:sp>
      <p:sp>
        <p:nvSpPr>
          <p:cNvPr id="5123" name="AutoShape 2"/>
          <p:cNvSpPr>
            <a:spLocks noChangeArrowheads="1"/>
          </p:cNvSpPr>
          <p:nvPr/>
        </p:nvSpPr>
        <p:spPr bwMode="auto">
          <a:xfrm>
            <a:off x="457200" y="1600200"/>
            <a:ext cx="8229600" cy="4525963"/>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a:solidFill>
                  <a:srgbClr val="FFFFFF"/>
                </a:solidFill>
                <a:latin typeface="Calibri" pitchFamily="-84" charset="0"/>
              </a:rPr>
              <a:t>Background</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a:solidFill>
                  <a:srgbClr val="FFFFFF"/>
                </a:solidFill>
                <a:latin typeface="Calibri" pitchFamily="-84" charset="0"/>
              </a:rPr>
              <a:t>Why Storm</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smtClean="0">
                <a:solidFill>
                  <a:srgbClr val="FFFFFF"/>
                </a:solidFill>
                <a:latin typeface="Calibri" pitchFamily="-84" charset="0"/>
              </a:rPr>
              <a:t>Components</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smtClean="0">
                <a:solidFill>
                  <a:srgbClr val="FFFFFF"/>
                </a:solidFill>
                <a:latin typeface="Calibri" pitchFamily="-84" charset="0"/>
              </a:rPr>
              <a:t>Fault-tolerance in Storm</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smtClean="0">
                <a:solidFill>
                  <a:srgbClr val="FFFFFF"/>
                </a:solidFill>
                <a:latin typeface="Calibri" pitchFamily="-84" charset="0"/>
              </a:rPr>
              <a:t>Proposed Idea</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smtClean="0">
                <a:solidFill>
                  <a:srgbClr val="FFFFFF"/>
                </a:solidFill>
                <a:latin typeface="Calibri" pitchFamily="-84" charset="0"/>
              </a:rPr>
              <a:t>Implementation Design</a:t>
            </a:r>
            <a:endParaRPr lang="en-US" sz="3200" dirty="0" smtClean="0">
              <a:solidFill>
                <a:srgbClr val="FFFFFF"/>
              </a:solidFill>
              <a:latin typeface="Calibri" pitchFamily="-84" charset="0"/>
            </a:endParaRP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smtClean="0">
                <a:solidFill>
                  <a:srgbClr val="FFFFFF"/>
                </a:solidFill>
                <a:latin typeface="Calibri" pitchFamily="-84" charset="0"/>
              </a:rPr>
              <a:t>Companies using STORM</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smtClean="0">
                <a:solidFill>
                  <a:srgbClr val="FFFFFF"/>
                </a:solidFill>
                <a:latin typeface="Calibri" pitchFamily="-84" charset="0"/>
              </a:rPr>
              <a:t>References</a:t>
            </a:r>
            <a:endParaRPr lang="en-IN" sz="3200" dirty="0">
              <a:solidFill>
                <a:srgbClr val="FFFFFF"/>
              </a:solidFill>
              <a:latin typeface="Calibri" pitchFamily="-84" charset="0"/>
            </a:endParaRPr>
          </a:p>
        </p:txBody>
      </p:sp>
      <p:sp>
        <p:nvSpPr>
          <p:cNvPr id="5124" name="Rectangle 3"/>
          <p:cNvSpPr>
            <a:spLocks noChangeArrowheads="1"/>
          </p:cNvSpPr>
          <p:nvPr/>
        </p:nvSpPr>
        <p:spPr bwMode="auto">
          <a:xfrm>
            <a:off x="4014788" y="147638"/>
            <a:ext cx="1879600" cy="720725"/>
          </a:xfrm>
          <a:prstGeom prst="rect">
            <a:avLst/>
          </a:prstGeom>
          <a:noFill/>
          <a:ln w="9525">
            <a:noFill/>
            <a:miter lim="800000"/>
            <a:headEnd/>
            <a:tailEnd/>
          </a:ln>
        </p:spPr>
        <p:txBody>
          <a:bodyPr wrap="none">
            <a:spAutoFit/>
          </a:bodyPr>
          <a:lstStyle/>
          <a:p>
            <a:r>
              <a:rPr lang="en-IN" sz="4400" dirty="0">
                <a:solidFill>
                  <a:srgbClr val="FFFFFF"/>
                </a:solidFill>
                <a:latin typeface="Calibri" pitchFamily="-84" charset="0"/>
              </a:rPr>
              <a:t>Outline</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Kafka?</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Redis?</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round/>
            <a:headEnd/>
            <a:tailEnd/>
          </a:ln>
        </p:spPr>
      </p:pic>
      <p:sp>
        <p:nvSpPr>
          <p:cNvPr id="8" name="AutoShape 2"/>
          <p:cNvSpPr>
            <a:spLocks noChangeArrowheads="1"/>
          </p:cNvSpPr>
          <p:nvPr/>
        </p:nvSpPr>
        <p:spPr bwMode="auto">
          <a:xfrm>
            <a:off x="0" y="3141663"/>
            <a:ext cx="9144000" cy="1439862"/>
          </a:xfrm>
          <a:custGeom>
            <a:avLst/>
            <a:gdLst>
              <a:gd name="T0" fmla="*/ 9144000 w 9144000"/>
              <a:gd name="T1" fmla="*/ 719931 h 1439862"/>
              <a:gd name="T2" fmla="*/ 4572000 w 9144000"/>
              <a:gd name="T3" fmla="*/ 1439862 h 1439862"/>
              <a:gd name="T4" fmla="*/ 0 w 9144000"/>
              <a:gd name="T5" fmla="*/ 719931 h 1439862"/>
              <a:gd name="T6" fmla="*/ 4572000 w 9144000"/>
              <a:gd name="T7" fmla="*/ 0 h 1439862"/>
              <a:gd name="T8" fmla="*/ 0 60000 65536"/>
              <a:gd name="T9" fmla="*/ 5898240 60000 65536"/>
              <a:gd name="T10" fmla="*/ 11796480 60000 65536"/>
              <a:gd name="T11" fmla="*/ 17694720 60000 65536"/>
              <a:gd name="T12" fmla="*/ 0 w 9144000"/>
              <a:gd name="T13" fmla="*/ 0 h 1439862"/>
              <a:gd name="T14" fmla="*/ 9144000 w 9144000"/>
              <a:gd name="T15" fmla="*/ 1439862 h 1439862"/>
            </a:gdLst>
            <a:ahLst/>
            <a:cxnLst>
              <a:cxn ang="T8">
                <a:pos x="T0" y="T1"/>
              </a:cxn>
              <a:cxn ang="T9">
                <a:pos x="T2" y="T3"/>
              </a:cxn>
              <a:cxn ang="T10">
                <a:pos x="T4" y="T5"/>
              </a:cxn>
              <a:cxn ang="T11">
                <a:pos x="T6" y="T7"/>
              </a:cxn>
            </a:cxnLst>
            <a:rect l="T12" t="T13" r="T14" b="T15"/>
            <a:pathLst>
              <a:path w="9144000" h="1439862">
                <a:moveTo>
                  <a:pt x="0" y="0"/>
                </a:moveTo>
                <a:lnTo>
                  <a:pt x="25399" y="0"/>
                </a:lnTo>
                <a:lnTo>
                  <a:pt x="25399" y="3999"/>
                </a:lnTo>
                <a:lnTo>
                  <a:pt x="0" y="3999"/>
                </a:lnTo>
                <a:close/>
              </a:path>
            </a:pathLst>
          </a:custGeom>
          <a:solidFill>
            <a:srgbClr val="000000"/>
          </a:solidFill>
          <a:ln w="9525">
            <a:noFill/>
            <a:round/>
            <a:headEnd/>
            <a:tailEnd/>
          </a:ln>
        </p:spPr>
        <p:txBody>
          <a:bodyPr wrap="none" anchor="ctr"/>
          <a:lstStyle/>
          <a:p>
            <a:endParaRPr lang="en-US" dirty="0"/>
          </a:p>
        </p:txBody>
      </p:sp>
      <p:sp>
        <p:nvSpPr>
          <p:cNvPr id="9" name="AutoShape 3"/>
          <p:cNvSpPr>
            <a:spLocks noChangeArrowheads="1"/>
          </p:cNvSpPr>
          <p:nvPr/>
        </p:nvSpPr>
        <p:spPr bwMode="auto">
          <a:xfrm>
            <a:off x="34925" y="3476625"/>
            <a:ext cx="9036050" cy="1751013"/>
          </a:xfrm>
          <a:custGeom>
            <a:avLst/>
            <a:gdLst>
              <a:gd name="T0" fmla="*/ 9036050 w 9036050"/>
              <a:gd name="T1" fmla="*/ 875507 h 1751013"/>
              <a:gd name="T2" fmla="*/ 4518025 w 9036050"/>
              <a:gd name="T3" fmla="*/ 1751013 h 1751013"/>
              <a:gd name="T4" fmla="*/ 0 w 9036050"/>
              <a:gd name="T5" fmla="*/ 875507 h 1751013"/>
              <a:gd name="T6" fmla="*/ 4518025 w 9036050"/>
              <a:gd name="T7" fmla="*/ 0 h 1751013"/>
              <a:gd name="T8" fmla="*/ 0 60000 65536"/>
              <a:gd name="T9" fmla="*/ 5898240 60000 65536"/>
              <a:gd name="T10" fmla="*/ 11796480 60000 65536"/>
              <a:gd name="T11" fmla="*/ 17694720 60000 65536"/>
              <a:gd name="T12" fmla="*/ 0 w 9036050"/>
              <a:gd name="T13" fmla="*/ 0 h 1751013"/>
              <a:gd name="T14" fmla="*/ 9036050 w 9036050"/>
              <a:gd name="T15" fmla="*/ 1751013 h 1751013"/>
            </a:gdLst>
            <a:ahLst/>
            <a:cxnLst>
              <a:cxn ang="T8">
                <a:pos x="T0" y="T1"/>
              </a:cxn>
              <a:cxn ang="T9">
                <a:pos x="T2" y="T3"/>
              </a:cxn>
              <a:cxn ang="T10">
                <a:pos x="T4" y="T5"/>
              </a:cxn>
              <a:cxn ang="T11">
                <a:pos x="T6" y="T7"/>
              </a:cxn>
            </a:cxnLst>
            <a:rect l="T12" t="T13" r="T14" b="T15"/>
            <a:pathLst>
              <a:path w="9036050" h="1751013">
                <a:moveTo>
                  <a:pt x="0" y="0"/>
                </a:moveTo>
                <a:lnTo>
                  <a:pt x="25100" y="0"/>
                </a:lnTo>
                <a:lnTo>
                  <a:pt x="25100" y="4867"/>
                </a:lnTo>
                <a:lnTo>
                  <a:pt x="0" y="4867"/>
                </a:lnTo>
                <a:close/>
              </a:path>
            </a:pathLst>
          </a:custGeom>
          <a:noFill/>
          <a:ln w="9525">
            <a:noFill/>
            <a:round/>
            <a:headEnd/>
            <a:tailEnd/>
          </a:ln>
        </p:spPr>
        <p:txBody>
          <a:bodyPr lIns="90000" tIns="45000" rIns="90000" bIns="45000"/>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3600" dirty="0">
                <a:solidFill>
                  <a:srgbClr val="FFFFFF"/>
                </a:solidFill>
                <a:latin typeface="Calibri" pitchFamily="-84" charset="0"/>
              </a:rPr>
              <a:t>                                                                                        </a:t>
            </a:r>
            <a:r>
              <a:rPr lang="en-IN" sz="3600" dirty="0" smtClean="0">
                <a:solidFill>
                  <a:srgbClr val="FFFFFF"/>
                </a:solidFill>
                <a:latin typeface="Calibri" pitchFamily="-84" charset="0"/>
              </a:rPr>
              <a:t>Implementation Design</a:t>
            </a:r>
            <a:endParaRPr lang="en-IN" sz="3600" dirty="0">
              <a:solidFill>
                <a:srgbClr val="FFFFFF"/>
              </a:solidFill>
              <a:latin typeface="Calibri" pitchFamily="-84" charset="0"/>
            </a:endParaRP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sz="3600" dirty="0">
              <a:solidFill>
                <a:srgbClr val="FFFFFF"/>
              </a:solidFill>
              <a:latin typeface="Calibri" pitchFamily="-8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alpha val="0"/>
          </a:srgbClr>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838200"/>
            <a:ext cx="8360554" cy="5791200"/>
          </a:xfrm>
          <a:prstGeom prst="rect">
            <a:avLst/>
          </a:prstGeom>
          <a:noFill/>
          <a:ln w="9525">
            <a:noFill/>
            <a:miter lim="800000"/>
            <a:headEnd/>
            <a:tailEnd/>
          </a:ln>
          <a:effectLst/>
        </p:spPr>
      </p:pic>
      <p:sp>
        <p:nvSpPr>
          <p:cNvPr id="5" name="Content Placeholder 3"/>
          <p:cNvSpPr>
            <a:spLocks noGrp="1"/>
          </p:cNvSpPr>
          <p:nvPr>
            <p:ph idx="1"/>
          </p:nvPr>
        </p:nvSpPr>
        <p:spPr>
          <a:xfrm>
            <a:off x="3124200" y="152400"/>
            <a:ext cx="3657600" cy="609600"/>
          </a:xfrm>
        </p:spPr>
        <p:txBody>
          <a:bodyPr/>
          <a:lstStyle/>
          <a:p>
            <a:pPr algn="ctr">
              <a:buNone/>
            </a:pPr>
            <a:r>
              <a:rPr lang="en-US" dirty="0" smtClean="0">
                <a:solidFill>
                  <a:schemeClr val="tx1"/>
                </a:solidFill>
                <a:latin typeface="Calibri" pitchFamily="34" charset="0"/>
              </a:rPr>
              <a:t>Use Case Diagram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alpha val="0"/>
          </a:srgbClr>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43307" y="685800"/>
            <a:ext cx="7800257" cy="6019800"/>
          </a:xfrm>
          <a:prstGeom prst="rect">
            <a:avLst/>
          </a:prstGeom>
          <a:noFill/>
          <a:ln w="9525">
            <a:noFill/>
            <a:miter lim="800000"/>
            <a:headEnd/>
            <a:tailEnd/>
          </a:ln>
          <a:effectLst/>
        </p:spPr>
      </p:pic>
      <p:sp>
        <p:nvSpPr>
          <p:cNvPr id="5" name="Content Placeholder 3"/>
          <p:cNvSpPr>
            <a:spLocks noGrp="1"/>
          </p:cNvSpPr>
          <p:nvPr>
            <p:ph idx="1"/>
          </p:nvPr>
        </p:nvSpPr>
        <p:spPr>
          <a:xfrm>
            <a:off x="3124200" y="152400"/>
            <a:ext cx="3657600" cy="609600"/>
          </a:xfrm>
        </p:spPr>
        <p:txBody>
          <a:bodyPr/>
          <a:lstStyle/>
          <a:p>
            <a:pPr algn="ctr">
              <a:buNone/>
            </a:pPr>
            <a:r>
              <a:rPr lang="en-US" dirty="0" smtClean="0">
                <a:solidFill>
                  <a:schemeClr val="tx1"/>
                </a:solidFill>
                <a:latin typeface="Calibri" pitchFamily="34" charset="0"/>
              </a:rPr>
              <a:t>Class Diagram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alpha val="0"/>
          </a:srgbClr>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53925" y="1143001"/>
            <a:ext cx="7745236" cy="5410199"/>
          </a:xfrm>
          <a:prstGeom prst="rect">
            <a:avLst/>
          </a:prstGeom>
          <a:noFill/>
          <a:ln w="9525">
            <a:noFill/>
            <a:miter lim="800000"/>
            <a:headEnd/>
            <a:tailEnd/>
          </a:ln>
          <a:effectLst/>
        </p:spPr>
      </p:pic>
      <p:sp>
        <p:nvSpPr>
          <p:cNvPr id="5" name="Content Placeholder 3"/>
          <p:cNvSpPr>
            <a:spLocks noGrp="1"/>
          </p:cNvSpPr>
          <p:nvPr>
            <p:ph idx="1"/>
          </p:nvPr>
        </p:nvSpPr>
        <p:spPr>
          <a:xfrm>
            <a:off x="3124200" y="152400"/>
            <a:ext cx="3962400" cy="609600"/>
          </a:xfrm>
        </p:spPr>
        <p:txBody>
          <a:bodyPr/>
          <a:lstStyle/>
          <a:p>
            <a:pPr algn="ctr">
              <a:buNone/>
            </a:pPr>
            <a:r>
              <a:rPr lang="en-US" dirty="0" smtClean="0">
                <a:solidFill>
                  <a:schemeClr val="tx1"/>
                </a:solidFill>
                <a:latin typeface="Calibri" pitchFamily="34" charset="0"/>
              </a:rPr>
              <a:t>Component Diagram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alpha val="0"/>
          </a:srgbClr>
        </a:solid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 y="914400"/>
            <a:ext cx="8782368" cy="5715000"/>
          </a:xfrm>
          <a:prstGeom prst="rect">
            <a:avLst/>
          </a:prstGeom>
          <a:noFill/>
          <a:ln w="9525">
            <a:noFill/>
            <a:miter lim="800000"/>
            <a:headEnd/>
            <a:tailEnd/>
          </a:ln>
          <a:effectLst/>
        </p:spPr>
      </p:pic>
      <p:sp>
        <p:nvSpPr>
          <p:cNvPr id="5" name="Content Placeholder 3"/>
          <p:cNvSpPr>
            <a:spLocks noGrp="1"/>
          </p:cNvSpPr>
          <p:nvPr>
            <p:ph idx="1"/>
          </p:nvPr>
        </p:nvSpPr>
        <p:spPr>
          <a:xfrm>
            <a:off x="2971800" y="152400"/>
            <a:ext cx="4191000" cy="609600"/>
          </a:xfrm>
        </p:spPr>
        <p:txBody>
          <a:bodyPr/>
          <a:lstStyle/>
          <a:p>
            <a:pPr algn="ctr">
              <a:buNone/>
            </a:pPr>
            <a:r>
              <a:rPr lang="en-US" dirty="0" smtClean="0">
                <a:solidFill>
                  <a:schemeClr val="tx1"/>
                </a:solidFill>
                <a:latin typeface="Calibri" pitchFamily="34" charset="0"/>
              </a:rPr>
              <a:t>Deployment Diagram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alpha val="0"/>
          </a:srgbClr>
        </a:solidFill>
        <a:effectLst/>
      </p:bgPr>
    </p:bg>
    <p:spTree>
      <p:nvGrpSpPr>
        <p:cNvPr id="1" name=""/>
        <p:cNvGrpSpPr/>
        <p:nvPr/>
      </p:nvGrpSpPr>
      <p:grpSpPr>
        <a:xfrm>
          <a:off x="0" y="0"/>
          <a:ext cx="0" cy="0"/>
          <a:chOff x="0" y="0"/>
          <a:chExt cx="0" cy="0"/>
        </a:xfrm>
      </p:grpSpPr>
      <p:sp>
        <p:nvSpPr>
          <p:cNvPr id="27650" name="AutoShape 1"/>
          <p:cNvSpPr>
            <a:spLocks noChangeArrowheads="1"/>
          </p:cNvSpPr>
          <p:nvPr/>
        </p:nvSpPr>
        <p:spPr bwMode="auto">
          <a:xfrm>
            <a:off x="762000" y="76200"/>
            <a:ext cx="8229600" cy="1143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wrap="none" lIns="0" tIns="0" rIns="0" bIns="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4400" dirty="0">
                <a:latin typeface="Calibri" pitchFamily="34" charset="0"/>
              </a:rPr>
              <a:t>Companies </a:t>
            </a:r>
            <a:r>
              <a:rPr lang="en-IN" sz="4400" dirty="0" smtClean="0">
                <a:latin typeface="Calibri" pitchFamily="34" charset="0"/>
              </a:rPr>
              <a:t>using STORM </a:t>
            </a:r>
            <a:endParaRPr lang="en-IN" sz="4400" dirty="0">
              <a:latin typeface="Calibri" pitchFamily="34" charset="0"/>
            </a:endParaRPr>
          </a:p>
        </p:txBody>
      </p:sp>
      <p:pic>
        <p:nvPicPr>
          <p:cNvPr id="27670" name="Picture 22" descr="http://storm-project.net/images/logos/groupon.jpg"/>
          <p:cNvPicPr>
            <a:picLocks noChangeAspect="1" noChangeArrowheads="1"/>
          </p:cNvPicPr>
          <p:nvPr/>
        </p:nvPicPr>
        <p:blipFill>
          <a:blip r:embed="rId3"/>
          <a:srcRect/>
          <a:stretch>
            <a:fillRect/>
          </a:stretch>
        </p:blipFill>
        <p:spPr bwMode="auto">
          <a:xfrm>
            <a:off x="5638800" y="1524000"/>
            <a:ext cx="2597724" cy="1142999"/>
          </a:xfrm>
          <a:prstGeom prst="rect">
            <a:avLst/>
          </a:prstGeom>
          <a:noFill/>
        </p:spPr>
      </p:pic>
      <p:pic>
        <p:nvPicPr>
          <p:cNvPr id="27672" name="Picture 24" descr="http://storm-project.net/images/logos/ooyala.gif"/>
          <p:cNvPicPr>
            <a:picLocks noChangeAspect="1" noChangeArrowheads="1"/>
          </p:cNvPicPr>
          <p:nvPr/>
        </p:nvPicPr>
        <p:blipFill>
          <a:blip r:embed="rId4"/>
          <a:srcRect/>
          <a:stretch>
            <a:fillRect/>
          </a:stretch>
        </p:blipFill>
        <p:spPr bwMode="auto">
          <a:xfrm>
            <a:off x="457200" y="4876800"/>
            <a:ext cx="2666999" cy="430530"/>
          </a:xfrm>
          <a:prstGeom prst="rect">
            <a:avLst/>
          </a:prstGeom>
          <a:noFill/>
        </p:spPr>
      </p:pic>
      <p:pic>
        <p:nvPicPr>
          <p:cNvPr id="27674" name="Picture 26" descr="http://storm-project.net/images/logos/taobao.gif"/>
          <p:cNvPicPr>
            <a:picLocks noChangeAspect="1" noChangeArrowheads="1"/>
          </p:cNvPicPr>
          <p:nvPr/>
        </p:nvPicPr>
        <p:blipFill>
          <a:blip r:embed="rId5"/>
          <a:srcRect/>
          <a:stretch>
            <a:fillRect/>
          </a:stretch>
        </p:blipFill>
        <p:spPr bwMode="auto">
          <a:xfrm>
            <a:off x="4876800" y="5229006"/>
            <a:ext cx="1371600" cy="638394"/>
          </a:xfrm>
          <a:prstGeom prst="rect">
            <a:avLst/>
          </a:prstGeom>
          <a:noFill/>
        </p:spPr>
      </p:pic>
      <p:pic>
        <p:nvPicPr>
          <p:cNvPr id="27676" name="Picture 28" descr="http://storm-project.net/images/logos/twitter.png"/>
          <p:cNvPicPr>
            <a:picLocks noChangeAspect="1" noChangeArrowheads="1"/>
          </p:cNvPicPr>
          <p:nvPr/>
        </p:nvPicPr>
        <p:blipFill>
          <a:blip r:embed="rId6"/>
          <a:srcRect/>
          <a:stretch>
            <a:fillRect/>
          </a:stretch>
        </p:blipFill>
        <p:spPr bwMode="auto">
          <a:xfrm>
            <a:off x="1066800" y="1600200"/>
            <a:ext cx="1828800" cy="1828801"/>
          </a:xfrm>
          <a:prstGeom prst="rect">
            <a:avLst/>
          </a:prstGeom>
          <a:noFill/>
        </p:spPr>
      </p:pic>
      <p:pic>
        <p:nvPicPr>
          <p:cNvPr id="27678" name="Picture 30" descr="http://storm-project.net/images/logos/alibaba.jpg"/>
          <p:cNvPicPr>
            <a:picLocks noChangeAspect="1" noChangeArrowheads="1"/>
          </p:cNvPicPr>
          <p:nvPr/>
        </p:nvPicPr>
        <p:blipFill>
          <a:blip r:embed="rId7"/>
          <a:srcRect/>
          <a:stretch>
            <a:fillRect/>
          </a:stretch>
        </p:blipFill>
        <p:spPr bwMode="auto">
          <a:xfrm>
            <a:off x="6248400" y="2819400"/>
            <a:ext cx="2209800" cy="1080237"/>
          </a:xfrm>
          <a:prstGeom prst="rect">
            <a:avLst/>
          </a:prstGeom>
          <a:noFill/>
        </p:spPr>
      </p:pic>
      <p:pic>
        <p:nvPicPr>
          <p:cNvPr id="27680" name="Picture 32" descr="http://storm-project.net/images/logos/quicklizard.png"/>
          <p:cNvPicPr>
            <a:picLocks noChangeAspect="1" noChangeArrowheads="1"/>
          </p:cNvPicPr>
          <p:nvPr/>
        </p:nvPicPr>
        <p:blipFill>
          <a:blip r:embed="rId8"/>
          <a:srcRect/>
          <a:stretch>
            <a:fillRect/>
          </a:stretch>
        </p:blipFill>
        <p:spPr bwMode="auto">
          <a:xfrm>
            <a:off x="609600" y="3429000"/>
            <a:ext cx="2200275" cy="590551"/>
          </a:xfrm>
          <a:prstGeom prst="rect">
            <a:avLst/>
          </a:prstGeom>
          <a:noFill/>
        </p:spPr>
      </p:pic>
      <p:pic>
        <p:nvPicPr>
          <p:cNvPr id="27682" name="Picture 34" descr="http://storm-project.net/images/logos/fullcontact.png"/>
          <p:cNvPicPr>
            <a:picLocks noChangeAspect="1" noChangeArrowheads="1"/>
          </p:cNvPicPr>
          <p:nvPr/>
        </p:nvPicPr>
        <p:blipFill>
          <a:blip r:embed="rId9"/>
          <a:srcRect/>
          <a:stretch>
            <a:fillRect/>
          </a:stretch>
        </p:blipFill>
        <p:spPr bwMode="auto">
          <a:xfrm>
            <a:off x="3352800" y="4070661"/>
            <a:ext cx="3276600" cy="882339"/>
          </a:xfrm>
          <a:prstGeom prst="rect">
            <a:avLst/>
          </a:prstGeom>
          <a:noFill/>
        </p:spPr>
      </p:pic>
      <p:pic>
        <p:nvPicPr>
          <p:cNvPr id="27684" name="Picture 36" descr="http://storm-project.net/images/logos/8digits.png"/>
          <p:cNvPicPr>
            <a:picLocks noChangeAspect="1" noChangeArrowheads="1"/>
          </p:cNvPicPr>
          <p:nvPr/>
        </p:nvPicPr>
        <p:blipFill>
          <a:blip r:embed="rId10"/>
          <a:srcRect/>
          <a:stretch>
            <a:fillRect/>
          </a:stretch>
        </p:blipFill>
        <p:spPr bwMode="auto">
          <a:xfrm>
            <a:off x="2057400" y="5715000"/>
            <a:ext cx="2371725" cy="619125"/>
          </a:xfrm>
          <a:prstGeom prst="rect">
            <a:avLst/>
          </a:prstGeom>
          <a:noFill/>
        </p:spPr>
      </p:pic>
      <p:pic>
        <p:nvPicPr>
          <p:cNvPr id="27686" name="Picture 38" descr="http://storm-project.net/images/logos/mercadolibre.png"/>
          <p:cNvPicPr>
            <a:picLocks noChangeAspect="1" noChangeArrowheads="1"/>
          </p:cNvPicPr>
          <p:nvPr/>
        </p:nvPicPr>
        <p:blipFill>
          <a:blip r:embed="rId11"/>
          <a:srcRect/>
          <a:stretch>
            <a:fillRect/>
          </a:stretch>
        </p:blipFill>
        <p:spPr bwMode="auto">
          <a:xfrm>
            <a:off x="3429000" y="1295399"/>
            <a:ext cx="1600200" cy="1600201"/>
          </a:xfrm>
          <a:prstGeom prst="rect">
            <a:avLst/>
          </a:prstGeom>
          <a:noFill/>
        </p:spPr>
      </p:pic>
      <p:pic>
        <p:nvPicPr>
          <p:cNvPr id="27688" name="Picture 40" descr="http://assets.fontsinuse.com/static/use-media-items/15/14245/full-2048x768/522903b7/Yahoo_Logo_Purple.png"/>
          <p:cNvPicPr>
            <a:picLocks noChangeAspect="1" noChangeArrowheads="1"/>
          </p:cNvPicPr>
          <p:nvPr/>
        </p:nvPicPr>
        <p:blipFill>
          <a:blip r:embed="rId12" cstate="print"/>
          <a:srcRect/>
          <a:stretch>
            <a:fillRect/>
          </a:stretch>
        </p:blipFill>
        <p:spPr bwMode="auto">
          <a:xfrm>
            <a:off x="3429000" y="2962275"/>
            <a:ext cx="2057399" cy="771525"/>
          </a:xfrm>
          <a:prstGeom prst="rect">
            <a:avLst/>
          </a:prstGeom>
          <a:noFill/>
        </p:spPr>
      </p:pic>
      <p:pic>
        <p:nvPicPr>
          <p:cNvPr id="27690" name="Picture 42" descr="http://opinionexchange.lohudblogs.com/files/2013/01/flipboard.png"/>
          <p:cNvPicPr>
            <a:picLocks noChangeAspect="1" noChangeArrowheads="1"/>
          </p:cNvPicPr>
          <p:nvPr/>
        </p:nvPicPr>
        <p:blipFill>
          <a:blip r:embed="rId13" cstate="print"/>
          <a:srcRect/>
          <a:stretch>
            <a:fillRect/>
          </a:stretch>
        </p:blipFill>
        <p:spPr bwMode="auto">
          <a:xfrm>
            <a:off x="7013575" y="4394041"/>
            <a:ext cx="1292225" cy="1625759"/>
          </a:xfrm>
          <a:prstGeom prst="rect">
            <a:avLst/>
          </a:prstGeom>
          <a:noFill/>
        </p:spPr>
      </p:pic>
      <p:sp>
        <p:nvSpPr>
          <p:cNvPr id="32" name="AutoShape 1"/>
          <p:cNvSpPr>
            <a:spLocks noChangeArrowheads="1"/>
          </p:cNvSpPr>
          <p:nvPr/>
        </p:nvSpPr>
        <p:spPr bwMode="auto">
          <a:xfrm>
            <a:off x="4267200" y="6172200"/>
            <a:ext cx="4572000" cy="5715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wrap="none" lIns="0" tIns="0" rIns="0" bIns="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i="1" dirty="0" smtClean="0">
                <a:latin typeface="Calibri" pitchFamily="34" charset="0"/>
              </a:rPr>
              <a:t>	and many more…</a:t>
            </a:r>
            <a:endParaRPr lang="en-IN" sz="2400" i="1" dirty="0">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round/>
            <a:headEnd/>
            <a:tailEnd/>
          </a:ln>
        </p:spPr>
      </p:pic>
      <p:sp>
        <p:nvSpPr>
          <p:cNvPr id="28675" name="AutoShape 2"/>
          <p:cNvSpPr>
            <a:spLocks noChangeArrowheads="1"/>
          </p:cNvSpPr>
          <p:nvPr/>
        </p:nvSpPr>
        <p:spPr bwMode="auto">
          <a:xfrm>
            <a:off x="0" y="3141663"/>
            <a:ext cx="9144000" cy="1439862"/>
          </a:xfrm>
          <a:custGeom>
            <a:avLst/>
            <a:gdLst>
              <a:gd name="T0" fmla="*/ 9144000 w 9144000"/>
              <a:gd name="T1" fmla="*/ 719931 h 1439862"/>
              <a:gd name="T2" fmla="*/ 4572000 w 9144000"/>
              <a:gd name="T3" fmla="*/ 1439862 h 1439862"/>
              <a:gd name="T4" fmla="*/ 0 w 9144000"/>
              <a:gd name="T5" fmla="*/ 719931 h 1439862"/>
              <a:gd name="T6" fmla="*/ 4572000 w 9144000"/>
              <a:gd name="T7" fmla="*/ 0 h 1439862"/>
              <a:gd name="T8" fmla="*/ 0 60000 65536"/>
              <a:gd name="T9" fmla="*/ 5898240 60000 65536"/>
              <a:gd name="T10" fmla="*/ 11796480 60000 65536"/>
              <a:gd name="T11" fmla="*/ 17694720 60000 65536"/>
              <a:gd name="T12" fmla="*/ 0 w 9144000"/>
              <a:gd name="T13" fmla="*/ 0 h 1439862"/>
              <a:gd name="T14" fmla="*/ 9144000 w 9144000"/>
              <a:gd name="T15" fmla="*/ 1439862 h 1439862"/>
            </a:gdLst>
            <a:ahLst/>
            <a:cxnLst>
              <a:cxn ang="T8">
                <a:pos x="T0" y="T1"/>
              </a:cxn>
              <a:cxn ang="T9">
                <a:pos x="T2" y="T3"/>
              </a:cxn>
              <a:cxn ang="T10">
                <a:pos x="T4" y="T5"/>
              </a:cxn>
              <a:cxn ang="T11">
                <a:pos x="T6" y="T7"/>
              </a:cxn>
            </a:cxnLst>
            <a:rect l="T12" t="T13" r="T14" b="T15"/>
            <a:pathLst>
              <a:path w="9144000" h="1439862">
                <a:moveTo>
                  <a:pt x="0" y="0"/>
                </a:moveTo>
                <a:lnTo>
                  <a:pt x="25399" y="0"/>
                </a:lnTo>
                <a:lnTo>
                  <a:pt x="25399" y="3999"/>
                </a:lnTo>
                <a:lnTo>
                  <a:pt x="0" y="3999"/>
                </a:lnTo>
                <a:close/>
              </a:path>
            </a:pathLst>
          </a:custGeom>
          <a:solidFill>
            <a:srgbClr val="000000"/>
          </a:solidFill>
          <a:ln w="9525">
            <a:noFill/>
            <a:round/>
            <a:headEnd/>
            <a:tailEnd/>
          </a:ln>
        </p:spPr>
        <p:txBody>
          <a:bodyPr wrap="none" anchor="ctr"/>
          <a:lstStyle/>
          <a:p>
            <a:endParaRPr lang="en-US" dirty="0"/>
          </a:p>
        </p:txBody>
      </p:sp>
      <p:sp>
        <p:nvSpPr>
          <p:cNvPr id="28676" name="AutoShape 3"/>
          <p:cNvSpPr>
            <a:spLocks noChangeArrowheads="1"/>
          </p:cNvSpPr>
          <p:nvPr/>
        </p:nvSpPr>
        <p:spPr bwMode="auto">
          <a:xfrm>
            <a:off x="34925" y="3476625"/>
            <a:ext cx="9036050" cy="1751013"/>
          </a:xfrm>
          <a:custGeom>
            <a:avLst/>
            <a:gdLst>
              <a:gd name="T0" fmla="*/ 9036050 w 9036050"/>
              <a:gd name="T1" fmla="*/ 875507 h 1751013"/>
              <a:gd name="T2" fmla="*/ 4518025 w 9036050"/>
              <a:gd name="T3" fmla="*/ 1751013 h 1751013"/>
              <a:gd name="T4" fmla="*/ 0 w 9036050"/>
              <a:gd name="T5" fmla="*/ 875507 h 1751013"/>
              <a:gd name="T6" fmla="*/ 4518025 w 9036050"/>
              <a:gd name="T7" fmla="*/ 0 h 1751013"/>
              <a:gd name="T8" fmla="*/ 0 60000 65536"/>
              <a:gd name="T9" fmla="*/ 5898240 60000 65536"/>
              <a:gd name="T10" fmla="*/ 11796480 60000 65536"/>
              <a:gd name="T11" fmla="*/ 17694720 60000 65536"/>
              <a:gd name="T12" fmla="*/ 0 w 9036050"/>
              <a:gd name="T13" fmla="*/ 0 h 1751013"/>
              <a:gd name="T14" fmla="*/ 9036050 w 9036050"/>
              <a:gd name="T15" fmla="*/ 1751013 h 1751013"/>
            </a:gdLst>
            <a:ahLst/>
            <a:cxnLst>
              <a:cxn ang="T8">
                <a:pos x="T0" y="T1"/>
              </a:cxn>
              <a:cxn ang="T9">
                <a:pos x="T2" y="T3"/>
              </a:cxn>
              <a:cxn ang="T10">
                <a:pos x="T4" y="T5"/>
              </a:cxn>
              <a:cxn ang="T11">
                <a:pos x="T6" y="T7"/>
              </a:cxn>
            </a:cxnLst>
            <a:rect l="T12" t="T13" r="T14" b="T15"/>
            <a:pathLst>
              <a:path w="9036050" h="1751013">
                <a:moveTo>
                  <a:pt x="0" y="0"/>
                </a:moveTo>
                <a:lnTo>
                  <a:pt x="25100" y="0"/>
                </a:lnTo>
                <a:lnTo>
                  <a:pt x="25100" y="4867"/>
                </a:lnTo>
                <a:lnTo>
                  <a:pt x="0" y="4867"/>
                </a:lnTo>
                <a:close/>
              </a:path>
            </a:pathLst>
          </a:custGeom>
          <a:noFill/>
          <a:ln w="9525">
            <a:noFill/>
            <a:round/>
            <a:headEnd/>
            <a:tailEnd/>
          </a:ln>
        </p:spPr>
        <p:txBody>
          <a:bodyPr lIns="90000" tIns="45000" rIns="90000" bIns="45000"/>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3600" dirty="0">
                <a:solidFill>
                  <a:srgbClr val="FFFFFF"/>
                </a:solidFill>
                <a:latin typeface="Calibri" pitchFamily="-84" charset="0"/>
              </a:rPr>
              <a:t>                                                                                        Reference</a:t>
            </a: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sz="3600" dirty="0">
              <a:solidFill>
                <a:srgbClr val="FFFFFF"/>
              </a:solidFill>
              <a:latin typeface="Calibri" pitchFamily="-8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round/>
            <a:headEnd/>
            <a:tailEnd/>
          </a:ln>
        </p:spPr>
      </p:pic>
      <p:sp>
        <p:nvSpPr>
          <p:cNvPr id="6147" name="AutoShape 2"/>
          <p:cNvSpPr>
            <a:spLocks noChangeArrowheads="1"/>
          </p:cNvSpPr>
          <p:nvPr/>
        </p:nvSpPr>
        <p:spPr bwMode="auto">
          <a:xfrm>
            <a:off x="0" y="3068638"/>
            <a:ext cx="9144000" cy="1439862"/>
          </a:xfrm>
          <a:custGeom>
            <a:avLst/>
            <a:gdLst>
              <a:gd name="T0" fmla="*/ 9144000 w 9144000"/>
              <a:gd name="T1" fmla="*/ 719931 h 1439862"/>
              <a:gd name="T2" fmla="*/ 4572000 w 9144000"/>
              <a:gd name="T3" fmla="*/ 1439862 h 1439862"/>
              <a:gd name="T4" fmla="*/ 0 w 9144000"/>
              <a:gd name="T5" fmla="*/ 719931 h 1439862"/>
              <a:gd name="T6" fmla="*/ 4572000 w 9144000"/>
              <a:gd name="T7" fmla="*/ 0 h 1439862"/>
              <a:gd name="T8" fmla="*/ 0 60000 65536"/>
              <a:gd name="T9" fmla="*/ 5898240 60000 65536"/>
              <a:gd name="T10" fmla="*/ 11796480 60000 65536"/>
              <a:gd name="T11" fmla="*/ 17694720 60000 65536"/>
              <a:gd name="T12" fmla="*/ 0 w 9144000"/>
              <a:gd name="T13" fmla="*/ 0 h 1439862"/>
              <a:gd name="T14" fmla="*/ 9144000 w 9144000"/>
              <a:gd name="T15" fmla="*/ 1439862 h 1439862"/>
            </a:gdLst>
            <a:ahLst/>
            <a:cxnLst>
              <a:cxn ang="T8">
                <a:pos x="T0" y="T1"/>
              </a:cxn>
              <a:cxn ang="T9">
                <a:pos x="T2" y="T3"/>
              </a:cxn>
              <a:cxn ang="T10">
                <a:pos x="T4" y="T5"/>
              </a:cxn>
              <a:cxn ang="T11">
                <a:pos x="T6" y="T7"/>
              </a:cxn>
            </a:cxnLst>
            <a:rect l="T12" t="T13" r="T14" b="T15"/>
            <a:pathLst>
              <a:path w="9144000" h="1439862">
                <a:moveTo>
                  <a:pt x="0" y="0"/>
                </a:moveTo>
                <a:lnTo>
                  <a:pt x="25399" y="0"/>
                </a:lnTo>
                <a:lnTo>
                  <a:pt x="25399" y="3999"/>
                </a:lnTo>
                <a:lnTo>
                  <a:pt x="0" y="3999"/>
                </a:lnTo>
                <a:close/>
              </a:path>
            </a:pathLst>
          </a:custGeom>
          <a:solidFill>
            <a:srgbClr val="000000"/>
          </a:solidFill>
          <a:ln w="9525">
            <a:noFill/>
            <a:round/>
            <a:headEnd/>
            <a:tailEnd/>
          </a:ln>
        </p:spPr>
        <p:txBody>
          <a:bodyPr wrap="none" anchor="ctr"/>
          <a:lstStyle/>
          <a:p>
            <a:endParaRPr lang="en-US" dirty="0"/>
          </a:p>
        </p:txBody>
      </p:sp>
      <p:sp>
        <p:nvSpPr>
          <p:cNvPr id="6148" name="AutoShape 3"/>
          <p:cNvSpPr>
            <a:spLocks noChangeArrowheads="1"/>
          </p:cNvSpPr>
          <p:nvPr/>
        </p:nvSpPr>
        <p:spPr bwMode="auto">
          <a:xfrm>
            <a:off x="34925" y="3429000"/>
            <a:ext cx="9036050" cy="1751013"/>
          </a:xfrm>
          <a:custGeom>
            <a:avLst/>
            <a:gdLst>
              <a:gd name="T0" fmla="*/ 9036050 w 9036050"/>
              <a:gd name="T1" fmla="*/ 875507 h 1751013"/>
              <a:gd name="T2" fmla="*/ 4518025 w 9036050"/>
              <a:gd name="T3" fmla="*/ 1751013 h 1751013"/>
              <a:gd name="T4" fmla="*/ 0 w 9036050"/>
              <a:gd name="T5" fmla="*/ 875507 h 1751013"/>
              <a:gd name="T6" fmla="*/ 4518025 w 9036050"/>
              <a:gd name="T7" fmla="*/ 0 h 1751013"/>
              <a:gd name="T8" fmla="*/ 0 60000 65536"/>
              <a:gd name="T9" fmla="*/ 5898240 60000 65536"/>
              <a:gd name="T10" fmla="*/ 11796480 60000 65536"/>
              <a:gd name="T11" fmla="*/ 17694720 60000 65536"/>
              <a:gd name="T12" fmla="*/ 0 w 9036050"/>
              <a:gd name="T13" fmla="*/ 0 h 1751013"/>
              <a:gd name="T14" fmla="*/ 9036050 w 9036050"/>
              <a:gd name="T15" fmla="*/ 1751013 h 1751013"/>
            </a:gdLst>
            <a:ahLst/>
            <a:cxnLst>
              <a:cxn ang="T8">
                <a:pos x="T0" y="T1"/>
              </a:cxn>
              <a:cxn ang="T9">
                <a:pos x="T2" y="T3"/>
              </a:cxn>
              <a:cxn ang="T10">
                <a:pos x="T4" y="T5"/>
              </a:cxn>
              <a:cxn ang="T11">
                <a:pos x="T6" y="T7"/>
              </a:cxn>
            </a:cxnLst>
            <a:rect l="T12" t="T13" r="T14" b="T15"/>
            <a:pathLst>
              <a:path w="9036050" h="1751013">
                <a:moveTo>
                  <a:pt x="0" y="0"/>
                </a:moveTo>
                <a:lnTo>
                  <a:pt x="25100" y="0"/>
                </a:lnTo>
                <a:lnTo>
                  <a:pt x="25100" y="4867"/>
                </a:lnTo>
                <a:lnTo>
                  <a:pt x="0" y="4867"/>
                </a:lnTo>
                <a:close/>
              </a:path>
            </a:pathLst>
          </a:custGeom>
          <a:noFill/>
          <a:ln w="9525">
            <a:noFill/>
            <a:round/>
            <a:headEnd/>
            <a:tailEnd/>
          </a:ln>
        </p:spPr>
        <p:txBody>
          <a:bodyPr lIns="90000" tIns="45000" rIns="90000" bIns="45000"/>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3600" dirty="0">
                <a:solidFill>
                  <a:srgbClr val="FFFFFF"/>
                </a:solidFill>
                <a:latin typeface="Calibri" pitchFamily="-84" charset="0"/>
              </a:rPr>
              <a:t>                                                                                          Introduction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1"/>
          <p:cNvSpPr>
            <a:spLocks noChangeArrowheads="1"/>
          </p:cNvSpPr>
          <p:nvPr/>
        </p:nvSpPr>
        <p:spPr bwMode="auto">
          <a:xfrm>
            <a:off x="457200" y="914400"/>
            <a:ext cx="8229600" cy="5562600"/>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r>
              <a:rPr lang="en-IN" sz="2000" b="1" dirty="0" smtClean="0">
                <a:solidFill>
                  <a:schemeClr val="bg1"/>
                </a:solidFill>
                <a:latin typeface="Calibri" pitchFamily="34" charset="0"/>
              </a:rPr>
              <a:t>“</a:t>
            </a:r>
            <a:r>
              <a:rPr lang="en-IN" sz="2000" b="1" dirty="0" smtClean="0">
                <a:solidFill>
                  <a:schemeClr val="bg1"/>
                </a:solidFill>
                <a:latin typeface="Calibri" pitchFamily="34" charset="0"/>
              </a:rPr>
              <a:t>Getting started with Storm”</a:t>
            </a:r>
            <a:r>
              <a:rPr lang="en-IN" sz="2000" dirty="0" smtClean="0">
                <a:solidFill>
                  <a:schemeClr val="bg1"/>
                </a:solidFill>
                <a:latin typeface="Calibri" pitchFamily="34" charset="0"/>
              </a:rPr>
              <a:t>, </a:t>
            </a:r>
            <a:r>
              <a:rPr lang="en-IN" sz="2000" i="1" dirty="0" smtClean="0">
                <a:solidFill>
                  <a:schemeClr val="bg1"/>
                </a:solidFill>
                <a:latin typeface="Calibri" pitchFamily="34" charset="0"/>
              </a:rPr>
              <a:t>Jonathan </a:t>
            </a:r>
            <a:r>
              <a:rPr lang="en-IN" sz="2000" i="1" dirty="0" err="1" smtClean="0">
                <a:solidFill>
                  <a:schemeClr val="bg1"/>
                </a:solidFill>
                <a:latin typeface="Calibri" pitchFamily="34" charset="0"/>
              </a:rPr>
              <a:t>Leibiusky</a:t>
            </a:r>
            <a:r>
              <a:rPr lang="en-IN" sz="2000" i="1" dirty="0" smtClean="0">
                <a:solidFill>
                  <a:schemeClr val="bg1"/>
                </a:solidFill>
                <a:latin typeface="Calibri" pitchFamily="34" charset="0"/>
              </a:rPr>
              <a:t>, Gabriel </a:t>
            </a:r>
            <a:r>
              <a:rPr lang="en-IN" sz="2000" i="1" dirty="0" err="1" smtClean="0">
                <a:solidFill>
                  <a:schemeClr val="bg1"/>
                </a:solidFill>
                <a:latin typeface="Calibri" pitchFamily="34" charset="0"/>
              </a:rPr>
              <a:t>Eisbruch</a:t>
            </a:r>
            <a:r>
              <a:rPr lang="en-IN" sz="2000" i="1" dirty="0" smtClean="0">
                <a:solidFill>
                  <a:schemeClr val="bg1"/>
                </a:solidFill>
                <a:latin typeface="Calibri" pitchFamily="34" charset="0"/>
              </a:rPr>
              <a:t>,</a:t>
            </a:r>
          </a:p>
          <a:p>
            <a:r>
              <a:rPr lang="en-IN" sz="2000" i="1" dirty="0" smtClean="0">
                <a:solidFill>
                  <a:schemeClr val="bg1"/>
                </a:solidFill>
                <a:latin typeface="Calibri" pitchFamily="34" charset="0"/>
              </a:rPr>
              <a:t>and Dario </a:t>
            </a:r>
            <a:r>
              <a:rPr lang="en-IN" sz="2000" i="1" dirty="0" err="1" smtClean="0">
                <a:solidFill>
                  <a:schemeClr val="bg1"/>
                </a:solidFill>
                <a:latin typeface="Calibri" pitchFamily="34" charset="0"/>
              </a:rPr>
              <a:t>Simonassi</a:t>
            </a:r>
            <a:r>
              <a:rPr lang="en-IN" sz="2000" b="1" i="1" dirty="0" smtClean="0">
                <a:solidFill>
                  <a:schemeClr val="bg1"/>
                </a:solidFill>
                <a:latin typeface="Calibri" pitchFamily="34" charset="0"/>
              </a:rPr>
              <a:t> </a:t>
            </a:r>
            <a:r>
              <a:rPr lang="en-IN" sz="2000" b="1" i="1" dirty="0" smtClean="0">
                <a:solidFill>
                  <a:schemeClr val="bg1"/>
                </a:solidFill>
                <a:latin typeface="Calibri" pitchFamily="34" charset="0"/>
              </a:rPr>
              <a:t>, </a:t>
            </a:r>
            <a:r>
              <a:rPr lang="en-IN" sz="2000" dirty="0" smtClean="0">
                <a:solidFill>
                  <a:schemeClr val="bg1"/>
                </a:solidFill>
                <a:latin typeface="Calibri" pitchFamily="34" charset="0"/>
              </a:rPr>
              <a:t>O’REILLY</a:t>
            </a:r>
            <a:endParaRPr lang="en-IN" sz="2000" dirty="0" smtClean="0">
              <a:solidFill>
                <a:schemeClr val="bg1"/>
              </a:solidFill>
              <a:latin typeface="Calibri" pitchFamily="34" charset="0"/>
            </a:endParaRPr>
          </a:p>
          <a:p>
            <a:endParaRPr lang="en-IN" sz="2000" dirty="0" smtClean="0">
              <a:solidFill>
                <a:schemeClr val="bg1"/>
              </a:solidFill>
              <a:latin typeface="Calibri" pitchFamily="34" charset="0"/>
            </a:endParaRPr>
          </a:p>
          <a:p>
            <a:r>
              <a:rPr lang="en-IN" sz="2000" dirty="0" smtClean="0">
                <a:solidFill>
                  <a:schemeClr val="bg1"/>
                </a:solidFill>
                <a:latin typeface="Calibri" pitchFamily="34" charset="0"/>
              </a:rPr>
              <a:t> </a:t>
            </a:r>
            <a:r>
              <a:rPr lang="en-IN" sz="2000" b="1" dirty="0" smtClean="0">
                <a:solidFill>
                  <a:schemeClr val="bg1"/>
                </a:solidFill>
                <a:latin typeface="Calibri" pitchFamily="34" charset="0"/>
              </a:rPr>
              <a:t>Twitter Storm </a:t>
            </a:r>
          </a:p>
          <a:p>
            <a:r>
              <a:rPr lang="en-IN" sz="2000" dirty="0" smtClean="0">
                <a:solidFill>
                  <a:schemeClr val="bg1"/>
                </a:solidFill>
                <a:latin typeface="Calibri" pitchFamily="34" charset="0"/>
              </a:rPr>
              <a:t>- Sergey </a:t>
            </a:r>
            <a:r>
              <a:rPr lang="en-IN" sz="2000" dirty="0" err="1" smtClean="0">
                <a:solidFill>
                  <a:schemeClr val="bg1"/>
                </a:solidFill>
                <a:latin typeface="Calibri" pitchFamily="34" charset="0"/>
              </a:rPr>
              <a:t>Lukjanov@slideshare</a:t>
            </a:r>
            <a:r>
              <a:rPr lang="en-IN" sz="2000" dirty="0" smtClean="0">
                <a:solidFill>
                  <a:schemeClr val="bg1"/>
                </a:solidFill>
                <a:latin typeface="Calibri" pitchFamily="34" charset="0"/>
              </a:rPr>
              <a:t> </a:t>
            </a:r>
            <a:endParaRPr lang="en-IN" sz="2000" dirty="0" smtClean="0">
              <a:solidFill>
                <a:schemeClr val="bg1"/>
              </a:solidFill>
              <a:latin typeface="Calibri" pitchFamily="34" charset="0"/>
            </a:endParaRPr>
          </a:p>
          <a:p>
            <a:r>
              <a:rPr lang="en-US" sz="2000" dirty="0" smtClean="0">
                <a:solidFill>
                  <a:schemeClr val="bg1"/>
                </a:solidFill>
                <a:latin typeface="Calibri" pitchFamily="34" charset="0"/>
              </a:rPr>
              <a:t>- </a:t>
            </a:r>
            <a:r>
              <a:rPr lang="en-IN" sz="2000" dirty="0" smtClean="0">
                <a:solidFill>
                  <a:schemeClr val="bg1"/>
                </a:solidFill>
                <a:latin typeface="Calibri" pitchFamily="34" charset="0"/>
                <a:hlinkClick r:id="rId3"/>
              </a:rPr>
              <a:t>http</a:t>
            </a:r>
            <a:r>
              <a:rPr lang="en-IN" sz="2000" dirty="0" smtClean="0">
                <a:solidFill>
                  <a:schemeClr val="bg1"/>
                </a:solidFill>
                <a:latin typeface="Calibri" pitchFamily="34" charset="0"/>
                <a:hlinkClick r:id="rId3"/>
              </a:rPr>
              <a:t>://</a:t>
            </a:r>
            <a:r>
              <a:rPr lang="en-IN" sz="2000" dirty="0" smtClean="0">
                <a:solidFill>
                  <a:schemeClr val="bg1"/>
                </a:solidFill>
                <a:latin typeface="Calibri" pitchFamily="34" charset="0"/>
                <a:hlinkClick r:id="rId3"/>
              </a:rPr>
              <a:t>www.slideshare.net/lukjanovsv/twitter-storm</a:t>
            </a:r>
            <a:endParaRPr lang="en-IN" sz="2000" dirty="0" smtClean="0">
              <a:solidFill>
                <a:schemeClr val="bg1"/>
              </a:solidFill>
              <a:latin typeface="Calibri" pitchFamily="34" charset="0"/>
            </a:endParaRPr>
          </a:p>
          <a:p>
            <a:pPr>
              <a:buFontTx/>
              <a:buChar char="-"/>
            </a:pPr>
            <a:endParaRPr lang="en-US" sz="2000" dirty="0" smtClean="0">
              <a:solidFill>
                <a:schemeClr val="bg1"/>
              </a:solidFill>
              <a:latin typeface="Calibri" pitchFamily="34" charset="0"/>
            </a:endParaRPr>
          </a:p>
          <a:p>
            <a:pPr>
              <a:buFontTx/>
              <a:buChar char="-"/>
            </a:pPr>
            <a:r>
              <a:rPr lang="en-US" sz="2000" b="1" dirty="0" smtClean="0">
                <a:solidFill>
                  <a:schemeClr val="bg1"/>
                </a:solidFill>
                <a:latin typeface="Calibri" pitchFamily="34" charset="0"/>
              </a:rPr>
              <a:t>Storm Anatomy </a:t>
            </a:r>
          </a:p>
          <a:p>
            <a:r>
              <a:rPr lang="en-US" sz="2000" dirty="0" smtClean="0">
                <a:solidFill>
                  <a:schemeClr val="bg1"/>
                </a:solidFill>
                <a:latin typeface="Calibri" pitchFamily="34" charset="0"/>
              </a:rPr>
              <a:t>- </a:t>
            </a:r>
            <a:r>
              <a:rPr lang="en-US" sz="2000" dirty="0" err="1" smtClean="0">
                <a:solidFill>
                  <a:schemeClr val="bg1"/>
                </a:solidFill>
                <a:latin typeface="Calibri" pitchFamily="34" charset="0"/>
              </a:rPr>
              <a:t>Eiichiro</a:t>
            </a:r>
            <a:r>
              <a:rPr lang="en-US" sz="2000" dirty="0" smtClean="0">
                <a:solidFill>
                  <a:schemeClr val="bg1"/>
                </a:solidFill>
                <a:latin typeface="Calibri" pitchFamily="34" charset="0"/>
              </a:rPr>
              <a:t> Uchiumi</a:t>
            </a:r>
          </a:p>
          <a:p>
            <a:r>
              <a:rPr lang="en-US" sz="2000" dirty="0" smtClean="0">
                <a:solidFill>
                  <a:schemeClr val="bg1"/>
                </a:solidFill>
                <a:latin typeface="Calibri" pitchFamily="34" charset="0"/>
              </a:rPr>
              <a:t>- </a:t>
            </a:r>
            <a:r>
              <a:rPr lang="en-IN" sz="2000" dirty="0" smtClean="0">
                <a:solidFill>
                  <a:schemeClr val="bg1"/>
                </a:solidFill>
                <a:latin typeface="Calibri" pitchFamily="34" charset="0"/>
                <a:hlinkClick r:id="rId4"/>
              </a:rPr>
              <a:t>http://www.slideshare.net/eiichirouchiumi/storm-anatomy</a:t>
            </a:r>
            <a:endParaRPr lang="en-IN" sz="2000" dirty="0" smtClean="0">
              <a:solidFill>
                <a:schemeClr val="bg1"/>
              </a:solidFill>
              <a:latin typeface="Calibri" pitchFamily="34" charset="0"/>
            </a:endParaRPr>
          </a:p>
          <a:p>
            <a:endParaRPr lang="en-IN" sz="2000" dirty="0" smtClean="0">
              <a:solidFill>
                <a:schemeClr val="bg1"/>
              </a:solidFill>
              <a:latin typeface="Calibri" pitchFamily="34" charset="0"/>
            </a:endParaRPr>
          </a:p>
          <a:p>
            <a:r>
              <a:rPr lang="en-IN" sz="2000" dirty="0" smtClean="0">
                <a:solidFill>
                  <a:schemeClr val="bg1"/>
                </a:solidFill>
                <a:latin typeface="Calibri" pitchFamily="34" charset="0"/>
              </a:rPr>
              <a:t> </a:t>
            </a:r>
            <a:r>
              <a:rPr lang="en-IN" sz="2000" b="1" dirty="0" smtClean="0">
                <a:solidFill>
                  <a:schemeClr val="bg1"/>
                </a:solidFill>
                <a:latin typeface="Calibri" pitchFamily="34" charset="0"/>
              </a:rPr>
              <a:t>Storm</a:t>
            </a:r>
          </a:p>
          <a:p>
            <a:r>
              <a:rPr lang="en-IN" sz="2000" dirty="0" smtClean="0">
                <a:solidFill>
                  <a:schemeClr val="bg1"/>
                </a:solidFill>
                <a:latin typeface="Calibri" pitchFamily="34" charset="0"/>
              </a:rPr>
              <a:t>-  </a:t>
            </a:r>
            <a:r>
              <a:rPr lang="en-IN" sz="2000" dirty="0" err="1" smtClean="0">
                <a:solidFill>
                  <a:schemeClr val="bg1"/>
                </a:solidFill>
                <a:latin typeface="Calibri" pitchFamily="34" charset="0"/>
              </a:rPr>
              <a:t>nathanmarz@slideshare</a:t>
            </a:r>
            <a:r>
              <a:rPr lang="en-IN" sz="2000" dirty="0" smtClean="0">
                <a:solidFill>
                  <a:schemeClr val="bg1"/>
                </a:solidFill>
                <a:latin typeface="Calibri" pitchFamily="34" charset="0"/>
              </a:rPr>
              <a:t> </a:t>
            </a:r>
          </a:p>
          <a:p>
            <a:r>
              <a:rPr lang="en-IN" sz="2000" dirty="0" smtClean="0">
                <a:solidFill>
                  <a:schemeClr val="bg1"/>
                </a:solidFill>
                <a:latin typeface="Calibri" pitchFamily="34" charset="0"/>
              </a:rPr>
              <a:t>-  </a:t>
            </a:r>
            <a:r>
              <a:rPr lang="en-IN" sz="2000" dirty="0" smtClean="0">
                <a:solidFill>
                  <a:schemeClr val="bg1"/>
                </a:solidFill>
                <a:latin typeface="Calibri" pitchFamily="34" charset="0"/>
                <a:hlinkClick r:id="rId5"/>
              </a:rPr>
              <a:t>http://www.slideshare.net/nathanmarz/storm-11164672</a:t>
            </a:r>
            <a:endParaRPr lang="en-IN" sz="2000" dirty="0" smtClean="0">
              <a:solidFill>
                <a:schemeClr val="bg1"/>
              </a:solidFill>
              <a:latin typeface="Calibri" pitchFamily="34" charset="0"/>
            </a:endParaRPr>
          </a:p>
          <a:p>
            <a:endParaRPr lang="en-IN" sz="2000" dirty="0" smtClean="0">
              <a:solidFill>
                <a:schemeClr val="bg1"/>
              </a:solidFill>
              <a:latin typeface="Calibri" pitchFamily="34" charset="0"/>
            </a:endParaRPr>
          </a:p>
          <a:p>
            <a:r>
              <a:rPr lang="en-IN" sz="2000" dirty="0" smtClean="0">
                <a:solidFill>
                  <a:schemeClr val="bg1"/>
                </a:solidFill>
                <a:latin typeface="Calibri" pitchFamily="34" charset="0"/>
              </a:rPr>
              <a:t> </a:t>
            </a:r>
            <a:r>
              <a:rPr lang="en-IN" sz="2000" b="1" dirty="0" err="1" smtClean="0">
                <a:solidFill>
                  <a:schemeClr val="bg1"/>
                </a:solidFill>
                <a:latin typeface="Calibri" pitchFamily="34" charset="0"/>
              </a:rPr>
              <a:t>Realtime</a:t>
            </a:r>
            <a:r>
              <a:rPr lang="en-IN" sz="2000" b="1" dirty="0" smtClean="0">
                <a:solidFill>
                  <a:schemeClr val="bg1"/>
                </a:solidFill>
                <a:latin typeface="Calibri" pitchFamily="34" charset="0"/>
              </a:rPr>
              <a:t> Analytics with Storm and Hadoop </a:t>
            </a:r>
          </a:p>
          <a:p>
            <a:r>
              <a:rPr lang="en-IN" sz="2000" dirty="0" smtClean="0">
                <a:solidFill>
                  <a:schemeClr val="bg1"/>
                </a:solidFill>
                <a:latin typeface="Calibri" pitchFamily="34" charset="0"/>
              </a:rPr>
              <a:t>-  </a:t>
            </a:r>
            <a:r>
              <a:rPr lang="en-IN" sz="2000" dirty="0" err="1" smtClean="0">
                <a:solidFill>
                  <a:schemeClr val="bg1"/>
                </a:solidFill>
                <a:latin typeface="Calibri" pitchFamily="34" charset="0"/>
              </a:rPr>
              <a:t>Hadoop_Summit@slideshare</a:t>
            </a:r>
            <a:r>
              <a:rPr lang="en-IN" sz="2000" dirty="0" smtClean="0">
                <a:solidFill>
                  <a:schemeClr val="bg1"/>
                </a:solidFill>
                <a:latin typeface="Calibri" pitchFamily="34" charset="0"/>
              </a:rPr>
              <a:t> </a:t>
            </a:r>
          </a:p>
          <a:p>
            <a:r>
              <a:rPr lang="en-IN" sz="2000" dirty="0" smtClean="0">
                <a:solidFill>
                  <a:schemeClr val="bg1"/>
                </a:solidFill>
                <a:latin typeface="Calibri" pitchFamily="34" charset="0"/>
              </a:rPr>
              <a:t>-  </a:t>
            </a:r>
            <a:r>
              <a:rPr lang="en-IN" sz="2000" dirty="0" smtClean="0">
                <a:solidFill>
                  <a:schemeClr val="bg1"/>
                </a:solidFill>
                <a:latin typeface="Calibri" pitchFamily="34" charset="0"/>
                <a:hlinkClick r:id="rId6"/>
              </a:rPr>
              <a:t>http://www.slideshare.net/Hadoop_Summit/realtime-analytics-with-storm</a:t>
            </a:r>
            <a:endParaRPr lang="en-IN" sz="2000" dirty="0" smtClean="0">
              <a:solidFill>
                <a:schemeClr val="bg1"/>
              </a:solidFill>
              <a:latin typeface="Calibri" pitchFamily="34" charset="0"/>
            </a:endParaRPr>
          </a:p>
          <a:p>
            <a:endParaRPr lang="en-US" sz="2000" dirty="0" smtClean="0">
              <a:solidFill>
                <a:schemeClr val="bg1"/>
              </a:solidFill>
              <a:latin typeface="Calibri" pitchFamily="34" charset="0"/>
            </a:endParaRPr>
          </a:p>
          <a:p>
            <a:r>
              <a:rPr lang="en-US" sz="2000" b="1" smtClean="0">
                <a:solidFill>
                  <a:schemeClr val="bg1"/>
                </a:solidFill>
                <a:latin typeface="Calibri" pitchFamily="34" charset="0"/>
              </a:rPr>
              <a:t> Website </a:t>
            </a:r>
            <a:r>
              <a:rPr lang="en-US" sz="2000" b="1" dirty="0" smtClean="0">
                <a:solidFill>
                  <a:schemeClr val="bg1"/>
                </a:solidFill>
                <a:latin typeface="Calibri" pitchFamily="34" charset="0"/>
              </a:rPr>
              <a:t>[</a:t>
            </a:r>
            <a:r>
              <a:rPr lang="en-US" sz="2000" dirty="0" smtClean="0">
                <a:solidFill>
                  <a:schemeClr val="bg1"/>
                </a:solidFill>
                <a:latin typeface="Calibri" pitchFamily="34" charset="0"/>
                <a:hlinkClick r:id="rId7"/>
              </a:rPr>
              <a:t>www.storm-project.net</a:t>
            </a:r>
            <a:r>
              <a:rPr lang="en-US" sz="2000" dirty="0" smtClean="0">
                <a:solidFill>
                  <a:schemeClr val="bg1"/>
                </a:solidFill>
                <a:latin typeface="Calibri" pitchFamily="34" charset="0"/>
              </a:rPr>
              <a:t>]</a:t>
            </a:r>
          </a:p>
          <a:p>
            <a:pPr>
              <a:buFontTx/>
              <a:buChar char="-"/>
            </a:pPr>
            <a:endParaRPr lang="en-US" sz="2000" dirty="0" smtClean="0">
              <a:solidFill>
                <a:schemeClr val="bg1"/>
              </a:solidFill>
              <a:latin typeface="Calibri" pitchFamily="34" charset="0"/>
            </a:endParaRPr>
          </a:p>
          <a:p>
            <a:endParaRPr lang="en-IN" sz="2000" dirty="0">
              <a:solidFill>
                <a:schemeClr val="bg1"/>
              </a:solidFill>
              <a:latin typeface="Calibri" pitchFamily="34" charset="0"/>
            </a:endParaRPr>
          </a:p>
        </p:txBody>
      </p:sp>
      <p:sp>
        <p:nvSpPr>
          <p:cNvPr id="29699" name="AutoShape 2"/>
          <p:cNvSpPr>
            <a:spLocks noChangeArrowheads="1"/>
          </p:cNvSpPr>
          <p:nvPr/>
        </p:nvSpPr>
        <p:spPr bwMode="auto">
          <a:xfrm>
            <a:off x="457200" y="274638"/>
            <a:ext cx="8229600" cy="1143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4400">
              <a:solidFill>
                <a:srgbClr val="FFFFFF"/>
              </a:solidFill>
              <a:latin typeface="Calibri" pitchFamily="-84" charset="0"/>
            </a:endParaRPr>
          </a:p>
        </p:txBody>
      </p:sp>
      <p:sp>
        <p:nvSpPr>
          <p:cNvPr id="29700" name="Rectangle 3"/>
          <p:cNvSpPr>
            <a:spLocks noChangeArrowheads="1"/>
          </p:cNvSpPr>
          <p:nvPr/>
        </p:nvSpPr>
        <p:spPr bwMode="auto">
          <a:xfrm>
            <a:off x="3505200" y="76200"/>
            <a:ext cx="2738438" cy="722313"/>
          </a:xfrm>
          <a:prstGeom prst="rect">
            <a:avLst/>
          </a:prstGeom>
          <a:noFill/>
          <a:ln w="9525">
            <a:noFill/>
            <a:miter lim="800000"/>
            <a:headEnd/>
            <a:tailEnd/>
          </a:ln>
        </p:spPr>
        <p:txBody>
          <a:bodyPr>
            <a:spAutoFit/>
          </a:bodyPr>
          <a:lstStyle/>
          <a:p>
            <a:pPr algn="ctr"/>
            <a:r>
              <a:rPr lang="en-IN" sz="4400" dirty="0">
                <a:solidFill>
                  <a:srgbClr val="FFFFFF"/>
                </a:solidFill>
                <a:latin typeface="Calibri" pitchFamily="-84" charset="0"/>
              </a:rPr>
              <a:t>Reference</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round/>
            <a:headEnd/>
            <a:tailEnd/>
          </a:ln>
        </p:spPr>
      </p:pic>
      <p:sp>
        <p:nvSpPr>
          <p:cNvPr id="30723" name="AutoShape 2"/>
          <p:cNvSpPr>
            <a:spLocks noChangeArrowheads="1"/>
          </p:cNvSpPr>
          <p:nvPr/>
        </p:nvSpPr>
        <p:spPr bwMode="auto">
          <a:xfrm>
            <a:off x="0" y="3141663"/>
            <a:ext cx="9144000" cy="1439862"/>
          </a:xfrm>
          <a:custGeom>
            <a:avLst/>
            <a:gdLst>
              <a:gd name="T0" fmla="*/ 9144000 w 9144000"/>
              <a:gd name="T1" fmla="*/ 719931 h 1439862"/>
              <a:gd name="T2" fmla="*/ 4572000 w 9144000"/>
              <a:gd name="T3" fmla="*/ 1439862 h 1439862"/>
              <a:gd name="T4" fmla="*/ 0 w 9144000"/>
              <a:gd name="T5" fmla="*/ 719931 h 1439862"/>
              <a:gd name="T6" fmla="*/ 4572000 w 9144000"/>
              <a:gd name="T7" fmla="*/ 0 h 1439862"/>
              <a:gd name="T8" fmla="*/ 0 60000 65536"/>
              <a:gd name="T9" fmla="*/ 5898240 60000 65536"/>
              <a:gd name="T10" fmla="*/ 11796480 60000 65536"/>
              <a:gd name="T11" fmla="*/ 17694720 60000 65536"/>
              <a:gd name="T12" fmla="*/ 0 w 9144000"/>
              <a:gd name="T13" fmla="*/ 0 h 1439862"/>
              <a:gd name="T14" fmla="*/ 9144000 w 9144000"/>
              <a:gd name="T15" fmla="*/ 1439862 h 1439862"/>
            </a:gdLst>
            <a:ahLst/>
            <a:cxnLst>
              <a:cxn ang="T8">
                <a:pos x="T0" y="T1"/>
              </a:cxn>
              <a:cxn ang="T9">
                <a:pos x="T2" y="T3"/>
              </a:cxn>
              <a:cxn ang="T10">
                <a:pos x="T4" y="T5"/>
              </a:cxn>
              <a:cxn ang="T11">
                <a:pos x="T6" y="T7"/>
              </a:cxn>
            </a:cxnLst>
            <a:rect l="T12" t="T13" r="T14" b="T15"/>
            <a:pathLst>
              <a:path w="9144000" h="1439862">
                <a:moveTo>
                  <a:pt x="0" y="0"/>
                </a:moveTo>
                <a:lnTo>
                  <a:pt x="25399" y="0"/>
                </a:lnTo>
                <a:lnTo>
                  <a:pt x="25399" y="3999"/>
                </a:lnTo>
                <a:lnTo>
                  <a:pt x="0" y="3999"/>
                </a:lnTo>
                <a:close/>
              </a:path>
            </a:pathLst>
          </a:custGeom>
          <a:solidFill>
            <a:srgbClr val="000000"/>
          </a:solidFill>
          <a:ln w="9525">
            <a:noFill/>
            <a:round/>
            <a:headEnd/>
            <a:tailEnd/>
          </a:ln>
        </p:spPr>
        <p:txBody>
          <a:bodyPr wrap="none" anchor="ctr"/>
          <a:lstStyle/>
          <a:p>
            <a:endParaRPr lang="en-US"/>
          </a:p>
        </p:txBody>
      </p:sp>
      <p:sp>
        <p:nvSpPr>
          <p:cNvPr id="30724" name="AutoShape 3"/>
          <p:cNvSpPr>
            <a:spLocks noChangeArrowheads="1"/>
          </p:cNvSpPr>
          <p:nvPr/>
        </p:nvSpPr>
        <p:spPr bwMode="auto">
          <a:xfrm>
            <a:off x="34925" y="3276600"/>
            <a:ext cx="9036050" cy="1751013"/>
          </a:xfrm>
          <a:custGeom>
            <a:avLst/>
            <a:gdLst>
              <a:gd name="T0" fmla="*/ 9036050 w 9036050"/>
              <a:gd name="T1" fmla="*/ 875507 h 1751013"/>
              <a:gd name="T2" fmla="*/ 4518025 w 9036050"/>
              <a:gd name="T3" fmla="*/ 1751013 h 1751013"/>
              <a:gd name="T4" fmla="*/ 0 w 9036050"/>
              <a:gd name="T5" fmla="*/ 875507 h 1751013"/>
              <a:gd name="T6" fmla="*/ 4518025 w 9036050"/>
              <a:gd name="T7" fmla="*/ 0 h 1751013"/>
              <a:gd name="T8" fmla="*/ 0 60000 65536"/>
              <a:gd name="T9" fmla="*/ 5898240 60000 65536"/>
              <a:gd name="T10" fmla="*/ 11796480 60000 65536"/>
              <a:gd name="T11" fmla="*/ 17694720 60000 65536"/>
              <a:gd name="T12" fmla="*/ 0 w 9036050"/>
              <a:gd name="T13" fmla="*/ 0 h 1751013"/>
              <a:gd name="T14" fmla="*/ 9036050 w 9036050"/>
              <a:gd name="T15" fmla="*/ 1751013 h 1751013"/>
            </a:gdLst>
            <a:ahLst/>
            <a:cxnLst>
              <a:cxn ang="T8">
                <a:pos x="T0" y="T1"/>
              </a:cxn>
              <a:cxn ang="T9">
                <a:pos x="T2" y="T3"/>
              </a:cxn>
              <a:cxn ang="T10">
                <a:pos x="T4" y="T5"/>
              </a:cxn>
              <a:cxn ang="T11">
                <a:pos x="T6" y="T7"/>
              </a:cxn>
            </a:cxnLst>
            <a:rect l="T12" t="T13" r="T14" b="T15"/>
            <a:pathLst>
              <a:path w="9036050" h="1751013">
                <a:moveTo>
                  <a:pt x="0" y="0"/>
                </a:moveTo>
                <a:lnTo>
                  <a:pt x="25100" y="0"/>
                </a:lnTo>
                <a:lnTo>
                  <a:pt x="25100" y="4867"/>
                </a:lnTo>
                <a:lnTo>
                  <a:pt x="0" y="4867"/>
                </a:lnTo>
                <a:close/>
              </a:path>
            </a:pathLst>
          </a:custGeom>
          <a:noFill/>
          <a:ln w="9525">
            <a:noFill/>
            <a:round/>
            <a:headEnd/>
            <a:tailEnd/>
          </a:ln>
        </p:spPr>
        <p:txBody>
          <a:bodyPr lIns="90000" tIns="45000" rIns="90000" bIns="45000"/>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3600" dirty="0">
                <a:solidFill>
                  <a:srgbClr val="FFFFFF"/>
                </a:solidFill>
                <a:latin typeface="Calibri" pitchFamily="-84" charset="0"/>
              </a:rPr>
              <a:t>                                                                                     Q/A</a:t>
            </a: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sz="3600" dirty="0">
              <a:solidFill>
                <a:srgbClr val="FFFFFF"/>
              </a:solidFill>
              <a:latin typeface="Calibri" pitchFamily="-8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round/>
            <a:headEnd/>
            <a:tailEnd/>
          </a:ln>
        </p:spPr>
      </p:pic>
      <p:sp>
        <p:nvSpPr>
          <p:cNvPr id="31747" name="AutoShape 2"/>
          <p:cNvSpPr>
            <a:spLocks noChangeArrowheads="1"/>
          </p:cNvSpPr>
          <p:nvPr/>
        </p:nvSpPr>
        <p:spPr bwMode="auto">
          <a:xfrm>
            <a:off x="0" y="3141663"/>
            <a:ext cx="9144000" cy="1439862"/>
          </a:xfrm>
          <a:custGeom>
            <a:avLst/>
            <a:gdLst>
              <a:gd name="T0" fmla="*/ 9144000 w 9144000"/>
              <a:gd name="T1" fmla="*/ 719931 h 1439862"/>
              <a:gd name="T2" fmla="*/ 4572000 w 9144000"/>
              <a:gd name="T3" fmla="*/ 1439862 h 1439862"/>
              <a:gd name="T4" fmla="*/ 0 w 9144000"/>
              <a:gd name="T5" fmla="*/ 719931 h 1439862"/>
              <a:gd name="T6" fmla="*/ 4572000 w 9144000"/>
              <a:gd name="T7" fmla="*/ 0 h 1439862"/>
              <a:gd name="T8" fmla="*/ 0 60000 65536"/>
              <a:gd name="T9" fmla="*/ 5898240 60000 65536"/>
              <a:gd name="T10" fmla="*/ 11796480 60000 65536"/>
              <a:gd name="T11" fmla="*/ 17694720 60000 65536"/>
              <a:gd name="T12" fmla="*/ 0 w 9144000"/>
              <a:gd name="T13" fmla="*/ 0 h 1439862"/>
              <a:gd name="T14" fmla="*/ 9144000 w 9144000"/>
              <a:gd name="T15" fmla="*/ 1439862 h 1439862"/>
            </a:gdLst>
            <a:ahLst/>
            <a:cxnLst>
              <a:cxn ang="T8">
                <a:pos x="T0" y="T1"/>
              </a:cxn>
              <a:cxn ang="T9">
                <a:pos x="T2" y="T3"/>
              </a:cxn>
              <a:cxn ang="T10">
                <a:pos x="T4" y="T5"/>
              </a:cxn>
              <a:cxn ang="T11">
                <a:pos x="T6" y="T7"/>
              </a:cxn>
            </a:cxnLst>
            <a:rect l="T12" t="T13" r="T14" b="T15"/>
            <a:pathLst>
              <a:path w="9144000" h="1439862">
                <a:moveTo>
                  <a:pt x="0" y="0"/>
                </a:moveTo>
                <a:lnTo>
                  <a:pt x="25399" y="0"/>
                </a:lnTo>
                <a:lnTo>
                  <a:pt x="25399" y="3999"/>
                </a:lnTo>
                <a:lnTo>
                  <a:pt x="0" y="3999"/>
                </a:lnTo>
                <a:close/>
              </a:path>
            </a:pathLst>
          </a:custGeom>
          <a:solidFill>
            <a:srgbClr val="000000"/>
          </a:solidFill>
          <a:ln w="9525">
            <a:noFill/>
            <a:round/>
            <a:headEnd/>
            <a:tailEnd/>
          </a:ln>
        </p:spPr>
        <p:txBody>
          <a:bodyPr wrap="none" anchor="ctr"/>
          <a:lstStyle/>
          <a:p>
            <a:endParaRPr lang="en-US"/>
          </a:p>
        </p:txBody>
      </p:sp>
      <p:sp>
        <p:nvSpPr>
          <p:cNvPr id="31748" name="AutoShape 3"/>
          <p:cNvSpPr>
            <a:spLocks noChangeArrowheads="1"/>
          </p:cNvSpPr>
          <p:nvPr/>
        </p:nvSpPr>
        <p:spPr bwMode="auto">
          <a:xfrm>
            <a:off x="34925" y="3476625"/>
            <a:ext cx="9036050" cy="1751013"/>
          </a:xfrm>
          <a:custGeom>
            <a:avLst/>
            <a:gdLst>
              <a:gd name="T0" fmla="*/ 9036050 w 9036050"/>
              <a:gd name="T1" fmla="*/ 875507 h 1751013"/>
              <a:gd name="T2" fmla="*/ 4518025 w 9036050"/>
              <a:gd name="T3" fmla="*/ 1751013 h 1751013"/>
              <a:gd name="T4" fmla="*/ 0 w 9036050"/>
              <a:gd name="T5" fmla="*/ 875507 h 1751013"/>
              <a:gd name="T6" fmla="*/ 4518025 w 9036050"/>
              <a:gd name="T7" fmla="*/ 0 h 1751013"/>
              <a:gd name="T8" fmla="*/ 0 60000 65536"/>
              <a:gd name="T9" fmla="*/ 5898240 60000 65536"/>
              <a:gd name="T10" fmla="*/ 11796480 60000 65536"/>
              <a:gd name="T11" fmla="*/ 17694720 60000 65536"/>
              <a:gd name="T12" fmla="*/ 0 w 9036050"/>
              <a:gd name="T13" fmla="*/ 0 h 1751013"/>
              <a:gd name="T14" fmla="*/ 9036050 w 9036050"/>
              <a:gd name="T15" fmla="*/ 1751013 h 1751013"/>
            </a:gdLst>
            <a:ahLst/>
            <a:cxnLst>
              <a:cxn ang="T8">
                <a:pos x="T0" y="T1"/>
              </a:cxn>
              <a:cxn ang="T9">
                <a:pos x="T2" y="T3"/>
              </a:cxn>
              <a:cxn ang="T10">
                <a:pos x="T4" y="T5"/>
              </a:cxn>
              <a:cxn ang="T11">
                <a:pos x="T6" y="T7"/>
              </a:cxn>
            </a:cxnLst>
            <a:rect l="T12" t="T13" r="T14" b="T15"/>
            <a:pathLst>
              <a:path w="9036050" h="1751013">
                <a:moveTo>
                  <a:pt x="0" y="0"/>
                </a:moveTo>
                <a:lnTo>
                  <a:pt x="25100" y="0"/>
                </a:lnTo>
                <a:lnTo>
                  <a:pt x="25100" y="4867"/>
                </a:lnTo>
                <a:lnTo>
                  <a:pt x="0" y="4867"/>
                </a:lnTo>
                <a:close/>
              </a:path>
            </a:pathLst>
          </a:custGeom>
          <a:noFill/>
          <a:ln w="9525">
            <a:noFill/>
            <a:round/>
            <a:headEnd/>
            <a:tailEnd/>
          </a:ln>
        </p:spPr>
        <p:txBody>
          <a:bodyPr lIns="90000" tIns="45000" rIns="90000" bIns="45000"/>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3600">
                <a:solidFill>
                  <a:srgbClr val="FFFFFF"/>
                </a:solidFill>
                <a:latin typeface="Calibri" pitchFamily="-84" charset="0"/>
              </a:rPr>
              <a:t>Thanks</a:t>
            </a: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sz="3600">
              <a:solidFill>
                <a:srgbClr val="FFFFFF"/>
              </a:solidFill>
              <a:latin typeface="Calibri" pitchFamily="-8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1"/>
          <p:cNvSpPr>
            <a:spLocks noChangeArrowheads="1"/>
          </p:cNvSpPr>
          <p:nvPr/>
        </p:nvSpPr>
        <p:spPr bwMode="auto">
          <a:xfrm>
            <a:off x="457200" y="274638"/>
            <a:ext cx="8229600" cy="1143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4400" dirty="0">
              <a:solidFill>
                <a:srgbClr val="FFFFFF"/>
              </a:solidFill>
              <a:latin typeface="Calibri" pitchFamily="-84" charset="0"/>
            </a:endParaRPr>
          </a:p>
        </p:txBody>
      </p:sp>
      <p:sp>
        <p:nvSpPr>
          <p:cNvPr id="7171" name="AutoShape 2"/>
          <p:cNvSpPr>
            <a:spLocks noChangeArrowheads="1"/>
          </p:cNvSpPr>
          <p:nvPr/>
        </p:nvSpPr>
        <p:spPr bwMode="auto">
          <a:xfrm>
            <a:off x="457200" y="1600200"/>
            <a:ext cx="8229600" cy="4525963"/>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smtClean="0">
                <a:solidFill>
                  <a:srgbClr val="FFFFFF"/>
                </a:solidFill>
                <a:latin typeface="Calibri" pitchFamily="-84" charset="0"/>
              </a:rPr>
              <a:t>Created </a:t>
            </a:r>
            <a:r>
              <a:rPr lang="en-IN" sz="3200" dirty="0">
                <a:solidFill>
                  <a:srgbClr val="FFFFFF"/>
                </a:solidFill>
                <a:latin typeface="Calibri" pitchFamily="-84" charset="0"/>
              </a:rPr>
              <a:t>by Nathan Marz @ BackType/Twitter</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Analyze twits, links, users on Twitter</a:t>
            </a:r>
          </a:p>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800" dirty="0">
              <a:solidFill>
                <a:srgbClr val="FFFFFF"/>
              </a:solidFill>
              <a:latin typeface="Calibri" pitchFamily="-84" charset="0"/>
            </a:endParaRP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smtClean="0">
                <a:solidFill>
                  <a:srgbClr val="FFFFFF"/>
                </a:solidFill>
                <a:latin typeface="Calibri" pitchFamily="-84" charset="0"/>
              </a:rPr>
              <a:t>Open sourced </a:t>
            </a:r>
            <a:r>
              <a:rPr lang="en-IN" sz="3200" dirty="0">
                <a:solidFill>
                  <a:srgbClr val="FFFFFF"/>
                </a:solidFill>
                <a:latin typeface="Calibri" pitchFamily="-84" charset="0"/>
              </a:rPr>
              <a:t>at  Sep 2011</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Eclipse Public License 1.0</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Storm 0.5.2 </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16k java and 7k Clojure </a:t>
            </a:r>
            <a:r>
              <a:rPr lang="en-IN" sz="2800" dirty="0" smtClean="0">
                <a:solidFill>
                  <a:srgbClr val="FFFFFF"/>
                </a:solidFill>
                <a:latin typeface="Calibri" pitchFamily="-84" charset="0"/>
              </a:rPr>
              <a:t>Loc</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FFFFFF"/>
                </a:solidFill>
                <a:latin typeface="Calibri" pitchFamily="-84" charset="0"/>
              </a:rPr>
              <a:t>Incubated with </a:t>
            </a:r>
            <a:r>
              <a:rPr lang="en-US" sz="2800" b="1" dirty="0" smtClean="0">
                <a:solidFill>
                  <a:srgbClr val="FFFFFF"/>
                </a:solidFill>
                <a:latin typeface="Calibri" pitchFamily="-84" charset="0"/>
              </a:rPr>
              <a:t>Apache</a:t>
            </a:r>
            <a:r>
              <a:rPr lang="en-US" sz="2800" dirty="0" smtClean="0">
                <a:solidFill>
                  <a:srgbClr val="FFFFFF"/>
                </a:solidFill>
                <a:latin typeface="Calibri" pitchFamily="-84" charset="0"/>
              </a:rPr>
              <a:t> as Apache Storm</a:t>
            </a:r>
            <a:endParaRPr lang="en-IN" sz="2800" dirty="0">
              <a:solidFill>
                <a:srgbClr val="FFFFFF"/>
              </a:solidFill>
              <a:latin typeface="Calibri" pitchFamily="-84" charset="0"/>
            </a:endParaRP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Current stable release </a:t>
            </a:r>
            <a:r>
              <a:rPr lang="en-IN" sz="2800" dirty="0" smtClean="0">
                <a:solidFill>
                  <a:srgbClr val="FFFFFF"/>
                </a:solidFill>
                <a:latin typeface="Calibri" pitchFamily="-84" charset="0"/>
              </a:rPr>
              <a:t>0.9.0.1</a:t>
            </a:r>
          </a:p>
          <a:p>
            <a:pPr marL="647700" lvl="2"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400" dirty="0" smtClean="0">
                <a:solidFill>
                  <a:srgbClr val="FFFFFF"/>
                </a:solidFill>
                <a:latin typeface="Calibri" pitchFamily="-84" charset="0"/>
              </a:rPr>
              <a:t>0.9.0 </a:t>
            </a:r>
            <a:r>
              <a:rPr lang="en-IN" sz="2400" dirty="0">
                <a:solidFill>
                  <a:srgbClr val="FFFFFF"/>
                </a:solidFill>
                <a:latin typeface="Calibri" pitchFamily="-84" charset="0"/>
              </a:rPr>
              <a:t>major core improvement </a:t>
            </a:r>
            <a:endParaRPr lang="en-IN" sz="2400" dirty="0" smtClean="0">
              <a:solidFill>
                <a:srgbClr val="FFFFFF"/>
              </a:solidFill>
              <a:latin typeface="Calibri" pitchFamily="-84" charset="0"/>
            </a:endParaRPr>
          </a:p>
          <a:p>
            <a:pPr marL="647700" lvl="2" indent="-215900">
              <a:lnSpc>
                <a:spcPct val="100000"/>
              </a:lnSpc>
              <a:buClr>
                <a:srgbClr val="FFFFFF"/>
              </a:buCl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400" dirty="0">
              <a:solidFill>
                <a:srgbClr val="FFFFFF"/>
              </a:solidFill>
              <a:latin typeface="Calibri" pitchFamily="-84" charset="0"/>
            </a:endParaRPr>
          </a:p>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400" dirty="0">
              <a:solidFill>
                <a:srgbClr val="FFFFFF"/>
              </a:solidFill>
              <a:latin typeface="Calibri" pitchFamily="-84" charset="0"/>
            </a:endParaRPr>
          </a:p>
          <a:p>
            <a:pPr marL="215900" indent="-215900">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2400" dirty="0">
              <a:solidFill>
                <a:srgbClr val="FFFFFF"/>
              </a:solidFill>
              <a:latin typeface="Calibri" pitchFamily="-8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round/>
            <a:headEnd/>
            <a:tailEnd/>
          </a:ln>
        </p:spPr>
      </p:pic>
      <p:sp>
        <p:nvSpPr>
          <p:cNvPr id="8195" name="AutoShape 2"/>
          <p:cNvSpPr>
            <a:spLocks noChangeArrowheads="1"/>
          </p:cNvSpPr>
          <p:nvPr/>
        </p:nvSpPr>
        <p:spPr bwMode="auto">
          <a:xfrm>
            <a:off x="0" y="3141663"/>
            <a:ext cx="9144000" cy="1439862"/>
          </a:xfrm>
          <a:custGeom>
            <a:avLst/>
            <a:gdLst>
              <a:gd name="T0" fmla="*/ 9144000 w 9144000"/>
              <a:gd name="T1" fmla="*/ 719931 h 1439862"/>
              <a:gd name="T2" fmla="*/ 4572000 w 9144000"/>
              <a:gd name="T3" fmla="*/ 1439862 h 1439862"/>
              <a:gd name="T4" fmla="*/ 0 w 9144000"/>
              <a:gd name="T5" fmla="*/ 719931 h 1439862"/>
              <a:gd name="T6" fmla="*/ 4572000 w 9144000"/>
              <a:gd name="T7" fmla="*/ 0 h 1439862"/>
              <a:gd name="T8" fmla="*/ 0 60000 65536"/>
              <a:gd name="T9" fmla="*/ 5898240 60000 65536"/>
              <a:gd name="T10" fmla="*/ 11796480 60000 65536"/>
              <a:gd name="T11" fmla="*/ 17694720 60000 65536"/>
              <a:gd name="T12" fmla="*/ 0 w 9144000"/>
              <a:gd name="T13" fmla="*/ 0 h 1439862"/>
              <a:gd name="T14" fmla="*/ 9144000 w 9144000"/>
              <a:gd name="T15" fmla="*/ 1439862 h 1439862"/>
            </a:gdLst>
            <a:ahLst/>
            <a:cxnLst>
              <a:cxn ang="T8">
                <a:pos x="T0" y="T1"/>
              </a:cxn>
              <a:cxn ang="T9">
                <a:pos x="T2" y="T3"/>
              </a:cxn>
              <a:cxn ang="T10">
                <a:pos x="T4" y="T5"/>
              </a:cxn>
              <a:cxn ang="T11">
                <a:pos x="T6" y="T7"/>
              </a:cxn>
            </a:cxnLst>
            <a:rect l="T12" t="T13" r="T14" b="T15"/>
            <a:pathLst>
              <a:path w="9144000" h="1439862">
                <a:moveTo>
                  <a:pt x="0" y="0"/>
                </a:moveTo>
                <a:lnTo>
                  <a:pt x="25399" y="0"/>
                </a:lnTo>
                <a:lnTo>
                  <a:pt x="25399" y="3999"/>
                </a:lnTo>
                <a:lnTo>
                  <a:pt x="0" y="3999"/>
                </a:lnTo>
                <a:close/>
              </a:path>
            </a:pathLst>
          </a:custGeom>
          <a:solidFill>
            <a:srgbClr val="000000"/>
          </a:solidFill>
          <a:ln w="9525">
            <a:noFill/>
            <a:round/>
            <a:headEnd/>
            <a:tailEnd/>
          </a:ln>
        </p:spPr>
        <p:txBody>
          <a:bodyPr wrap="none" anchor="ctr"/>
          <a:lstStyle/>
          <a:p>
            <a:endParaRPr lang="en-US"/>
          </a:p>
        </p:txBody>
      </p:sp>
      <p:sp>
        <p:nvSpPr>
          <p:cNvPr id="8196" name="AutoShape 3"/>
          <p:cNvSpPr>
            <a:spLocks noChangeArrowheads="1"/>
          </p:cNvSpPr>
          <p:nvPr/>
        </p:nvSpPr>
        <p:spPr bwMode="auto">
          <a:xfrm>
            <a:off x="31750" y="3962400"/>
            <a:ext cx="9036050" cy="1751013"/>
          </a:xfrm>
          <a:custGeom>
            <a:avLst/>
            <a:gdLst>
              <a:gd name="T0" fmla="*/ 9036050 w 9036050"/>
              <a:gd name="T1" fmla="*/ 875507 h 1751013"/>
              <a:gd name="T2" fmla="*/ 4518025 w 9036050"/>
              <a:gd name="T3" fmla="*/ 1751013 h 1751013"/>
              <a:gd name="T4" fmla="*/ 0 w 9036050"/>
              <a:gd name="T5" fmla="*/ 875507 h 1751013"/>
              <a:gd name="T6" fmla="*/ 4518025 w 9036050"/>
              <a:gd name="T7" fmla="*/ 0 h 1751013"/>
              <a:gd name="T8" fmla="*/ 0 60000 65536"/>
              <a:gd name="T9" fmla="*/ 5898240 60000 65536"/>
              <a:gd name="T10" fmla="*/ 11796480 60000 65536"/>
              <a:gd name="T11" fmla="*/ 17694720 60000 65536"/>
              <a:gd name="T12" fmla="*/ 0 w 9036050"/>
              <a:gd name="T13" fmla="*/ 0 h 1751013"/>
              <a:gd name="T14" fmla="*/ 9036050 w 9036050"/>
              <a:gd name="T15" fmla="*/ 1751013 h 1751013"/>
            </a:gdLst>
            <a:ahLst/>
            <a:cxnLst>
              <a:cxn ang="T8">
                <a:pos x="T0" y="T1"/>
              </a:cxn>
              <a:cxn ang="T9">
                <a:pos x="T2" y="T3"/>
              </a:cxn>
              <a:cxn ang="T10">
                <a:pos x="T4" y="T5"/>
              </a:cxn>
              <a:cxn ang="T11">
                <a:pos x="T6" y="T7"/>
              </a:cxn>
            </a:cxnLst>
            <a:rect l="T12" t="T13" r="T14" b="T15"/>
            <a:pathLst>
              <a:path w="9036050" h="1751013">
                <a:moveTo>
                  <a:pt x="0" y="0"/>
                </a:moveTo>
                <a:lnTo>
                  <a:pt x="25100" y="0"/>
                </a:lnTo>
                <a:lnTo>
                  <a:pt x="25100" y="4867"/>
                </a:lnTo>
                <a:lnTo>
                  <a:pt x="0" y="4867"/>
                </a:lnTo>
                <a:close/>
              </a:path>
            </a:pathLst>
          </a:custGeom>
          <a:noFill/>
          <a:ln w="9525">
            <a:noFill/>
            <a:round/>
            <a:headEnd/>
            <a:tailEnd/>
          </a:ln>
        </p:spPr>
        <p:txBody>
          <a:bodyPr lIns="90000" tIns="45000" rIns="90000" bIns="45000"/>
          <a:lstStyle/>
          <a:p>
            <a:pPr lvl="1"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3600" dirty="0" smtClean="0">
                <a:solidFill>
                  <a:srgbClr val="FFFFFF"/>
                </a:solidFill>
                <a:latin typeface="Calibri" pitchFamily="-84" charset="0"/>
              </a:rPr>
              <a:t>Why </a:t>
            </a:r>
            <a:r>
              <a:rPr lang="en-IN" sz="3600" dirty="0">
                <a:solidFill>
                  <a:srgbClr val="FFFFFF"/>
                </a:solidFill>
                <a:latin typeface="Calibri" pitchFamily="-84" charset="0"/>
              </a:rPr>
              <a:t>Storm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1"/>
          <p:cNvSpPr>
            <a:spLocks noChangeArrowheads="1"/>
          </p:cNvSpPr>
          <p:nvPr/>
        </p:nvSpPr>
        <p:spPr bwMode="auto">
          <a:xfrm>
            <a:off x="457200" y="274638"/>
            <a:ext cx="8229600" cy="1143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4400">
              <a:solidFill>
                <a:srgbClr val="FFFFFF"/>
              </a:solidFill>
              <a:latin typeface="Calibri" pitchFamily="-84" charset="0"/>
            </a:endParaRPr>
          </a:p>
        </p:txBody>
      </p:sp>
      <p:sp>
        <p:nvSpPr>
          <p:cNvPr id="9219" name="AutoShape 2"/>
          <p:cNvSpPr>
            <a:spLocks noChangeArrowheads="1"/>
          </p:cNvSpPr>
          <p:nvPr/>
        </p:nvSpPr>
        <p:spPr bwMode="auto">
          <a:xfrm>
            <a:off x="457200" y="1600200"/>
            <a:ext cx="8229600" cy="4525963"/>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wrap="none" anchor="ctr"/>
          <a:lstStyle/>
          <a:p>
            <a:endParaRPr lang="en-US"/>
          </a:p>
        </p:txBody>
      </p:sp>
      <p:pic>
        <p:nvPicPr>
          <p:cNvPr id="9220" name="Picture 3"/>
          <p:cNvPicPr>
            <a:picLocks noChangeAspect="1" noChangeArrowheads="1"/>
          </p:cNvPicPr>
          <p:nvPr/>
        </p:nvPicPr>
        <p:blipFill>
          <a:blip r:embed="rId3"/>
          <a:srcRect/>
          <a:stretch>
            <a:fillRect/>
          </a:stretch>
        </p:blipFill>
        <p:spPr bwMode="auto">
          <a:xfrm>
            <a:off x="530225" y="1557338"/>
            <a:ext cx="8039100" cy="4808537"/>
          </a:xfrm>
          <a:prstGeom prst="rect">
            <a:avLst/>
          </a:prstGeom>
          <a:noFill/>
          <a:ln w="9525">
            <a:noFill/>
            <a:round/>
            <a:headEnd/>
            <a:tailEnd/>
          </a:ln>
        </p:spPr>
      </p:pic>
      <p:sp>
        <p:nvSpPr>
          <p:cNvPr id="9221" name="Rectangle 4"/>
          <p:cNvSpPr>
            <a:spLocks noChangeArrowheads="1"/>
          </p:cNvSpPr>
          <p:nvPr/>
        </p:nvSpPr>
        <p:spPr bwMode="auto">
          <a:xfrm>
            <a:off x="2819400" y="152400"/>
            <a:ext cx="4025900" cy="769441"/>
          </a:xfrm>
          <a:prstGeom prst="rect">
            <a:avLst/>
          </a:prstGeom>
          <a:noFill/>
          <a:ln w="9525">
            <a:noFill/>
            <a:miter lim="800000"/>
            <a:headEnd/>
            <a:tailEnd/>
          </a:ln>
        </p:spPr>
        <p:txBody>
          <a:bodyPr wrap="square">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4400" dirty="0">
                <a:solidFill>
                  <a:srgbClr val="FFFFFF"/>
                </a:solidFill>
                <a:latin typeface="Calibri" pitchFamily="-84" charset="0"/>
              </a:rPr>
              <a:t>Before Storm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1"/>
          <p:cNvSpPr>
            <a:spLocks noChangeArrowheads="1"/>
          </p:cNvSpPr>
          <p:nvPr/>
        </p:nvSpPr>
        <p:spPr bwMode="auto">
          <a:xfrm>
            <a:off x="457200" y="274638"/>
            <a:ext cx="8229600" cy="1143000"/>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4400">
              <a:solidFill>
                <a:srgbClr val="FFFFFF"/>
              </a:solidFill>
              <a:latin typeface="Calibri" pitchFamily="-84" charset="0"/>
            </a:endParaRPr>
          </a:p>
        </p:txBody>
      </p:sp>
      <p:sp>
        <p:nvSpPr>
          <p:cNvPr id="10243" name="AutoShape 2"/>
          <p:cNvSpPr>
            <a:spLocks noChangeArrowheads="1"/>
          </p:cNvSpPr>
          <p:nvPr/>
        </p:nvSpPr>
        <p:spPr bwMode="auto">
          <a:xfrm>
            <a:off x="457200" y="1600200"/>
            <a:ext cx="8229600" cy="4525963"/>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a:solidFill>
                  <a:srgbClr val="FFFFFF"/>
                </a:solidFill>
                <a:latin typeface="Calibri" pitchFamily="-84" charset="0"/>
              </a:rPr>
              <a:t>Scale is painful</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a:solidFill>
                  <a:srgbClr val="FFFFFF"/>
                </a:solidFill>
                <a:latin typeface="Calibri" pitchFamily="-84" charset="0"/>
              </a:rPr>
              <a:t>Poor fault-tolerance</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a:solidFill>
                  <a:srgbClr val="FFFFFF"/>
                </a:solidFill>
                <a:latin typeface="Calibri" pitchFamily="-84" charset="0"/>
              </a:rPr>
              <a:t>Coding is tedious </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a:solidFill>
                  <a:srgbClr val="FFFFFF"/>
                </a:solidFill>
                <a:latin typeface="Calibri" pitchFamily="-84" charset="0"/>
              </a:rPr>
              <a:t>Batch processing</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a:solidFill>
                  <a:srgbClr val="FFFFFF"/>
                </a:solidFill>
                <a:latin typeface="Calibri" pitchFamily="-84" charset="0"/>
              </a:rPr>
              <a:t>Long latency</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a:solidFill>
                  <a:srgbClr val="FFFFFF"/>
                </a:solidFill>
                <a:latin typeface="Calibri" pitchFamily="-84" charset="0"/>
              </a:rPr>
              <a:t>no realtime </a:t>
            </a:r>
          </a:p>
        </p:txBody>
      </p:sp>
      <p:sp>
        <p:nvSpPr>
          <p:cNvPr id="10244" name="Rectangle 3"/>
          <p:cNvSpPr>
            <a:spLocks noChangeArrowheads="1"/>
          </p:cNvSpPr>
          <p:nvPr/>
        </p:nvSpPr>
        <p:spPr bwMode="auto">
          <a:xfrm>
            <a:off x="3535363" y="192343"/>
            <a:ext cx="2636837" cy="722057"/>
          </a:xfrm>
          <a:prstGeom prst="rect">
            <a:avLst/>
          </a:prstGeom>
          <a:noFill/>
          <a:ln w="9525">
            <a:noFill/>
            <a:miter lim="800000"/>
            <a:headEnd/>
            <a:tailEnd/>
          </a:ln>
        </p:spPr>
        <p:txBody>
          <a:bodyPr wrap="square">
            <a:spAutoFit/>
          </a:bodyPr>
          <a:lstStyle/>
          <a:p>
            <a:r>
              <a:rPr lang="en-IN" sz="4400" dirty="0" smtClean="0">
                <a:solidFill>
                  <a:srgbClr val="FFFFFF"/>
                </a:solidFill>
                <a:latin typeface="Calibri" pitchFamily="-84" charset="0"/>
              </a:rPr>
              <a:t>Problems</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1"/>
          <p:cNvSpPr>
            <a:spLocks noChangeArrowheads="1"/>
          </p:cNvSpPr>
          <p:nvPr/>
        </p:nvSpPr>
        <p:spPr bwMode="auto">
          <a:xfrm>
            <a:off x="2514600" y="106362"/>
            <a:ext cx="4191000" cy="960438"/>
          </a:xfrm>
          <a:custGeom>
            <a:avLst/>
            <a:gdLst>
              <a:gd name="T0" fmla="*/ 8229600 w 8229600"/>
              <a:gd name="T1" fmla="*/ 571500 h 1143000"/>
              <a:gd name="T2" fmla="*/ 4114800 w 8229600"/>
              <a:gd name="T3" fmla="*/ 1143000 h 1143000"/>
              <a:gd name="T4" fmla="*/ 0 w 8229600"/>
              <a:gd name="T5" fmla="*/ 571500 h 1143000"/>
              <a:gd name="T6" fmla="*/ 4114800 w 8229600"/>
              <a:gd name="T7" fmla="*/ 0 h 1143000"/>
              <a:gd name="T8" fmla="*/ 0 60000 65536"/>
              <a:gd name="T9" fmla="*/ 5898240 60000 65536"/>
              <a:gd name="T10" fmla="*/ 11796480 60000 65536"/>
              <a:gd name="T11" fmla="*/ 17694720 60000 65536"/>
              <a:gd name="T12" fmla="*/ 0 w 8229600"/>
              <a:gd name="T13" fmla="*/ 0 h 1143000"/>
              <a:gd name="T14" fmla="*/ 8229600 w 8229600"/>
              <a:gd name="T15" fmla="*/ 1143000 h 1143000"/>
            </a:gdLst>
            <a:ahLst/>
            <a:cxnLst>
              <a:cxn ang="T8">
                <a:pos x="T0" y="T1"/>
              </a:cxn>
              <a:cxn ang="T9">
                <a:pos x="T2" y="T3"/>
              </a:cxn>
              <a:cxn ang="T10">
                <a:pos x="T4" y="T5"/>
              </a:cxn>
              <a:cxn ang="T11">
                <a:pos x="T6" y="T7"/>
              </a:cxn>
            </a:cxnLst>
            <a:rect l="T12" t="T13" r="T14" b="T15"/>
            <a:pathLst>
              <a:path w="8229600" h="1143000">
                <a:moveTo>
                  <a:pt x="0" y="0"/>
                </a:moveTo>
                <a:lnTo>
                  <a:pt x="22859" y="0"/>
                </a:lnTo>
                <a:lnTo>
                  <a:pt x="22859" y="3174"/>
                </a:lnTo>
                <a:lnTo>
                  <a:pt x="0" y="3174"/>
                </a:lnTo>
                <a:close/>
              </a:path>
            </a:pathLst>
          </a:custGeom>
          <a:noFill/>
          <a:ln w="9525">
            <a:noFill/>
            <a:round/>
            <a:headEnd/>
            <a:tailEnd/>
          </a:ln>
        </p:spPr>
        <p:txBody>
          <a:bodyPr lIns="90000" tIns="45000" rIns="90000" bIns="45000" anchor="ct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4400" dirty="0" smtClean="0">
                <a:solidFill>
                  <a:srgbClr val="FFFFFF"/>
                </a:solidFill>
                <a:latin typeface="Calibri" pitchFamily="-84" charset="0"/>
              </a:rPr>
              <a:t>Storm</a:t>
            </a:r>
            <a:endParaRPr lang="en-IN" sz="4400" dirty="0">
              <a:solidFill>
                <a:srgbClr val="FFFFFF"/>
              </a:solidFill>
              <a:latin typeface="Calibri" pitchFamily="-84" charset="0"/>
            </a:endParaRPr>
          </a:p>
        </p:txBody>
      </p:sp>
      <p:sp>
        <p:nvSpPr>
          <p:cNvPr id="11267" name="AutoShape 2"/>
          <p:cNvSpPr>
            <a:spLocks noChangeArrowheads="1"/>
          </p:cNvSpPr>
          <p:nvPr/>
        </p:nvSpPr>
        <p:spPr bwMode="auto">
          <a:xfrm>
            <a:off x="457200" y="1600200"/>
            <a:ext cx="8229600" cy="4525963"/>
          </a:xfrm>
          <a:custGeom>
            <a:avLst/>
            <a:gdLst>
              <a:gd name="T0" fmla="*/ 8229600 w 8229600"/>
              <a:gd name="T1" fmla="*/ 2262988 h 4525963"/>
              <a:gd name="T2" fmla="*/ 4114800 w 8229600"/>
              <a:gd name="T3" fmla="*/ 4525963 h 4525963"/>
              <a:gd name="T4" fmla="*/ 0 w 8229600"/>
              <a:gd name="T5" fmla="*/ 2262988 h 4525963"/>
              <a:gd name="T6" fmla="*/ 4114800 w 8229600"/>
              <a:gd name="T7" fmla="*/ 0 h 4525963"/>
              <a:gd name="T8" fmla="*/ 0 60000 65536"/>
              <a:gd name="T9" fmla="*/ 5898240 60000 65536"/>
              <a:gd name="T10" fmla="*/ 11796480 60000 65536"/>
              <a:gd name="T11" fmla="*/ 17694720 60000 65536"/>
              <a:gd name="T12" fmla="*/ 0 w 8229600"/>
              <a:gd name="T13" fmla="*/ 0 h 4525963"/>
              <a:gd name="T14" fmla="*/ 8229600 w 8229600"/>
              <a:gd name="T15" fmla="*/ 4525963 h 4525963"/>
            </a:gdLst>
            <a:ahLst/>
            <a:cxnLst>
              <a:cxn ang="T8">
                <a:pos x="T0" y="T1"/>
              </a:cxn>
              <a:cxn ang="T9">
                <a:pos x="T2" y="T3"/>
              </a:cxn>
              <a:cxn ang="T10">
                <a:pos x="T4" y="T5"/>
              </a:cxn>
              <a:cxn ang="T11">
                <a:pos x="T6" y="T7"/>
              </a:cxn>
            </a:cxnLst>
            <a:rect l="T12" t="T13" r="T14" b="T15"/>
            <a:pathLst>
              <a:path w="8229600" h="4525963">
                <a:moveTo>
                  <a:pt x="0" y="0"/>
                </a:moveTo>
                <a:lnTo>
                  <a:pt x="22859" y="0"/>
                </a:lnTo>
                <a:lnTo>
                  <a:pt x="22859" y="12571"/>
                </a:lnTo>
                <a:lnTo>
                  <a:pt x="0" y="12571"/>
                </a:lnTo>
                <a:close/>
              </a:path>
            </a:pathLst>
          </a:custGeom>
          <a:noFill/>
          <a:ln w="9525">
            <a:noFill/>
            <a:round/>
            <a:headEnd/>
            <a:tailEnd/>
          </a:ln>
        </p:spPr>
        <p:txBody>
          <a:bodyPr lIns="90000" tIns="45000" rIns="90000" bIns="45000"/>
          <a:lstStyle/>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a:solidFill>
                  <a:srgbClr val="FFFFFF"/>
                </a:solidFill>
                <a:latin typeface="Calibri" pitchFamily="-84" charset="0"/>
              </a:rPr>
              <a:t>Scalable and robust</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smtClean="0">
                <a:solidFill>
                  <a:srgbClr val="FFFFFF"/>
                </a:solidFill>
                <a:latin typeface="Calibri" pitchFamily="-84" charset="0"/>
              </a:rPr>
              <a:t>Guarantees  </a:t>
            </a:r>
            <a:r>
              <a:rPr lang="en-IN" sz="3200" dirty="0">
                <a:solidFill>
                  <a:srgbClr val="FFFFFF"/>
                </a:solidFill>
                <a:latin typeface="Calibri" pitchFamily="-84" charset="0"/>
              </a:rPr>
              <a:t>no data loss</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smtClean="0">
                <a:solidFill>
                  <a:srgbClr val="FFFFFF"/>
                </a:solidFill>
                <a:latin typeface="Calibri" pitchFamily="-84" charset="0"/>
              </a:rPr>
              <a:t>Fault-tolerant</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smtClean="0">
                <a:solidFill>
                  <a:srgbClr val="FFFFFF"/>
                </a:solidFill>
                <a:latin typeface="Calibri" pitchFamily="-84" charset="0"/>
              </a:rPr>
              <a:t>Guarantees Message Processing</a:t>
            </a:r>
            <a:endParaRPr lang="en-IN" sz="3200" dirty="0">
              <a:solidFill>
                <a:srgbClr val="FFFFFF"/>
              </a:solidFill>
              <a:latin typeface="Calibri" pitchFamily="-84" charset="0"/>
            </a:endParaRP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a:solidFill>
                  <a:srgbClr val="FFFFFF"/>
                </a:solidFill>
                <a:latin typeface="Calibri" pitchFamily="-84" charset="0"/>
              </a:rPr>
              <a:t>Programming language agnostic</a:t>
            </a:r>
          </a:p>
          <a:p>
            <a:pPr marL="215900"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3200" dirty="0">
                <a:solidFill>
                  <a:srgbClr val="FFFFFF"/>
                </a:solidFill>
                <a:latin typeface="Calibri" pitchFamily="-84" charset="0"/>
              </a:rPr>
              <a:t>Use case</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Stream processing</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Distributed RPC</a:t>
            </a:r>
          </a:p>
          <a:p>
            <a:pPr marL="431800" lvl="1" indent="-215900">
              <a:lnSpc>
                <a:spcPct val="10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2800" dirty="0">
                <a:solidFill>
                  <a:srgbClr val="FFFFFF"/>
                </a:solidFill>
                <a:latin typeface="Calibri" pitchFamily="-84" charset="0"/>
              </a:rPr>
              <a:t>Continues computation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1053150</TotalTime>
  <Words>905</Words>
  <PresentationFormat>On-screen Show (4:3)</PresentationFormat>
  <Paragraphs>272</Paragraphs>
  <Slides>42</Slides>
  <Notes>23</Notes>
  <HiddenSlides>1</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The tuple trees that are made incomplete due to the bolt task failure will  time-out and the spout will be able to replay the source tuple for that tree.   Tuples that have already successfully completed will not be replayed.   So generally you keep any persistent state in a database, oftentimes doing something like waiting to ACK tuples until you've done a batch update to the database.   Stateful bolts will just be a much more efficient way of keeping a large amount of state at hand in a bolt. </vt:lpstr>
      <vt:lpstr>Slide 29</vt:lpstr>
      <vt:lpstr>Why Kafka?</vt:lpstr>
      <vt:lpstr>Why Redis?</vt:lpstr>
      <vt:lpstr>Applications</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onkar</dc:creator>
  <cp:lastModifiedBy>Aniket</cp:lastModifiedBy>
  <cp:revision>118</cp:revision>
  <cp:lastPrinted>1601-01-01T00:00:00Z</cp:lastPrinted>
  <dcterms:created xsi:type="dcterms:W3CDTF">1601-01-01T00:00:00Z</dcterms:created>
  <dcterms:modified xsi:type="dcterms:W3CDTF">2014-02-04T04:24:01Z</dcterms:modified>
</cp:coreProperties>
</file>