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439" r:id="rId2"/>
    <p:sldId id="260" r:id="rId3"/>
    <p:sldId id="2434" r:id="rId4"/>
    <p:sldId id="2447" r:id="rId5"/>
    <p:sldId id="258" r:id="rId6"/>
    <p:sldId id="2442" r:id="rId7"/>
    <p:sldId id="2433" r:id="rId8"/>
    <p:sldId id="2445" r:id="rId9"/>
    <p:sldId id="2463" r:id="rId10"/>
    <p:sldId id="2464" r:id="rId11"/>
    <p:sldId id="2465" r:id="rId12"/>
    <p:sldId id="2466" r:id="rId13"/>
    <p:sldId id="2467" r:id="rId14"/>
    <p:sldId id="2462" r:id="rId15"/>
    <p:sldId id="2451" r:id="rId16"/>
    <p:sldId id="2452" r:id="rId17"/>
    <p:sldId id="2453" r:id="rId18"/>
    <p:sldId id="2438" r:id="rId19"/>
    <p:sldId id="24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48" autoAdjust="0"/>
  </p:normalViewPr>
  <p:slideViewPr>
    <p:cSldViewPr snapToGrid="0">
      <p:cViewPr varScale="1">
        <p:scale>
          <a:sx n="120" d="100"/>
          <a:sy n="120" d="100"/>
        </p:scale>
        <p:origin x="84" y="25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6/28/2021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p:cNvSpPr>
            <a:spLocks noGrp="1"/>
          </p:cNvSpPr>
          <p:nvPr>
            <p:ph type="ftr" sz="quarter" idx="10"/>
          </p:nvPr>
        </p:nvSpPr>
        <p:spPr/>
        <p:txBody>
          <a:bodyPr/>
          <a:lstStyle/>
          <a:p>
            <a:r>
              <a:rPr lang="en-US" dirty="0"/>
              <a:t>Add a Footer</a:t>
            </a:r>
          </a:p>
        </p:txBody>
      </p:sp>
      <p:sp>
        <p:nvSpPr>
          <p:cNvPr id="9" name="Slide Number Placeholder 8"/>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p>
        </p:txBody>
      </p:sp>
      <p:sp>
        <p:nvSpPr>
          <p:cNvPr id="2" name="Slide Number Placeholder 1"/>
          <p:cNvSpPr>
            <a:spLocks noGrp="1"/>
          </p:cNvSpPr>
          <p:nvPr>
            <p:ph type="sldNum" sz="quarter" idx="11"/>
          </p:nvPr>
        </p:nvSpPr>
        <p:spPr/>
        <p:txBody>
          <a:bodyPr/>
          <a:lstStyle/>
          <a:p>
            <a:fld id="{8C2E478F-E849-4A8C-AF1F-CBCC78A7CBFA}" type="slidenum">
              <a:rPr lang="en-US" noProof="0" smtClean="0"/>
              <a:t>‹#›</a:t>
            </a:fld>
            <a:endParaRPr lang="en-US" noProof="0"/>
          </a:p>
        </p:txBody>
      </p:sp>
      <p:sp>
        <p:nvSpPr>
          <p:cNvPr id="3" name="Title 2"/>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p>
        </p:txBody>
      </p:sp>
      <p:sp>
        <p:nvSpPr>
          <p:cNvPr id="7" name="Slide Number Placeholder 6"/>
          <p:cNvSpPr>
            <a:spLocks noGrp="1"/>
          </p:cNvSpPr>
          <p:nvPr>
            <p:ph type="sldNum" sz="quarter" idx="11"/>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p>
        </p:txBody>
      </p:sp>
      <p:sp>
        <p:nvSpPr>
          <p:cNvPr id="7" name="Slide Number Placeholder 6"/>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p:cNvSpPr>
            <a:spLocks noGrp="1"/>
          </p:cNvSpPr>
          <p:nvPr>
            <p:ph type="ftr" sz="quarter" idx="16"/>
          </p:nvPr>
        </p:nvSpPr>
        <p:spPr/>
        <p:txBody>
          <a:bodyPr/>
          <a:lstStyle/>
          <a:p>
            <a:r>
              <a:rPr lang="en-US" dirty="0"/>
              <a:t>Add a Footer</a:t>
            </a:r>
          </a:p>
        </p:txBody>
      </p:sp>
      <p:sp>
        <p:nvSpPr>
          <p:cNvPr id="6" name="Slide Number Placeholder 5"/>
          <p:cNvSpPr>
            <a:spLocks noGrp="1"/>
          </p:cNvSpPr>
          <p:nvPr>
            <p:ph type="sldNum" sz="quarter" idx="17"/>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p:cNvSpPr>
            <a:spLocks noGrp="1"/>
          </p:cNvSpPr>
          <p:nvPr>
            <p:ph type="ftr" sz="quarter" idx="17"/>
          </p:nvPr>
        </p:nvSpPr>
        <p:spPr/>
        <p:txBody>
          <a:bodyPr/>
          <a:lstStyle/>
          <a:p>
            <a:r>
              <a:rPr lang="en-US" dirty="0"/>
              <a:t>Add a Footer</a:t>
            </a:r>
          </a:p>
        </p:txBody>
      </p:sp>
      <p:sp>
        <p:nvSpPr>
          <p:cNvPr id="8" name="Slide Number Placeholder 7"/>
          <p:cNvSpPr>
            <a:spLocks noGrp="1"/>
          </p:cNvSpPr>
          <p:nvPr>
            <p:ph type="sldNum" sz="quarter" idx="18"/>
          </p:nvPr>
        </p:nvSpPr>
        <p:spPr/>
        <p:txBody>
          <a:bodyPr/>
          <a:lstStyle/>
          <a:p>
            <a:fld id="{8C2E478F-E849-4A8C-AF1F-CBCC78A7CB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jdance/Project_1.git" TargetMode="External"/><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hyperlink" Target="https://docs.google.com/spreadsheets/d/1iWCNJcSutYqpULSQHlNyGInUvHg2BoUGoNRIGa6Szc4/edit#gid=982310896"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insideairbnb.com/get-the-data.html" TargetMode="External"/><Relationship Id="rId5" Type="http://schemas.openxmlformats.org/officeDocument/2006/relationships/hyperlink" Target="https://www.kaggle.com/nadyafed/melbourne-airbnb-2020" TargetMode="External"/><Relationship Id="rId4" Type="http://schemas.openxmlformats.org/officeDocument/2006/relationships/hyperlink" Target="https://www.kaggle.com/tylerx/melbourne-airbnb-open-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p>
        </p:txBody>
      </p:sp>
      <p:sp>
        <p:nvSpPr>
          <p:cNvPr id="27" name="Text Placeholder 26"/>
          <p:cNvSpPr>
            <a:spLocks noGrp="1"/>
          </p:cNvSpPr>
          <p:nvPr>
            <p:ph type="body" idx="13"/>
          </p:nvPr>
        </p:nvSpPr>
        <p:spPr/>
        <p:txBody>
          <a:bodyPr/>
          <a:lstStyle/>
          <a:p>
            <a:r>
              <a:rPr lang="en-US" dirty="0"/>
              <a:t>2019 vs 2020</a:t>
            </a:r>
          </a:p>
        </p:txBody>
      </p:sp>
      <p:sp>
        <p:nvSpPr>
          <p:cNvPr id="3" name="Footer Placeholder 2"/>
          <p:cNvSpPr>
            <a:spLocks noGrp="1"/>
          </p:cNvSpPr>
          <p:nvPr>
            <p:ph type="ftr" sz="quarter" idx="16"/>
          </p:nvPr>
        </p:nvSpPr>
        <p:spPr/>
        <p:txBody>
          <a:bodyPr/>
          <a:lstStyle/>
          <a:p>
            <a:r>
              <a:rPr lang="en-US" dirty="0"/>
              <a:t>Add a Footer</a:t>
            </a:r>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2"/>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p>
          <a:p>
            <a:r>
              <a:rPr lang="en-US" b="1" dirty="0"/>
              <a:t>Hotel Rooms </a:t>
            </a:r>
            <a:r>
              <a:rPr lang="en-US" dirty="0"/>
              <a:t>has most listings in Melbourne, </a:t>
            </a:r>
            <a:br>
              <a:rPr lang="en-US" dirty="0"/>
            </a:br>
            <a:r>
              <a:rPr lang="en-US" dirty="0"/>
              <a:t>Port Philip and </a:t>
            </a:r>
            <a:r>
              <a:rPr lang="en-US" dirty="0" err="1"/>
              <a:t>Yarra</a:t>
            </a:r>
            <a:r>
              <a:rPr lang="en-US" dirty="0"/>
              <a:t> Ranges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Urban and Regional areas</a:t>
            </a:r>
          </a:p>
          <a:p>
            <a:r>
              <a:rPr lang="en-US" dirty="0" err="1"/>
              <a:t>Yarra</a:t>
            </a:r>
            <a:r>
              <a:rPr lang="en-US" dirty="0"/>
              <a:t> Ranges had a slight increase in Entire Home listings</a:t>
            </a:r>
          </a:p>
          <a:p>
            <a:r>
              <a:rPr lang="en-US" dirty="0"/>
              <a:t>Melbourne had an overall decrease in listings across all room types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11</a:t>
            </a:fld>
            <a:endParaRPr lang="en-US" dirty="0"/>
          </a:p>
        </p:txBody>
      </p:sp>
      <p:pic>
        <p:nvPicPr>
          <p:cNvPr id="15" name="Picture Placeholder 10">
            <a:extLst>
              <a:ext uri="{FF2B5EF4-FFF2-40B4-BE49-F238E27FC236}">
                <a16:creationId xmlns:a16="http://schemas.microsoft.com/office/drawing/2014/main" id="{20E08437-7C2F-4936-ADE7-FB7184DBC3F2}"/>
              </a:ext>
            </a:extLst>
          </p:cNvPr>
          <p:cNvPicPr>
            <a:picLocks noChangeAspect="1"/>
          </p:cNvPicPr>
          <p:nvPr/>
        </p:nvPicPr>
        <p:blipFill>
          <a:blip r:embed="rId2">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a:extLst>
              <a:ext uri="{FF2B5EF4-FFF2-40B4-BE49-F238E27FC236}">
                <a16:creationId xmlns:a16="http://schemas.microsoft.com/office/drawing/2014/main" id="{903B386E-E95E-4502-A250-1DACCBB0163F}"/>
              </a:ext>
            </a:extLst>
          </p:cNvPr>
          <p:cNvPicPr>
            <a:picLocks noChangeAspect="1"/>
          </p:cNvPicPr>
          <p:nvPr/>
        </p:nvPicPr>
        <p:blipFill>
          <a:blip r:embed="rId3"/>
          <a:stretch>
            <a:fillRect/>
          </a:stretch>
        </p:blipFill>
        <p:spPr>
          <a:xfrm>
            <a:off x="5948238" y="3062718"/>
            <a:ext cx="5756562" cy="2878281"/>
          </a:xfrm>
          <a:prstGeom prst="rect">
            <a:avLst/>
          </a:prstGeom>
        </p:spPr>
      </p:pic>
      <p:sp>
        <p:nvSpPr>
          <p:cNvPr id="17" name="TextBox 16">
            <a:extLst>
              <a:ext uri="{FF2B5EF4-FFF2-40B4-BE49-F238E27FC236}">
                <a16:creationId xmlns:a16="http://schemas.microsoft.com/office/drawing/2014/main" id="{381E4F7B-FC62-49F8-8587-AFC19030911D}"/>
              </a:ext>
            </a:extLst>
          </p:cNvPr>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p>
        </p:txBody>
      </p:sp>
    </p:spTree>
    <p:extLst>
      <p:ext uri="{BB962C8B-B14F-4D97-AF65-F5344CB8AC3E}">
        <p14:creationId xmlns:p14="http://schemas.microsoft.com/office/powerpoint/2010/main" val="13985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12</a:t>
            </a:fld>
            <a:endParaRPr lang="en-US" dirty="0"/>
          </a:p>
        </p:txBody>
      </p:sp>
      <p:pic>
        <p:nvPicPr>
          <p:cNvPr id="15" name="Picture 14" descr="Chart, box and whisker chart&#10;&#10;Description automatically generated">
            <a:extLst>
              <a:ext uri="{FF2B5EF4-FFF2-40B4-BE49-F238E27FC236}">
                <a16:creationId xmlns:a16="http://schemas.microsoft.com/office/drawing/2014/main" id="{E33F2E16-977F-4CAD-B844-8AA68D4324F3}"/>
              </a:ext>
            </a:extLst>
          </p:cNvPr>
          <p:cNvPicPr>
            <a:picLocks noChangeAspect="1"/>
          </p:cNvPicPr>
          <p:nvPr/>
        </p:nvPicPr>
        <p:blipFill>
          <a:blip r:embed="rId2"/>
          <a:stretch>
            <a:fillRect/>
          </a:stretch>
        </p:blipFill>
        <p:spPr>
          <a:xfrm>
            <a:off x="6004839" y="464173"/>
            <a:ext cx="5713392" cy="5713392"/>
          </a:xfrm>
          <a:prstGeom prst="rect">
            <a:avLst/>
          </a:prstGeom>
        </p:spPr>
      </p:pic>
    </p:spTree>
    <p:extLst>
      <p:ext uri="{BB962C8B-B14F-4D97-AF65-F5344CB8AC3E}">
        <p14:creationId xmlns:p14="http://schemas.microsoft.com/office/powerpoint/2010/main" val="4104083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p>
          <a:p>
            <a:r>
              <a:rPr lang="en-US" sz="1600" dirty="0"/>
              <a:t>Shared room price in city of </a:t>
            </a:r>
            <a:r>
              <a:rPr lang="en-US" sz="1600" dirty="0" err="1"/>
              <a:t>Mannigham</a:t>
            </a:r>
            <a:r>
              <a:rPr lang="en-US" sz="1600" dirty="0"/>
              <a:t> shows an increase in price in 2020, however this is for a single listing.</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13</a:t>
            </a:fld>
            <a:endParaRPr lang="en-US" dirty="0"/>
          </a:p>
        </p:txBody>
      </p:sp>
      <p:pic>
        <p:nvPicPr>
          <p:cNvPr id="14" name="Picture 13">
            <a:extLst>
              <a:ext uri="{FF2B5EF4-FFF2-40B4-BE49-F238E27FC236}">
                <a16:creationId xmlns:a16="http://schemas.microsoft.com/office/drawing/2014/main" id="{A5D6F61B-6DA3-4BDC-8838-BAC4A322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extLst>
      <p:ext uri="{BB962C8B-B14F-4D97-AF65-F5344CB8AC3E}">
        <p14:creationId xmlns:p14="http://schemas.microsoft.com/office/powerpoint/2010/main" val="262083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14</a:t>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p>
          <a:p>
            <a:r>
              <a:rPr lang="en-AU" altLang="en-US" dirty="0"/>
              <a:t>This could be an after effect of Covid.</a:t>
            </a:r>
          </a:p>
        </p:txBody>
      </p:sp>
      <p:pic>
        <p:nvPicPr>
          <p:cNvPr id="4" name="Content Placeholder 3" descr="2020_2019_AvgDaysBooked_vs_RoomType"/>
          <p:cNvPicPr>
            <a:picLocks noGrp="1" noChangeAspect="1"/>
          </p:cNvPicPr>
          <p:nvPr>
            <p:ph sz="quarter" idx="16"/>
          </p:nvPr>
        </p:nvPicPr>
        <p:blipFill>
          <a:blip r:embed="rId2"/>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p>
        </p:txBody>
      </p:sp>
      <p:pic>
        <p:nvPicPr>
          <p:cNvPr id="11" name="Content Placeholder 10" descr="Chart&#10;&#10;Description automatically generated"/>
          <p:cNvPicPr>
            <a:picLocks noGrp="1" noChangeAspect="1"/>
          </p:cNvPicPr>
          <p:nvPr>
            <p:ph idx="1"/>
          </p:nvPr>
        </p:nvPicPr>
        <p:blipFill>
          <a:blip r:embed="rId3"/>
          <a:stretch>
            <a:fillRect/>
          </a:stretch>
        </p:blipFill>
        <p:spPr>
          <a:xfrm>
            <a:off x="6383616" y="3469952"/>
            <a:ext cx="5082073" cy="3388048"/>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15</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p>
          <a:p>
            <a:r>
              <a:rPr lang="en-US" dirty="0"/>
              <a:t>2020 – </a:t>
            </a:r>
            <a:r>
              <a:rPr lang="en-US" dirty="0" err="1"/>
              <a:t>rvalue</a:t>
            </a:r>
            <a:r>
              <a:rPr lang="en-US" dirty="0"/>
              <a:t> is 0.03</a:t>
            </a:r>
          </a:p>
          <a:p>
            <a:r>
              <a:rPr lang="en-US" dirty="0"/>
              <a:t>There is only weak correlation between Review rating and Price per Night of a listing in AirBnB.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p>
        </p:txBody>
      </p:sp>
      <p:pic>
        <p:nvPicPr>
          <p:cNvPr id="11" name="Content Placeholder 10" descr="Chart, scatter chart&#10;&#10;Description automatically generated"/>
          <p:cNvPicPr>
            <a:picLocks noGrp="1" noChangeAspect="1"/>
          </p:cNvPicPr>
          <p:nvPr>
            <p:ph idx="1"/>
          </p:nvPr>
        </p:nvPicPr>
        <p:blipFill>
          <a:blip r:embed="rId3"/>
          <a:stretch>
            <a:fillRect/>
          </a:stretch>
        </p:blipFill>
        <p:spPr>
          <a:xfrm>
            <a:off x="6270496" y="3486755"/>
            <a:ext cx="5056867" cy="3371245"/>
          </a:xfrm>
        </p:spPr>
      </p:pic>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16</a:t>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p>
          <a:p>
            <a:r>
              <a:rPr lang="en-US" dirty="0"/>
              <a:t>2020 – r value is -0.04</a:t>
            </a:r>
          </a:p>
          <a:p>
            <a:r>
              <a:rPr lang="en-US" dirty="0"/>
              <a:t>There is only weak correlation between Price per Night and Number of days booked for a listing in AirBnB.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2"/>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p>
        </p:txBody>
      </p:sp>
      <p:sp>
        <p:nvSpPr>
          <p:cNvPr id="4" name="Content Placeholder 3"/>
          <p:cNvSpPr>
            <a:spLocks noGrp="1"/>
          </p:cNvSpPr>
          <p:nvPr>
            <p:ph idx="1"/>
          </p:nvPr>
        </p:nvSpPr>
        <p:spPr/>
        <p:txBody>
          <a:bodyPr/>
          <a:lstStyle/>
          <a:p>
            <a:r>
              <a:rPr lang="en-AU" dirty="0"/>
              <a:t>2019 – r value is -0.34</a:t>
            </a:r>
          </a:p>
          <a:p>
            <a:r>
              <a:rPr lang="en-AU" dirty="0"/>
              <a:t>2020 – r value is -0.4</a:t>
            </a:r>
          </a:p>
          <a:p>
            <a:r>
              <a:rPr lang="en-AU" dirty="0"/>
              <a:t>There is moderate negative correlation between Host Response Rate and Number of Days booked for a listing in </a:t>
            </a:r>
            <a:r>
              <a:rPr lang="en-AU" dirty="0" err="1"/>
              <a:t>AirBnB</a:t>
            </a:r>
            <a:r>
              <a:rPr lang="en-AU" dirty="0"/>
              <a:t>.</a:t>
            </a:r>
          </a:p>
          <a:p>
            <a:r>
              <a:rPr lang="en-AU" dirty="0"/>
              <a:t>This was not expected and one of the reason for negative correlation could be the increased responses required with increased bookings.</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17</a:t>
            </a:fld>
            <a:endParaRPr lang="en-US" dirty="0"/>
          </a:p>
        </p:txBody>
      </p:sp>
      <p:pic>
        <p:nvPicPr>
          <p:cNvPr id="11" name="Picture 10" descr="Chart, scatter chart&#10;&#10;Description automatically generated"/>
          <p:cNvPicPr>
            <a:picLocks noChangeAspect="1"/>
          </p:cNvPicPr>
          <p:nvPr/>
        </p:nvPicPr>
        <p:blipFill>
          <a:blip r:embed="rId3"/>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p>
          <a:p>
            <a:r>
              <a:rPr lang="en-US" sz="1200" dirty="0">
                <a:latin typeface="+mj-lt"/>
              </a:rPr>
              <a:t>We will also take questions.</a:t>
            </a:r>
          </a:p>
        </p:txBody>
      </p:sp>
      <p:sp>
        <p:nvSpPr>
          <p:cNvPr id="2" name="Footer Placeholder 1"/>
          <p:cNvSpPr>
            <a:spLocks noGrp="1"/>
          </p:cNvSpPr>
          <p:nvPr>
            <p:ph type="ftr" sz="quarter" idx="11"/>
          </p:nvPr>
        </p:nvSpPr>
        <p:spPr/>
        <p:txBody>
          <a:bodyPr/>
          <a:lstStyle/>
          <a:p>
            <a:r>
              <a:rPr lang="en-US" dirty="0"/>
              <a:t>Add a Footer</a:t>
            </a: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3"/>
              </a:rPr>
              <a:t>https://github.com/cjdance/Project_1.git</a:t>
            </a:r>
            <a:endParaRPr lang="en-US" dirty="0"/>
          </a:p>
          <a:p>
            <a:endParaRPr lang="en-US" dirty="0"/>
          </a:p>
        </p:txBody>
      </p:sp>
      <p:sp>
        <p:nvSpPr>
          <p:cNvPr id="2" name="Footer Placeholder 1"/>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p>
          <a:p>
            <a:pPr>
              <a:lnSpc>
                <a:spcPct val="100000"/>
              </a:lnSpc>
            </a:pPr>
            <a:r>
              <a:rPr lang="en-US" dirty="0"/>
              <a:t>Specifically, we looked at:</a:t>
            </a:r>
          </a:p>
          <a:p>
            <a:pPr marL="285750" indent="-285750">
              <a:lnSpc>
                <a:spcPct val="100000"/>
              </a:lnSpc>
              <a:buFont typeface="Arial" panose="020B0604020202020204" pitchFamily="34" charset="0"/>
              <a:buChar char="•"/>
            </a:pPr>
            <a:r>
              <a:rPr lang="en-US" dirty="0"/>
              <a:t>Which Melbourne areas have the most AirBnB listings</a:t>
            </a:r>
          </a:p>
          <a:p>
            <a:pPr marL="285750" indent="-285750">
              <a:lnSpc>
                <a:spcPct val="100000"/>
              </a:lnSpc>
              <a:buFont typeface="Arial" panose="020B0604020202020204" pitchFamily="34" charset="0"/>
              <a:buChar char="•"/>
            </a:pPr>
            <a:r>
              <a:rPr lang="en-US" dirty="0"/>
              <a:t>Which Melbourne areas see the most bookings</a:t>
            </a:r>
          </a:p>
          <a:p>
            <a:pPr marL="285750" indent="-285750">
              <a:lnSpc>
                <a:spcPct val="100000"/>
              </a:lnSpc>
              <a:buFont typeface="Arial" panose="020B0604020202020204" pitchFamily="34" charset="0"/>
              <a:buChar char="•"/>
            </a:pPr>
            <a:r>
              <a:rPr lang="en-US" dirty="0"/>
              <a:t>What room types does AirBnB have in Melbourne</a:t>
            </a:r>
          </a:p>
          <a:p>
            <a:pPr marL="285750" indent="-285750">
              <a:lnSpc>
                <a:spcPct val="100000"/>
              </a:lnSpc>
              <a:buFont typeface="Arial" panose="020B0604020202020204" pitchFamily="34" charset="0"/>
              <a:buChar char="•"/>
            </a:pPr>
            <a:r>
              <a:rPr lang="en-US" dirty="0"/>
              <a:t>How does the price of these room types vary across suburbs</a:t>
            </a:r>
          </a:p>
          <a:p>
            <a:pPr marL="285750" indent="-285750">
              <a:lnSpc>
                <a:spcPct val="100000"/>
              </a:lnSpc>
              <a:buFont typeface="Arial" panose="020B0604020202020204" pitchFamily="34" charset="0"/>
              <a:buChar char="•"/>
            </a:pPr>
            <a:r>
              <a:rPr lang="en-US" dirty="0"/>
              <a:t>Does price correlate to a high review score</a:t>
            </a:r>
          </a:p>
          <a:p>
            <a:pPr marL="285750" indent="-285750">
              <a:lnSpc>
                <a:spcPct val="100000"/>
              </a:lnSpc>
              <a:buFont typeface="Arial" panose="020B0604020202020204" pitchFamily="34" charset="0"/>
              <a:buChar char="•"/>
            </a:pPr>
            <a:r>
              <a:rPr lang="en-US" dirty="0"/>
              <a:t>Does price correlate to the number of nights a property is booked</a:t>
            </a:r>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p>
          <a:p>
            <a:pPr marL="342900" indent="-342900">
              <a:lnSpc>
                <a:spcPct val="100000"/>
              </a:lnSpc>
              <a:buAutoNum type="arabicPeriod"/>
            </a:pPr>
            <a:r>
              <a:rPr lang="en-US" dirty="0">
                <a:hlinkClick r:id="rId4"/>
              </a:rPr>
              <a:t>https://www.kaggle.com/tylerx/melbourne-airbnb-open-data</a:t>
            </a:r>
            <a:endParaRPr lang="en-US" dirty="0"/>
          </a:p>
          <a:p>
            <a:pPr lvl="1">
              <a:lnSpc>
                <a:spcPct val="100000"/>
              </a:lnSpc>
            </a:pPr>
            <a:r>
              <a:rPr lang="en-US" dirty="0"/>
              <a:t>This dataset was compiled from the Inside AirBnB website on 7 December 2018</a:t>
            </a:r>
          </a:p>
          <a:p>
            <a:pPr lvl="1">
              <a:lnSpc>
                <a:spcPct val="100000"/>
              </a:lnSpc>
            </a:pPr>
            <a:r>
              <a:rPr lang="en-US" dirty="0"/>
              <a:t>It shows all active listings for AirBnB and the next 12 months of their calendar (i.e. availability in 2019 for the properties)</a:t>
            </a:r>
          </a:p>
          <a:p>
            <a:pPr lvl="1">
              <a:lnSpc>
                <a:spcPct val="100000"/>
              </a:lnSpc>
            </a:pPr>
            <a:r>
              <a:rPr lang="en-US" dirty="0"/>
              <a:t>It also contains a range of summary data and other information about the host</a:t>
            </a:r>
          </a:p>
          <a:p>
            <a:pPr marL="342900" indent="-342900">
              <a:lnSpc>
                <a:spcPct val="100000"/>
              </a:lnSpc>
              <a:buAutoNum type="arabicPeriod"/>
            </a:pPr>
            <a:r>
              <a:rPr lang="en-US" dirty="0">
                <a:hlinkClick r:id="rId5"/>
              </a:rPr>
              <a:t>https://www.kaggle.com/nadyafed/melbourne-airbnb-2020</a:t>
            </a:r>
            <a:endParaRPr lang="en-US" dirty="0"/>
          </a:p>
          <a:p>
            <a:pPr lvl="1">
              <a:lnSpc>
                <a:spcPct val="100000"/>
              </a:lnSpc>
            </a:pPr>
            <a:r>
              <a:rPr lang="en-US" dirty="0"/>
              <a:t>This dataset was also compiled from the Inside AirBnB website, this dataset was created on 20 August 2020</a:t>
            </a:r>
          </a:p>
          <a:p>
            <a:pPr marL="342900" indent="-342900">
              <a:lnSpc>
                <a:spcPct val="100000"/>
              </a:lnSpc>
              <a:buFont typeface="+mj-lt"/>
              <a:buAutoNum type="arabicPeriod"/>
            </a:pPr>
            <a:r>
              <a:rPr lang="en-US" dirty="0"/>
              <a:t>Inside AirBnB - </a:t>
            </a:r>
            <a:r>
              <a:rPr lang="en-US" dirty="0">
                <a:hlinkClick r:id="rId6"/>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7"/>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2" name="Footer Placeholder 1"/>
          <p:cNvSpPr>
            <a:spLocks noGrp="1"/>
          </p:cNvSpPr>
          <p:nvPr>
            <p:ph type="ftr" sz="quarter" idx="16"/>
          </p:nvPr>
        </p:nvSpPr>
        <p:spPr/>
        <p:txBody>
          <a:bodyPr/>
          <a:lstStyle/>
          <a:p>
            <a:r>
              <a:rPr lang="en-US" dirty="0"/>
              <a:t>Add a Footer</a:t>
            </a:r>
          </a:p>
        </p:txBody>
      </p:sp>
      <p:sp>
        <p:nvSpPr>
          <p:cNvPr id="3" name="Slide Number Placeholder 2"/>
          <p:cNvSpPr>
            <a:spLocks noGrp="1"/>
          </p:cNvSpPr>
          <p:nvPr>
            <p:ph type="sldNum" sz="quarter" idx="17"/>
          </p:nvPr>
        </p:nvSpPr>
        <p:spPr/>
        <p:txBody>
          <a:bodyPr/>
          <a:lstStyle/>
          <a:p>
            <a:fld id="{8C2E478F-E849-4A8C-AF1F-CBCC78A7CBFA}"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ad were interested to see the impact the hard lockdown and closed borders would have on a business with the model of AirBnB.</a:t>
            </a:r>
          </a:p>
          <a:p>
            <a:pPr>
              <a:lnSpc>
                <a:spcPct val="100000"/>
              </a:lnSpc>
            </a:pPr>
            <a:endParaRPr lang="en-US" dirty="0"/>
          </a:p>
          <a:p>
            <a:pPr>
              <a:lnSpc>
                <a:spcPct val="100000"/>
              </a:lnSpc>
            </a:pPr>
            <a:r>
              <a:rPr lang="en-US" dirty="0"/>
              <a:t>Our initial thoughts were that the data from 2020 would show a significant impact in reduced listings and decreased availability in the listings.</a:t>
            </a:r>
          </a:p>
          <a:p>
            <a:pPr>
              <a:lnSpc>
                <a:spcPct val="100000"/>
              </a:lnSpc>
            </a:pPr>
            <a:r>
              <a:rPr lang="en-US" dirty="0"/>
              <a:t>We also expected to see Melbourne City be the most booked location for AirBnB’s.</a:t>
            </a:r>
          </a:p>
          <a:p>
            <a:endParaRPr lang="en-US" dirty="0"/>
          </a:p>
        </p:txBody>
      </p:sp>
      <p:pic>
        <p:nvPicPr>
          <p:cNvPr id="5" name="Picture Placeholder 4" descr="Two Buildings" title="Two Buildings"/>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p:cNvSpPr>
            <a:spLocks noGrp="1"/>
          </p:cNvSpPr>
          <p:nvPr>
            <p:ph type="ftr" sz="quarter" idx="14"/>
          </p:nvPr>
        </p:nvSpPr>
        <p:spPr/>
        <p:txBody>
          <a:bodyPr/>
          <a:lstStyle/>
          <a:p>
            <a:r>
              <a:rPr lang="en-US" dirty="0"/>
              <a:t>Add a Footer</a:t>
            </a:r>
          </a:p>
        </p:txBody>
      </p:sp>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p>
          <a:p>
            <a:r>
              <a:rPr lang="en-US" dirty="0"/>
              <a:t>The second large limitation was the amount of data entered by the AirBnB hosts themselves. As a web-scraped set of data, there is a large volume of data which needed to be removed as it caused inaccuracies.</a:t>
            </a:r>
          </a:p>
          <a:p>
            <a:r>
              <a:rPr lang="en-US" dirty="0"/>
              <a:t>Availability is given as a True/False in the AirBnB calendar. However, while we assume False to be a booking, it can also indicate that the listing was made unavailable by the host during those dates.</a:t>
            </a:r>
          </a:p>
          <a:p>
            <a:r>
              <a:rPr lang="en-US" dirty="0"/>
              <a:t>Pricing data presents extreme outliers within the dataset, this is likely because some bookings are only made available for long term stays, but their host has listed that price as the daily price.</a:t>
            </a:r>
          </a:p>
        </p:txBody>
      </p:sp>
      <p:sp>
        <p:nvSpPr>
          <p:cNvPr id="2" name="Footer Placeholder 1"/>
          <p:cNvSpPr>
            <a:spLocks noGrp="1"/>
          </p:cNvSpPr>
          <p:nvPr>
            <p:ph type="ftr" sz="quarter" idx="16"/>
          </p:nvPr>
        </p:nvSpPr>
        <p:spPr/>
        <p:txBody>
          <a:bodyPr/>
          <a:lstStyle/>
          <a:p>
            <a:r>
              <a:rPr lang="en-US" dirty="0"/>
              <a:t>Add a Footer</a:t>
            </a:r>
          </a:p>
        </p:txBody>
      </p:sp>
      <p:sp>
        <p:nvSpPr>
          <p:cNvPr id="16" name="Slide Number Placeholder 15"/>
          <p:cNvSpPr>
            <a:spLocks noGrp="1"/>
          </p:cNvSpPr>
          <p:nvPr>
            <p:ph type="sldNum" sz="quarter" idx="17"/>
          </p:nvPr>
        </p:nvSpPr>
        <p:spPr/>
        <p:txBody>
          <a:bodyPr/>
          <a:lstStyle/>
          <a:p>
            <a:fld id="{8C2E478F-E849-4A8C-AF1F-CBCC78A7CBFA}" type="slidenum">
              <a:rPr lang="en-US" smtClean="0"/>
              <a:t>5</a:t>
            </a:fld>
            <a:endParaRPr lang="en-US" dirty="0"/>
          </a:p>
        </p:txBody>
      </p:sp>
      <p:sp>
        <p:nvSpPr>
          <p:cNvPr id="15" name="Title 14" hidden="1"/>
          <p:cNvSpPr>
            <a:spLocks noGrp="1"/>
          </p:cNvSpPr>
          <p:nvPr>
            <p:ph type="title"/>
          </p:nvPr>
        </p:nvSpPr>
        <p:spPr/>
        <p:txBody>
          <a:bodyPr/>
          <a:lstStyle/>
          <a:p>
            <a:r>
              <a:rPr lang="en-US" dirty="0"/>
              <a:t>Title</a:t>
            </a:r>
          </a:p>
        </p:txBody>
      </p:sp>
      <p:pic>
        <p:nvPicPr>
          <p:cNvPr id="13" name="Picture 12"/>
          <p:cNvPicPr>
            <a:picLocks noChangeAspect="1"/>
          </p:cNvPicPr>
          <p:nvPr/>
        </p:nvPicPr>
        <p:blipFill>
          <a:blip r:embed="rId2"/>
          <a:stretch>
            <a:fillRect/>
          </a:stretch>
        </p:blipFill>
        <p:spPr>
          <a:xfrm>
            <a:off x="5739666" y="386491"/>
            <a:ext cx="5753100" cy="3734125"/>
          </a:xfrm>
          <a:prstGeom prst="rect">
            <a:avLst/>
          </a:prstGeom>
        </p:spPr>
      </p:pic>
      <p:pic>
        <p:nvPicPr>
          <p:cNvPr id="19" name="Picture 18"/>
          <p:cNvPicPr>
            <a:picLocks noChangeAspect="1"/>
          </p:cNvPicPr>
          <p:nvPr/>
        </p:nvPicPr>
        <p:blipFill>
          <a:blip r:embed="rId3"/>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p>
          <a:p>
            <a:r>
              <a:rPr lang="en-US" dirty="0"/>
              <a:t>Melbourne</a:t>
            </a:r>
          </a:p>
          <a:p>
            <a:r>
              <a:rPr lang="en-US" dirty="0"/>
              <a:t>Port Phillip</a:t>
            </a:r>
          </a:p>
          <a:p>
            <a:r>
              <a:rPr lang="en-US" dirty="0" err="1"/>
              <a:t>Yarra</a:t>
            </a:r>
            <a:endParaRPr lang="en-US" dirty="0"/>
          </a:p>
          <a:p>
            <a:r>
              <a:rPr lang="en-US" dirty="0" err="1"/>
              <a:t>Stonnington</a:t>
            </a:r>
            <a:endParaRPr lang="en-US" dirty="0"/>
          </a:p>
          <a:p>
            <a:r>
              <a:rPr lang="en-US" dirty="0"/>
              <a:t>Moreland</a:t>
            </a:r>
          </a:p>
          <a:p>
            <a:pPr marL="0" indent="0">
              <a:buNone/>
            </a:pPr>
            <a:r>
              <a:rPr lang="en-US" dirty="0"/>
              <a:t>These also remained the most populated with listings in the 2020 data, as seen in the table on the right.</a:t>
            </a:r>
          </a:p>
          <a:p>
            <a:pPr marL="0" indent="0">
              <a:buNone/>
            </a:pPr>
            <a:r>
              <a:rPr lang="en-US" dirty="0"/>
              <a:t>The total 2019 listings were 22,895 and 2020 had 20,420.</a:t>
            </a:r>
          </a:p>
          <a:p>
            <a:pPr marL="0" indent="0">
              <a:buNone/>
            </a:pPr>
            <a:r>
              <a:rPr lang="en-US" dirty="0"/>
              <a:t>This means that AirBnB lost 2,475 listings between the two data scrapes.</a:t>
            </a:r>
          </a:p>
        </p:txBody>
      </p:sp>
      <p:sp>
        <p:nvSpPr>
          <p:cNvPr id="11" name="Footer Placeholder 10"/>
          <p:cNvSpPr>
            <a:spLocks noGrp="1"/>
          </p:cNvSpPr>
          <p:nvPr>
            <p:ph type="ftr" sz="quarter" idx="17"/>
          </p:nvPr>
        </p:nvSpPr>
        <p:spPr/>
        <p:txBody>
          <a:bodyPr/>
          <a:lstStyle/>
          <a:p>
            <a:r>
              <a:rPr lang="en-US" dirty="0"/>
              <a:t>Add a Footer</a:t>
            </a:r>
          </a:p>
        </p:txBody>
      </p:sp>
      <p:sp>
        <p:nvSpPr>
          <p:cNvPr id="12" name="Slide Number Placeholder 11"/>
          <p:cNvSpPr>
            <a:spLocks noGrp="1"/>
          </p:cNvSpPr>
          <p:nvPr>
            <p:ph type="sldNum" sz="quarter" idx="18"/>
          </p:nvPr>
        </p:nvSpPr>
        <p:spPr/>
        <p:txBody>
          <a:bodyPr/>
          <a:lstStyle/>
          <a:p>
            <a:fld id="{8C2E478F-E849-4A8C-AF1F-CBCC78A7CBFA}" type="slidenum">
              <a:rPr lang="en-US" smtClean="0"/>
              <a:t>6</a:t>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extLst>
                    <a:ext uri="{9D8B030D-6E8A-4147-A177-3AD203B41FA5}">
                      <a16:colId xmlns:a16="http://schemas.microsoft.com/office/drawing/2014/main" val="20000"/>
                    </a:ext>
                  </a:extLst>
                </a:gridCol>
                <a:gridCol w="1384531">
                  <a:extLst>
                    <a:ext uri="{9D8B030D-6E8A-4147-A177-3AD203B41FA5}">
                      <a16:colId xmlns:a16="http://schemas.microsoft.com/office/drawing/2014/main" val="20001"/>
                    </a:ext>
                  </a:extLst>
                </a:gridCol>
                <a:gridCol w="1375688">
                  <a:extLst>
                    <a:ext uri="{9D8B030D-6E8A-4147-A177-3AD203B41FA5}">
                      <a16:colId xmlns:a16="http://schemas.microsoft.com/office/drawing/2014/main" val="20002"/>
                    </a:ext>
                  </a:extLst>
                </a:gridCol>
                <a:gridCol w="1514668">
                  <a:extLst>
                    <a:ext uri="{9D8B030D-6E8A-4147-A177-3AD203B41FA5}">
                      <a16:colId xmlns:a16="http://schemas.microsoft.com/office/drawing/2014/main" val="20003"/>
                    </a:ext>
                  </a:extLst>
                </a:gridCol>
              </a:tblGrid>
              <a:tr h="1224268">
                <a:tc>
                  <a:txBody>
                    <a:bodyPr/>
                    <a:lstStyle/>
                    <a:p>
                      <a:pPr algn="ctr"/>
                      <a:r>
                        <a:rPr lang="en-AU" dirty="0">
                          <a:solidFill>
                            <a:schemeClr val="tx1"/>
                          </a:solidFill>
                        </a:rPr>
                        <a:t>Local Government Area</a:t>
                      </a:r>
                    </a:p>
                  </a:txBody>
                  <a:tcPr/>
                </a:tc>
                <a:tc>
                  <a:txBody>
                    <a:bodyPr/>
                    <a:lstStyle/>
                    <a:p>
                      <a:pPr algn="ctr"/>
                      <a:r>
                        <a:rPr lang="en-AU" dirty="0">
                          <a:solidFill>
                            <a:schemeClr val="tx1"/>
                          </a:solidFill>
                        </a:rPr>
                        <a:t>2019 Listings</a:t>
                      </a:r>
                    </a:p>
                  </a:txBody>
                  <a:tcPr/>
                </a:tc>
                <a:tc>
                  <a:txBody>
                    <a:bodyPr/>
                    <a:lstStyle/>
                    <a:p>
                      <a:pPr algn="ctr"/>
                      <a:r>
                        <a:rPr lang="en-AU" dirty="0">
                          <a:solidFill>
                            <a:schemeClr val="tx1"/>
                          </a:solidFill>
                        </a:rPr>
                        <a:t>2020 Listings</a:t>
                      </a:r>
                    </a:p>
                  </a:txBody>
                  <a:tcPr/>
                </a:tc>
                <a:tc>
                  <a:txBody>
                    <a:bodyPr/>
                    <a:lstStyle/>
                    <a:p>
                      <a:pPr algn="ctr"/>
                      <a:r>
                        <a:rPr lang="en-AU" dirty="0">
                          <a:solidFill>
                            <a:schemeClr val="tx1"/>
                          </a:solidFill>
                        </a:rPr>
                        <a:t>Change in Listings from 2020 and 2019</a:t>
                      </a:r>
                    </a:p>
                  </a:txBody>
                  <a:tcPr/>
                </a:tc>
                <a:extLst>
                  <a:ext uri="{0D108BD9-81ED-4DB2-BD59-A6C34878D82A}">
                    <a16:rowId xmlns:a16="http://schemas.microsoft.com/office/drawing/2014/main" val="10000"/>
                  </a:ext>
                </a:extLst>
              </a:tr>
              <a:tr h="414124">
                <a:tc>
                  <a:txBody>
                    <a:bodyPr/>
                    <a:lstStyle/>
                    <a:p>
                      <a:r>
                        <a:rPr lang="en-AU" dirty="0"/>
                        <a:t>Melbourne</a:t>
                      </a:r>
                    </a:p>
                  </a:txBody>
                  <a:tcPr/>
                </a:tc>
                <a:tc>
                  <a:txBody>
                    <a:bodyPr/>
                    <a:lstStyle/>
                    <a:p>
                      <a:pPr algn="ctr"/>
                      <a:r>
                        <a:rPr lang="en-AU" dirty="0"/>
                        <a:t>7368</a:t>
                      </a:r>
                    </a:p>
                  </a:txBody>
                  <a:tcPr/>
                </a:tc>
                <a:tc>
                  <a:txBody>
                    <a:bodyPr/>
                    <a:lstStyle/>
                    <a:p>
                      <a:pPr algn="ctr"/>
                      <a:r>
                        <a:rPr lang="en-AU" dirty="0"/>
                        <a:t>6174</a:t>
                      </a:r>
                    </a:p>
                  </a:txBody>
                  <a:tcPr/>
                </a:tc>
                <a:tc>
                  <a:txBody>
                    <a:bodyPr/>
                    <a:lstStyle/>
                    <a:p>
                      <a:pPr algn="ctr"/>
                      <a:r>
                        <a:rPr lang="en-AU" dirty="0"/>
                        <a:t>-1194</a:t>
                      </a:r>
                    </a:p>
                  </a:txBody>
                  <a:tcPr/>
                </a:tc>
                <a:extLst>
                  <a:ext uri="{0D108BD9-81ED-4DB2-BD59-A6C34878D82A}">
                    <a16:rowId xmlns:a16="http://schemas.microsoft.com/office/drawing/2014/main" val="10001"/>
                  </a:ext>
                </a:extLst>
              </a:tr>
              <a:tr h="414124">
                <a:tc>
                  <a:txBody>
                    <a:bodyPr/>
                    <a:lstStyle/>
                    <a:p>
                      <a:r>
                        <a:rPr lang="en-AU" dirty="0"/>
                        <a:t>Port Phillip</a:t>
                      </a:r>
                    </a:p>
                  </a:txBody>
                  <a:tcPr/>
                </a:tc>
                <a:tc>
                  <a:txBody>
                    <a:bodyPr/>
                    <a:lstStyle/>
                    <a:p>
                      <a:pPr algn="ctr"/>
                      <a:r>
                        <a:rPr lang="en-AU" dirty="0"/>
                        <a:t>2808</a:t>
                      </a:r>
                    </a:p>
                  </a:txBody>
                  <a:tcPr/>
                </a:tc>
                <a:tc>
                  <a:txBody>
                    <a:bodyPr/>
                    <a:lstStyle/>
                    <a:p>
                      <a:pPr algn="ctr"/>
                      <a:r>
                        <a:rPr lang="en-AU" dirty="0"/>
                        <a:t>2498</a:t>
                      </a:r>
                    </a:p>
                  </a:txBody>
                  <a:tcPr/>
                </a:tc>
                <a:tc>
                  <a:txBody>
                    <a:bodyPr/>
                    <a:lstStyle/>
                    <a:p>
                      <a:pPr algn="ctr"/>
                      <a:r>
                        <a:rPr lang="en-AU" dirty="0"/>
                        <a:t>-310</a:t>
                      </a:r>
                    </a:p>
                  </a:txBody>
                  <a:tcPr/>
                </a:tc>
                <a:extLst>
                  <a:ext uri="{0D108BD9-81ED-4DB2-BD59-A6C34878D82A}">
                    <a16:rowId xmlns:a16="http://schemas.microsoft.com/office/drawing/2014/main" val="10002"/>
                  </a:ext>
                </a:extLst>
              </a:tr>
              <a:tr h="414124">
                <a:tc>
                  <a:txBody>
                    <a:bodyPr/>
                    <a:lstStyle/>
                    <a:p>
                      <a:r>
                        <a:rPr lang="en-AU" dirty="0"/>
                        <a:t>Yarra</a:t>
                      </a:r>
                    </a:p>
                  </a:txBody>
                  <a:tcPr/>
                </a:tc>
                <a:tc>
                  <a:txBody>
                    <a:bodyPr/>
                    <a:lstStyle/>
                    <a:p>
                      <a:pPr algn="ctr"/>
                      <a:r>
                        <a:rPr lang="en-AU" dirty="0"/>
                        <a:t>2049</a:t>
                      </a:r>
                    </a:p>
                  </a:txBody>
                  <a:tcPr/>
                </a:tc>
                <a:tc>
                  <a:txBody>
                    <a:bodyPr/>
                    <a:lstStyle/>
                    <a:p>
                      <a:pPr algn="ctr"/>
                      <a:r>
                        <a:rPr lang="en-AU" dirty="0"/>
                        <a:t>1578</a:t>
                      </a:r>
                    </a:p>
                  </a:txBody>
                  <a:tcPr/>
                </a:tc>
                <a:tc>
                  <a:txBody>
                    <a:bodyPr/>
                    <a:lstStyle/>
                    <a:p>
                      <a:pPr algn="ctr"/>
                      <a:r>
                        <a:rPr lang="en-AU" dirty="0"/>
                        <a:t>-471</a:t>
                      </a:r>
                    </a:p>
                  </a:txBody>
                  <a:tcPr/>
                </a:tc>
                <a:extLst>
                  <a:ext uri="{0D108BD9-81ED-4DB2-BD59-A6C34878D82A}">
                    <a16:rowId xmlns:a16="http://schemas.microsoft.com/office/drawing/2014/main" val="10003"/>
                  </a:ext>
                </a:extLst>
              </a:tr>
              <a:tr h="414124">
                <a:tc>
                  <a:txBody>
                    <a:bodyPr/>
                    <a:lstStyle/>
                    <a:p>
                      <a:r>
                        <a:rPr lang="en-AU" dirty="0"/>
                        <a:t>Stonnington</a:t>
                      </a:r>
                    </a:p>
                  </a:txBody>
                  <a:tcPr/>
                </a:tc>
                <a:tc>
                  <a:txBody>
                    <a:bodyPr/>
                    <a:lstStyle/>
                    <a:p>
                      <a:pPr algn="ctr"/>
                      <a:r>
                        <a:rPr lang="en-AU" dirty="0"/>
                        <a:t>1621</a:t>
                      </a:r>
                    </a:p>
                  </a:txBody>
                  <a:tcPr/>
                </a:tc>
                <a:tc>
                  <a:txBody>
                    <a:bodyPr/>
                    <a:lstStyle/>
                    <a:p>
                      <a:pPr algn="ctr"/>
                      <a:r>
                        <a:rPr lang="en-AU" dirty="0"/>
                        <a:t>1369</a:t>
                      </a:r>
                    </a:p>
                  </a:txBody>
                  <a:tcPr/>
                </a:tc>
                <a:tc>
                  <a:txBody>
                    <a:bodyPr/>
                    <a:lstStyle/>
                    <a:p>
                      <a:pPr algn="ctr"/>
                      <a:r>
                        <a:rPr lang="en-AU" dirty="0"/>
                        <a:t>-252</a:t>
                      </a:r>
                    </a:p>
                  </a:txBody>
                  <a:tcPr/>
                </a:tc>
                <a:extLst>
                  <a:ext uri="{0D108BD9-81ED-4DB2-BD59-A6C34878D82A}">
                    <a16:rowId xmlns:a16="http://schemas.microsoft.com/office/drawing/2014/main" val="10004"/>
                  </a:ext>
                </a:extLst>
              </a:tr>
              <a:tr h="414124">
                <a:tc>
                  <a:txBody>
                    <a:bodyPr/>
                    <a:lstStyle/>
                    <a:p>
                      <a:r>
                        <a:rPr lang="en-AU" dirty="0"/>
                        <a:t>Moreland</a:t>
                      </a:r>
                    </a:p>
                  </a:txBody>
                  <a:tcPr/>
                </a:tc>
                <a:tc>
                  <a:txBody>
                    <a:bodyPr/>
                    <a:lstStyle/>
                    <a:p>
                      <a:pPr algn="ctr"/>
                      <a:r>
                        <a:rPr lang="en-AU" dirty="0"/>
                        <a:t>967</a:t>
                      </a:r>
                    </a:p>
                  </a:txBody>
                  <a:tcPr/>
                </a:tc>
                <a:tc>
                  <a:txBody>
                    <a:bodyPr/>
                    <a:lstStyle/>
                    <a:p>
                      <a:pPr algn="ctr"/>
                      <a:r>
                        <a:rPr lang="en-AU" dirty="0"/>
                        <a:t>863</a:t>
                      </a:r>
                    </a:p>
                  </a:txBody>
                  <a:tcPr/>
                </a:tc>
                <a:tc>
                  <a:txBody>
                    <a:bodyPr/>
                    <a:lstStyle/>
                    <a:p>
                      <a:pPr algn="ctr"/>
                      <a:r>
                        <a:rPr lang="en-AU" dirty="0"/>
                        <a:t>-104</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dirty="0"/>
              <a:t>Add a Footer</a:t>
            </a:r>
          </a:p>
        </p:txBody>
      </p:sp>
      <p:sp>
        <p:nvSpPr>
          <p:cNvPr id="3" name="Slide Number Placeholder 2"/>
          <p:cNvSpPr>
            <a:spLocks noGrp="1"/>
          </p:cNvSpPr>
          <p:nvPr>
            <p:ph type="sldNum" sz="quarter" idx="11"/>
          </p:nvPr>
        </p:nvSpPr>
        <p:spPr/>
        <p:txBody>
          <a:bodyPr/>
          <a:lstStyle/>
          <a:p>
            <a:fld id="{8C2E478F-E849-4A8C-AF1F-CBCC78A7CBFA}" type="slidenum">
              <a:rPr lang="en-US" smtClean="0"/>
              <a:t>7</a:t>
            </a:fld>
            <a:endParaRPr lang="en-US" dirty="0"/>
          </a:p>
        </p:txBody>
      </p:sp>
      <p:pic>
        <p:nvPicPr>
          <p:cNvPr id="11" name="Picture 10" descr="Chart, histogram&#10;&#10;Description automatically generated"/>
          <p:cNvPicPr>
            <a:picLocks noChangeAspect="1"/>
          </p:cNvPicPr>
          <p:nvPr/>
        </p:nvPicPr>
        <p:blipFill>
          <a:blip r:embed="rId2"/>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p>
        </p:txBody>
      </p:sp>
      <p:sp>
        <p:nvSpPr>
          <p:cNvPr id="4" name="Footer Placeholder 3"/>
          <p:cNvSpPr>
            <a:spLocks noGrp="1"/>
          </p:cNvSpPr>
          <p:nvPr>
            <p:ph type="ftr" sz="quarter" idx="10"/>
          </p:nvPr>
        </p:nvSpPr>
        <p:spPr/>
        <p:txBody>
          <a:bodyPr/>
          <a:lstStyle/>
          <a:p>
            <a:r>
              <a:rPr lang="en-US"/>
              <a:t>Add a Footer</a:t>
            </a:r>
            <a:endParaRPr lang="en-US" dirty="0"/>
          </a:p>
        </p:txBody>
      </p:sp>
      <p:sp>
        <p:nvSpPr>
          <p:cNvPr id="5" name="Slide Number Placeholder 4"/>
          <p:cNvSpPr>
            <a:spLocks noGrp="1"/>
          </p:cNvSpPr>
          <p:nvPr>
            <p:ph type="sldNum" sz="quarter" idx="11"/>
          </p:nvPr>
        </p:nvSpPr>
        <p:spPr/>
        <p:txBody>
          <a:bodyPr/>
          <a:lstStyle/>
          <a:p>
            <a:fld id="{8C2E478F-E849-4A8C-AF1F-CBCC78A7CBFA}" type="slidenum">
              <a:rPr lang="en-US" smtClean="0"/>
              <a:t>8</a:t>
            </a:fld>
            <a:endParaRPr lang="en-US" dirty="0"/>
          </a:p>
        </p:txBody>
      </p:sp>
      <p:pic>
        <p:nvPicPr>
          <p:cNvPr id="7" name="Picture 6" descr="Map&#10;&#10;Description automatically generated"/>
          <p:cNvPicPr>
            <a:picLocks noChangeAspect="1"/>
          </p:cNvPicPr>
          <p:nvPr/>
        </p:nvPicPr>
        <p:blipFill rotWithShape="1">
          <a:blip r:embed="rId2"/>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3"/>
          <a:srcRect l="19329" t="-375" r="7308" b="375"/>
          <a:stretch>
            <a:fillRect/>
          </a:stretch>
        </p:blipFill>
        <p:spPr>
          <a:xfrm>
            <a:off x="4822878" y="2708842"/>
            <a:ext cx="7254822" cy="4124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2"/>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p>
          <a:p>
            <a:r>
              <a:rPr lang="en-US" dirty="0"/>
              <a:t>Majority of listings are under type </a:t>
            </a:r>
            <a:r>
              <a:rPr lang="en-US" b="1" dirty="0"/>
              <a:t>Entire Home/ Apartment</a:t>
            </a:r>
            <a:r>
              <a:rPr lang="en-US" dirty="0"/>
              <a:t> for both years 2019 and 2020.</a:t>
            </a:r>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p>
          <a:p>
            <a:r>
              <a:rPr lang="en-US" b="1" dirty="0"/>
              <a:t>Hotel Rooms </a:t>
            </a:r>
            <a:r>
              <a:rPr lang="en-US" dirty="0"/>
              <a:t>introduced as Airbnb listing in 2020</a:t>
            </a:r>
          </a:p>
        </p:txBody>
      </p:sp>
      <p:sp>
        <p:nvSpPr>
          <p:cNvPr id="6" name="Footer Placeholder 5"/>
          <p:cNvSpPr>
            <a:spLocks noGrp="1"/>
          </p:cNvSpPr>
          <p:nvPr>
            <p:ph type="ftr" sz="quarter" idx="17"/>
          </p:nvPr>
        </p:nvSpPr>
        <p:spPr/>
        <p:txBody>
          <a:bodyPr/>
          <a:lstStyle/>
          <a:p>
            <a:r>
              <a:rPr lang="en-US"/>
              <a:t>Add a Footer</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t>9</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31</TotalTime>
  <Words>1179</Words>
  <Application>Microsoft Office PowerPoint</Application>
  <PresentationFormat>Widescreen</PresentationFormat>
  <Paragraphs>153</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Melbourne AirBnB</vt:lpstr>
      <vt:lpstr>Project Brief</vt:lpstr>
      <vt:lpstr>Data Used</vt:lpstr>
      <vt:lpstr>Why This Project &amp; Data?</vt:lpstr>
      <vt:lpstr>Title</vt:lpstr>
      <vt:lpstr>Which Melbourne Areas have the most AirBnB listings</vt:lpstr>
      <vt:lpstr>PowerPoint Presentation</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Work</cp:lastModifiedBy>
  <cp:revision>23</cp:revision>
  <dcterms:created xsi:type="dcterms:W3CDTF">2021-06-27T06:07:00Z</dcterms:created>
  <dcterms:modified xsi:type="dcterms:W3CDTF">2021-06-28T07:50:24Z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