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439" r:id="rId2"/>
    <p:sldId id="260" r:id="rId3"/>
    <p:sldId id="2434" r:id="rId4"/>
    <p:sldId id="2447" r:id="rId5"/>
    <p:sldId id="258" r:id="rId6"/>
    <p:sldId id="2442" r:id="rId7"/>
    <p:sldId id="2433" r:id="rId8"/>
    <p:sldId id="2445" r:id="rId9"/>
    <p:sldId id="2463" r:id="rId10"/>
    <p:sldId id="2464" r:id="rId11"/>
    <p:sldId id="2465" r:id="rId12"/>
    <p:sldId id="2466" r:id="rId13"/>
    <p:sldId id="2467" r:id="rId14"/>
    <p:sldId id="2462" r:id="rId15"/>
    <p:sldId id="2451" r:id="rId16"/>
    <p:sldId id="2452" r:id="rId17"/>
    <p:sldId id="2453" r:id="rId18"/>
    <p:sldId id="2438" r:id="rId19"/>
    <p:sldId id="24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84948" autoAdjust="0"/>
  </p:normalViewPr>
  <p:slideViewPr>
    <p:cSldViewPr snapToGrid="0">
      <p:cViewPr varScale="1">
        <p:scale>
          <a:sx n="77" d="100"/>
          <a:sy n="77" d="100"/>
        </p:scale>
        <p:origin x="468" y="90"/>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6/28/2021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p:cNvSpPr>
            <a:spLocks noGrp="1"/>
          </p:cNvSpPr>
          <p:nvPr>
            <p:ph type="ftr" sz="quarter" idx="10"/>
          </p:nvPr>
        </p:nvSpPr>
        <p:spPr/>
        <p:txBody>
          <a:bodyPr/>
          <a:lstStyle/>
          <a:p>
            <a:r>
              <a:rPr lang="en-US" dirty="0"/>
              <a:t>Add a Footer</a:t>
            </a:r>
          </a:p>
        </p:txBody>
      </p:sp>
      <p:sp>
        <p:nvSpPr>
          <p:cNvPr id="9" name="Slide Number Placeholder 8"/>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
        <p:nvSpPr>
          <p:cNvPr id="11" name="Text Placeholder 2"/>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6" name="Content Placeholder 2"/>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4" name="Text Placeholder 4"/>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p:cNvSpPr>
            <a:spLocks noGrp="1"/>
          </p:cNvSpPr>
          <p:nvPr>
            <p:ph type="ftr" sz="quarter" idx="14"/>
          </p:nvPr>
        </p:nvSpPr>
        <p:spPr/>
        <p:txBody>
          <a:bodyPr/>
          <a:lstStyle/>
          <a:p>
            <a:r>
              <a:rPr lang="en-US" dirty="0"/>
              <a:t>Add a Footer</a:t>
            </a:r>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
        <p:nvSpPr>
          <p:cNvPr id="11" name="Content Placeholder 2"/>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657060" y="435124"/>
            <a:ext cx="5134751" cy="6215741"/>
            <a:chOff x="252031" y="391887"/>
            <a:chExt cx="7433283" cy="6215741"/>
          </a:xfrm>
        </p:grpSpPr>
        <p:sp>
          <p:nvSpPr>
            <p:cNvPr id="17" name="Rectangle 16"/>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Add a Footer</a:t>
            </a:r>
          </a:p>
        </p:txBody>
      </p:sp>
      <p:sp>
        <p:nvSpPr>
          <p:cNvPr id="7" name="Slide Number Placeholder 6"/>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p:cNvSpPr>
            <a:spLocks noGrp="1"/>
          </p:cNvSpPr>
          <p:nvPr>
            <p:ph type="ftr" sz="quarter" idx="16"/>
          </p:nvPr>
        </p:nvSpPr>
        <p:spPr/>
        <p:txBody>
          <a:bodyPr/>
          <a:lstStyle/>
          <a:p>
            <a:r>
              <a:rPr lang="en-US" dirty="0"/>
              <a:t>Add a Footer</a:t>
            </a:r>
          </a:p>
        </p:txBody>
      </p:sp>
      <p:sp>
        <p:nvSpPr>
          <p:cNvPr id="7" name="Slide Number Placeholder 6"/>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p:cNvGrpSpPr/>
          <p:nvPr userDrawn="1"/>
        </p:nvGrpSpPr>
        <p:grpSpPr>
          <a:xfrm>
            <a:off x="883522" y="408327"/>
            <a:ext cx="5276606" cy="5768636"/>
            <a:chOff x="883522" y="408327"/>
            <a:chExt cx="5276606" cy="5768636"/>
          </a:xfrm>
        </p:grpSpPr>
        <p:sp>
          <p:nvSpPr>
            <p:cNvPr id="13" name="Rectangle 12"/>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4"/>
          </p:nvPr>
        </p:nvSpPr>
        <p:spPr/>
        <p:txBody>
          <a:bodyPr/>
          <a:lstStyle/>
          <a:p>
            <a:r>
              <a:rPr lang="en-US" dirty="0"/>
              <a:t>Add a Footer</a:t>
            </a:r>
          </a:p>
        </p:txBody>
      </p:sp>
      <p:sp>
        <p:nvSpPr>
          <p:cNvPr id="4" name="Text Placeholder 3"/>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p:cNvGrpSpPr/>
          <p:nvPr userDrawn="1"/>
        </p:nvGrpSpPr>
        <p:grpSpPr>
          <a:xfrm flipH="1">
            <a:off x="4115984" y="252563"/>
            <a:ext cx="7433283" cy="5995838"/>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p:cNvGrpSpPr/>
          <p:nvPr userDrawn="1"/>
        </p:nvGrpSpPr>
        <p:grpSpPr>
          <a:xfrm>
            <a:off x="657060" y="435124"/>
            <a:ext cx="5134751" cy="6215741"/>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p:cNvSpPr>
            <a:spLocks noGrp="1"/>
          </p:cNvSpPr>
          <p:nvPr>
            <p:ph type="ftr" sz="quarter" idx="17"/>
          </p:nvPr>
        </p:nvSpPr>
        <p:spPr/>
        <p:txBody>
          <a:bodyPr/>
          <a:lstStyle/>
          <a:p>
            <a:r>
              <a:rPr lang="en-US" dirty="0"/>
              <a:t>Add a Footer</a:t>
            </a:r>
          </a:p>
        </p:txBody>
      </p:sp>
      <p:sp>
        <p:nvSpPr>
          <p:cNvPr id="8" name="Slide Number Placeholder 7"/>
          <p:cNvSpPr>
            <a:spLocks noGrp="1"/>
          </p:cNvSpPr>
          <p:nvPr>
            <p:ph type="sldNum" sz="quarter" idx="18"/>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8C2E478F-E849-4A8C-AF1F-CBCC78A7CBFA}" type="slidenum">
              <a:rPr lang="en-US" smtClean="0"/>
              <a:t>‹#›</a:t>
            </a:fld>
            <a:endParaRPr lang="en-US" dirty="0"/>
          </a:p>
        </p:txBody>
      </p:sp>
      <p:sp>
        <p:nvSpPr>
          <p:cNvPr id="5" name="Title 4"/>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cjdance/Project_1.git" TargetMode="External"/><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s://docs.google.com/spreadsheets/d/1iWCNJcSutYqpULSQHlNyGInUvHg2BoUGoNRIGa6Szc4/edit#gid=982310896"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insideairbnb.com/get-the-data.html" TargetMode="External"/><Relationship Id="rId5" Type="http://schemas.openxmlformats.org/officeDocument/2006/relationships/hyperlink" Target="https://www.kaggle.com/nadyafed/melbourne-airbnb-2020" TargetMode="External"/><Relationship Id="rId4" Type="http://schemas.openxmlformats.org/officeDocument/2006/relationships/hyperlink" Target="https://www.kaggle.com/tylerx/melbourne-airbnb-open-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p:cNvGrpSpPr/>
          <p:nvPr/>
        </p:nvGrpSpPr>
        <p:grpSpPr>
          <a:xfrm>
            <a:off x="883522" y="408327"/>
            <a:ext cx="5276606" cy="5768636"/>
            <a:chOff x="883522" y="408327"/>
            <a:chExt cx="5276606" cy="5768636"/>
          </a:xfrm>
        </p:grpSpPr>
        <p:sp>
          <p:nvSpPr>
            <p:cNvPr id="14" name="Rectangle 13"/>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p:cNvSpPr>
            <a:spLocks noGrp="1"/>
          </p:cNvSpPr>
          <p:nvPr>
            <p:ph type="title"/>
          </p:nvPr>
        </p:nvSpPr>
        <p:spPr/>
        <p:txBody>
          <a:bodyPr/>
          <a:lstStyle/>
          <a:p>
            <a:r>
              <a:rPr lang="en-US" dirty="0"/>
              <a:t>Melbourne AirBnB</a:t>
            </a:r>
          </a:p>
        </p:txBody>
      </p:sp>
      <p:sp>
        <p:nvSpPr>
          <p:cNvPr id="27" name="Text Placeholder 26"/>
          <p:cNvSpPr>
            <a:spLocks noGrp="1"/>
          </p:cNvSpPr>
          <p:nvPr>
            <p:ph type="body" idx="13"/>
          </p:nvPr>
        </p:nvSpPr>
        <p:spPr/>
        <p:txBody>
          <a:bodyPr/>
          <a:lstStyle/>
          <a:p>
            <a:r>
              <a:rPr lang="en-US" dirty="0"/>
              <a:t>2019 vs 2020</a:t>
            </a:r>
          </a:p>
        </p:txBody>
      </p:sp>
      <p:sp>
        <p:nvSpPr>
          <p:cNvPr id="11" name="Rectangle: Single Corner Snipped 10"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p:cNvSpPr>
            <a:spLocks noGrp="1"/>
          </p:cNvSpPr>
          <p:nvPr>
            <p:ph type="sldNum" sz="quarter" idx="17"/>
          </p:nvPr>
        </p:nvSpPr>
        <p:spPr/>
        <p:txBody>
          <a:bodyPr/>
          <a:lstStyle/>
          <a:p>
            <a:fld id="{8C2E478F-E849-4A8C-AF1F-CBCC78A7CBFA}"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p:cNvPicPr>
            <a:picLocks noGrp="1" noChangeAspect="1"/>
          </p:cNvPicPr>
          <p:nvPr>
            <p:ph sz="quarter" idx="16"/>
          </p:nvPr>
        </p:nvPicPr>
        <p:blipFill>
          <a:blip r:embed="rId2"/>
          <a:stretch>
            <a:fillRect/>
          </a:stretch>
        </p:blipFill>
        <p:spPr>
          <a:xfrm>
            <a:off x="5984628" y="381265"/>
            <a:ext cx="5995877" cy="5884363"/>
          </a:xfrm>
        </p:spPr>
      </p:pic>
      <p:sp>
        <p:nvSpPr>
          <p:cNvPr id="3" name="Title 2"/>
          <p:cNvSpPr>
            <a:spLocks noGrp="1"/>
          </p:cNvSpPr>
          <p:nvPr>
            <p:ph type="title"/>
          </p:nvPr>
        </p:nvSpPr>
        <p:spPr>
          <a:xfrm>
            <a:off x="611804" y="1105505"/>
            <a:ext cx="4226024" cy="573989"/>
          </a:xfrm>
        </p:spPr>
        <p:txBody>
          <a:bodyPr/>
          <a:lstStyle/>
          <a:p>
            <a:r>
              <a:rPr lang="en-AU" dirty="0" err="1"/>
              <a:t>AirBnb</a:t>
            </a:r>
            <a:r>
              <a:rPr lang="en-AU" dirty="0"/>
              <a:t> Room Types for </a:t>
            </a:r>
            <a:r>
              <a:rPr lang="en-AU" dirty="0" err="1"/>
              <a:t>CIties</a:t>
            </a:r>
            <a:endParaRPr lang="en-AU" dirty="0"/>
          </a:p>
        </p:txBody>
      </p:sp>
      <p:sp>
        <p:nvSpPr>
          <p:cNvPr id="4" name="Content Placeholder 3"/>
          <p:cNvSpPr>
            <a:spLocks noGrp="1"/>
          </p:cNvSpPr>
          <p:nvPr>
            <p:ph idx="1"/>
          </p:nvPr>
        </p:nvSpPr>
        <p:spPr>
          <a:xfrm>
            <a:off x="611804" y="2032939"/>
            <a:ext cx="4226024" cy="3857329"/>
          </a:xfrm>
        </p:spPr>
        <p:txBody>
          <a:bodyPr>
            <a:normAutofit/>
          </a:bodyPr>
          <a:lstStyle/>
          <a:p>
            <a:r>
              <a:rPr lang="en-US" dirty="0"/>
              <a:t>Maximum overall listings in </a:t>
            </a:r>
            <a:r>
              <a:rPr lang="en-US" b="1" dirty="0"/>
              <a:t>City of Melbourne</a:t>
            </a:r>
            <a:r>
              <a:rPr lang="en-US" dirty="0"/>
              <a:t>.</a:t>
            </a:r>
          </a:p>
          <a:p>
            <a:r>
              <a:rPr lang="en-US" dirty="0"/>
              <a:t>Top 3 Cities  with Entire Homes/Apartments and Private Rooms for years 2019 and 2020</a:t>
            </a:r>
            <a:br>
              <a:rPr lang="en-US" dirty="0"/>
            </a:br>
            <a:r>
              <a:rPr lang="en-US" b="1" dirty="0"/>
              <a:t>Melbourne, Port Philip, </a:t>
            </a:r>
            <a:r>
              <a:rPr lang="en-US" b="1" dirty="0" err="1"/>
              <a:t>Yarra</a:t>
            </a:r>
            <a:endParaRPr lang="en-US" b="1" dirty="0"/>
          </a:p>
          <a:p>
            <a:r>
              <a:rPr lang="en-US" dirty="0"/>
              <a:t>Shared Rooms:</a:t>
            </a:r>
            <a:br>
              <a:rPr lang="en-US" dirty="0"/>
            </a:br>
            <a:r>
              <a:rPr lang="en-US" b="1" dirty="0"/>
              <a:t>Port Philip </a:t>
            </a:r>
            <a:r>
              <a:rPr lang="en-US" dirty="0"/>
              <a:t>and </a:t>
            </a:r>
            <a:r>
              <a:rPr lang="en-US" b="1" dirty="0"/>
              <a:t>Whitehorse</a:t>
            </a:r>
            <a:r>
              <a:rPr lang="en-US" dirty="0"/>
              <a:t> listings slightly increased in year 2020</a:t>
            </a:r>
          </a:p>
          <a:p>
            <a:r>
              <a:rPr lang="en-US" b="1" dirty="0"/>
              <a:t>Hotel Rooms </a:t>
            </a:r>
            <a:r>
              <a:rPr lang="en-US" dirty="0"/>
              <a:t>has most listings in Melbourne, </a:t>
            </a:r>
            <a:br>
              <a:rPr lang="en-US" dirty="0"/>
            </a:br>
            <a:r>
              <a:rPr lang="en-US" dirty="0"/>
              <a:t>Port Philip and </a:t>
            </a:r>
            <a:r>
              <a:rPr lang="en-US" dirty="0" err="1"/>
              <a:t>Yarra</a:t>
            </a:r>
            <a:r>
              <a:rPr lang="en-US" dirty="0"/>
              <a:t> Ranges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US" sz="3200" dirty="0"/>
              <a:t>Regional vs MELBOURNE City Listings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dirty="0"/>
              <a:t>Comparison of Airbnb listings between city of Melbourne and Regional areas</a:t>
            </a:r>
          </a:p>
          <a:p>
            <a:r>
              <a:rPr lang="en-US" dirty="0" err="1"/>
              <a:t>Yarra</a:t>
            </a:r>
            <a:r>
              <a:rPr lang="en-US" dirty="0"/>
              <a:t> Ranges had a slight increase in Entire Home listings</a:t>
            </a:r>
          </a:p>
          <a:p>
            <a:r>
              <a:rPr lang="en-US" dirty="0"/>
              <a:t>Melbourne had an overall decrease in listings across all room types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11</a:t>
            </a:fld>
            <a:endParaRPr lang="en-US" dirty="0"/>
          </a:p>
        </p:txBody>
      </p:sp>
      <p:pic>
        <p:nvPicPr>
          <p:cNvPr id="15" name="Picture Placeholder 10">
            <a:extLst>
              <a:ext uri="{FF2B5EF4-FFF2-40B4-BE49-F238E27FC236}">
                <a16:creationId xmlns:a16="http://schemas.microsoft.com/office/drawing/2014/main" id="{20E08437-7C2F-4936-ADE7-FB7184DBC3F2}"/>
              </a:ext>
            </a:extLst>
          </p:cNvPr>
          <p:cNvPicPr>
            <a:picLocks noChangeAspect="1"/>
          </p:cNvPicPr>
          <p:nvPr/>
        </p:nvPicPr>
        <p:blipFill>
          <a:blip r:embed="rId2">
            <a:extLst>
              <a:ext uri="{28A0092B-C50C-407E-A947-70E740481C1C}">
                <a14:useLocalDpi xmlns:a14="http://schemas.microsoft.com/office/drawing/2010/main" val="0"/>
              </a:ext>
            </a:extLst>
          </a:blip>
          <a:srcRect t="2913" b="2913"/>
          <a:stretch>
            <a:fillRect/>
          </a:stretch>
        </p:blipFill>
        <p:spPr>
          <a:xfrm>
            <a:off x="5948238" y="352477"/>
            <a:ext cx="5756562" cy="2710596"/>
          </a:xfrm>
          <a:prstGeom prst="rect">
            <a:avLst/>
          </a:prstGeom>
          <a:solidFill>
            <a:schemeClr val="bg1"/>
          </a:solidFill>
        </p:spPr>
      </p:pic>
      <p:pic>
        <p:nvPicPr>
          <p:cNvPr id="16" name="Picture 15">
            <a:extLst>
              <a:ext uri="{FF2B5EF4-FFF2-40B4-BE49-F238E27FC236}">
                <a16:creationId xmlns:a16="http://schemas.microsoft.com/office/drawing/2014/main" id="{903B386E-E95E-4502-A250-1DACCBB0163F}"/>
              </a:ext>
            </a:extLst>
          </p:cNvPr>
          <p:cNvPicPr>
            <a:picLocks noChangeAspect="1"/>
          </p:cNvPicPr>
          <p:nvPr/>
        </p:nvPicPr>
        <p:blipFill>
          <a:blip r:embed="rId3"/>
          <a:stretch>
            <a:fillRect/>
          </a:stretch>
        </p:blipFill>
        <p:spPr>
          <a:xfrm>
            <a:off x="5948238" y="3062718"/>
            <a:ext cx="5756562" cy="2878281"/>
          </a:xfrm>
          <a:prstGeom prst="rect">
            <a:avLst/>
          </a:prstGeom>
        </p:spPr>
      </p:pic>
      <p:sp>
        <p:nvSpPr>
          <p:cNvPr id="17" name="TextBox 16">
            <a:extLst>
              <a:ext uri="{FF2B5EF4-FFF2-40B4-BE49-F238E27FC236}">
                <a16:creationId xmlns:a16="http://schemas.microsoft.com/office/drawing/2014/main" id="{381E4F7B-FC62-49F8-8587-AFC19030911D}"/>
              </a:ext>
            </a:extLst>
          </p:cNvPr>
          <p:cNvSpPr txBox="1"/>
          <p:nvPr/>
        </p:nvSpPr>
        <p:spPr>
          <a:xfrm>
            <a:off x="6243763" y="5940999"/>
            <a:ext cx="6094674" cy="369332"/>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rPr>
              <a:t>Examples</a:t>
            </a:r>
            <a:r>
              <a:rPr lang="en-US" dirty="0"/>
              <a:t> </a:t>
            </a:r>
            <a:r>
              <a:rPr lang="en-US" sz="1600" dirty="0">
                <a:solidFill>
                  <a:schemeClr val="bg1"/>
                </a:solidFill>
              </a:rPr>
              <a:t>for City of Melbourne and </a:t>
            </a:r>
            <a:r>
              <a:rPr lang="en-US" sz="1600" dirty="0" err="1">
                <a:solidFill>
                  <a:schemeClr val="bg1"/>
                </a:solidFill>
              </a:rPr>
              <a:t>Yarra</a:t>
            </a:r>
            <a:r>
              <a:rPr lang="en-US" sz="1600" dirty="0">
                <a:solidFill>
                  <a:schemeClr val="bg1"/>
                </a:solidFill>
              </a:rPr>
              <a:t> Ranges</a:t>
            </a:r>
          </a:p>
        </p:txBody>
      </p:sp>
    </p:spTree>
    <p:extLst>
      <p:ext uri="{BB962C8B-B14F-4D97-AF65-F5344CB8AC3E}">
        <p14:creationId xmlns:p14="http://schemas.microsoft.com/office/powerpoint/2010/main" val="139850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AU" dirty="0"/>
              <a:t>Airbnb Listings Price Comparison</a:t>
            </a:r>
          </a:p>
        </p:txBody>
      </p:sp>
      <p:sp>
        <p:nvSpPr>
          <p:cNvPr id="4" name="Content Placeholder 3"/>
          <p:cNvSpPr>
            <a:spLocks noGrp="1"/>
          </p:cNvSpPr>
          <p:nvPr>
            <p:ph idx="1"/>
          </p:nvPr>
        </p:nvSpPr>
        <p:spPr>
          <a:xfrm>
            <a:off x="647045" y="1840434"/>
            <a:ext cx="4226024" cy="3857329"/>
          </a:xfrm>
        </p:spPr>
        <p:txBody>
          <a:bodyPr>
            <a:noAutofit/>
          </a:bodyPr>
          <a:lstStyle/>
          <a:p>
            <a:pPr marL="228600" indent="-228600">
              <a:lnSpc>
                <a:spcPct val="150000"/>
              </a:lnSpc>
              <a:spcBef>
                <a:spcPts val="1000"/>
              </a:spcBef>
              <a:buFont typeface="Arial" panose="020B0604020202020204" pitchFamily="34" charset="0"/>
              <a:buChar char="•"/>
            </a:pPr>
            <a:r>
              <a:rPr lang="en-US" sz="1600" dirty="0">
                <a:solidFill>
                  <a:schemeClr val="bg1"/>
                </a:solidFill>
              </a:rPr>
              <a:t>Median prices for room types  across Melbourne have slightly increased or remained the same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12</a:t>
            </a:fld>
            <a:endParaRPr lang="en-US" dirty="0"/>
          </a:p>
        </p:txBody>
      </p:sp>
      <p:pic>
        <p:nvPicPr>
          <p:cNvPr id="15" name="Picture 14" descr="Chart, box and whisker chart&#10;&#10;Description automatically generated">
            <a:extLst>
              <a:ext uri="{FF2B5EF4-FFF2-40B4-BE49-F238E27FC236}">
                <a16:creationId xmlns:a16="http://schemas.microsoft.com/office/drawing/2014/main" id="{E33F2E16-977F-4CAD-B844-8AA68D4324F3}"/>
              </a:ext>
            </a:extLst>
          </p:cNvPr>
          <p:cNvPicPr>
            <a:picLocks noChangeAspect="1"/>
          </p:cNvPicPr>
          <p:nvPr/>
        </p:nvPicPr>
        <p:blipFill>
          <a:blip r:embed="rId2"/>
          <a:stretch>
            <a:fillRect/>
          </a:stretch>
        </p:blipFill>
        <p:spPr>
          <a:xfrm>
            <a:off x="6004839" y="464173"/>
            <a:ext cx="5713392" cy="5713392"/>
          </a:xfrm>
          <a:prstGeom prst="rect">
            <a:avLst/>
          </a:prstGeom>
        </p:spPr>
      </p:pic>
    </p:spTree>
    <p:extLst>
      <p:ext uri="{BB962C8B-B14F-4D97-AF65-F5344CB8AC3E}">
        <p14:creationId xmlns:p14="http://schemas.microsoft.com/office/powerpoint/2010/main" val="410408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884" y="881317"/>
            <a:ext cx="4226024" cy="959117"/>
          </a:xfrm>
        </p:spPr>
        <p:txBody>
          <a:bodyPr/>
          <a:lstStyle/>
          <a:p>
            <a:r>
              <a:rPr lang="en-AU" sz="3200" dirty="0"/>
              <a:t>Airbnb Listings Price Comparison FOR CITIES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endParaRPr lang="en-US" sz="1600" dirty="0"/>
          </a:p>
          <a:p>
            <a:r>
              <a:rPr lang="en-US" sz="1600" dirty="0"/>
              <a:t>Entire Home prices in </a:t>
            </a:r>
            <a:r>
              <a:rPr lang="en-US" sz="1600" dirty="0" err="1"/>
              <a:t>Yarra</a:t>
            </a:r>
            <a:r>
              <a:rPr lang="en-US" sz="1600" dirty="0"/>
              <a:t> Ranges and Bayside have increased in 2020.</a:t>
            </a:r>
          </a:p>
          <a:p>
            <a:r>
              <a:rPr lang="en-US" sz="1600" dirty="0"/>
              <a:t>Shared room price in city of </a:t>
            </a:r>
            <a:r>
              <a:rPr lang="en-US" sz="1600" dirty="0" err="1"/>
              <a:t>Mannigham</a:t>
            </a:r>
            <a:r>
              <a:rPr lang="en-US" sz="1600" dirty="0"/>
              <a:t> shows an increase in price in 2020, however this is for a single listing.</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13</a:t>
            </a:fld>
            <a:endParaRPr lang="en-US" dirty="0"/>
          </a:p>
        </p:txBody>
      </p:sp>
      <p:pic>
        <p:nvPicPr>
          <p:cNvPr id="14" name="Picture 13">
            <a:extLst>
              <a:ext uri="{FF2B5EF4-FFF2-40B4-BE49-F238E27FC236}">
                <a16:creationId xmlns:a16="http://schemas.microsoft.com/office/drawing/2014/main" id="{A5D6F61B-6DA3-4BDC-8838-BAC4A3229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001" y="429370"/>
            <a:ext cx="6173590" cy="5693133"/>
          </a:xfrm>
          <a:prstGeom prst="rect">
            <a:avLst/>
          </a:prstGeom>
        </p:spPr>
      </p:pic>
    </p:spTree>
    <p:extLst>
      <p:ext uri="{BB962C8B-B14F-4D97-AF65-F5344CB8AC3E}">
        <p14:creationId xmlns:p14="http://schemas.microsoft.com/office/powerpoint/2010/main" val="262083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Number of rooms booked per year</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14</a:t>
            </a:fld>
            <a:endParaRPr lang="en-US" dirty="0"/>
          </a:p>
        </p:txBody>
      </p:sp>
      <p:sp>
        <p:nvSpPr>
          <p:cNvPr id="12" name="Content Placeholder 3"/>
          <p:cNvSpPr txBox="1"/>
          <p:nvPr/>
        </p:nvSpPr>
        <p:spPr>
          <a:xfrm>
            <a:off x="599739" y="202277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dirty="0"/>
              <a:t>Number of shared rooms booked have been reduced in 2020.</a:t>
            </a:r>
          </a:p>
          <a:p>
            <a:r>
              <a:rPr lang="en-AU" altLang="en-US" dirty="0"/>
              <a:t>This could be an after effect of Covid.</a:t>
            </a:r>
          </a:p>
        </p:txBody>
      </p:sp>
      <p:pic>
        <p:nvPicPr>
          <p:cNvPr id="4" name="Content Placeholder 3" descr="2020_2019_AvgDaysBooked_vs_RoomType"/>
          <p:cNvPicPr>
            <a:picLocks noGrp="1" noChangeAspect="1"/>
          </p:cNvPicPr>
          <p:nvPr>
            <p:ph sz="quarter" idx="16"/>
          </p:nvPr>
        </p:nvPicPr>
        <p:blipFill>
          <a:blip r:embed="rId2"/>
          <a:stretch>
            <a:fillRect/>
          </a:stretch>
        </p:blipFill>
        <p:spPr>
          <a:xfrm>
            <a:off x="6400165" y="818515"/>
            <a:ext cx="5220335" cy="5220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383615" y="40951"/>
            <a:ext cx="5082073" cy="3388049"/>
          </a:xfrm>
        </p:spPr>
      </p:pic>
      <p:sp>
        <p:nvSpPr>
          <p:cNvPr id="3" name="Title 2"/>
          <p:cNvSpPr>
            <a:spLocks noGrp="1"/>
          </p:cNvSpPr>
          <p:nvPr>
            <p:ph type="title"/>
          </p:nvPr>
        </p:nvSpPr>
        <p:spPr/>
        <p:txBody>
          <a:bodyPr/>
          <a:lstStyle/>
          <a:p>
            <a:r>
              <a:rPr lang="en-AU" dirty="0"/>
              <a:t>Review Score vs Price</a:t>
            </a:r>
          </a:p>
        </p:txBody>
      </p:sp>
      <p:pic>
        <p:nvPicPr>
          <p:cNvPr id="11" name="Content Placeholder 10" descr="Chart&#10;&#10;Description automatically generated"/>
          <p:cNvPicPr>
            <a:picLocks noGrp="1" noChangeAspect="1"/>
          </p:cNvPicPr>
          <p:nvPr>
            <p:ph idx="1"/>
          </p:nvPr>
        </p:nvPicPr>
        <p:blipFill>
          <a:blip r:embed="rId3"/>
          <a:stretch>
            <a:fillRect/>
          </a:stretch>
        </p:blipFill>
        <p:spPr>
          <a:xfrm>
            <a:off x="6383616" y="3469952"/>
            <a:ext cx="5082073" cy="3388048"/>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15</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0.04</a:t>
            </a:r>
          </a:p>
          <a:p>
            <a:r>
              <a:rPr lang="en-US" dirty="0"/>
              <a:t>2020 – </a:t>
            </a:r>
            <a:r>
              <a:rPr lang="en-US" dirty="0" err="1"/>
              <a:t>rvalue</a:t>
            </a:r>
            <a:r>
              <a:rPr lang="en-US" dirty="0"/>
              <a:t> is 0.03</a:t>
            </a:r>
          </a:p>
          <a:p>
            <a:r>
              <a:rPr lang="en-US" dirty="0"/>
              <a:t>There is only weak correlation between Review rating and Price per Night of a listing in AirBnB.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270496" y="57755"/>
            <a:ext cx="5056867" cy="3371245"/>
          </a:xfrm>
        </p:spPr>
      </p:pic>
      <p:sp>
        <p:nvSpPr>
          <p:cNvPr id="3" name="Title 2"/>
          <p:cNvSpPr>
            <a:spLocks noGrp="1"/>
          </p:cNvSpPr>
          <p:nvPr>
            <p:ph type="title"/>
          </p:nvPr>
        </p:nvSpPr>
        <p:spPr>
          <a:xfrm>
            <a:off x="433136" y="1099002"/>
            <a:ext cx="4507831" cy="573989"/>
          </a:xfrm>
        </p:spPr>
        <p:txBody>
          <a:bodyPr/>
          <a:lstStyle/>
          <a:p>
            <a:r>
              <a:rPr lang="en-AU" dirty="0"/>
              <a:t>Price per Night vs Number of Days Booked</a:t>
            </a:r>
          </a:p>
        </p:txBody>
      </p:sp>
      <p:pic>
        <p:nvPicPr>
          <p:cNvPr id="11" name="Content Placeholder 10" descr="Chart, scatter chart&#10;&#10;Description automatically generated"/>
          <p:cNvPicPr>
            <a:picLocks noGrp="1" noChangeAspect="1"/>
          </p:cNvPicPr>
          <p:nvPr>
            <p:ph idx="1"/>
          </p:nvPr>
        </p:nvPicPr>
        <p:blipFill>
          <a:blip r:embed="rId3"/>
          <a:stretch>
            <a:fillRect/>
          </a:stretch>
        </p:blipFill>
        <p:spPr>
          <a:xfrm>
            <a:off x="6270496" y="3486755"/>
            <a:ext cx="5056867" cy="3371245"/>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16</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-0.11</a:t>
            </a:r>
          </a:p>
          <a:p>
            <a:r>
              <a:rPr lang="en-US" dirty="0"/>
              <a:t>2020 – r value is -0.04</a:t>
            </a:r>
          </a:p>
          <a:p>
            <a:r>
              <a:rPr lang="en-US" dirty="0"/>
              <a:t>There is only weak correlation between Price per Night and Number of days booked for a listing in AirBnB.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569241" y="100865"/>
            <a:ext cx="4716378" cy="3144252"/>
          </a:xfrm>
        </p:spPr>
      </p:pic>
      <p:sp>
        <p:nvSpPr>
          <p:cNvPr id="3" name="Title 2"/>
          <p:cNvSpPr>
            <a:spLocks noGrp="1"/>
          </p:cNvSpPr>
          <p:nvPr>
            <p:ph type="title"/>
          </p:nvPr>
        </p:nvSpPr>
        <p:spPr/>
        <p:txBody>
          <a:bodyPr/>
          <a:lstStyle/>
          <a:p>
            <a:r>
              <a:rPr lang="en-AU" dirty="0"/>
              <a:t>Host Response Rate vs Number of Days Booked</a:t>
            </a:r>
          </a:p>
        </p:txBody>
      </p:sp>
      <p:sp>
        <p:nvSpPr>
          <p:cNvPr id="4" name="Content Placeholder 3"/>
          <p:cNvSpPr>
            <a:spLocks noGrp="1"/>
          </p:cNvSpPr>
          <p:nvPr>
            <p:ph idx="1"/>
          </p:nvPr>
        </p:nvSpPr>
        <p:spPr/>
        <p:txBody>
          <a:bodyPr/>
          <a:lstStyle/>
          <a:p>
            <a:r>
              <a:rPr lang="en-AU" dirty="0"/>
              <a:t>2019 – r value is -0.34</a:t>
            </a:r>
          </a:p>
          <a:p>
            <a:r>
              <a:rPr lang="en-AU" dirty="0"/>
              <a:t>2020 – r value is -0.4</a:t>
            </a:r>
          </a:p>
          <a:p>
            <a:r>
              <a:rPr lang="en-AU" dirty="0"/>
              <a:t>There is moderate negative correlation between Host Response Rate and Number of Days booked for a listing in </a:t>
            </a:r>
            <a:r>
              <a:rPr lang="en-AU" dirty="0" err="1"/>
              <a:t>AirBnB</a:t>
            </a:r>
            <a:r>
              <a:rPr lang="en-AU" dirty="0"/>
              <a:t>.</a:t>
            </a:r>
          </a:p>
          <a:p>
            <a:r>
              <a:rPr lang="en-AU" dirty="0"/>
              <a:t>This was not expected and one of the reason for negative correlation could be the increased responses required with increased bookings.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17</a:t>
            </a:fld>
            <a:endParaRPr lang="en-US" dirty="0"/>
          </a:p>
        </p:txBody>
      </p:sp>
      <p:pic>
        <p:nvPicPr>
          <p:cNvPr id="11" name="Picture 10" descr="Chart, scatter chart&#10;&#10;Description automatically generated"/>
          <p:cNvPicPr>
            <a:picLocks noChangeAspect="1"/>
          </p:cNvPicPr>
          <p:nvPr/>
        </p:nvPicPr>
        <p:blipFill>
          <a:blip r:embed="rId3"/>
          <a:stretch>
            <a:fillRect/>
          </a:stretch>
        </p:blipFill>
        <p:spPr>
          <a:xfrm>
            <a:off x="6569241" y="3485148"/>
            <a:ext cx="4716378" cy="31442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p>
          <a:p>
            <a:r>
              <a:rPr lang="en-US" sz="1200" dirty="0">
                <a:latin typeface="+mj-lt"/>
              </a:rPr>
              <a:t>We will also take questions.</a:t>
            </a:r>
          </a:p>
        </p:txBody>
      </p:sp>
      <p:sp>
        <p:nvSpPr>
          <p:cNvPr id="2" name="Footer Placeholder 1"/>
          <p:cNvSpPr>
            <a:spLocks noGrp="1"/>
          </p:cNvSpPr>
          <p:nvPr>
            <p:ph type="ftr" sz="quarter" idx="11"/>
          </p:nvPr>
        </p:nvSpPr>
        <p:spPr/>
        <p:txBody>
          <a:bodyPr/>
          <a:lstStyle/>
          <a:p>
            <a:r>
              <a:rPr lang="en-US" dirty="0"/>
              <a:t>Add a Footer</a:t>
            </a:r>
          </a:p>
        </p:txBody>
      </p:sp>
      <p:sp>
        <p:nvSpPr>
          <p:cNvPr id="9" name="Rectangle: Single Corner Snipped 8"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2"/>
          </p:nvPr>
        </p:nvSpPr>
        <p:spPr/>
        <p:txBody>
          <a:bodyPr/>
          <a:lstStyle/>
          <a:p>
            <a:fld id="{8C2E478F-E849-4A8C-AF1F-CBCC78A7CBFA}"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p:cNvGrpSpPr/>
          <p:nvPr/>
        </p:nvGrpSpPr>
        <p:grpSpPr>
          <a:xfrm flipH="1">
            <a:off x="2076202" y="1374276"/>
            <a:ext cx="7324426" cy="3883523"/>
            <a:chOff x="252031" y="-22763"/>
            <a:chExt cx="7324426" cy="7269964"/>
          </a:xfrm>
        </p:grpSpPr>
        <p:sp>
          <p:nvSpPr>
            <p:cNvPr id="42" name="Rectangle 41"/>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p:cNvSpPr>
            <a:spLocks noGrp="1"/>
          </p:cNvSpPr>
          <p:nvPr>
            <p:ph type="ctrTitle"/>
          </p:nvPr>
        </p:nvSpPr>
        <p:spPr/>
        <p:txBody>
          <a:bodyPr anchor="ctr"/>
          <a:lstStyle/>
          <a:p>
            <a:r>
              <a:rPr lang="en-US" dirty="0"/>
              <a:t>THANK YOU</a:t>
            </a:r>
          </a:p>
        </p:txBody>
      </p:sp>
      <p:sp>
        <p:nvSpPr>
          <p:cNvPr id="10" name="Subtitle 9"/>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3"/>
              </a:rPr>
              <a:t>https://github.com/cjdance/Project_1.git</a:t>
            </a:r>
            <a:endParaRPr lang="en-US" dirty="0"/>
          </a:p>
          <a:p>
            <a:endParaRPr lang="en-US" dirty="0"/>
          </a:p>
        </p:txBody>
      </p:sp>
      <p:sp>
        <p:nvSpPr>
          <p:cNvPr id="2" name="Footer Placeholder 1"/>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Project Brief</a:t>
            </a:r>
          </a:p>
        </p:txBody>
      </p:sp>
      <p:sp>
        <p:nvSpPr>
          <p:cNvPr id="8" name="Text Placeholder 7"/>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and whether price or other factors affect </a:t>
            </a:r>
            <a:r>
              <a:rPr lang="en-AU" altLang="en-US" dirty="0"/>
              <a:t>bookings </a:t>
            </a:r>
            <a:r>
              <a:rPr lang="en-US" dirty="0"/>
              <a:t>a</a:t>
            </a:r>
            <a:r>
              <a:rPr lang="en-AU" altLang="en-US" dirty="0"/>
              <a:t>nd</a:t>
            </a:r>
            <a:r>
              <a:rPr lang="en-US" dirty="0"/>
              <a:t> review score.</a:t>
            </a:r>
          </a:p>
          <a:p>
            <a:pPr>
              <a:lnSpc>
                <a:spcPct val="100000"/>
              </a:lnSpc>
            </a:pPr>
            <a:r>
              <a:rPr lang="en-US" dirty="0"/>
              <a:t>Specifically, we looked at:</a:t>
            </a:r>
          </a:p>
          <a:p>
            <a:pPr marL="285750" indent="-285750">
              <a:lnSpc>
                <a:spcPct val="100000"/>
              </a:lnSpc>
              <a:buFont typeface="Arial" panose="020B0604020202020204" pitchFamily="34" charset="0"/>
              <a:buChar char="•"/>
            </a:pPr>
            <a:r>
              <a:rPr lang="en-US" dirty="0"/>
              <a:t>Which Melbourne areas have the most AirBnB listings</a:t>
            </a:r>
          </a:p>
          <a:p>
            <a:pPr marL="285750" indent="-285750">
              <a:lnSpc>
                <a:spcPct val="100000"/>
              </a:lnSpc>
              <a:buFont typeface="Arial" panose="020B0604020202020204" pitchFamily="34" charset="0"/>
              <a:buChar char="•"/>
            </a:pPr>
            <a:r>
              <a:rPr lang="en-US" dirty="0"/>
              <a:t>Which Melbourne areas see the most bookings</a:t>
            </a:r>
          </a:p>
          <a:p>
            <a:pPr marL="285750" indent="-285750">
              <a:lnSpc>
                <a:spcPct val="100000"/>
              </a:lnSpc>
              <a:buFont typeface="Arial" panose="020B0604020202020204" pitchFamily="34" charset="0"/>
              <a:buChar char="•"/>
            </a:pPr>
            <a:r>
              <a:rPr lang="en-US" dirty="0"/>
              <a:t>What room types does AirBnB have in Melbourne</a:t>
            </a:r>
          </a:p>
          <a:p>
            <a:pPr marL="285750" indent="-285750">
              <a:lnSpc>
                <a:spcPct val="100000"/>
              </a:lnSpc>
              <a:buFont typeface="Arial" panose="020B0604020202020204" pitchFamily="34" charset="0"/>
              <a:buChar char="•"/>
            </a:pPr>
            <a:r>
              <a:rPr lang="en-US" dirty="0"/>
              <a:t>How does the price of these room types vary across suburbs</a:t>
            </a:r>
          </a:p>
          <a:p>
            <a:pPr marL="285750" indent="-285750">
              <a:lnSpc>
                <a:spcPct val="100000"/>
              </a:lnSpc>
              <a:buFont typeface="Arial" panose="020B0604020202020204" pitchFamily="34" charset="0"/>
              <a:buChar char="•"/>
            </a:pPr>
            <a:r>
              <a:rPr lang="en-US" dirty="0"/>
              <a:t>Does price correlate to a high review score</a:t>
            </a:r>
          </a:p>
          <a:p>
            <a:pPr marL="285750" indent="-285750">
              <a:lnSpc>
                <a:spcPct val="100000"/>
              </a:lnSpc>
              <a:buFont typeface="Arial" panose="020B0604020202020204" pitchFamily="34" charset="0"/>
              <a:buChar char="•"/>
            </a:pPr>
            <a:r>
              <a:rPr lang="en-US" dirty="0"/>
              <a:t>Does price correlate to the number of nights a property is booked</a:t>
            </a:r>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p:cNvGrpSpPr/>
          <p:nvPr/>
        </p:nvGrpSpPr>
        <p:grpSpPr>
          <a:xfrm flipH="1">
            <a:off x="4115984" y="252563"/>
            <a:ext cx="7433283" cy="5995838"/>
            <a:chOff x="252031" y="391887"/>
            <a:chExt cx="7433283" cy="6215741"/>
          </a:xfrm>
        </p:grpSpPr>
        <p:sp>
          <p:nvSpPr>
            <p:cNvPr id="33" name="Rectangle 3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p:cNvSpPr>
            <a:spLocks noGrp="1"/>
          </p:cNvSpPr>
          <p:nvPr>
            <p:ph type="title"/>
          </p:nvPr>
        </p:nvSpPr>
        <p:spPr/>
        <p:txBody>
          <a:bodyPr/>
          <a:lstStyle/>
          <a:p>
            <a:r>
              <a:rPr lang="en-US" dirty="0"/>
              <a:t>Data Used</a:t>
            </a:r>
          </a:p>
        </p:txBody>
      </p:sp>
      <p:sp>
        <p:nvSpPr>
          <p:cNvPr id="4" name="Content Placeholder 3"/>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p>
          <a:p>
            <a:pPr marL="342900" indent="-342900">
              <a:lnSpc>
                <a:spcPct val="100000"/>
              </a:lnSpc>
              <a:buAutoNum type="arabicPeriod"/>
            </a:pPr>
            <a:r>
              <a:rPr lang="en-US" dirty="0">
                <a:hlinkClick r:id="rId4"/>
              </a:rPr>
              <a:t>https://www.kaggle.com/tylerx/melbourne-airbnb-open-data</a:t>
            </a:r>
            <a:endParaRPr lang="en-US" dirty="0"/>
          </a:p>
          <a:p>
            <a:pPr lvl="1">
              <a:lnSpc>
                <a:spcPct val="100000"/>
              </a:lnSpc>
            </a:pPr>
            <a:r>
              <a:rPr lang="en-US" dirty="0"/>
              <a:t>This dataset was compiled from the Inside AirBnB website on 7 December 2018</a:t>
            </a:r>
          </a:p>
          <a:p>
            <a:pPr lvl="1">
              <a:lnSpc>
                <a:spcPct val="100000"/>
              </a:lnSpc>
            </a:pPr>
            <a:r>
              <a:rPr lang="en-US" dirty="0"/>
              <a:t>It shows all active listings for AirBnB and the next 12 months of their calendar (i.e. availability in 2019 for the properties)</a:t>
            </a:r>
          </a:p>
          <a:p>
            <a:pPr lvl="1">
              <a:lnSpc>
                <a:spcPct val="100000"/>
              </a:lnSpc>
            </a:pPr>
            <a:r>
              <a:rPr lang="en-US" dirty="0"/>
              <a:t>It also contains a range of summary data and other information about the host</a:t>
            </a:r>
          </a:p>
          <a:p>
            <a:pPr marL="342900" indent="-342900">
              <a:lnSpc>
                <a:spcPct val="100000"/>
              </a:lnSpc>
              <a:buAutoNum type="arabicPeriod"/>
            </a:pPr>
            <a:r>
              <a:rPr lang="en-US" dirty="0">
                <a:hlinkClick r:id="rId5"/>
              </a:rPr>
              <a:t>https://www.kaggle.com/nadyafed/melbourne-airbnb-2020</a:t>
            </a:r>
            <a:endParaRPr lang="en-US" dirty="0"/>
          </a:p>
          <a:p>
            <a:pPr lvl="1">
              <a:lnSpc>
                <a:spcPct val="100000"/>
              </a:lnSpc>
            </a:pPr>
            <a:r>
              <a:rPr lang="en-US" dirty="0"/>
              <a:t>This dataset was also compiled from the Inside AirBnB website, this dataset was created on 20 August 2020</a:t>
            </a:r>
          </a:p>
          <a:p>
            <a:pPr marL="342900" indent="-342900">
              <a:lnSpc>
                <a:spcPct val="100000"/>
              </a:lnSpc>
              <a:buFont typeface="+mj-lt"/>
              <a:buAutoNum type="arabicPeriod"/>
            </a:pPr>
            <a:r>
              <a:rPr lang="en-US" dirty="0"/>
              <a:t>Inside AirBnB - </a:t>
            </a:r>
            <a:r>
              <a:rPr lang="en-US" dirty="0">
                <a:hlinkClick r:id="rId6"/>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7"/>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Why This Project &amp; Data?</a:t>
            </a:r>
          </a:p>
        </p:txBody>
      </p:sp>
      <p:sp>
        <p:nvSpPr>
          <p:cNvPr id="8" name="Text Placeholder 7"/>
          <p:cNvSpPr>
            <a:spLocks noGrp="1"/>
          </p:cNvSpPr>
          <p:nvPr>
            <p:ph type="body" sz="half" idx="2"/>
          </p:nvPr>
        </p:nvSpPr>
        <p:spPr>
          <a:xfrm>
            <a:off x="980760" y="1157858"/>
            <a:ext cx="5138057" cy="4542284"/>
          </a:xfrm>
        </p:spPr>
        <p:txBody>
          <a:bodyPr>
            <a:normAutofit/>
          </a:bodyPr>
          <a:lstStyle/>
          <a:p>
            <a:pPr>
              <a:lnSpc>
                <a:spcPct val="100000"/>
              </a:lnSpc>
            </a:pPr>
            <a:r>
              <a:rPr lang="en-US" dirty="0"/>
              <a:t>All three of our group have used AirBnB in Melbourne at some point in our lives, with a maximum stay of 1 month. We have also experienced the COVID lockdowns ad were interested to see the impact the hard lockdown and closed borders would have on a business with the model of AirBnB.</a:t>
            </a:r>
          </a:p>
          <a:p>
            <a:pPr>
              <a:lnSpc>
                <a:spcPct val="100000"/>
              </a:lnSpc>
            </a:pPr>
            <a:endParaRPr lang="en-US" dirty="0"/>
          </a:p>
          <a:p>
            <a:pPr>
              <a:lnSpc>
                <a:spcPct val="100000"/>
              </a:lnSpc>
            </a:pPr>
            <a:r>
              <a:rPr lang="en-US" dirty="0"/>
              <a:t>Our initial thoughts were that the data from 2020 would show a significant impact in reduced listings and decreased availability in the listings.</a:t>
            </a:r>
          </a:p>
          <a:p>
            <a:pPr>
              <a:lnSpc>
                <a:spcPct val="100000"/>
              </a:lnSpc>
            </a:pPr>
            <a:r>
              <a:rPr lang="en-US" dirty="0"/>
              <a:t>We also expected to see Melbourne City be the most booked location for AirBnB’s.</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p:cNvSpPr>
            <a:spLocks noGrp="1"/>
          </p:cNvSpPr>
          <p:nvPr>
            <p:ph type="body" idx="1"/>
          </p:nvPr>
        </p:nvSpPr>
        <p:spPr>
          <a:xfrm>
            <a:off x="273257" y="334623"/>
            <a:ext cx="3960540" cy="726509"/>
          </a:xfrm>
        </p:spPr>
        <p:txBody>
          <a:bodyPr/>
          <a:lstStyle/>
          <a:p>
            <a:r>
              <a:rPr lang="en-US" dirty="0"/>
              <a:t>Limitations of the Datasets</a:t>
            </a:r>
          </a:p>
        </p:txBody>
      </p:sp>
      <p:sp>
        <p:nvSpPr>
          <p:cNvPr id="5" name="Content Placeholder 4"/>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p>
          <a:p>
            <a:r>
              <a:rPr lang="en-US" dirty="0"/>
              <a:t>The second large limitation was the amount of data entered by the AirBnB hosts themselves. As a web-scraped set of data, there is a large volume of data which needed to be removed as it caused inaccuracies.</a:t>
            </a:r>
          </a:p>
          <a:p>
            <a:r>
              <a:rPr lang="en-US" dirty="0"/>
              <a:t>Availability is given as a True/False in the AirBnB calendar. However, while we assume False to be a booking, it can also indicate that the listing was made unavailable by the host during those dates.</a:t>
            </a:r>
          </a:p>
          <a:p>
            <a:r>
              <a:rPr lang="en-US" dirty="0"/>
              <a:t>Pricing data presents extreme outliers within the dataset, this is likely because some bookings are only made available for long term stays, but their host has listed that price as the daily price.</a:t>
            </a:r>
          </a:p>
        </p:txBody>
      </p:sp>
      <p:sp>
        <p:nvSpPr>
          <p:cNvPr id="16" name="Slide Number Placeholder 15"/>
          <p:cNvSpPr>
            <a:spLocks noGrp="1"/>
          </p:cNvSpPr>
          <p:nvPr>
            <p:ph type="sldNum" sz="quarter" idx="17"/>
          </p:nvPr>
        </p:nvSpPr>
        <p:spPr/>
        <p:txBody>
          <a:bodyPr/>
          <a:lstStyle/>
          <a:p>
            <a:fld id="{8C2E478F-E849-4A8C-AF1F-CBCC78A7CBFA}" type="slidenum">
              <a:rPr lang="en-US" smtClean="0"/>
              <a:t>5</a:t>
            </a:fld>
            <a:endParaRPr lang="en-US" dirty="0"/>
          </a:p>
        </p:txBody>
      </p:sp>
      <p:sp>
        <p:nvSpPr>
          <p:cNvPr id="15" name="Title 14" hidden="1"/>
          <p:cNvSpPr>
            <a:spLocks noGrp="1"/>
          </p:cNvSpPr>
          <p:nvPr>
            <p:ph type="title"/>
          </p:nvPr>
        </p:nvSpPr>
        <p:spPr/>
        <p:txBody>
          <a:bodyPr/>
          <a:lstStyle/>
          <a:p>
            <a:r>
              <a:rPr lang="en-US" dirty="0"/>
              <a:t>Title</a:t>
            </a:r>
          </a:p>
        </p:txBody>
      </p:sp>
      <p:pic>
        <p:nvPicPr>
          <p:cNvPr id="13" name="Picture 12"/>
          <p:cNvPicPr>
            <a:picLocks noChangeAspect="1"/>
          </p:cNvPicPr>
          <p:nvPr/>
        </p:nvPicPr>
        <p:blipFill>
          <a:blip r:embed="rId2"/>
          <a:stretch>
            <a:fillRect/>
          </a:stretch>
        </p:blipFill>
        <p:spPr>
          <a:xfrm>
            <a:off x="5739666" y="386491"/>
            <a:ext cx="5753100" cy="3734125"/>
          </a:xfrm>
          <a:prstGeom prst="rect">
            <a:avLst/>
          </a:prstGeom>
        </p:spPr>
      </p:pic>
      <p:pic>
        <p:nvPicPr>
          <p:cNvPr id="19" name="Picture 18"/>
          <p:cNvPicPr>
            <a:picLocks noChangeAspect="1"/>
          </p:cNvPicPr>
          <p:nvPr/>
        </p:nvPicPr>
        <p:blipFill>
          <a:blip r:embed="rId3"/>
          <a:stretch>
            <a:fillRect/>
          </a:stretch>
        </p:blipFill>
        <p:spPr>
          <a:xfrm>
            <a:off x="5739666" y="4319771"/>
            <a:ext cx="5753100" cy="208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61940"/>
            <a:ext cx="4599023" cy="817554"/>
          </a:xfrm>
        </p:spPr>
        <p:txBody>
          <a:bodyPr/>
          <a:lstStyle/>
          <a:p>
            <a:r>
              <a:rPr lang="en-US" dirty="0"/>
              <a:t>Which Melbourne Areas have the most AirBnB listings</a:t>
            </a:r>
          </a:p>
        </p:txBody>
      </p:sp>
      <p:sp>
        <p:nvSpPr>
          <p:cNvPr id="3" name="Content Placeholder 2"/>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p>
          <a:p>
            <a:r>
              <a:rPr lang="en-US" dirty="0"/>
              <a:t>Melbourne</a:t>
            </a:r>
          </a:p>
          <a:p>
            <a:r>
              <a:rPr lang="en-US" dirty="0"/>
              <a:t>Port Phillip</a:t>
            </a:r>
          </a:p>
          <a:p>
            <a:r>
              <a:rPr lang="en-US" dirty="0" err="1"/>
              <a:t>Yarra</a:t>
            </a:r>
            <a:endParaRPr lang="en-US" dirty="0"/>
          </a:p>
          <a:p>
            <a:r>
              <a:rPr lang="en-US" dirty="0" err="1"/>
              <a:t>Stonnington</a:t>
            </a:r>
            <a:endParaRPr lang="en-US" dirty="0"/>
          </a:p>
          <a:p>
            <a:r>
              <a:rPr lang="en-US" dirty="0"/>
              <a:t>Moreland</a:t>
            </a:r>
          </a:p>
          <a:p>
            <a:pPr marL="0" indent="0">
              <a:buNone/>
            </a:pPr>
            <a:r>
              <a:rPr lang="en-US" dirty="0"/>
              <a:t>These also remained the most populated with listings in the 2020 data, as seen in the table on the right.</a:t>
            </a:r>
          </a:p>
          <a:p>
            <a:pPr marL="0" indent="0">
              <a:buNone/>
            </a:pPr>
            <a:r>
              <a:rPr lang="en-US" dirty="0"/>
              <a:t>The total 2019 listings were 22,895 and 2020 had 20,420.</a:t>
            </a:r>
          </a:p>
          <a:p>
            <a:pPr marL="0" indent="0">
              <a:buNone/>
            </a:pPr>
            <a:r>
              <a:rPr lang="en-US" dirty="0"/>
              <a:t>This means that AirBnB lost 2,475 listings between the two data scrapes.</a:t>
            </a:r>
          </a:p>
        </p:txBody>
      </p:sp>
      <p:sp>
        <p:nvSpPr>
          <p:cNvPr id="12" name="Slide Number Placeholder 11"/>
          <p:cNvSpPr>
            <a:spLocks noGrp="1"/>
          </p:cNvSpPr>
          <p:nvPr>
            <p:ph type="sldNum" sz="quarter" idx="18"/>
          </p:nvPr>
        </p:nvSpPr>
        <p:spPr/>
        <p:txBody>
          <a:bodyPr/>
          <a:lstStyle/>
          <a:p>
            <a:fld id="{8C2E478F-E849-4A8C-AF1F-CBCC78A7CBFA}" type="slidenum">
              <a:rPr lang="en-US" smtClean="0"/>
              <a:t>6</a:t>
            </a:fld>
            <a:endParaRPr lang="en-US" dirty="0"/>
          </a:p>
        </p:txBody>
      </p:sp>
      <p:graphicFrame>
        <p:nvGraphicFramePr>
          <p:cNvPr id="9" name="Table 12"/>
          <p:cNvGraphicFramePr>
            <a:graphicFrameLocks noGrp="1"/>
          </p:cNvGraphicFramePr>
          <p:nvPr>
            <p:ph sz="quarter" idx="16"/>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extLst>
                    <a:ext uri="{9D8B030D-6E8A-4147-A177-3AD203B41FA5}">
                      <a16:colId xmlns:a16="http://schemas.microsoft.com/office/drawing/2014/main" val="20000"/>
                    </a:ext>
                  </a:extLst>
                </a:gridCol>
                <a:gridCol w="1384531">
                  <a:extLst>
                    <a:ext uri="{9D8B030D-6E8A-4147-A177-3AD203B41FA5}">
                      <a16:colId xmlns:a16="http://schemas.microsoft.com/office/drawing/2014/main" val="20001"/>
                    </a:ext>
                  </a:extLst>
                </a:gridCol>
                <a:gridCol w="1375688">
                  <a:extLst>
                    <a:ext uri="{9D8B030D-6E8A-4147-A177-3AD203B41FA5}">
                      <a16:colId xmlns:a16="http://schemas.microsoft.com/office/drawing/2014/main" val="20002"/>
                    </a:ext>
                  </a:extLst>
                </a:gridCol>
                <a:gridCol w="1514668">
                  <a:extLst>
                    <a:ext uri="{9D8B030D-6E8A-4147-A177-3AD203B41FA5}">
                      <a16:colId xmlns:a16="http://schemas.microsoft.com/office/drawing/2014/main" val="20003"/>
                    </a:ext>
                  </a:extLst>
                </a:gridCol>
              </a:tblGrid>
              <a:tr h="1224268">
                <a:tc>
                  <a:txBody>
                    <a:bodyPr/>
                    <a:lstStyle/>
                    <a:p>
                      <a:pPr algn="ctr"/>
                      <a:r>
                        <a:rPr lang="en-AU" dirty="0">
                          <a:solidFill>
                            <a:schemeClr val="tx1"/>
                          </a:solidFill>
                        </a:rPr>
                        <a:t>Local Government Area</a:t>
                      </a:r>
                    </a:p>
                  </a:txBody>
                  <a:tcPr/>
                </a:tc>
                <a:tc>
                  <a:txBody>
                    <a:bodyPr/>
                    <a:lstStyle/>
                    <a:p>
                      <a:pPr algn="ctr"/>
                      <a:r>
                        <a:rPr lang="en-AU" dirty="0">
                          <a:solidFill>
                            <a:schemeClr val="tx1"/>
                          </a:solidFill>
                        </a:rPr>
                        <a:t>2019 Listings</a:t>
                      </a:r>
                    </a:p>
                  </a:txBody>
                  <a:tcPr/>
                </a:tc>
                <a:tc>
                  <a:txBody>
                    <a:bodyPr/>
                    <a:lstStyle/>
                    <a:p>
                      <a:pPr algn="ctr"/>
                      <a:r>
                        <a:rPr lang="en-AU" dirty="0">
                          <a:solidFill>
                            <a:schemeClr val="tx1"/>
                          </a:solidFill>
                        </a:rPr>
                        <a:t>2020 Listings</a:t>
                      </a:r>
                    </a:p>
                  </a:txBody>
                  <a:tcPr/>
                </a:tc>
                <a:tc>
                  <a:txBody>
                    <a:bodyPr/>
                    <a:lstStyle/>
                    <a:p>
                      <a:pPr algn="ctr"/>
                      <a:r>
                        <a:rPr lang="en-AU" dirty="0">
                          <a:solidFill>
                            <a:schemeClr val="tx1"/>
                          </a:solidFill>
                        </a:rPr>
                        <a:t>Change in Listings from 2020 and 2019</a:t>
                      </a:r>
                    </a:p>
                  </a:txBody>
                  <a:tcPr/>
                </a:tc>
                <a:extLst>
                  <a:ext uri="{0D108BD9-81ED-4DB2-BD59-A6C34878D82A}">
                    <a16:rowId xmlns:a16="http://schemas.microsoft.com/office/drawing/2014/main" val="10000"/>
                  </a:ext>
                </a:extLst>
              </a:tr>
              <a:tr h="414124">
                <a:tc>
                  <a:txBody>
                    <a:bodyPr/>
                    <a:lstStyle/>
                    <a:p>
                      <a:r>
                        <a:rPr lang="en-AU" dirty="0"/>
                        <a:t>Melbourne</a:t>
                      </a:r>
                    </a:p>
                  </a:txBody>
                  <a:tcPr/>
                </a:tc>
                <a:tc>
                  <a:txBody>
                    <a:bodyPr/>
                    <a:lstStyle/>
                    <a:p>
                      <a:pPr algn="ctr"/>
                      <a:r>
                        <a:rPr lang="en-AU" dirty="0"/>
                        <a:t>7368</a:t>
                      </a:r>
                    </a:p>
                  </a:txBody>
                  <a:tcPr/>
                </a:tc>
                <a:tc>
                  <a:txBody>
                    <a:bodyPr/>
                    <a:lstStyle/>
                    <a:p>
                      <a:pPr algn="ctr"/>
                      <a:r>
                        <a:rPr lang="en-AU" dirty="0"/>
                        <a:t>6174</a:t>
                      </a:r>
                    </a:p>
                  </a:txBody>
                  <a:tcPr/>
                </a:tc>
                <a:tc>
                  <a:txBody>
                    <a:bodyPr/>
                    <a:lstStyle/>
                    <a:p>
                      <a:pPr algn="ctr"/>
                      <a:r>
                        <a:rPr lang="en-AU" dirty="0"/>
                        <a:t>-1194</a:t>
                      </a:r>
                    </a:p>
                  </a:txBody>
                  <a:tcPr/>
                </a:tc>
                <a:extLst>
                  <a:ext uri="{0D108BD9-81ED-4DB2-BD59-A6C34878D82A}">
                    <a16:rowId xmlns:a16="http://schemas.microsoft.com/office/drawing/2014/main" val="10001"/>
                  </a:ext>
                </a:extLst>
              </a:tr>
              <a:tr h="414124">
                <a:tc>
                  <a:txBody>
                    <a:bodyPr/>
                    <a:lstStyle/>
                    <a:p>
                      <a:r>
                        <a:rPr lang="en-AU" dirty="0"/>
                        <a:t>Port Phillip</a:t>
                      </a:r>
                    </a:p>
                  </a:txBody>
                  <a:tcPr/>
                </a:tc>
                <a:tc>
                  <a:txBody>
                    <a:bodyPr/>
                    <a:lstStyle/>
                    <a:p>
                      <a:pPr algn="ctr"/>
                      <a:r>
                        <a:rPr lang="en-AU" dirty="0"/>
                        <a:t>2808</a:t>
                      </a:r>
                    </a:p>
                  </a:txBody>
                  <a:tcPr/>
                </a:tc>
                <a:tc>
                  <a:txBody>
                    <a:bodyPr/>
                    <a:lstStyle/>
                    <a:p>
                      <a:pPr algn="ctr"/>
                      <a:r>
                        <a:rPr lang="en-AU" dirty="0"/>
                        <a:t>2498</a:t>
                      </a:r>
                    </a:p>
                  </a:txBody>
                  <a:tcPr/>
                </a:tc>
                <a:tc>
                  <a:txBody>
                    <a:bodyPr/>
                    <a:lstStyle/>
                    <a:p>
                      <a:pPr algn="ctr"/>
                      <a:r>
                        <a:rPr lang="en-AU" dirty="0"/>
                        <a:t>-310</a:t>
                      </a:r>
                    </a:p>
                  </a:txBody>
                  <a:tcPr/>
                </a:tc>
                <a:extLst>
                  <a:ext uri="{0D108BD9-81ED-4DB2-BD59-A6C34878D82A}">
                    <a16:rowId xmlns:a16="http://schemas.microsoft.com/office/drawing/2014/main" val="10002"/>
                  </a:ext>
                </a:extLst>
              </a:tr>
              <a:tr h="414124">
                <a:tc>
                  <a:txBody>
                    <a:bodyPr/>
                    <a:lstStyle/>
                    <a:p>
                      <a:r>
                        <a:rPr lang="en-AU" dirty="0"/>
                        <a:t>Yarra</a:t>
                      </a:r>
                    </a:p>
                  </a:txBody>
                  <a:tcPr/>
                </a:tc>
                <a:tc>
                  <a:txBody>
                    <a:bodyPr/>
                    <a:lstStyle/>
                    <a:p>
                      <a:pPr algn="ctr"/>
                      <a:r>
                        <a:rPr lang="en-AU" dirty="0"/>
                        <a:t>2049</a:t>
                      </a:r>
                    </a:p>
                  </a:txBody>
                  <a:tcPr/>
                </a:tc>
                <a:tc>
                  <a:txBody>
                    <a:bodyPr/>
                    <a:lstStyle/>
                    <a:p>
                      <a:pPr algn="ctr"/>
                      <a:r>
                        <a:rPr lang="en-AU" dirty="0"/>
                        <a:t>1578</a:t>
                      </a:r>
                    </a:p>
                  </a:txBody>
                  <a:tcPr/>
                </a:tc>
                <a:tc>
                  <a:txBody>
                    <a:bodyPr/>
                    <a:lstStyle/>
                    <a:p>
                      <a:pPr algn="ctr"/>
                      <a:r>
                        <a:rPr lang="en-AU" dirty="0"/>
                        <a:t>-471</a:t>
                      </a:r>
                    </a:p>
                  </a:txBody>
                  <a:tcPr/>
                </a:tc>
                <a:extLst>
                  <a:ext uri="{0D108BD9-81ED-4DB2-BD59-A6C34878D82A}">
                    <a16:rowId xmlns:a16="http://schemas.microsoft.com/office/drawing/2014/main" val="10003"/>
                  </a:ext>
                </a:extLst>
              </a:tr>
              <a:tr h="414124">
                <a:tc>
                  <a:txBody>
                    <a:bodyPr/>
                    <a:lstStyle/>
                    <a:p>
                      <a:r>
                        <a:rPr lang="en-AU" dirty="0"/>
                        <a:t>Stonnington</a:t>
                      </a:r>
                    </a:p>
                  </a:txBody>
                  <a:tcPr/>
                </a:tc>
                <a:tc>
                  <a:txBody>
                    <a:bodyPr/>
                    <a:lstStyle/>
                    <a:p>
                      <a:pPr algn="ctr"/>
                      <a:r>
                        <a:rPr lang="en-AU" dirty="0"/>
                        <a:t>1621</a:t>
                      </a:r>
                    </a:p>
                  </a:txBody>
                  <a:tcPr/>
                </a:tc>
                <a:tc>
                  <a:txBody>
                    <a:bodyPr/>
                    <a:lstStyle/>
                    <a:p>
                      <a:pPr algn="ctr"/>
                      <a:r>
                        <a:rPr lang="en-AU" dirty="0"/>
                        <a:t>1369</a:t>
                      </a:r>
                    </a:p>
                  </a:txBody>
                  <a:tcPr/>
                </a:tc>
                <a:tc>
                  <a:txBody>
                    <a:bodyPr/>
                    <a:lstStyle/>
                    <a:p>
                      <a:pPr algn="ctr"/>
                      <a:r>
                        <a:rPr lang="en-AU" dirty="0"/>
                        <a:t>-252</a:t>
                      </a:r>
                    </a:p>
                  </a:txBody>
                  <a:tcPr/>
                </a:tc>
                <a:extLst>
                  <a:ext uri="{0D108BD9-81ED-4DB2-BD59-A6C34878D82A}">
                    <a16:rowId xmlns:a16="http://schemas.microsoft.com/office/drawing/2014/main" val="10004"/>
                  </a:ext>
                </a:extLst>
              </a:tr>
              <a:tr h="414124">
                <a:tc>
                  <a:txBody>
                    <a:bodyPr/>
                    <a:lstStyle/>
                    <a:p>
                      <a:r>
                        <a:rPr lang="en-AU" dirty="0"/>
                        <a:t>Moreland</a:t>
                      </a:r>
                    </a:p>
                  </a:txBody>
                  <a:tcPr/>
                </a:tc>
                <a:tc>
                  <a:txBody>
                    <a:bodyPr/>
                    <a:lstStyle/>
                    <a:p>
                      <a:pPr algn="ctr"/>
                      <a:r>
                        <a:rPr lang="en-AU" dirty="0"/>
                        <a:t>967</a:t>
                      </a:r>
                    </a:p>
                  </a:txBody>
                  <a:tcPr/>
                </a:tc>
                <a:tc>
                  <a:txBody>
                    <a:bodyPr/>
                    <a:lstStyle/>
                    <a:p>
                      <a:pPr algn="ctr"/>
                      <a:r>
                        <a:rPr lang="en-AU" dirty="0"/>
                        <a:t>863</a:t>
                      </a:r>
                    </a:p>
                  </a:txBody>
                  <a:tcPr/>
                </a:tc>
                <a:tc>
                  <a:txBody>
                    <a:bodyPr/>
                    <a:lstStyle/>
                    <a:p>
                      <a:pPr algn="ctr"/>
                      <a:r>
                        <a:rPr lang="en-AU" dirty="0"/>
                        <a:t>-104</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t>7</a:t>
            </a:fld>
            <a:endParaRPr lang="en-US" dirty="0"/>
          </a:p>
        </p:txBody>
      </p:sp>
      <p:pic>
        <p:nvPicPr>
          <p:cNvPr id="11" name="Picture 10" descr="Chart, histogram&#10;&#10;Description automatically generated"/>
          <p:cNvPicPr>
            <a:picLocks noChangeAspect="1"/>
          </p:cNvPicPr>
          <p:nvPr/>
        </p:nvPicPr>
        <p:blipFill>
          <a:blip r:embed="rId2"/>
          <a:stretch>
            <a:fillRect/>
          </a:stretch>
        </p:blipFill>
        <p:spPr>
          <a:xfrm>
            <a:off x="159522" y="312947"/>
            <a:ext cx="11872956" cy="59364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026" y="0"/>
            <a:ext cx="11002962" cy="1189038"/>
          </a:xfrm>
        </p:spPr>
        <p:txBody>
          <a:bodyPr/>
          <a:lstStyle/>
          <a:p>
            <a:pPr algn="l"/>
            <a:r>
              <a:rPr lang="en-AU" dirty="0"/>
              <a:t>Listings – Heatmap of Prices</a:t>
            </a:r>
          </a:p>
        </p:txBody>
      </p:sp>
      <p:sp>
        <p:nvSpPr>
          <p:cNvPr id="5" name="Slide Number Placeholder 4"/>
          <p:cNvSpPr>
            <a:spLocks noGrp="1"/>
          </p:cNvSpPr>
          <p:nvPr>
            <p:ph type="sldNum" sz="quarter" idx="11"/>
          </p:nvPr>
        </p:nvSpPr>
        <p:spPr/>
        <p:txBody>
          <a:bodyPr/>
          <a:lstStyle/>
          <a:p>
            <a:fld id="{8C2E478F-E849-4A8C-AF1F-CBCC78A7CBFA}" type="slidenum">
              <a:rPr lang="en-US" smtClean="0"/>
              <a:t>8</a:t>
            </a:fld>
            <a:endParaRPr lang="en-US" dirty="0"/>
          </a:p>
        </p:txBody>
      </p:sp>
      <p:pic>
        <p:nvPicPr>
          <p:cNvPr id="7" name="Picture 6" descr="Map&#10;&#10;Description automatically generated"/>
          <p:cNvPicPr>
            <a:picLocks noChangeAspect="1"/>
          </p:cNvPicPr>
          <p:nvPr/>
        </p:nvPicPr>
        <p:blipFill rotWithShape="1">
          <a:blip r:embed="rId2"/>
          <a:srcRect l="20338" r="8373"/>
          <a:stretch>
            <a:fillRect/>
          </a:stretch>
        </p:blipFill>
        <p:spPr>
          <a:xfrm>
            <a:off x="200026" y="935851"/>
            <a:ext cx="7200900" cy="4124586"/>
          </a:xfrm>
          <a:prstGeom prst="rect">
            <a:avLst/>
          </a:prstGeom>
        </p:spPr>
      </p:pic>
      <p:pic>
        <p:nvPicPr>
          <p:cNvPr id="9" name="Picture 8" descr="Map&#10;&#10;Description automatically generated"/>
          <p:cNvPicPr>
            <a:picLocks noChangeAspect="1"/>
          </p:cNvPicPr>
          <p:nvPr/>
        </p:nvPicPr>
        <p:blipFill rotWithShape="1">
          <a:blip r:embed="rId3"/>
          <a:srcRect l="19329" t="-375" r="7308" b="375"/>
          <a:stretch>
            <a:fillRect/>
          </a:stretch>
        </p:blipFill>
        <p:spPr>
          <a:xfrm>
            <a:off x="4822878" y="2708842"/>
            <a:ext cx="7254822" cy="4124586"/>
          </a:xfrm>
          <a:prstGeom prst="rect">
            <a:avLst/>
          </a:prstGeom>
        </p:spPr>
      </p:pic>
      <p:sp>
        <p:nvSpPr>
          <p:cNvPr id="2" name="TextBox 1">
            <a:extLst>
              <a:ext uri="{FF2B5EF4-FFF2-40B4-BE49-F238E27FC236}">
                <a16:creationId xmlns:a16="http://schemas.microsoft.com/office/drawing/2014/main" id="{168943CD-C109-44C4-8300-CBB352FF143B}"/>
              </a:ext>
            </a:extLst>
          </p:cNvPr>
          <p:cNvSpPr txBox="1"/>
          <p:nvPr/>
        </p:nvSpPr>
        <p:spPr>
          <a:xfrm>
            <a:off x="200026" y="935851"/>
            <a:ext cx="788986" cy="369332"/>
          </a:xfrm>
          <a:prstGeom prst="rect">
            <a:avLst/>
          </a:prstGeom>
          <a:noFill/>
        </p:spPr>
        <p:txBody>
          <a:bodyPr wrap="square" rtlCol="0">
            <a:spAutoFit/>
          </a:bodyPr>
          <a:lstStyle/>
          <a:p>
            <a:r>
              <a:rPr lang="en-AU" dirty="0"/>
              <a:t>2019</a:t>
            </a:r>
          </a:p>
        </p:txBody>
      </p:sp>
      <p:sp>
        <p:nvSpPr>
          <p:cNvPr id="8" name="TextBox 7">
            <a:extLst>
              <a:ext uri="{FF2B5EF4-FFF2-40B4-BE49-F238E27FC236}">
                <a16:creationId xmlns:a16="http://schemas.microsoft.com/office/drawing/2014/main" id="{4E1A79E9-D948-4FC1-A689-5855C47036A3}"/>
              </a:ext>
            </a:extLst>
          </p:cNvPr>
          <p:cNvSpPr txBox="1"/>
          <p:nvPr/>
        </p:nvSpPr>
        <p:spPr>
          <a:xfrm>
            <a:off x="4822878" y="2813478"/>
            <a:ext cx="788986" cy="369332"/>
          </a:xfrm>
          <a:prstGeom prst="rect">
            <a:avLst/>
          </a:prstGeom>
          <a:noFill/>
        </p:spPr>
        <p:txBody>
          <a:bodyPr wrap="square" rtlCol="0">
            <a:spAutoFit/>
          </a:bodyPr>
          <a:lstStyle/>
          <a:p>
            <a:r>
              <a:rPr lang="en-AU" dirty="0"/>
              <a:t>2020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10;&#10;Description automatically generated"/>
          <p:cNvPicPr>
            <a:picLocks noGrp="1" noChangeAspect="1"/>
          </p:cNvPicPr>
          <p:nvPr>
            <p:ph sz="quarter" idx="16"/>
          </p:nvPr>
        </p:nvPicPr>
        <p:blipFill>
          <a:blip r:embed="rId2"/>
          <a:stretch>
            <a:fillRect/>
          </a:stretch>
        </p:blipFill>
        <p:spPr>
          <a:xfrm>
            <a:off x="6373133" y="909242"/>
            <a:ext cx="5219700" cy="2609850"/>
          </a:xfrm>
        </p:spPr>
      </p:pic>
      <p:sp>
        <p:nvSpPr>
          <p:cNvPr id="3" name="Title 2"/>
          <p:cNvSpPr>
            <a:spLocks noGrp="1"/>
          </p:cNvSpPr>
          <p:nvPr>
            <p:ph type="title"/>
          </p:nvPr>
        </p:nvSpPr>
        <p:spPr>
          <a:xfrm>
            <a:off x="599167" y="713874"/>
            <a:ext cx="4226024" cy="959117"/>
          </a:xfrm>
        </p:spPr>
        <p:txBody>
          <a:bodyPr/>
          <a:lstStyle/>
          <a:p>
            <a:r>
              <a:rPr lang="en-US" dirty="0"/>
              <a:t>Airbnb Room Types for 2019 and 2020</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b="1" dirty="0"/>
              <a:t>10 % overall decrease </a:t>
            </a:r>
            <a:r>
              <a:rPr lang="en-US" dirty="0"/>
              <a:t>in Airbnb listings in 2020</a:t>
            </a:r>
            <a:br>
              <a:rPr lang="en-US" dirty="0"/>
            </a:br>
            <a:r>
              <a:rPr lang="en-US" dirty="0"/>
              <a:t>Total listings in 2019 : </a:t>
            </a:r>
            <a:r>
              <a:rPr lang="en-US" b="1" dirty="0"/>
              <a:t>22,895</a:t>
            </a:r>
            <a:br>
              <a:rPr lang="en-US" dirty="0"/>
            </a:br>
            <a:r>
              <a:rPr lang="en-US" dirty="0"/>
              <a:t>Total listings in 2020 : </a:t>
            </a:r>
            <a:r>
              <a:rPr lang="en-US" b="1" dirty="0"/>
              <a:t>20,420</a:t>
            </a:r>
          </a:p>
          <a:p>
            <a:r>
              <a:rPr lang="en-US" dirty="0"/>
              <a:t>Majority of listings are under type </a:t>
            </a:r>
            <a:r>
              <a:rPr lang="en-US" b="1" dirty="0"/>
              <a:t>Entire Home/ Apartment</a:t>
            </a:r>
            <a:r>
              <a:rPr lang="en-US" dirty="0"/>
              <a:t> for both years 2019 and 2020.</a:t>
            </a:r>
          </a:p>
          <a:p>
            <a:r>
              <a:rPr lang="en-US" dirty="0"/>
              <a:t>Entire Home/ Apartment  and Private Rooms listings have </a:t>
            </a:r>
            <a:r>
              <a:rPr lang="en-US" b="1" dirty="0"/>
              <a:t>decreased</a:t>
            </a:r>
            <a:r>
              <a:rPr lang="en-US" dirty="0"/>
              <a:t>. Shared rooms listings have slightly </a:t>
            </a:r>
            <a:r>
              <a:rPr lang="en-US" b="1" dirty="0"/>
              <a:t>increased</a:t>
            </a:r>
            <a:r>
              <a:rPr lang="en-US" dirty="0"/>
              <a:t>.</a:t>
            </a:r>
          </a:p>
          <a:p>
            <a:r>
              <a:rPr lang="en-US" b="1" dirty="0"/>
              <a:t>Hotel Rooms </a:t>
            </a:r>
            <a:r>
              <a:rPr lang="en-US" dirty="0"/>
              <a:t>introduced as Airbnb listing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9</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7503" y="4073898"/>
            <a:ext cx="2075330" cy="150304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133" y="4073898"/>
            <a:ext cx="2092418" cy="1503042"/>
          </a:xfrm>
          <a:prstGeom prst="rect">
            <a:avLst/>
          </a:prstGeom>
        </p:spPr>
      </p:pic>
      <p:sp>
        <p:nvSpPr>
          <p:cNvPr id="12" name="Rectangle 11"/>
          <p:cNvSpPr/>
          <p:nvPr/>
        </p:nvSpPr>
        <p:spPr>
          <a:xfrm>
            <a:off x="9751133" y="3707158"/>
            <a:ext cx="163666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2020</a:t>
            </a:r>
          </a:p>
        </p:txBody>
      </p:sp>
      <p:sp>
        <p:nvSpPr>
          <p:cNvPr id="13" name="TextBox 10"/>
          <p:cNvSpPr txBox="1"/>
          <p:nvPr/>
        </p:nvSpPr>
        <p:spPr>
          <a:xfrm>
            <a:off x="6493768" y="3707157"/>
            <a:ext cx="16366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2019</a:t>
            </a:r>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 modernist presentation</Template>
  <TotalTime>48</TotalTime>
  <Words>1159</Words>
  <Application>Microsoft Office PowerPoint</Application>
  <PresentationFormat>Widescreen</PresentationFormat>
  <Paragraphs>147</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Melbourne AirBnB</vt:lpstr>
      <vt:lpstr>Project Brief</vt:lpstr>
      <vt:lpstr>Data Used</vt:lpstr>
      <vt:lpstr>Why This Project &amp; Data?</vt:lpstr>
      <vt:lpstr>Title</vt:lpstr>
      <vt:lpstr>Which Melbourne Areas have the most AirBnB listings</vt:lpstr>
      <vt:lpstr>PowerPoint Presentation</vt:lpstr>
      <vt:lpstr>Listings – Heatmap of Prices</vt:lpstr>
      <vt:lpstr>Airbnb Room Types for 2019 and 2020</vt:lpstr>
      <vt:lpstr>AirBnb Room Types for CIties</vt:lpstr>
      <vt:lpstr>Regional vs MELBOURNE City Listings</vt:lpstr>
      <vt:lpstr>Airbnb Listings Price Comparison</vt:lpstr>
      <vt:lpstr>Airbnb Listings Price Comparison FOR CITIES</vt:lpstr>
      <vt:lpstr>Number of rooms booked per year</vt:lpstr>
      <vt:lpstr>Review Score vs Price</vt:lpstr>
      <vt:lpstr>Price per Night vs Number of Days Booked</vt:lpstr>
      <vt:lpstr>Host Response Rate vs Number of Days Booked</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Cody Dance-Wilson</cp:lastModifiedBy>
  <cp:revision>25</cp:revision>
  <dcterms:created xsi:type="dcterms:W3CDTF">2021-06-27T06:07:00Z</dcterms:created>
  <dcterms:modified xsi:type="dcterms:W3CDTF">2021-06-28T08:14:44Z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1033-11.2.0.9669</vt:lpwstr>
  </property>
</Properties>
</file>