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3"/>
  </p:handoutMasterIdLst>
  <p:sldIdLst>
    <p:sldId id="2439" r:id="rId3"/>
    <p:sldId id="260" r:id="rId4"/>
    <p:sldId id="2434" r:id="rId6"/>
    <p:sldId id="2447" r:id="rId7"/>
    <p:sldId id="258" r:id="rId8"/>
    <p:sldId id="2442" r:id="rId9"/>
    <p:sldId id="2433" r:id="rId10"/>
    <p:sldId id="2445" r:id="rId11"/>
    <p:sldId id="2448" r:id="rId12"/>
    <p:sldId id="2444" r:id="rId13"/>
    <p:sldId id="2449" r:id="rId14"/>
    <p:sldId id="2450" r:id="rId15"/>
    <p:sldId id="2446" r:id="rId16"/>
    <p:sldId id="2462" r:id="rId17"/>
    <p:sldId id="2451" r:id="rId18"/>
    <p:sldId id="2452" r:id="rId19"/>
    <p:sldId id="2453"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endParaRPr lang="en-US" dirty="0"/>
          </a:p>
        </p:txBody>
      </p:sp>
      <p:sp>
        <p:nvSpPr>
          <p:cNvPr id="6" name="Footer Placeholder 5"/>
          <p:cNvSpPr>
            <a:spLocks noGrp="1"/>
          </p:cNvSpPr>
          <p:nvPr>
            <p:ph type="ftr" sz="quarter" idx="10"/>
          </p:nvPr>
        </p:nvSpPr>
        <p:spPr/>
        <p:txBody>
          <a:bodyPr/>
          <a:lstStyle/>
          <a:p>
            <a:r>
              <a:rPr lang="en-US" dirty="0"/>
              <a:t>Add a Footer</a:t>
            </a:r>
            <a:endParaRPr lang="en-US" dirty="0"/>
          </a:p>
        </p:txBody>
      </p:sp>
      <p:sp>
        <p:nvSpPr>
          <p:cNvPr id="9" name="Slide Number Placeholder 8"/>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endParaRPr lang="en-US"/>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endParaRPr lang="en-US"/>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endParaRPr lang="en-US"/>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endParaRPr lang="en-US"/>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endParaRPr lang="en-US"/>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endParaRPr lang="en-US" dirty="0"/>
          </a:p>
        </p:txBody>
      </p:sp>
      <p:sp>
        <p:nvSpPr>
          <p:cNvPr id="7" name="Slide Number Placeholder 6"/>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endParaRPr lang="en-US" dirty="0"/>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Footer Placeholder 3"/>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4" name="Footer Placeholder 3"/>
          <p:cNvSpPr>
            <a:spLocks noGrp="1"/>
          </p:cNvSpPr>
          <p:nvPr>
            <p:ph type="ftr" sz="quarter" idx="17"/>
          </p:nvPr>
        </p:nvSpPr>
        <p:spPr/>
        <p:txBody>
          <a:bodyPr/>
          <a:lstStyle/>
          <a:p>
            <a:r>
              <a:rPr lang="en-US" dirty="0"/>
              <a:t>Add a Footer</a:t>
            </a:r>
            <a:endParaRPr lang="en-US" dirty="0"/>
          </a:p>
        </p:txBody>
      </p:sp>
      <p:sp>
        <p:nvSpPr>
          <p:cNvPr id="8" name="Slide Number Placeholder 7"/>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fld>
            <a:endParaRPr lang="en-US" dirty="0"/>
          </a:p>
        </p:txBody>
      </p:sp>
      <p:sp>
        <p:nvSpPr>
          <p:cNvPr id="5" name="Title 4"/>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endParaRPr lang="en-US" dirty="0"/>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svg"/><Relationship Id="rId3" Type="http://schemas.openxmlformats.org/officeDocument/2006/relationships/image" Target="../media/image1.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cjdance/Project_1.git" TargetMode="External"/><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docs.google.com/spreadsheets/d/1iWCNJcSutYqpULSQHlNyGInUvHg2BoUGoNRIGa6Szc4/edit#gid=982310896" TargetMode="External"/><Relationship Id="rId5" Type="http://schemas.openxmlformats.org/officeDocument/2006/relationships/hyperlink" Target="http://insideairbnb.com/get-the-data.html" TargetMode="External"/><Relationship Id="rId4" Type="http://schemas.openxmlformats.org/officeDocument/2006/relationships/hyperlink" Target="https://www.kaggle.com/nadyafed/melbourne-airbnb-2020" TargetMode="External"/><Relationship Id="rId3" Type="http://schemas.openxmlformats.org/officeDocument/2006/relationships/hyperlink" Target="https://www.kaggle.com/tylerx/melbourne-airbnb-open-data" TargetMode="Externa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endParaRPr lang="en-US" dirty="0"/>
          </a:p>
        </p:txBody>
      </p:sp>
      <p:sp>
        <p:nvSpPr>
          <p:cNvPr id="27" name="Text Placeholder 26"/>
          <p:cNvSpPr>
            <a:spLocks noGrp="1"/>
          </p:cNvSpPr>
          <p:nvPr>
            <p:ph type="body" idx="13"/>
          </p:nvPr>
        </p:nvSpPr>
        <p:spPr/>
        <p:txBody>
          <a:bodyPr/>
          <a:lstStyle/>
          <a:p>
            <a:r>
              <a:rPr lang="en-US" dirty="0"/>
              <a:t>2019 vs 2020</a:t>
            </a:r>
            <a:endParaRPr lang="en-US" dirty="0"/>
          </a:p>
        </p:txBody>
      </p:sp>
      <p:sp>
        <p:nvSpPr>
          <p:cNvPr id="3" name="Footer Placeholder 2"/>
          <p:cNvSpPr>
            <a:spLocks noGrp="1"/>
          </p:cNvSpPr>
          <p:nvPr>
            <p:ph type="ftr" sz="quarter" idx="16"/>
          </p:nvPr>
        </p:nvSpPr>
        <p:spPr/>
        <p:txBody>
          <a:bodyPr/>
          <a:lstStyle/>
          <a:p>
            <a:r>
              <a:rPr lang="en-US" dirty="0"/>
              <a:t>Add a Footer</a:t>
            </a:r>
            <a:endParaRPr lang="en-US" dirty="0"/>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1"/>
          <a:stretch>
            <a:fillRect/>
          </a:stretch>
        </p:blipFill>
        <p:spPr>
          <a:xfrm>
            <a:off x="5960296" y="381265"/>
            <a:ext cx="6020209" cy="5908242"/>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fontScale="92500" lnSpcReduction="20000"/>
          </a:bodyPr>
          <a:lstStyle/>
          <a:p>
            <a:r>
              <a:rPr lang="en-US" dirty="0"/>
              <a:t>Maximum overall listings in </a:t>
            </a:r>
            <a:r>
              <a:rPr lang="en-US" b="1" dirty="0"/>
              <a:t>City of Melbourne</a:t>
            </a:r>
            <a:r>
              <a:rPr lang="en-US" dirty="0"/>
              <a:t>.</a:t>
            </a:r>
            <a:endParaRPr lang="en-US" dirty="0"/>
          </a:p>
          <a:p>
            <a:r>
              <a:rPr lang="en-US" dirty="0"/>
              <a:t>Top 3 Cities  with Entire Homes/Apartments and Private </a:t>
            </a:r>
            <a:br>
              <a:rPr lang="en-US" dirty="0"/>
            </a:br>
            <a:r>
              <a:rPr lang="en-US" dirty="0"/>
              <a:t>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a:t>
            </a:r>
            <a:br>
              <a:rPr lang="en-US" dirty="0"/>
            </a:br>
            <a:r>
              <a:rPr lang="en-US" dirty="0"/>
              <a:t>in year 2020</a:t>
            </a:r>
            <a:endParaRPr lang="en-US" dirty="0"/>
          </a:p>
          <a:p>
            <a:r>
              <a:rPr lang="en-US" b="1" dirty="0"/>
              <a:t>Hotel Rooms </a:t>
            </a:r>
            <a:r>
              <a:rPr lang="en-US" dirty="0"/>
              <a:t>has most listings in Melbourne, </a:t>
            </a:r>
            <a:br>
              <a:rPr lang="en-US" dirty="0"/>
            </a:br>
            <a:r>
              <a:rPr lang="en-US" dirty="0"/>
              <a:t>Port Philip and </a:t>
            </a:r>
            <a:r>
              <a:rPr lang="en-US" dirty="0" err="1"/>
              <a:t>Yarra</a:t>
            </a:r>
            <a:r>
              <a:rPr lang="en-US" dirty="0"/>
              <a:t> Ranges</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95884" y="1799918"/>
            <a:ext cx="3464717" cy="2710596"/>
          </a:xfrm>
        </p:spPr>
        <p:txBody>
          <a:bodyPr/>
          <a:lstStyle/>
          <a:p>
            <a:r>
              <a:rPr lang="en-US" dirty="0"/>
              <a:t>Comparison of Airbnb listings between Urban and Regional areas</a:t>
            </a:r>
            <a:endParaRPr lang="en-US" dirty="0"/>
          </a:p>
          <a:p>
            <a:r>
              <a:rPr lang="en-US" dirty="0"/>
              <a:t>Slight increase in Airbnb listings in Regional areas</a:t>
            </a:r>
            <a:endParaRPr lang="en-US" dirty="0"/>
          </a:p>
          <a:p>
            <a:r>
              <a:rPr lang="en-US" dirty="0"/>
              <a:t>Decrease in Airbnb listings in Urban areas</a:t>
            </a:r>
            <a:endParaRPr lang="en-US" dirty="0"/>
          </a:p>
          <a:p>
            <a:endParaRPr lang="en-AU" dirty="0"/>
          </a:p>
        </p:txBody>
      </p:sp>
      <p:sp>
        <p:nvSpPr>
          <p:cNvPr id="5" name="Content Placeholder 4"/>
          <p:cNvSpPr>
            <a:spLocks noGrp="1"/>
          </p:cNvSpPr>
          <p:nvPr>
            <p:ph sz="half" idx="14"/>
          </p:nvPr>
        </p:nvSpPr>
        <p:spPr>
          <a:xfrm>
            <a:off x="7772170" y="5792789"/>
            <a:ext cx="3585639" cy="919781"/>
          </a:xfrm>
        </p:spPr>
        <p:txBody>
          <a:bodyPr>
            <a:normAutofit/>
          </a:bodyPr>
          <a:lstStyle/>
          <a:p>
            <a:r>
              <a:rPr lang="en-US" dirty="0"/>
              <a:t>Examples for City of Melbourne and </a:t>
            </a:r>
            <a:r>
              <a:rPr lang="en-US" dirty="0" err="1"/>
              <a:t>Yarra</a:t>
            </a:r>
            <a:r>
              <a:rPr lang="en-US" dirty="0"/>
              <a:t> Ranges</a:t>
            </a:r>
            <a:endParaRPr lang="en-US" dirty="0"/>
          </a:p>
        </p:txBody>
      </p:sp>
      <p:sp>
        <p:nvSpPr>
          <p:cNvPr id="7" name="Title 6"/>
          <p:cNvSpPr>
            <a:spLocks noGrp="1"/>
          </p:cNvSpPr>
          <p:nvPr>
            <p:ph type="title"/>
          </p:nvPr>
        </p:nvSpPr>
        <p:spPr/>
        <p:txBody>
          <a:bodyPr/>
          <a:lstStyle/>
          <a:p>
            <a:r>
              <a:rPr lang="en-US" dirty="0"/>
              <a:t>Regional vs Urban City Listings</a:t>
            </a:r>
            <a:endParaRPr lang="en-AU" dirty="0"/>
          </a:p>
        </p:txBody>
      </p:sp>
      <p:sp>
        <p:nvSpPr>
          <p:cNvPr id="8" name="Footer Placeholder 7"/>
          <p:cNvSpPr>
            <a:spLocks noGrp="1"/>
          </p:cNvSpPr>
          <p:nvPr>
            <p:ph type="ftr" sz="quarter" idx="16"/>
          </p:nvPr>
        </p:nvSpPr>
        <p:spPr/>
        <p:txBody>
          <a:bodyPr/>
          <a:lstStyle/>
          <a:p>
            <a:r>
              <a:rPr lang="en-US"/>
              <a:t>Add a Footer</a:t>
            </a:r>
            <a:endParaRPr lang="en-US" dirty="0"/>
          </a:p>
        </p:txBody>
      </p:sp>
      <p:sp>
        <p:nvSpPr>
          <p:cNvPr id="9" name="Slide Number Placeholder 8"/>
          <p:cNvSpPr>
            <a:spLocks noGrp="1"/>
          </p:cNvSpPr>
          <p:nvPr>
            <p:ph type="sldNum" sz="quarter" idx="17"/>
          </p:nvPr>
        </p:nvSpPr>
        <p:spPr/>
        <p:txBody>
          <a:bodyPr/>
          <a:lstStyle/>
          <a:p>
            <a:fld id="{8C2E478F-E849-4A8C-AF1F-CBCC78A7CBFA}" type="slidenum">
              <a:rPr lang="en-US" smtClean="0"/>
            </a:fld>
            <a:endParaRPr lang="en-US" dirty="0"/>
          </a:p>
        </p:txBody>
      </p:sp>
      <p:pic>
        <p:nvPicPr>
          <p:cNvPr id="11" name="Picture Placeholder 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t="2913" b="2913"/>
          <a:stretch>
            <a:fillRect/>
          </a:stretch>
        </p:blipFill>
        <p:spPr>
          <a:xfrm>
            <a:off x="4710684" y="3082193"/>
            <a:ext cx="5756562" cy="2710596"/>
          </a:xfrm>
          <a:prstGeom prst="rect">
            <a:avLst/>
          </a:prstGeom>
        </p:spPr>
      </p:pic>
      <p:pic>
        <p:nvPicPr>
          <p:cNvPr id="12" name="Picture Placeholder 10"/>
          <p:cNvPicPr>
            <a:picLocks noChangeAspect="1"/>
          </p:cNvPicPr>
          <p:nvPr/>
        </p:nvPicPr>
        <p:blipFill>
          <a:blip r:embed="rId1">
            <a:extLst>
              <a:ext uri="{28A0092B-C50C-407E-A947-70E740481C1C}">
                <a14:useLocalDpi xmlns:a14="http://schemas.microsoft.com/office/drawing/2010/main" val="0"/>
              </a:ext>
            </a:extLst>
          </a:blip>
          <a:srcRect t="2913" b="2913"/>
          <a:stretch>
            <a:fillRect/>
          </a:stretch>
        </p:blipFill>
        <p:spPr>
          <a:xfrm>
            <a:off x="4710684" y="204623"/>
            <a:ext cx="5756562" cy="2710596"/>
          </a:xfrm>
          <a:prstGeom prst="rect">
            <a:avLst/>
          </a:prstGeom>
          <a:solidFill>
            <a:schemeClr val="bg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63" y="1728116"/>
            <a:ext cx="5260850" cy="4201109"/>
          </a:xfrm>
        </p:spPr>
        <p:txBody>
          <a:bodyPr>
            <a:normAutofit/>
          </a:bodyPr>
          <a:lstStyle/>
          <a:p>
            <a:r>
              <a:rPr lang="en-US" dirty="0"/>
              <a:t>Median prices for all Airbnb listings have slightly increased or remained the same</a:t>
            </a:r>
            <a:endParaRPr lang="en-US" dirty="0"/>
          </a:p>
          <a:p>
            <a:r>
              <a:rPr lang="en-US" dirty="0"/>
              <a:t>Entire Home prices in </a:t>
            </a:r>
            <a:r>
              <a:rPr lang="en-US" dirty="0" err="1"/>
              <a:t>Yarra</a:t>
            </a:r>
            <a:r>
              <a:rPr lang="en-US" dirty="0"/>
              <a:t> Ranges and Bayside have increased in 2020.</a:t>
            </a:r>
            <a:endParaRPr lang="en-US" dirty="0"/>
          </a:p>
          <a:p>
            <a:endParaRPr lang="en-AU" dirty="0"/>
          </a:p>
        </p:txBody>
      </p:sp>
      <p:sp>
        <p:nvSpPr>
          <p:cNvPr id="3" name="Title 2"/>
          <p:cNvSpPr>
            <a:spLocks noGrp="1"/>
          </p:cNvSpPr>
          <p:nvPr>
            <p:ph type="title"/>
          </p:nvPr>
        </p:nvSpPr>
        <p:spPr>
          <a:xfrm>
            <a:off x="0" y="0"/>
            <a:ext cx="11002962" cy="1189038"/>
          </a:xfrm>
        </p:spPr>
        <p:txBody>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5641" y="814137"/>
            <a:ext cx="6450106" cy="5486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314" y="43538"/>
            <a:ext cx="3872204" cy="2248678"/>
          </a:xfrm>
        </p:spPr>
        <p:txBody>
          <a:bodyPr>
            <a:normAutofit/>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Chart, box and whisker chart&#10;&#10;Description automatically generated"/>
          <p:cNvPicPr>
            <a:picLocks noChangeAspect="1"/>
          </p:cNvPicPr>
          <p:nvPr/>
        </p:nvPicPr>
        <p:blipFill>
          <a:blip r:embed="rId1"/>
          <a:stretch>
            <a:fillRect/>
          </a:stretch>
        </p:blipFill>
        <p:spPr>
          <a:xfrm>
            <a:off x="4154177" y="47422"/>
            <a:ext cx="6654281" cy="6654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endParaRPr lang="en-AU" altLang="en-US" dirty="0"/>
          </a:p>
          <a:p>
            <a:r>
              <a:rPr lang="en-AU" altLang="en-US" dirty="0"/>
              <a:t>This could be an after effect of Covid.</a:t>
            </a:r>
            <a:endParaRPr lang="en-AU" altLang="en-US" dirty="0"/>
          </a:p>
        </p:txBody>
      </p:sp>
      <p:pic>
        <p:nvPicPr>
          <p:cNvPr id="4" name="Content Placeholder 3" descr="2020_2019_AvgDaysBooked_vs_RoomType"/>
          <p:cNvPicPr>
            <a:picLocks noChangeAspect="1"/>
          </p:cNvPicPr>
          <p:nvPr>
            <p:ph sz="quarter" idx="16"/>
          </p:nvPr>
        </p:nvPicPr>
        <p:blipFill>
          <a:blip r:embed="rId1"/>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endParaRPr lang="en-AU" dirty="0"/>
          </a:p>
        </p:txBody>
      </p:sp>
      <p:pic>
        <p:nvPicPr>
          <p:cNvPr id="11" name="Content Placeholder 10" descr="Chart&#10;&#10;Description automatically generated"/>
          <p:cNvPicPr>
            <a:picLocks noGrp="1" noChangeAspect="1"/>
          </p:cNvPicPr>
          <p:nvPr>
            <p:ph idx="1"/>
          </p:nvPr>
        </p:nvPicPr>
        <p:blipFill>
          <a:blip r:embed="rId2"/>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endParaRPr lang="en-US" dirty="0"/>
          </a:p>
          <a:p>
            <a:r>
              <a:rPr lang="en-US" dirty="0"/>
              <a:t>2020 – </a:t>
            </a:r>
            <a:r>
              <a:rPr lang="en-US" dirty="0" err="1"/>
              <a:t>rvalue</a:t>
            </a:r>
            <a:r>
              <a:rPr lang="en-US" dirty="0"/>
              <a:t> is 0.03</a:t>
            </a:r>
            <a:endParaRPr lang="en-US" dirty="0"/>
          </a:p>
          <a:p>
            <a:r>
              <a:rPr lang="en-US" dirty="0"/>
              <a:t>There is only weak correlation between Review rating and Price per Night of a listing in AirBnB.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endParaRPr lang="en-AU" dirty="0"/>
          </a:p>
        </p:txBody>
      </p:sp>
      <p:pic>
        <p:nvPicPr>
          <p:cNvPr id="11" name="Content Placeholder 10" descr="Chart, scatter chart&#10;&#10;Description automatically generated"/>
          <p:cNvPicPr>
            <a:picLocks noGrp="1" noChangeAspect="1"/>
          </p:cNvPicPr>
          <p:nvPr>
            <p:ph idx="1"/>
          </p:nvPr>
        </p:nvPicPr>
        <p:blipFill>
          <a:blip r:embed="rId2"/>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endParaRPr lang="en-US" dirty="0"/>
          </a:p>
          <a:p>
            <a:r>
              <a:rPr lang="en-US" dirty="0"/>
              <a:t>2020 – r value is -0.04</a:t>
            </a:r>
            <a:endParaRPr lang="en-US" dirty="0"/>
          </a:p>
          <a:p>
            <a:r>
              <a:rPr lang="en-US" dirty="0"/>
              <a:t>There is only weak correlation between Price per Night and Number of days booked for a listing in AirBnB.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endParaRPr lang="en-AU" dirty="0"/>
          </a:p>
        </p:txBody>
      </p:sp>
      <p:sp>
        <p:nvSpPr>
          <p:cNvPr id="4" name="Content Placeholder 3"/>
          <p:cNvSpPr>
            <a:spLocks noGrp="1"/>
          </p:cNvSpPr>
          <p:nvPr>
            <p:ph idx="1"/>
          </p:nvPr>
        </p:nvSpPr>
        <p:spPr/>
        <p:txBody>
          <a:bodyPr/>
          <a:lstStyle/>
          <a:p>
            <a:r>
              <a:rPr lang="en-AU" dirty="0"/>
              <a:t>2019 – r value is -0.34</a:t>
            </a:r>
            <a:endParaRPr lang="en-AU" dirty="0"/>
          </a:p>
          <a:p>
            <a:r>
              <a:rPr lang="en-AU" dirty="0"/>
              <a:t>2020 – r value is -0.4</a:t>
            </a:r>
            <a:endParaRPr lang="en-AU" dirty="0"/>
          </a:p>
          <a:p>
            <a:r>
              <a:rPr lang="en-AU" dirty="0"/>
              <a:t>There is moderate negative correlation between Host Response Rate and Number of Days booked for a listing in </a:t>
            </a:r>
            <a:r>
              <a:rPr lang="en-AU" dirty="0" err="1"/>
              <a:t>AirBnB</a:t>
            </a:r>
            <a:r>
              <a:rPr lang="en-AU" dirty="0"/>
              <a:t>.</a:t>
            </a:r>
            <a:endParaRPr lang="en-AU" dirty="0"/>
          </a:p>
          <a:p>
            <a:r>
              <a:rPr lang="en-AU" dirty="0"/>
              <a:t>This was not expected and one of the reason for negative correlation could be the increased responses required with increased bookings.</a:t>
            </a:r>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1" name="Picture 10" descr="Chart, scatter chart&#10;&#10;Description automatically generated"/>
          <p:cNvPicPr>
            <a:picLocks noChangeAspect="1"/>
          </p:cNvPicPr>
          <p:nvPr/>
        </p:nvPicPr>
        <p:blipFill>
          <a:blip r:embed="rId2"/>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endParaRPr lang="en-US" dirty="0"/>
          </a:p>
        </p:txBody>
      </p:sp>
      <p:pic>
        <p:nvPicPr>
          <p:cNvPr id="5" name="Picture Placeholder 4" descr="Abstract Building" title="Abstract Buildi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endParaRPr lang="en-US" sz="3200" b="1" dirty="0">
              <a:solidFill>
                <a:schemeClr val="bg1"/>
              </a:solidFill>
              <a:latin typeface="+mj-lt"/>
              <a:cs typeface="Gill Sans" panose="020B0502020104020203" pitchFamily="34" charset="-79"/>
            </a:endParaRPr>
          </a:p>
          <a:p>
            <a:r>
              <a:rPr lang="en-US" sz="1200" dirty="0">
                <a:latin typeface="+mj-lt"/>
              </a:rPr>
              <a:t>We will also take questions.</a:t>
            </a:r>
            <a:endParaRPr lang="en-US" sz="1200" dirty="0">
              <a:latin typeface="+mj-lt"/>
            </a:endParaRPr>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endParaRPr lang="en-US" dirty="0"/>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2"/>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endParaRPr lang="en-US" dirty="0"/>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endParaRPr lang="en-US" dirty="0"/>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endParaRPr lang="en-US" dirty="0"/>
          </a:p>
          <a:p>
            <a:pPr>
              <a:lnSpc>
                <a:spcPct val="100000"/>
              </a:lnSpc>
            </a:pPr>
            <a:r>
              <a:rPr lang="en-US" dirty="0"/>
              <a:t>Specifically, we looked at:</a:t>
            </a:r>
            <a:endParaRPr lang="en-US" dirty="0"/>
          </a:p>
          <a:p>
            <a:pPr marL="285750" indent="-285750">
              <a:lnSpc>
                <a:spcPct val="100000"/>
              </a:lnSpc>
              <a:buFont typeface="Arial" panose="020B0604020202020204" pitchFamily="34" charset="0"/>
              <a:buChar char="•"/>
            </a:pPr>
            <a:r>
              <a:rPr lang="en-US" dirty="0"/>
              <a:t>Which Melbourne areas have the most AirBnB listings</a:t>
            </a:r>
            <a:endParaRPr lang="en-US" dirty="0"/>
          </a:p>
          <a:p>
            <a:pPr marL="285750" indent="-285750">
              <a:lnSpc>
                <a:spcPct val="100000"/>
              </a:lnSpc>
              <a:buFont typeface="Arial" panose="020B0604020202020204" pitchFamily="34" charset="0"/>
              <a:buChar char="•"/>
            </a:pPr>
            <a:r>
              <a:rPr lang="en-US" dirty="0"/>
              <a:t>Which Melbourne areas see the most bookings</a:t>
            </a:r>
            <a:endParaRPr lang="en-US" dirty="0"/>
          </a:p>
          <a:p>
            <a:pPr marL="285750" indent="-285750">
              <a:lnSpc>
                <a:spcPct val="100000"/>
              </a:lnSpc>
              <a:buFont typeface="Arial" panose="020B0604020202020204" pitchFamily="34" charset="0"/>
              <a:buChar char="•"/>
            </a:pPr>
            <a:r>
              <a:rPr lang="en-US" dirty="0"/>
              <a:t>What room types does AirBnB have in Melbourne</a:t>
            </a:r>
            <a:endParaRPr lang="en-US" dirty="0"/>
          </a:p>
          <a:p>
            <a:pPr marL="285750" indent="-285750">
              <a:lnSpc>
                <a:spcPct val="100000"/>
              </a:lnSpc>
              <a:buFont typeface="Arial" panose="020B0604020202020204" pitchFamily="34" charset="0"/>
              <a:buChar char="•"/>
            </a:pPr>
            <a:r>
              <a:rPr lang="en-US" dirty="0"/>
              <a:t>How does the price of these room types vary across suburbs</a:t>
            </a:r>
            <a:endParaRPr lang="en-US" dirty="0"/>
          </a:p>
          <a:p>
            <a:pPr marL="285750" indent="-285750">
              <a:lnSpc>
                <a:spcPct val="100000"/>
              </a:lnSpc>
              <a:buFont typeface="Arial" panose="020B0604020202020204" pitchFamily="34" charset="0"/>
              <a:buChar char="•"/>
            </a:pPr>
            <a:r>
              <a:rPr lang="en-US" dirty="0"/>
              <a:t>Does price correlate to a high review score</a:t>
            </a:r>
            <a:endParaRPr lang="en-US" dirty="0"/>
          </a:p>
          <a:p>
            <a:pPr marL="285750" indent="-285750">
              <a:lnSpc>
                <a:spcPct val="100000"/>
              </a:lnSpc>
              <a:buFont typeface="Arial" panose="020B0604020202020204" pitchFamily="34" charset="0"/>
              <a:buChar char="•"/>
            </a:pPr>
            <a:r>
              <a:rPr lang="en-US" dirty="0"/>
              <a:t>Does price correlate to the number of nights a property is booked</a:t>
            </a:r>
            <a:endParaRPr lang="en-US" dirty="0"/>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endParaRPr lang="en-US" dirty="0"/>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endParaRPr lang="en-US" dirty="0"/>
          </a:p>
          <a:p>
            <a:pPr marL="342900" indent="-342900">
              <a:lnSpc>
                <a:spcPct val="100000"/>
              </a:lnSpc>
              <a:buAutoNum type="arabicPeriod"/>
            </a:pPr>
            <a:r>
              <a:rPr lang="en-US" dirty="0">
                <a:hlinkClick r:id="rId3"/>
              </a:rPr>
              <a:t>https://www.kaggle.com/tylerx/melbourne-airbnb-open-data</a:t>
            </a:r>
            <a:endParaRPr lang="en-US" dirty="0"/>
          </a:p>
          <a:p>
            <a:pPr lvl="1">
              <a:lnSpc>
                <a:spcPct val="100000"/>
              </a:lnSpc>
            </a:pPr>
            <a:r>
              <a:rPr lang="en-US" dirty="0"/>
              <a:t>This dataset was compiled from the Inside AirBnB website on 7 December 2018</a:t>
            </a:r>
            <a:endParaRPr lang="en-US" dirty="0"/>
          </a:p>
          <a:p>
            <a:pPr lvl="1">
              <a:lnSpc>
                <a:spcPct val="100000"/>
              </a:lnSpc>
            </a:pPr>
            <a:r>
              <a:rPr lang="en-US" dirty="0"/>
              <a:t>It shows all active listings for AirBnB and the next 12 months of their calendar (i.e. availability in 2019 for the properties)</a:t>
            </a:r>
            <a:endParaRPr lang="en-US" dirty="0"/>
          </a:p>
          <a:p>
            <a:pPr lvl="1">
              <a:lnSpc>
                <a:spcPct val="100000"/>
              </a:lnSpc>
            </a:pPr>
            <a:r>
              <a:rPr lang="en-US" dirty="0"/>
              <a:t>It also contains a range of summary data and other information about the host</a:t>
            </a:r>
            <a:endParaRPr lang="en-US" dirty="0"/>
          </a:p>
          <a:p>
            <a:pPr marL="342900" indent="-342900">
              <a:lnSpc>
                <a:spcPct val="100000"/>
              </a:lnSpc>
              <a:buAutoNum type="arabicPeriod"/>
            </a:pPr>
            <a:r>
              <a:rPr lang="en-US" dirty="0">
                <a:hlinkClick r:id="rId4"/>
              </a:rPr>
              <a:t>https://www.kaggle.com/nadyafed/melbourne-airbnb-2020</a:t>
            </a:r>
            <a:endParaRPr lang="en-US" dirty="0"/>
          </a:p>
          <a:p>
            <a:pPr lvl="1">
              <a:lnSpc>
                <a:spcPct val="100000"/>
              </a:lnSpc>
            </a:pPr>
            <a:r>
              <a:rPr lang="en-US" dirty="0"/>
              <a:t>This dataset was also compiled from the Inside AirBnB website, this dataset was created on 20 August 2020</a:t>
            </a:r>
            <a:endParaRPr lang="en-US" dirty="0"/>
          </a:p>
          <a:p>
            <a:pPr marL="342900" indent="-342900">
              <a:lnSpc>
                <a:spcPct val="100000"/>
              </a:lnSpc>
              <a:buFont typeface="+mj-lt"/>
              <a:buAutoNum type="arabicPeriod"/>
            </a:pPr>
            <a:r>
              <a:rPr lang="en-US" dirty="0"/>
              <a:t>Inside AirBnB - </a:t>
            </a:r>
            <a:r>
              <a:rPr lang="en-US" dirty="0">
                <a:hlinkClick r:id="rId5"/>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6"/>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endParaRPr lang="en-US" dirty="0"/>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endParaRPr lang="en-US" dirty="0"/>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endParaRPr lang="en-US" dirty="0"/>
          </a:p>
          <a:p>
            <a:pPr>
              <a:lnSpc>
                <a:spcPct val="100000"/>
              </a:lnSpc>
            </a:pPr>
            <a:r>
              <a:rPr lang="en-US" dirty="0"/>
              <a:t>We also expected to see Melbourne City be the most booked location for AirBnB’s.</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endParaRPr lang="en-US" dirty="0"/>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endParaRPr lang="en-US" dirty="0"/>
          </a:p>
          <a:p>
            <a:r>
              <a:rPr lang="en-US" dirty="0"/>
              <a:t>The second large limitation was the amount of data entered by the AirBnB hosts themselves. As a web-scraped set of data, there is a large volume of data which needed to be removed as it caused inaccuracies.</a:t>
            </a:r>
            <a:endParaRPr lang="en-US" dirty="0"/>
          </a:p>
          <a:p>
            <a:r>
              <a:rPr lang="en-US" dirty="0"/>
              <a:t>Availability is given as a True/False in the AirBnB calendar. However, while we assume False to be a booking, it can also indicate that the listing was made unavailable by the host during those dates.</a:t>
            </a:r>
            <a:endParaRPr lang="en-US" dirty="0"/>
          </a:p>
          <a:p>
            <a:r>
              <a:rPr lang="en-US" dirty="0"/>
              <a:t>Pricing data presents extreme outliers within the dataset, this is likely because some bookings are only made available for long term stays, but their host has listed that price as the daily price.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16" name="Slide Number Placeholder 15"/>
          <p:cNvSpPr>
            <a:spLocks noGrp="1"/>
          </p:cNvSpPr>
          <p:nvPr>
            <p:ph type="sldNum" sz="quarter" idx="17"/>
          </p:nvPr>
        </p:nvSpPr>
        <p:spPr/>
        <p:txBody>
          <a:bodyPr/>
          <a:lstStyle/>
          <a:p>
            <a:fld id="{8C2E478F-E849-4A8C-AF1F-CBCC78A7CBFA}" type="slidenum">
              <a:rPr lang="en-US" smtClean="0"/>
            </a:fld>
            <a:endParaRPr lang="en-US" dirty="0"/>
          </a:p>
        </p:txBody>
      </p:sp>
      <p:sp>
        <p:nvSpPr>
          <p:cNvPr id="15" name="Title 14" hidden="1"/>
          <p:cNvSpPr>
            <a:spLocks noGrp="1"/>
          </p:cNvSpPr>
          <p:nvPr>
            <p:ph type="title"/>
          </p:nvPr>
        </p:nvSpPr>
        <p:spPr/>
        <p:txBody>
          <a:bodyPr/>
          <a:lstStyle/>
          <a:p>
            <a:r>
              <a:rPr lang="en-US" dirty="0"/>
              <a:t>Title</a:t>
            </a:r>
            <a:endParaRPr lang="en-US" dirty="0"/>
          </a:p>
        </p:txBody>
      </p:sp>
      <p:pic>
        <p:nvPicPr>
          <p:cNvPr id="13" name="Picture 12"/>
          <p:cNvPicPr>
            <a:picLocks noChangeAspect="1"/>
          </p:cNvPicPr>
          <p:nvPr/>
        </p:nvPicPr>
        <p:blipFill>
          <a:blip r:embed="rId1"/>
          <a:stretch>
            <a:fillRect/>
          </a:stretch>
        </p:blipFill>
        <p:spPr>
          <a:xfrm>
            <a:off x="5739666" y="386491"/>
            <a:ext cx="5753100" cy="3734125"/>
          </a:xfrm>
          <a:prstGeom prst="rect">
            <a:avLst/>
          </a:prstGeom>
        </p:spPr>
      </p:pic>
      <p:pic>
        <p:nvPicPr>
          <p:cNvPr id="19" name="Picture 18"/>
          <p:cNvPicPr>
            <a:picLocks noChangeAspect="1"/>
          </p:cNvPicPr>
          <p:nvPr/>
        </p:nvPicPr>
        <p:blipFill>
          <a:blip r:embed="rId2"/>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endParaRPr lang="en-US" dirty="0"/>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endParaRPr lang="en-US" dirty="0"/>
          </a:p>
          <a:p>
            <a:r>
              <a:rPr lang="en-US" dirty="0"/>
              <a:t>Melbourne</a:t>
            </a:r>
            <a:endParaRPr lang="en-US" dirty="0"/>
          </a:p>
          <a:p>
            <a:r>
              <a:rPr lang="en-US" dirty="0"/>
              <a:t>Port Phillip</a:t>
            </a:r>
            <a:endParaRPr lang="en-US" dirty="0"/>
          </a:p>
          <a:p>
            <a:r>
              <a:rPr lang="en-US" dirty="0" err="1"/>
              <a:t>Yarra</a:t>
            </a:r>
            <a:endParaRPr lang="en-US" dirty="0"/>
          </a:p>
          <a:p>
            <a:r>
              <a:rPr lang="en-US" dirty="0" err="1"/>
              <a:t>Stonnington</a:t>
            </a:r>
            <a:endParaRPr lang="en-US" dirty="0"/>
          </a:p>
          <a:p>
            <a:r>
              <a:rPr lang="en-US" dirty="0"/>
              <a:t>Moreland</a:t>
            </a:r>
            <a:endParaRPr lang="en-US" dirty="0"/>
          </a:p>
          <a:p>
            <a:pPr marL="0" indent="0">
              <a:buNone/>
            </a:pPr>
            <a:r>
              <a:rPr lang="en-US" dirty="0"/>
              <a:t>These also remained the most populated with listings in the 2020 data, as seen in the table on the right.</a:t>
            </a:r>
            <a:endParaRPr lang="en-US" dirty="0"/>
          </a:p>
          <a:p>
            <a:pPr marL="0" indent="0">
              <a:buNone/>
            </a:pPr>
            <a:r>
              <a:rPr lang="en-US" dirty="0"/>
              <a:t>The total 2019 listings were 22,895 and 2020 had 20,420.</a:t>
            </a:r>
            <a:endParaRPr lang="en-US" dirty="0"/>
          </a:p>
          <a:p>
            <a:pPr marL="0" indent="0">
              <a:buNone/>
            </a:pPr>
            <a:r>
              <a:rPr lang="en-US" dirty="0"/>
              <a:t>This means that AirBnB lost 2,475 listings between the two data scrapes.</a:t>
            </a:r>
            <a:endParaRPr lang="en-US" dirty="0"/>
          </a:p>
        </p:txBody>
      </p:sp>
      <p:sp>
        <p:nvSpPr>
          <p:cNvPr id="11" name="Footer Placeholder 10"/>
          <p:cNvSpPr>
            <a:spLocks noGrp="1"/>
          </p:cNvSpPr>
          <p:nvPr>
            <p:ph type="ftr" sz="quarter" idx="17"/>
          </p:nvPr>
        </p:nvSpPr>
        <p:spPr/>
        <p:txBody>
          <a:bodyPr/>
          <a:lstStyle/>
          <a:p>
            <a:r>
              <a:rPr lang="en-US" dirty="0"/>
              <a:t>Add a Footer</a:t>
            </a:r>
            <a:endParaRPr lang="en-US" dirty="0"/>
          </a:p>
        </p:txBody>
      </p:sp>
      <p:sp>
        <p:nvSpPr>
          <p:cNvPr id="12" name="Slide Number Placeholder 11"/>
          <p:cNvSpPr>
            <a:spLocks noGrp="1"/>
          </p:cNvSpPr>
          <p:nvPr>
            <p:ph type="sldNum" sz="quarter" idx="18"/>
          </p:nvPr>
        </p:nvSpPr>
        <p:spPr/>
        <p:txBody>
          <a:bodyPr/>
          <a:lstStyle/>
          <a:p>
            <a:fld id="{8C2E478F-E849-4A8C-AF1F-CBCC78A7CBFA}" type="slidenum">
              <a:rPr lang="en-US" smtClean="0"/>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gridCol w="1384531"/>
                <a:gridCol w="1375688"/>
                <a:gridCol w="1514668"/>
              </a:tblGrid>
              <a:tr h="1224268">
                <a:tc>
                  <a:txBody>
                    <a:bodyPr/>
                    <a:lstStyle/>
                    <a:p>
                      <a:pPr algn="ctr"/>
                      <a:r>
                        <a:rPr lang="en-AU" dirty="0">
                          <a:solidFill>
                            <a:schemeClr val="tx1"/>
                          </a:solidFill>
                        </a:rPr>
                        <a:t>Local Government Area</a:t>
                      </a:r>
                      <a:endParaRPr lang="en-AU" dirty="0">
                        <a:solidFill>
                          <a:schemeClr val="tx1"/>
                        </a:solidFill>
                      </a:endParaRPr>
                    </a:p>
                  </a:txBody>
                  <a:tcPr/>
                </a:tc>
                <a:tc>
                  <a:txBody>
                    <a:bodyPr/>
                    <a:lstStyle/>
                    <a:p>
                      <a:pPr algn="ctr"/>
                      <a:r>
                        <a:rPr lang="en-AU" dirty="0">
                          <a:solidFill>
                            <a:schemeClr val="tx1"/>
                          </a:solidFill>
                        </a:rPr>
                        <a:t>2019 Listings</a:t>
                      </a:r>
                      <a:endParaRPr lang="en-AU" dirty="0">
                        <a:solidFill>
                          <a:schemeClr val="tx1"/>
                        </a:solidFill>
                      </a:endParaRPr>
                    </a:p>
                  </a:txBody>
                  <a:tcPr/>
                </a:tc>
                <a:tc>
                  <a:txBody>
                    <a:bodyPr/>
                    <a:lstStyle/>
                    <a:p>
                      <a:pPr algn="ctr"/>
                      <a:r>
                        <a:rPr lang="en-AU" dirty="0">
                          <a:solidFill>
                            <a:schemeClr val="tx1"/>
                          </a:solidFill>
                        </a:rPr>
                        <a:t>2020 Listings</a:t>
                      </a:r>
                      <a:endParaRPr lang="en-AU" dirty="0">
                        <a:solidFill>
                          <a:schemeClr val="tx1"/>
                        </a:solidFill>
                      </a:endParaRPr>
                    </a:p>
                  </a:txBody>
                  <a:tcPr/>
                </a:tc>
                <a:tc>
                  <a:txBody>
                    <a:bodyPr/>
                    <a:lstStyle/>
                    <a:p>
                      <a:pPr algn="ctr"/>
                      <a:r>
                        <a:rPr lang="en-AU" dirty="0">
                          <a:solidFill>
                            <a:schemeClr val="tx1"/>
                          </a:solidFill>
                        </a:rPr>
                        <a:t>Change in Listings from 2020 and 2019</a:t>
                      </a:r>
                      <a:endParaRPr lang="en-AU" dirty="0">
                        <a:solidFill>
                          <a:schemeClr val="tx1"/>
                        </a:solidFill>
                      </a:endParaRPr>
                    </a:p>
                  </a:txBody>
                  <a:tcPr/>
                </a:tc>
              </a:tr>
              <a:tr h="414124">
                <a:tc>
                  <a:txBody>
                    <a:bodyPr/>
                    <a:lstStyle/>
                    <a:p>
                      <a:r>
                        <a:rPr lang="en-AU" dirty="0"/>
                        <a:t>Melbourne</a:t>
                      </a:r>
                      <a:endParaRPr lang="en-AU" dirty="0"/>
                    </a:p>
                  </a:txBody>
                  <a:tcPr/>
                </a:tc>
                <a:tc>
                  <a:txBody>
                    <a:bodyPr/>
                    <a:lstStyle/>
                    <a:p>
                      <a:pPr algn="ctr"/>
                      <a:r>
                        <a:rPr lang="en-AU" dirty="0"/>
                        <a:t>7368</a:t>
                      </a:r>
                      <a:endParaRPr lang="en-AU" dirty="0"/>
                    </a:p>
                  </a:txBody>
                  <a:tcPr/>
                </a:tc>
                <a:tc>
                  <a:txBody>
                    <a:bodyPr/>
                    <a:lstStyle/>
                    <a:p>
                      <a:pPr algn="ctr"/>
                      <a:r>
                        <a:rPr lang="en-AU" dirty="0"/>
                        <a:t>6174</a:t>
                      </a:r>
                      <a:endParaRPr lang="en-AU" dirty="0"/>
                    </a:p>
                  </a:txBody>
                  <a:tcPr/>
                </a:tc>
                <a:tc>
                  <a:txBody>
                    <a:bodyPr/>
                    <a:lstStyle/>
                    <a:p>
                      <a:pPr algn="ctr"/>
                      <a:r>
                        <a:rPr lang="en-AU" dirty="0"/>
                        <a:t>-1194</a:t>
                      </a:r>
                      <a:endParaRPr lang="en-AU" dirty="0"/>
                    </a:p>
                  </a:txBody>
                  <a:tcPr/>
                </a:tc>
              </a:tr>
              <a:tr h="414124">
                <a:tc>
                  <a:txBody>
                    <a:bodyPr/>
                    <a:lstStyle/>
                    <a:p>
                      <a:r>
                        <a:rPr lang="en-AU" dirty="0"/>
                        <a:t>Port Phillip</a:t>
                      </a:r>
                      <a:endParaRPr lang="en-AU" dirty="0"/>
                    </a:p>
                  </a:txBody>
                  <a:tcPr/>
                </a:tc>
                <a:tc>
                  <a:txBody>
                    <a:bodyPr/>
                    <a:lstStyle/>
                    <a:p>
                      <a:pPr algn="ctr"/>
                      <a:r>
                        <a:rPr lang="en-AU" dirty="0"/>
                        <a:t>2808</a:t>
                      </a:r>
                      <a:endParaRPr lang="en-AU" dirty="0"/>
                    </a:p>
                  </a:txBody>
                  <a:tcPr/>
                </a:tc>
                <a:tc>
                  <a:txBody>
                    <a:bodyPr/>
                    <a:lstStyle/>
                    <a:p>
                      <a:pPr algn="ctr"/>
                      <a:r>
                        <a:rPr lang="en-AU" dirty="0"/>
                        <a:t>2498</a:t>
                      </a:r>
                      <a:endParaRPr lang="en-AU" dirty="0"/>
                    </a:p>
                  </a:txBody>
                  <a:tcPr/>
                </a:tc>
                <a:tc>
                  <a:txBody>
                    <a:bodyPr/>
                    <a:lstStyle/>
                    <a:p>
                      <a:pPr algn="ctr"/>
                      <a:r>
                        <a:rPr lang="en-AU" dirty="0"/>
                        <a:t>-310</a:t>
                      </a:r>
                      <a:endParaRPr lang="en-AU" dirty="0"/>
                    </a:p>
                  </a:txBody>
                  <a:tcPr/>
                </a:tc>
              </a:tr>
              <a:tr h="414124">
                <a:tc>
                  <a:txBody>
                    <a:bodyPr/>
                    <a:lstStyle/>
                    <a:p>
                      <a:r>
                        <a:rPr lang="en-AU" dirty="0"/>
                        <a:t>Yarra</a:t>
                      </a:r>
                      <a:endParaRPr lang="en-AU" dirty="0"/>
                    </a:p>
                  </a:txBody>
                  <a:tcPr/>
                </a:tc>
                <a:tc>
                  <a:txBody>
                    <a:bodyPr/>
                    <a:lstStyle/>
                    <a:p>
                      <a:pPr algn="ctr"/>
                      <a:r>
                        <a:rPr lang="en-AU" dirty="0"/>
                        <a:t>2049</a:t>
                      </a:r>
                      <a:endParaRPr lang="en-AU" dirty="0"/>
                    </a:p>
                  </a:txBody>
                  <a:tcPr/>
                </a:tc>
                <a:tc>
                  <a:txBody>
                    <a:bodyPr/>
                    <a:lstStyle/>
                    <a:p>
                      <a:pPr algn="ctr"/>
                      <a:r>
                        <a:rPr lang="en-AU" dirty="0"/>
                        <a:t>1578</a:t>
                      </a:r>
                      <a:endParaRPr lang="en-AU" dirty="0"/>
                    </a:p>
                  </a:txBody>
                  <a:tcPr/>
                </a:tc>
                <a:tc>
                  <a:txBody>
                    <a:bodyPr/>
                    <a:lstStyle/>
                    <a:p>
                      <a:pPr algn="ctr"/>
                      <a:r>
                        <a:rPr lang="en-AU" dirty="0"/>
                        <a:t>-471</a:t>
                      </a:r>
                      <a:endParaRPr lang="en-AU" dirty="0"/>
                    </a:p>
                  </a:txBody>
                  <a:tcPr/>
                </a:tc>
              </a:tr>
              <a:tr h="414124">
                <a:tc>
                  <a:txBody>
                    <a:bodyPr/>
                    <a:lstStyle/>
                    <a:p>
                      <a:r>
                        <a:rPr lang="en-AU" dirty="0"/>
                        <a:t>Stonnington</a:t>
                      </a:r>
                      <a:endParaRPr lang="en-AU" dirty="0"/>
                    </a:p>
                  </a:txBody>
                  <a:tcPr/>
                </a:tc>
                <a:tc>
                  <a:txBody>
                    <a:bodyPr/>
                    <a:lstStyle/>
                    <a:p>
                      <a:pPr algn="ctr"/>
                      <a:r>
                        <a:rPr lang="en-AU" dirty="0"/>
                        <a:t>1621</a:t>
                      </a:r>
                      <a:endParaRPr lang="en-AU" dirty="0"/>
                    </a:p>
                  </a:txBody>
                  <a:tcPr/>
                </a:tc>
                <a:tc>
                  <a:txBody>
                    <a:bodyPr/>
                    <a:lstStyle/>
                    <a:p>
                      <a:pPr algn="ctr"/>
                      <a:r>
                        <a:rPr lang="en-AU" dirty="0"/>
                        <a:t>1369</a:t>
                      </a:r>
                      <a:endParaRPr lang="en-AU" dirty="0"/>
                    </a:p>
                  </a:txBody>
                  <a:tcPr/>
                </a:tc>
                <a:tc>
                  <a:txBody>
                    <a:bodyPr/>
                    <a:lstStyle/>
                    <a:p>
                      <a:pPr algn="ctr"/>
                      <a:r>
                        <a:rPr lang="en-AU" dirty="0"/>
                        <a:t>-252</a:t>
                      </a:r>
                      <a:endParaRPr lang="en-AU" dirty="0"/>
                    </a:p>
                  </a:txBody>
                  <a:tcPr/>
                </a:tc>
              </a:tr>
              <a:tr h="414124">
                <a:tc>
                  <a:txBody>
                    <a:bodyPr/>
                    <a:lstStyle/>
                    <a:p>
                      <a:r>
                        <a:rPr lang="en-AU" dirty="0"/>
                        <a:t>Moreland</a:t>
                      </a:r>
                      <a:endParaRPr lang="en-AU" dirty="0"/>
                    </a:p>
                  </a:txBody>
                  <a:tcPr/>
                </a:tc>
                <a:tc>
                  <a:txBody>
                    <a:bodyPr/>
                    <a:lstStyle/>
                    <a:p>
                      <a:pPr algn="ctr"/>
                      <a:r>
                        <a:rPr lang="en-AU" dirty="0"/>
                        <a:t>967</a:t>
                      </a:r>
                      <a:endParaRPr lang="en-AU" dirty="0"/>
                    </a:p>
                  </a:txBody>
                  <a:tcPr/>
                </a:tc>
                <a:tc>
                  <a:txBody>
                    <a:bodyPr/>
                    <a:lstStyle/>
                    <a:p>
                      <a:pPr algn="ctr"/>
                      <a:r>
                        <a:rPr lang="en-AU" dirty="0"/>
                        <a:t>863</a:t>
                      </a:r>
                      <a:endParaRPr lang="en-AU" dirty="0"/>
                    </a:p>
                  </a:txBody>
                  <a:tcPr/>
                </a:tc>
                <a:tc>
                  <a:txBody>
                    <a:bodyPr/>
                    <a:lstStyle/>
                    <a:p>
                      <a:pPr algn="ctr"/>
                      <a:r>
                        <a:rPr lang="en-AU" dirty="0"/>
                        <a:t>-104</a:t>
                      </a:r>
                      <a:endParaRPr lang="en-AU"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fld>
            <a:endParaRPr lang="en-US" dirty="0"/>
          </a:p>
        </p:txBody>
      </p:sp>
      <p:pic>
        <p:nvPicPr>
          <p:cNvPr id="11" name="Picture 10" descr="Chart, histogram&#10;&#10;Description automatically generated"/>
          <p:cNvPicPr>
            <a:picLocks noChangeAspect="1"/>
          </p:cNvPicPr>
          <p:nvPr/>
        </p:nvPicPr>
        <p:blipFill>
          <a:blip r:embed="rId1"/>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Map&#10;&#10;Description automatically generated"/>
          <p:cNvPicPr>
            <a:picLocks noChangeAspect="1"/>
          </p:cNvPicPr>
          <p:nvPr/>
        </p:nvPicPr>
        <p:blipFill rotWithShape="1">
          <a:blip r:embed="rId1"/>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2"/>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1"/>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rmAutofit lnSpcReduction="10000"/>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endParaRPr lang="en-US" b="1" dirty="0"/>
          </a:p>
          <a:p>
            <a:r>
              <a:rPr lang="en-US" dirty="0"/>
              <a:t>Majority of listings are under type </a:t>
            </a:r>
            <a:r>
              <a:rPr lang="en-US" b="1" dirty="0"/>
              <a:t>Entire Home/ Apartment</a:t>
            </a:r>
            <a:r>
              <a:rPr lang="en-US" dirty="0"/>
              <a:t> for both years 2019 and 2020.</a:t>
            </a:r>
            <a:endParaRPr lang="en-US" dirty="0"/>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endParaRPr lang="en-US" dirty="0"/>
          </a:p>
          <a:p>
            <a:r>
              <a:rPr lang="en-US" b="1" dirty="0"/>
              <a:t>Hotel Rooms </a:t>
            </a:r>
            <a:r>
              <a:rPr lang="en-US" dirty="0"/>
              <a:t>introduced as Airbnb listing in 2020</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endParaRPr lang="en-GB" sz="1200" b="1" u="sng" dirty="0">
              <a:ln w="0"/>
              <a:solidFill>
                <a:schemeClr val="accent1"/>
              </a:solidFill>
              <a:effectLst>
                <a:outerShdw blurRad="38100" dist="25400" dir="5400000" algn="ctr" rotWithShape="0">
                  <a:srgbClr val="6E747A">
                    <a:alpha val="43000"/>
                  </a:srgbClr>
                </a:outerShdw>
              </a:effectLst>
            </a:endParaRP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endParaRPr lang="en-GB" sz="1200" b="1" u="sng"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0</TotalTime>
  <Words>5881</Words>
  <Application>WPS Presentation</Application>
  <PresentationFormat>Widescreen</PresentationFormat>
  <Paragraphs>255</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Bebas</vt:lpstr>
      <vt:lpstr>Segoe Print</vt:lpstr>
      <vt:lpstr>Gill Sans</vt:lpstr>
      <vt:lpstr>Calibri</vt:lpstr>
      <vt:lpstr>Microsoft YaHei</vt:lpstr>
      <vt:lpstr>Arial Unicode MS</vt:lpstr>
      <vt:lpstr>Yu Gothic UI</vt:lpstr>
      <vt:lpstr>Office Theme</vt:lpstr>
      <vt:lpstr>Melbourne AirBnB</vt:lpstr>
      <vt:lpstr>Project Brief</vt:lpstr>
      <vt:lpstr>Data Used</vt:lpstr>
      <vt:lpstr>Why This Project &amp; Data?</vt:lpstr>
      <vt:lpstr>Title</vt:lpstr>
      <vt:lpstr>Which Melbourne Areas have the most AirBnB listings</vt:lpstr>
      <vt:lpstr>PowerPoint 演示文稿</vt:lpstr>
      <vt:lpstr>Listings – Heatmap of Prices</vt:lpstr>
      <vt:lpstr>Airbnb Room Types for 2019 and 2020</vt:lpstr>
      <vt:lpstr>AirBnb Room Types for CIties</vt:lpstr>
      <vt:lpstr>Regional vs Urban City Listings</vt:lpstr>
      <vt:lpstr>Airbnb Listings Price Comparison</vt:lpstr>
      <vt:lpstr>Airbnb Listings Price Comparison</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JAYJO</cp:lastModifiedBy>
  <cp:revision>21</cp:revision>
  <dcterms:created xsi:type="dcterms:W3CDTF">2021-06-27T06:07:00Z</dcterms:created>
  <dcterms:modified xsi:type="dcterms:W3CDTF">2021-06-27T13:17:25Z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