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439" r:id="rId5"/>
    <p:sldId id="260" r:id="rId6"/>
    <p:sldId id="2434" r:id="rId7"/>
    <p:sldId id="2447" r:id="rId8"/>
    <p:sldId id="258" r:id="rId9"/>
    <p:sldId id="2442" r:id="rId10"/>
    <p:sldId id="2433" r:id="rId11"/>
    <p:sldId id="2445" r:id="rId12"/>
    <p:sldId id="2448" r:id="rId13"/>
    <p:sldId id="2444" r:id="rId14"/>
    <p:sldId id="2449" r:id="rId15"/>
    <p:sldId id="2450" r:id="rId16"/>
    <p:sldId id="2446" r:id="rId17"/>
    <p:sldId id="2451" r:id="rId18"/>
    <p:sldId id="2452" r:id="rId19"/>
    <p:sldId id="2453" r:id="rId20"/>
    <p:sldId id="2438" r:id="rId21"/>
    <p:sldId id="24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119" d="100"/>
          <a:sy n="119" d="100"/>
        </p:scale>
        <p:origin x="228" y="1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6/27/2021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98378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17</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Melbourne AirBnB</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2019 vs 2020</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a:extLst>
              <a:ext uri="{FF2B5EF4-FFF2-40B4-BE49-F238E27FC236}">
                <a16:creationId xmlns:a16="http://schemas.microsoft.com/office/drawing/2014/main" id="{CE246ED8-B3FA-4F65-961E-9E0A4ABFA93E}"/>
              </a:ext>
            </a:extLst>
          </p:cNvPr>
          <p:cNvPicPr>
            <a:picLocks noGrp="1" noChangeAspect="1"/>
          </p:cNvPicPr>
          <p:nvPr>
            <p:ph sz="quarter" idx="16"/>
          </p:nvPr>
        </p:nvPicPr>
        <p:blipFill>
          <a:blip r:embed="rId2"/>
          <a:stretch>
            <a:fillRect/>
          </a:stretch>
        </p:blipFill>
        <p:spPr>
          <a:xfrm>
            <a:off x="5960296" y="381265"/>
            <a:ext cx="6020209" cy="5908242"/>
          </a:xfrm>
        </p:spPr>
      </p:pic>
      <p:sp>
        <p:nvSpPr>
          <p:cNvPr id="3" name="Title 2">
            <a:extLst>
              <a:ext uri="{FF2B5EF4-FFF2-40B4-BE49-F238E27FC236}">
                <a16:creationId xmlns:a16="http://schemas.microsoft.com/office/drawing/2014/main" id="{963D3CFB-9ABB-4FCD-82E7-9DE87C226AC1}"/>
              </a:ext>
            </a:extLst>
          </p:cNvPr>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a:extLst>
              <a:ext uri="{FF2B5EF4-FFF2-40B4-BE49-F238E27FC236}">
                <a16:creationId xmlns:a16="http://schemas.microsoft.com/office/drawing/2014/main" id="{0C9180BE-F25F-46F8-BF1B-4BE6880D120C}"/>
              </a:ext>
            </a:extLst>
          </p:cNvPr>
          <p:cNvSpPr>
            <a:spLocks noGrp="1"/>
          </p:cNvSpPr>
          <p:nvPr>
            <p:ph idx="1"/>
          </p:nvPr>
        </p:nvSpPr>
        <p:spPr>
          <a:xfrm>
            <a:off x="611804" y="2032939"/>
            <a:ext cx="4226024" cy="3857329"/>
          </a:xfrm>
        </p:spPr>
        <p:txBody>
          <a:bodyPr>
            <a:normAutofit fontScale="92500" lnSpcReduction="20000"/>
          </a:bodyPr>
          <a:lstStyle/>
          <a:p>
            <a:r>
              <a:rPr lang="en-US" dirty="0"/>
              <a:t>Maximum overall listings in </a:t>
            </a:r>
            <a:r>
              <a:rPr lang="en-US" b="1" dirty="0"/>
              <a:t>City of Melbourne</a:t>
            </a:r>
            <a:r>
              <a:rPr lang="en-US" dirty="0"/>
              <a:t>.</a:t>
            </a:r>
          </a:p>
          <a:p>
            <a:r>
              <a:rPr lang="en-US" dirty="0"/>
              <a:t>Top 3 Cities  with Entire Homes/Apartments and Private </a:t>
            </a:r>
            <a:br>
              <a:rPr lang="en-US" dirty="0"/>
            </a:br>
            <a:r>
              <a:rPr lang="en-US" dirty="0"/>
              <a:t>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a:t>
            </a:r>
            <a:br>
              <a:rPr lang="en-US" dirty="0"/>
            </a:br>
            <a:r>
              <a:rPr lang="en-US" dirty="0"/>
              <a:t>in year 2020</a:t>
            </a:r>
          </a:p>
          <a:p>
            <a:r>
              <a:rPr lang="en-US" b="1" dirty="0"/>
              <a:t>Hotel Rooms </a:t>
            </a:r>
            <a:r>
              <a:rPr lang="en-US" dirty="0"/>
              <a:t>has most listings in Melbourne, </a:t>
            </a:r>
            <a:br>
              <a:rPr lang="en-US" dirty="0"/>
            </a:br>
            <a:r>
              <a:rPr lang="en-US" dirty="0"/>
              <a:t>Port Philip and </a:t>
            </a:r>
            <a:r>
              <a:rPr lang="en-US" dirty="0" err="1"/>
              <a:t>Yarra</a:t>
            </a:r>
            <a:r>
              <a:rPr lang="en-US" dirty="0"/>
              <a:t> Ranges</a:t>
            </a:r>
          </a:p>
        </p:txBody>
      </p:sp>
      <p:sp>
        <p:nvSpPr>
          <p:cNvPr id="6" name="Footer Placeholder 5">
            <a:extLst>
              <a:ext uri="{FF2B5EF4-FFF2-40B4-BE49-F238E27FC236}">
                <a16:creationId xmlns:a16="http://schemas.microsoft.com/office/drawing/2014/main" id="{7AFC9C19-83AF-46CD-9C61-BF46A93DCDDF}"/>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7B0F959D-3783-4791-872C-A877B2B5D84F}"/>
              </a:ext>
            </a:extLst>
          </p:cNvPr>
          <p:cNvSpPr>
            <a:spLocks noGrp="1"/>
          </p:cNvSpPr>
          <p:nvPr>
            <p:ph type="sldNum" sz="quarter" idx="18"/>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185194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88524-9482-453A-A24B-AAE27BAA7343}"/>
              </a:ext>
            </a:extLst>
          </p:cNvPr>
          <p:cNvSpPr>
            <a:spLocks noGrp="1"/>
          </p:cNvSpPr>
          <p:nvPr>
            <p:ph sz="half" idx="2"/>
          </p:nvPr>
        </p:nvSpPr>
        <p:spPr>
          <a:xfrm>
            <a:off x="595884" y="1799918"/>
            <a:ext cx="3464717" cy="2710596"/>
          </a:xfrm>
        </p:spPr>
        <p:txBody>
          <a:bodyPr/>
          <a:lstStyle/>
          <a:p>
            <a:r>
              <a:rPr lang="en-US" dirty="0"/>
              <a:t>Comparison of Airbnb listings between Urban and Regional areas</a:t>
            </a:r>
          </a:p>
          <a:p>
            <a:r>
              <a:rPr lang="en-US" dirty="0"/>
              <a:t>Slight increase in Airbnb listings in Regional areas</a:t>
            </a:r>
          </a:p>
          <a:p>
            <a:r>
              <a:rPr lang="en-US" dirty="0"/>
              <a:t>Decrease in Airbnb listings in Urban areas</a:t>
            </a:r>
          </a:p>
          <a:p>
            <a:endParaRPr lang="en-AU" dirty="0"/>
          </a:p>
        </p:txBody>
      </p:sp>
      <p:sp>
        <p:nvSpPr>
          <p:cNvPr id="5" name="Content Placeholder 4">
            <a:extLst>
              <a:ext uri="{FF2B5EF4-FFF2-40B4-BE49-F238E27FC236}">
                <a16:creationId xmlns:a16="http://schemas.microsoft.com/office/drawing/2014/main" id="{EA53D317-6BB0-473F-B535-756CE0162457}"/>
              </a:ext>
            </a:extLst>
          </p:cNvPr>
          <p:cNvSpPr>
            <a:spLocks noGrp="1"/>
          </p:cNvSpPr>
          <p:nvPr>
            <p:ph sz="half" idx="14"/>
          </p:nvPr>
        </p:nvSpPr>
        <p:spPr>
          <a:xfrm>
            <a:off x="7772170" y="5792789"/>
            <a:ext cx="3585639" cy="919781"/>
          </a:xfrm>
        </p:spPr>
        <p:txBody>
          <a:bodyPr>
            <a:normAutofit/>
          </a:bodyPr>
          <a:lstStyle/>
          <a:p>
            <a:r>
              <a:rPr lang="en-US" dirty="0"/>
              <a:t>Examples for City of Melbourne and </a:t>
            </a:r>
            <a:r>
              <a:rPr lang="en-US" dirty="0" err="1"/>
              <a:t>Yarra</a:t>
            </a:r>
            <a:r>
              <a:rPr lang="en-US" dirty="0"/>
              <a:t> Ranges</a:t>
            </a:r>
          </a:p>
        </p:txBody>
      </p:sp>
      <p:sp>
        <p:nvSpPr>
          <p:cNvPr id="7" name="Title 6">
            <a:extLst>
              <a:ext uri="{FF2B5EF4-FFF2-40B4-BE49-F238E27FC236}">
                <a16:creationId xmlns:a16="http://schemas.microsoft.com/office/drawing/2014/main" id="{3C0958DA-E006-45BA-B257-20A3971AC6AB}"/>
              </a:ext>
            </a:extLst>
          </p:cNvPr>
          <p:cNvSpPr>
            <a:spLocks noGrp="1"/>
          </p:cNvSpPr>
          <p:nvPr>
            <p:ph type="title"/>
          </p:nvPr>
        </p:nvSpPr>
        <p:spPr/>
        <p:txBody>
          <a:bodyPr/>
          <a:lstStyle/>
          <a:p>
            <a:r>
              <a:rPr lang="en-US" dirty="0"/>
              <a:t>Regional vs Urban City Listings</a:t>
            </a:r>
            <a:endParaRPr lang="en-AU" dirty="0"/>
          </a:p>
        </p:txBody>
      </p:sp>
      <p:sp>
        <p:nvSpPr>
          <p:cNvPr id="8" name="Footer Placeholder 7">
            <a:extLst>
              <a:ext uri="{FF2B5EF4-FFF2-40B4-BE49-F238E27FC236}">
                <a16:creationId xmlns:a16="http://schemas.microsoft.com/office/drawing/2014/main" id="{ADD05F8C-3C61-448B-A30A-F8E7E0C82B5F}"/>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638540F9-3CD8-49AC-A6AF-0CB5CC2BD22F}"/>
              </a:ext>
            </a:extLst>
          </p:cNvPr>
          <p:cNvSpPr>
            <a:spLocks noGrp="1"/>
          </p:cNvSpPr>
          <p:nvPr>
            <p:ph type="sldNum" sz="quarter" idx="17"/>
          </p:nvPr>
        </p:nvSpPr>
        <p:spPr/>
        <p:txBody>
          <a:bodyPr/>
          <a:lstStyle/>
          <a:p>
            <a:fld id="{8C2E478F-E849-4A8C-AF1F-CBCC78A7CBFA}" type="slidenum">
              <a:rPr lang="en-US" smtClean="0"/>
              <a:pPr/>
              <a:t>11</a:t>
            </a:fld>
            <a:endParaRPr lang="en-US" dirty="0"/>
          </a:p>
        </p:txBody>
      </p:sp>
      <p:pic>
        <p:nvPicPr>
          <p:cNvPr id="11" name="Picture Placeholder 10">
            <a:extLst>
              <a:ext uri="{FF2B5EF4-FFF2-40B4-BE49-F238E27FC236}">
                <a16:creationId xmlns:a16="http://schemas.microsoft.com/office/drawing/2014/main" id="{EC41DBD4-5771-4791-AD2B-E7F3135BB9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913" b="2913"/>
          <a:stretch>
            <a:fillRect/>
          </a:stretch>
        </p:blipFill>
        <p:spPr>
          <a:xfrm>
            <a:off x="4710684" y="3082193"/>
            <a:ext cx="5756562" cy="2710596"/>
          </a:xfrm>
          <a:prstGeom prst="rect">
            <a:avLst/>
          </a:prstGeom>
        </p:spPr>
      </p:pic>
      <p:pic>
        <p:nvPicPr>
          <p:cNvPr id="12" name="Picture Placeholder 10">
            <a:extLst>
              <a:ext uri="{FF2B5EF4-FFF2-40B4-BE49-F238E27FC236}">
                <a16:creationId xmlns:a16="http://schemas.microsoft.com/office/drawing/2014/main" id="{817955CE-4011-4C57-B4E7-D0AEC2F510A7}"/>
              </a:ext>
            </a:extLst>
          </p:cNvPr>
          <p:cNvPicPr>
            <a:picLocks noChangeAspect="1"/>
          </p:cNvPicPr>
          <p:nvPr/>
        </p:nvPicPr>
        <p:blipFill>
          <a:blip r:embed="rId2">
            <a:extLst>
              <a:ext uri="{28A0092B-C50C-407E-A947-70E740481C1C}">
                <a14:useLocalDpi xmlns:a14="http://schemas.microsoft.com/office/drawing/2010/main" val="0"/>
              </a:ext>
            </a:extLst>
          </a:blip>
          <a:srcRect t="2913" b="2913"/>
          <a:stretch>
            <a:fillRect/>
          </a:stretch>
        </p:blipFill>
        <p:spPr>
          <a:xfrm>
            <a:off x="4710684" y="204623"/>
            <a:ext cx="5756562" cy="2710596"/>
          </a:xfrm>
          <a:prstGeom prst="rect">
            <a:avLst/>
          </a:prstGeom>
          <a:solidFill>
            <a:schemeClr val="bg1"/>
          </a:solidFill>
        </p:spPr>
      </p:pic>
    </p:spTree>
    <p:extLst>
      <p:ext uri="{BB962C8B-B14F-4D97-AF65-F5344CB8AC3E}">
        <p14:creationId xmlns:p14="http://schemas.microsoft.com/office/powerpoint/2010/main" val="390739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CF1F70-85B7-4AFA-B802-471BD4826D50}"/>
              </a:ext>
            </a:extLst>
          </p:cNvPr>
          <p:cNvSpPr>
            <a:spLocks noGrp="1"/>
          </p:cNvSpPr>
          <p:nvPr>
            <p:ph idx="1"/>
          </p:nvPr>
        </p:nvSpPr>
        <p:spPr>
          <a:xfrm>
            <a:off x="176463" y="1728116"/>
            <a:ext cx="5260850" cy="4201109"/>
          </a:xfrm>
        </p:spPr>
        <p:txBody>
          <a:bodyPr>
            <a:normAutofit/>
          </a:bodyPr>
          <a:lstStyle/>
          <a:p>
            <a:r>
              <a:rPr lang="en-US" dirty="0"/>
              <a:t>Median prices for all Airbnb listings have slightly increased or remained the same</a:t>
            </a:r>
          </a:p>
          <a:p>
            <a:r>
              <a:rPr lang="en-US" dirty="0"/>
              <a:t>Entire Home prices in </a:t>
            </a:r>
            <a:r>
              <a:rPr lang="en-US" dirty="0" err="1"/>
              <a:t>Yarra</a:t>
            </a:r>
            <a:r>
              <a:rPr lang="en-US" dirty="0"/>
              <a:t> Ranges and Bayside have increased in 2020.</a:t>
            </a:r>
          </a:p>
          <a:p>
            <a:endParaRPr lang="en-AU" dirty="0"/>
          </a:p>
        </p:txBody>
      </p:sp>
      <p:sp>
        <p:nvSpPr>
          <p:cNvPr id="3" name="Title 2">
            <a:extLst>
              <a:ext uri="{FF2B5EF4-FFF2-40B4-BE49-F238E27FC236}">
                <a16:creationId xmlns:a16="http://schemas.microsoft.com/office/drawing/2014/main" id="{7816781F-2604-4BDC-86D6-F50279B2F78C}"/>
              </a:ext>
            </a:extLst>
          </p:cNvPr>
          <p:cNvSpPr>
            <a:spLocks noGrp="1"/>
          </p:cNvSpPr>
          <p:nvPr>
            <p:ph type="title"/>
          </p:nvPr>
        </p:nvSpPr>
        <p:spPr>
          <a:xfrm>
            <a:off x="0" y="0"/>
            <a:ext cx="11002962" cy="1189038"/>
          </a:xfrm>
        </p:spPr>
        <p:txBody>
          <a:bodyPr/>
          <a:lstStyle/>
          <a:p>
            <a:pPr algn="l"/>
            <a:r>
              <a:rPr lang="en-AU" dirty="0"/>
              <a:t>Airbnb Listings Price Comparison</a:t>
            </a:r>
          </a:p>
        </p:txBody>
      </p:sp>
      <p:sp>
        <p:nvSpPr>
          <p:cNvPr id="4" name="Footer Placeholder 3">
            <a:extLst>
              <a:ext uri="{FF2B5EF4-FFF2-40B4-BE49-F238E27FC236}">
                <a16:creationId xmlns:a16="http://schemas.microsoft.com/office/drawing/2014/main" id="{71726940-3062-481C-8E2B-71604DB3617F}"/>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F7C46F20-0695-4885-AF35-F236783856CA}"/>
              </a:ext>
            </a:extLst>
          </p:cNvPr>
          <p:cNvSpPr>
            <a:spLocks noGrp="1"/>
          </p:cNvSpPr>
          <p:nvPr>
            <p:ph type="sldNum" sz="quarter" idx="11"/>
          </p:nvPr>
        </p:nvSpPr>
        <p:spPr/>
        <p:txBody>
          <a:bodyPr/>
          <a:lstStyle/>
          <a:p>
            <a:fld id="{8C2E478F-E849-4A8C-AF1F-CBCC78A7CBFA}" type="slidenum">
              <a:rPr lang="en-US" smtClean="0"/>
              <a:pPr/>
              <a:t>12</a:t>
            </a:fld>
            <a:endParaRPr lang="en-US" dirty="0"/>
          </a:p>
        </p:txBody>
      </p:sp>
      <p:pic>
        <p:nvPicPr>
          <p:cNvPr id="6" name="Picture 5">
            <a:extLst>
              <a:ext uri="{FF2B5EF4-FFF2-40B4-BE49-F238E27FC236}">
                <a16:creationId xmlns:a16="http://schemas.microsoft.com/office/drawing/2014/main" id="{D328CD9C-A288-4DED-8774-3F6913FEC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641" y="814137"/>
            <a:ext cx="6450106" cy="5486399"/>
          </a:xfrm>
          <a:prstGeom prst="rect">
            <a:avLst/>
          </a:prstGeom>
        </p:spPr>
      </p:pic>
    </p:spTree>
    <p:extLst>
      <p:ext uri="{BB962C8B-B14F-4D97-AF65-F5344CB8AC3E}">
        <p14:creationId xmlns:p14="http://schemas.microsoft.com/office/powerpoint/2010/main" val="356146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6C2A79-1873-4027-ACE0-E6E3FCD2B2AC}"/>
              </a:ext>
            </a:extLst>
          </p:cNvPr>
          <p:cNvSpPr>
            <a:spLocks noGrp="1"/>
          </p:cNvSpPr>
          <p:nvPr>
            <p:ph type="title"/>
          </p:nvPr>
        </p:nvSpPr>
        <p:spPr>
          <a:xfrm>
            <a:off x="65314" y="43538"/>
            <a:ext cx="3872204" cy="2248678"/>
          </a:xfrm>
        </p:spPr>
        <p:txBody>
          <a:bodyPr>
            <a:normAutofit/>
          </a:bodyPr>
          <a:lstStyle/>
          <a:p>
            <a:pPr algn="l"/>
            <a:r>
              <a:rPr lang="en-AU" dirty="0"/>
              <a:t>Airbnb Listings Price Comparison</a:t>
            </a:r>
          </a:p>
        </p:txBody>
      </p:sp>
      <p:sp>
        <p:nvSpPr>
          <p:cNvPr id="4" name="Footer Placeholder 3">
            <a:extLst>
              <a:ext uri="{FF2B5EF4-FFF2-40B4-BE49-F238E27FC236}">
                <a16:creationId xmlns:a16="http://schemas.microsoft.com/office/drawing/2014/main" id="{039DA1F9-741F-4F99-80E3-4F7C03898624}"/>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C7953CAA-1A08-4B79-ACBD-6E83AEF5B627}"/>
              </a:ext>
            </a:extLst>
          </p:cNvPr>
          <p:cNvSpPr>
            <a:spLocks noGrp="1"/>
          </p:cNvSpPr>
          <p:nvPr>
            <p:ph type="sldNum" sz="quarter" idx="11"/>
          </p:nvPr>
        </p:nvSpPr>
        <p:spPr/>
        <p:txBody>
          <a:bodyPr/>
          <a:lstStyle/>
          <a:p>
            <a:fld id="{8C2E478F-E849-4A8C-AF1F-CBCC78A7CBFA}" type="slidenum">
              <a:rPr lang="en-US" smtClean="0"/>
              <a:pPr/>
              <a:t>13</a:t>
            </a:fld>
            <a:endParaRPr lang="en-US" dirty="0"/>
          </a:p>
        </p:txBody>
      </p:sp>
      <p:pic>
        <p:nvPicPr>
          <p:cNvPr id="7" name="Picture 6" descr="Chart, box and whisker chart&#10;&#10;Description automatically generated">
            <a:extLst>
              <a:ext uri="{FF2B5EF4-FFF2-40B4-BE49-F238E27FC236}">
                <a16:creationId xmlns:a16="http://schemas.microsoft.com/office/drawing/2014/main" id="{D8750431-D2B5-4F24-A120-F78B2E2145B2}"/>
              </a:ext>
            </a:extLst>
          </p:cNvPr>
          <p:cNvPicPr>
            <a:picLocks noChangeAspect="1"/>
          </p:cNvPicPr>
          <p:nvPr/>
        </p:nvPicPr>
        <p:blipFill>
          <a:blip r:embed="rId2"/>
          <a:stretch>
            <a:fillRect/>
          </a:stretch>
        </p:blipFill>
        <p:spPr>
          <a:xfrm>
            <a:off x="4154177" y="47422"/>
            <a:ext cx="6654281" cy="6654281"/>
          </a:xfrm>
          <a:prstGeom prst="rect">
            <a:avLst/>
          </a:prstGeom>
        </p:spPr>
      </p:pic>
    </p:spTree>
    <p:extLst>
      <p:ext uri="{BB962C8B-B14F-4D97-AF65-F5344CB8AC3E}">
        <p14:creationId xmlns:p14="http://schemas.microsoft.com/office/powerpoint/2010/main" val="285492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0F3E7208-1D4F-4F40-99FA-BC25FE94F637}"/>
              </a:ext>
            </a:extLst>
          </p:cNvPr>
          <p:cNvPicPr>
            <a:picLocks noGrp="1" noChangeAspect="1"/>
          </p:cNvPicPr>
          <p:nvPr>
            <p:ph sz="quarter" idx="16"/>
          </p:nvPr>
        </p:nvPicPr>
        <p:blipFill>
          <a:blip r:embed="rId2"/>
          <a:stretch>
            <a:fillRect/>
          </a:stretch>
        </p:blipFill>
        <p:spPr>
          <a:xfrm>
            <a:off x="6383615" y="40951"/>
            <a:ext cx="5082073" cy="3388049"/>
          </a:xfrm>
        </p:spPr>
      </p:pic>
      <p:sp>
        <p:nvSpPr>
          <p:cNvPr id="3" name="Title 2">
            <a:extLst>
              <a:ext uri="{FF2B5EF4-FFF2-40B4-BE49-F238E27FC236}">
                <a16:creationId xmlns:a16="http://schemas.microsoft.com/office/drawing/2014/main" id="{2BB2154A-120A-42E6-8057-549C5A48E437}"/>
              </a:ext>
            </a:extLst>
          </p:cNvPr>
          <p:cNvSpPr>
            <a:spLocks noGrp="1"/>
          </p:cNvSpPr>
          <p:nvPr>
            <p:ph type="title"/>
          </p:nvPr>
        </p:nvSpPr>
        <p:spPr/>
        <p:txBody>
          <a:bodyPr/>
          <a:lstStyle/>
          <a:p>
            <a:r>
              <a:rPr lang="en-AU" dirty="0"/>
              <a:t>Review Score vs Price</a:t>
            </a:r>
          </a:p>
        </p:txBody>
      </p:sp>
      <p:pic>
        <p:nvPicPr>
          <p:cNvPr id="11" name="Content Placeholder 10" descr="Chart&#10;&#10;Description automatically generated">
            <a:extLst>
              <a:ext uri="{FF2B5EF4-FFF2-40B4-BE49-F238E27FC236}">
                <a16:creationId xmlns:a16="http://schemas.microsoft.com/office/drawing/2014/main" id="{C01110A4-7D43-4B95-8AD3-61ACD98DA9B8}"/>
              </a:ext>
            </a:extLst>
          </p:cNvPr>
          <p:cNvPicPr>
            <a:picLocks noGrp="1" noChangeAspect="1"/>
          </p:cNvPicPr>
          <p:nvPr>
            <p:ph idx="1"/>
          </p:nvPr>
        </p:nvPicPr>
        <p:blipFill>
          <a:blip r:embed="rId3"/>
          <a:stretch>
            <a:fillRect/>
          </a:stretch>
        </p:blipFill>
        <p:spPr>
          <a:xfrm>
            <a:off x="6383616" y="3469952"/>
            <a:ext cx="5082073" cy="3388048"/>
          </a:xfrm>
        </p:spPr>
      </p:pic>
      <p:sp>
        <p:nvSpPr>
          <p:cNvPr id="6" name="Footer Placeholder 5">
            <a:extLst>
              <a:ext uri="{FF2B5EF4-FFF2-40B4-BE49-F238E27FC236}">
                <a16:creationId xmlns:a16="http://schemas.microsoft.com/office/drawing/2014/main" id="{08C26AC5-57DD-4763-9B8F-799AF2B0DAC2}"/>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D6F576E-69A1-4BE4-8D40-F2EAB0AB4CF4}"/>
              </a:ext>
            </a:extLst>
          </p:cNvPr>
          <p:cNvSpPr>
            <a:spLocks noGrp="1"/>
          </p:cNvSpPr>
          <p:nvPr>
            <p:ph type="sldNum" sz="quarter" idx="18"/>
          </p:nvPr>
        </p:nvSpPr>
        <p:spPr/>
        <p:txBody>
          <a:bodyPr/>
          <a:lstStyle/>
          <a:p>
            <a:fld id="{8C2E478F-E849-4A8C-AF1F-CBCC78A7CBFA}" type="slidenum">
              <a:rPr lang="en-US" smtClean="0"/>
              <a:pPr/>
              <a:t>14</a:t>
            </a:fld>
            <a:endParaRPr lang="en-US" dirty="0"/>
          </a:p>
        </p:txBody>
      </p:sp>
      <p:sp>
        <p:nvSpPr>
          <p:cNvPr id="12" name="Content Placeholder 3">
            <a:extLst>
              <a:ext uri="{FF2B5EF4-FFF2-40B4-BE49-F238E27FC236}">
                <a16:creationId xmlns:a16="http://schemas.microsoft.com/office/drawing/2014/main" id="{23ECED43-DE7B-45CC-AB43-2B304C41F014}"/>
              </a:ext>
            </a:extLst>
          </p:cNvPr>
          <p:cNvSpPr txBox="1">
            <a:spLocks/>
          </p:cNvSpPr>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p>
          <a:p>
            <a:r>
              <a:rPr lang="en-US" dirty="0"/>
              <a:t>2020 – </a:t>
            </a:r>
            <a:r>
              <a:rPr lang="en-US" dirty="0" err="1"/>
              <a:t>rvalue</a:t>
            </a:r>
            <a:r>
              <a:rPr lang="en-US" dirty="0"/>
              <a:t> is 0.03</a:t>
            </a:r>
          </a:p>
          <a:p>
            <a:r>
              <a:rPr lang="en-US" dirty="0"/>
              <a:t>There is only weak correlation between Review rating and Price per Night of a listing in AirBnB.</a:t>
            </a:r>
          </a:p>
        </p:txBody>
      </p:sp>
    </p:spTree>
    <p:extLst>
      <p:ext uri="{BB962C8B-B14F-4D97-AF65-F5344CB8AC3E}">
        <p14:creationId xmlns:p14="http://schemas.microsoft.com/office/powerpoint/2010/main" val="45243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662373C4-151F-4062-B9C2-B7BB79B0AE34}"/>
              </a:ext>
            </a:extLst>
          </p:cNvPr>
          <p:cNvPicPr>
            <a:picLocks noGrp="1" noChangeAspect="1"/>
          </p:cNvPicPr>
          <p:nvPr>
            <p:ph sz="quarter" idx="16"/>
          </p:nvPr>
        </p:nvPicPr>
        <p:blipFill>
          <a:blip r:embed="rId2"/>
          <a:stretch>
            <a:fillRect/>
          </a:stretch>
        </p:blipFill>
        <p:spPr>
          <a:xfrm>
            <a:off x="6270496" y="57755"/>
            <a:ext cx="5056867" cy="3371245"/>
          </a:xfrm>
        </p:spPr>
      </p:pic>
      <p:sp>
        <p:nvSpPr>
          <p:cNvPr id="3" name="Title 2">
            <a:extLst>
              <a:ext uri="{FF2B5EF4-FFF2-40B4-BE49-F238E27FC236}">
                <a16:creationId xmlns:a16="http://schemas.microsoft.com/office/drawing/2014/main" id="{F70C9DCA-7015-46A9-9793-5DF3B8BD9464}"/>
              </a:ext>
            </a:extLst>
          </p:cNvPr>
          <p:cNvSpPr>
            <a:spLocks noGrp="1"/>
          </p:cNvSpPr>
          <p:nvPr>
            <p:ph type="title"/>
          </p:nvPr>
        </p:nvSpPr>
        <p:spPr>
          <a:xfrm>
            <a:off x="433136" y="1099002"/>
            <a:ext cx="4507831" cy="573989"/>
          </a:xfrm>
        </p:spPr>
        <p:txBody>
          <a:bodyPr/>
          <a:lstStyle/>
          <a:p>
            <a:r>
              <a:rPr lang="en-AU" dirty="0"/>
              <a:t>Price per Night vs Number of Days Booked</a:t>
            </a:r>
          </a:p>
        </p:txBody>
      </p:sp>
      <p:pic>
        <p:nvPicPr>
          <p:cNvPr id="11" name="Content Placeholder 10" descr="Chart, scatter chart&#10;&#10;Description automatically generated">
            <a:extLst>
              <a:ext uri="{FF2B5EF4-FFF2-40B4-BE49-F238E27FC236}">
                <a16:creationId xmlns:a16="http://schemas.microsoft.com/office/drawing/2014/main" id="{C135BA80-79E9-4BB1-84A9-5C1A2A30144C}"/>
              </a:ext>
            </a:extLst>
          </p:cNvPr>
          <p:cNvPicPr>
            <a:picLocks noGrp="1" noChangeAspect="1"/>
          </p:cNvPicPr>
          <p:nvPr>
            <p:ph idx="1"/>
          </p:nvPr>
        </p:nvPicPr>
        <p:blipFill>
          <a:blip r:embed="rId3"/>
          <a:stretch>
            <a:fillRect/>
          </a:stretch>
        </p:blipFill>
        <p:spPr>
          <a:xfrm>
            <a:off x="6270496" y="3486755"/>
            <a:ext cx="5056867" cy="3371245"/>
          </a:xfrm>
        </p:spPr>
      </p:pic>
      <p:sp>
        <p:nvSpPr>
          <p:cNvPr id="6" name="Footer Placeholder 5">
            <a:extLst>
              <a:ext uri="{FF2B5EF4-FFF2-40B4-BE49-F238E27FC236}">
                <a16:creationId xmlns:a16="http://schemas.microsoft.com/office/drawing/2014/main" id="{5E9771BB-922B-45C7-8F7A-7FE6A6E5BE57}"/>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E5705F52-CC98-4118-8E92-EB49029870C1}"/>
              </a:ext>
            </a:extLst>
          </p:cNvPr>
          <p:cNvSpPr>
            <a:spLocks noGrp="1"/>
          </p:cNvSpPr>
          <p:nvPr>
            <p:ph type="sldNum" sz="quarter" idx="18"/>
          </p:nvPr>
        </p:nvSpPr>
        <p:spPr/>
        <p:txBody>
          <a:bodyPr/>
          <a:lstStyle/>
          <a:p>
            <a:fld id="{8C2E478F-E849-4A8C-AF1F-CBCC78A7CBFA}" type="slidenum">
              <a:rPr lang="en-US" smtClean="0"/>
              <a:pPr/>
              <a:t>15</a:t>
            </a:fld>
            <a:endParaRPr lang="en-US" dirty="0"/>
          </a:p>
        </p:txBody>
      </p:sp>
      <p:sp>
        <p:nvSpPr>
          <p:cNvPr id="12" name="Content Placeholder 3">
            <a:extLst>
              <a:ext uri="{FF2B5EF4-FFF2-40B4-BE49-F238E27FC236}">
                <a16:creationId xmlns:a16="http://schemas.microsoft.com/office/drawing/2014/main" id="{2B940960-AB3C-440B-8E44-61322560DB52}"/>
              </a:ext>
            </a:extLst>
          </p:cNvPr>
          <p:cNvSpPr txBox="1">
            <a:spLocks/>
          </p:cNvSpPr>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p>
          <a:p>
            <a:r>
              <a:rPr lang="en-US" dirty="0"/>
              <a:t>2020 – r value is -0.04</a:t>
            </a:r>
          </a:p>
          <a:p>
            <a:r>
              <a:rPr lang="en-US" dirty="0"/>
              <a:t>There is only weak correlation between Price per Night and Number of days booked for a listing in AirBnB.</a:t>
            </a:r>
          </a:p>
        </p:txBody>
      </p:sp>
    </p:spTree>
    <p:extLst>
      <p:ext uri="{BB962C8B-B14F-4D97-AF65-F5344CB8AC3E}">
        <p14:creationId xmlns:p14="http://schemas.microsoft.com/office/powerpoint/2010/main" val="147005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01D7F317-3D86-4580-988F-3839D7B9D31D}"/>
              </a:ext>
            </a:extLst>
          </p:cNvPr>
          <p:cNvPicPr>
            <a:picLocks noGrp="1" noChangeAspect="1"/>
          </p:cNvPicPr>
          <p:nvPr>
            <p:ph sz="quarter" idx="16"/>
          </p:nvPr>
        </p:nvPicPr>
        <p:blipFill>
          <a:blip r:embed="rId2"/>
          <a:stretch>
            <a:fillRect/>
          </a:stretch>
        </p:blipFill>
        <p:spPr>
          <a:xfrm>
            <a:off x="6569241" y="100865"/>
            <a:ext cx="4716378" cy="3144252"/>
          </a:xfrm>
        </p:spPr>
      </p:pic>
      <p:sp>
        <p:nvSpPr>
          <p:cNvPr id="3" name="Title 2">
            <a:extLst>
              <a:ext uri="{FF2B5EF4-FFF2-40B4-BE49-F238E27FC236}">
                <a16:creationId xmlns:a16="http://schemas.microsoft.com/office/drawing/2014/main" id="{2A269B90-9206-477D-82C6-71B6F774E4C3}"/>
              </a:ext>
            </a:extLst>
          </p:cNvPr>
          <p:cNvSpPr>
            <a:spLocks noGrp="1"/>
          </p:cNvSpPr>
          <p:nvPr>
            <p:ph type="title"/>
          </p:nvPr>
        </p:nvSpPr>
        <p:spPr/>
        <p:txBody>
          <a:bodyPr/>
          <a:lstStyle/>
          <a:p>
            <a:r>
              <a:rPr lang="en-AU" dirty="0"/>
              <a:t>Host Response Rate vs Number of Days Booked</a:t>
            </a:r>
          </a:p>
        </p:txBody>
      </p:sp>
      <p:sp>
        <p:nvSpPr>
          <p:cNvPr id="4" name="Content Placeholder 3">
            <a:extLst>
              <a:ext uri="{FF2B5EF4-FFF2-40B4-BE49-F238E27FC236}">
                <a16:creationId xmlns:a16="http://schemas.microsoft.com/office/drawing/2014/main" id="{42A1F5D4-9AB9-48BA-9412-D15764A5AE9F}"/>
              </a:ext>
            </a:extLst>
          </p:cNvPr>
          <p:cNvSpPr>
            <a:spLocks noGrp="1"/>
          </p:cNvSpPr>
          <p:nvPr>
            <p:ph idx="1"/>
          </p:nvPr>
        </p:nvSpPr>
        <p:spPr/>
        <p:txBody>
          <a:bodyPr/>
          <a:lstStyle/>
          <a:p>
            <a:r>
              <a:rPr lang="en-AU" dirty="0"/>
              <a:t>2019 – r value is -0.34</a:t>
            </a:r>
          </a:p>
          <a:p>
            <a:r>
              <a:rPr lang="en-AU" dirty="0"/>
              <a:t>2020 – r value is -0.4</a:t>
            </a:r>
          </a:p>
          <a:p>
            <a:r>
              <a:rPr lang="en-AU" dirty="0"/>
              <a:t>There is moderate correlation between Host Response Rate and Number of Days booked for a listing in </a:t>
            </a:r>
            <a:r>
              <a:rPr lang="en-AU" dirty="0" err="1"/>
              <a:t>AirBnB</a:t>
            </a:r>
            <a:r>
              <a:rPr lang="en-AU" dirty="0"/>
              <a:t>.</a:t>
            </a:r>
          </a:p>
          <a:p>
            <a:endParaRPr lang="en-AU" dirty="0"/>
          </a:p>
        </p:txBody>
      </p:sp>
      <p:sp>
        <p:nvSpPr>
          <p:cNvPr id="6" name="Footer Placeholder 5">
            <a:extLst>
              <a:ext uri="{FF2B5EF4-FFF2-40B4-BE49-F238E27FC236}">
                <a16:creationId xmlns:a16="http://schemas.microsoft.com/office/drawing/2014/main" id="{479098A1-826E-405B-AF8F-663F6A7E321B}"/>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4BD53386-CCBC-44E2-8B15-7073FFE81F12}"/>
              </a:ext>
            </a:extLst>
          </p:cNvPr>
          <p:cNvSpPr>
            <a:spLocks noGrp="1"/>
          </p:cNvSpPr>
          <p:nvPr>
            <p:ph type="sldNum" sz="quarter" idx="18"/>
          </p:nvPr>
        </p:nvSpPr>
        <p:spPr/>
        <p:txBody>
          <a:bodyPr/>
          <a:lstStyle/>
          <a:p>
            <a:fld id="{8C2E478F-E849-4A8C-AF1F-CBCC78A7CBFA}" type="slidenum">
              <a:rPr lang="en-US" smtClean="0"/>
              <a:pPr/>
              <a:t>16</a:t>
            </a:fld>
            <a:endParaRPr lang="en-US" dirty="0"/>
          </a:p>
        </p:txBody>
      </p:sp>
      <p:pic>
        <p:nvPicPr>
          <p:cNvPr id="11" name="Picture 10" descr="Chart, scatter chart&#10;&#10;Description automatically generated">
            <a:extLst>
              <a:ext uri="{FF2B5EF4-FFF2-40B4-BE49-F238E27FC236}">
                <a16:creationId xmlns:a16="http://schemas.microsoft.com/office/drawing/2014/main" id="{ED90A349-3CC1-49C9-A0D8-59B80BC3670E}"/>
              </a:ext>
            </a:extLst>
          </p:cNvPr>
          <p:cNvPicPr>
            <a:picLocks noChangeAspect="1"/>
          </p:cNvPicPr>
          <p:nvPr/>
        </p:nvPicPr>
        <p:blipFill>
          <a:blip r:embed="rId3"/>
          <a:stretch>
            <a:fillRect/>
          </a:stretch>
        </p:blipFill>
        <p:spPr>
          <a:xfrm>
            <a:off x="6569241" y="3485148"/>
            <a:ext cx="4716378" cy="3144252"/>
          </a:xfrm>
          <a:prstGeom prst="rect">
            <a:avLst/>
          </a:prstGeom>
        </p:spPr>
      </p:pic>
    </p:spTree>
    <p:extLst>
      <p:ext uri="{BB962C8B-B14F-4D97-AF65-F5344CB8AC3E}">
        <p14:creationId xmlns:p14="http://schemas.microsoft.com/office/powerpoint/2010/main" val="383392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110247"/>
            <a:ext cx="5138057" cy="979308"/>
          </a:xfrm>
        </p:spPr>
        <p:txBody>
          <a:bodyPr/>
          <a:lstStyle/>
          <a:p>
            <a:r>
              <a:rPr lang="en-US" dirty="0"/>
              <a:t>Project Brief</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 host’s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suburbs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Data Used</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110247"/>
            <a:ext cx="5138057" cy="979308"/>
          </a:xfrm>
        </p:spPr>
        <p:txBody>
          <a:bodyPr/>
          <a:lstStyle/>
          <a:p>
            <a:r>
              <a:rPr lang="en-US" dirty="0"/>
              <a:t>Why This Project &amp; Data?</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p>
          <a:p>
            <a:pPr>
              <a:lnSpc>
                <a:spcPct val="100000"/>
              </a:lnSpc>
            </a:pPr>
            <a:r>
              <a:rPr lang="en-US" dirty="0"/>
              <a:t>We also expected to see Melbourne City be the most booked location for AirBnB’s.</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0692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C58D2C-591B-4561-BEE9-25C17B621964}"/>
              </a:ext>
            </a:extLst>
          </p:cNvPr>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False to be a booking, it can also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pic>
        <p:nvPicPr>
          <p:cNvPr id="13" name="Picture 12">
            <a:extLst>
              <a:ext uri="{FF2B5EF4-FFF2-40B4-BE49-F238E27FC236}">
                <a16:creationId xmlns:a16="http://schemas.microsoft.com/office/drawing/2014/main" id="{12C287DF-BB7F-4090-96E9-CC8AA581D7C9}"/>
              </a:ext>
            </a:extLst>
          </p:cNvPr>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a:extLst>
              <a:ext uri="{FF2B5EF4-FFF2-40B4-BE49-F238E27FC236}">
                <a16:creationId xmlns:a16="http://schemas.microsoft.com/office/drawing/2014/main" id="{1B47F0D7-E334-40ED-8313-902EFE8510DB}"/>
              </a:ext>
            </a:extLst>
          </p:cNvPr>
          <p:cNvPicPr>
            <a:picLocks noChangeAspect="1"/>
          </p:cNvPicPr>
          <p:nvPr/>
        </p:nvPicPr>
        <p:blipFill>
          <a:blip r:embed="rId3"/>
          <a:stretch>
            <a:fillRect/>
          </a:stretch>
        </p:blipFill>
        <p:spPr>
          <a:xfrm>
            <a:off x="5739666" y="4319771"/>
            <a:ext cx="5753100" cy="2085975"/>
          </a:xfrm>
          <a:prstGeom prst="rect">
            <a:avLst/>
          </a:prstGeom>
        </p:spPr>
      </p:pic>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6</a:t>
            </a:fld>
            <a:endParaRPr lang="en-US" dirty="0"/>
          </a:p>
        </p:txBody>
      </p:sp>
      <p:graphicFrame>
        <p:nvGraphicFramePr>
          <p:cNvPr id="9" name="Table 12">
            <a:extLst>
              <a:ext uri="{FF2B5EF4-FFF2-40B4-BE49-F238E27FC236}">
                <a16:creationId xmlns:a16="http://schemas.microsoft.com/office/drawing/2014/main" id="{E702585D-2682-4AF1-8A39-88B5564E6063}"/>
              </a:ext>
            </a:extLst>
          </p:cNvPr>
          <p:cNvGraphicFramePr>
            <a:graphicFrameLocks noGrp="1"/>
          </p:cNvGraphicFramePr>
          <p:nvPr>
            <p:ph sz="quarter" idx="16"/>
            <p:extLst>
              <p:ext uri="{D42A27DB-BD31-4B8C-83A1-F6EECF244321}">
                <p14:modId xmlns:p14="http://schemas.microsoft.com/office/powerpoint/2010/main" val="565951430"/>
              </p:ext>
            </p:extLst>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4021697511"/>
                    </a:ext>
                  </a:extLst>
                </a:gridCol>
                <a:gridCol w="1384531">
                  <a:extLst>
                    <a:ext uri="{9D8B030D-6E8A-4147-A177-3AD203B41FA5}">
                      <a16:colId xmlns:a16="http://schemas.microsoft.com/office/drawing/2014/main" val="3168964903"/>
                    </a:ext>
                  </a:extLst>
                </a:gridCol>
                <a:gridCol w="1375688">
                  <a:extLst>
                    <a:ext uri="{9D8B030D-6E8A-4147-A177-3AD203B41FA5}">
                      <a16:colId xmlns:a16="http://schemas.microsoft.com/office/drawing/2014/main" val="1727786365"/>
                    </a:ext>
                  </a:extLst>
                </a:gridCol>
                <a:gridCol w="1514668">
                  <a:extLst>
                    <a:ext uri="{9D8B030D-6E8A-4147-A177-3AD203B41FA5}">
                      <a16:colId xmlns:a16="http://schemas.microsoft.com/office/drawing/2014/main" val="2665669896"/>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4213570696"/>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3626229732"/>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2099272249"/>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41389487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291247873"/>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2188036945"/>
                  </a:ext>
                </a:extLst>
              </a:tr>
            </a:tbl>
          </a:graphicData>
        </a:graphic>
      </p:graphicFrame>
    </p:spTree>
    <p:extLst>
      <p:ext uri="{BB962C8B-B14F-4D97-AF65-F5344CB8AC3E}">
        <p14:creationId xmlns:p14="http://schemas.microsoft.com/office/powerpoint/2010/main" val="150775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7</a:t>
            </a:fld>
            <a:endParaRPr lang="en-US" dirty="0"/>
          </a:p>
        </p:txBody>
      </p:sp>
      <p:pic>
        <p:nvPicPr>
          <p:cNvPr id="11" name="Picture 10" descr="Chart, histogram&#10;&#10;Description automatically generated">
            <a:extLst>
              <a:ext uri="{FF2B5EF4-FFF2-40B4-BE49-F238E27FC236}">
                <a16:creationId xmlns:a16="http://schemas.microsoft.com/office/drawing/2014/main" id="{A6C9E827-9A9C-4DB7-8FEA-03FA71258FEE}"/>
              </a:ext>
            </a:extLst>
          </p:cNvPr>
          <p:cNvPicPr>
            <a:picLocks noChangeAspect="1"/>
          </p:cNvPicPr>
          <p:nvPr/>
        </p:nvPicPr>
        <p:blipFill>
          <a:blip r:embed="rId2"/>
          <a:stretch>
            <a:fillRect/>
          </a:stretch>
        </p:blipFill>
        <p:spPr>
          <a:xfrm>
            <a:off x="159522" y="312947"/>
            <a:ext cx="11872956" cy="5936478"/>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BA0C40-21DF-419B-B41F-8537EE781EFA}"/>
              </a:ext>
            </a:extLst>
          </p:cNvPr>
          <p:cNvSpPr>
            <a:spLocks noGrp="1"/>
          </p:cNvSpPr>
          <p:nvPr>
            <p:ph type="title"/>
          </p:nvPr>
        </p:nvSpPr>
        <p:spPr>
          <a:xfrm>
            <a:off x="200026" y="0"/>
            <a:ext cx="11002962" cy="1189038"/>
          </a:xfrm>
        </p:spPr>
        <p:txBody>
          <a:bodyPr/>
          <a:lstStyle/>
          <a:p>
            <a:pPr algn="l"/>
            <a:r>
              <a:rPr lang="en-AU" dirty="0"/>
              <a:t>Listings – Heatmap of Prices</a:t>
            </a:r>
          </a:p>
        </p:txBody>
      </p:sp>
      <p:sp>
        <p:nvSpPr>
          <p:cNvPr id="4" name="Footer Placeholder 3">
            <a:extLst>
              <a:ext uri="{FF2B5EF4-FFF2-40B4-BE49-F238E27FC236}">
                <a16:creationId xmlns:a16="http://schemas.microsoft.com/office/drawing/2014/main" id="{4477AF5A-4849-4F64-8324-CFB5FE6E893D}"/>
              </a:ext>
            </a:extLst>
          </p:cNvPr>
          <p:cNvSpPr>
            <a:spLocks noGrp="1"/>
          </p:cNvSpPr>
          <p:nvPr>
            <p:ph type="ftr" sz="quarter" idx="10"/>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B577265B-BE08-4C71-B2CF-C1FAA89697E4}"/>
              </a:ext>
            </a:extLst>
          </p:cNvPr>
          <p:cNvSpPr>
            <a:spLocks noGrp="1"/>
          </p:cNvSpPr>
          <p:nvPr>
            <p:ph type="sldNum" sz="quarter" idx="11"/>
          </p:nvPr>
        </p:nvSpPr>
        <p:spPr/>
        <p:txBody>
          <a:bodyPr/>
          <a:lstStyle/>
          <a:p>
            <a:fld id="{8C2E478F-E849-4A8C-AF1F-CBCC78A7CBFA}" type="slidenum">
              <a:rPr lang="en-US" smtClean="0"/>
              <a:pPr/>
              <a:t>8</a:t>
            </a:fld>
            <a:endParaRPr lang="en-US" dirty="0"/>
          </a:p>
        </p:txBody>
      </p:sp>
      <p:pic>
        <p:nvPicPr>
          <p:cNvPr id="7" name="Picture 6" descr="Map&#10;&#10;Description automatically generated">
            <a:extLst>
              <a:ext uri="{FF2B5EF4-FFF2-40B4-BE49-F238E27FC236}">
                <a16:creationId xmlns:a16="http://schemas.microsoft.com/office/drawing/2014/main" id="{48585CFE-A0D6-4205-8B4F-180564CDDFAA}"/>
              </a:ext>
            </a:extLst>
          </p:cNvPr>
          <p:cNvPicPr>
            <a:picLocks noChangeAspect="1"/>
          </p:cNvPicPr>
          <p:nvPr/>
        </p:nvPicPr>
        <p:blipFill rotWithShape="1">
          <a:blip r:embed="rId2"/>
          <a:srcRect l="20338" r="8373"/>
          <a:stretch/>
        </p:blipFill>
        <p:spPr>
          <a:xfrm>
            <a:off x="200026" y="935851"/>
            <a:ext cx="7200900" cy="4124586"/>
          </a:xfrm>
          <a:prstGeom prst="rect">
            <a:avLst/>
          </a:prstGeom>
        </p:spPr>
      </p:pic>
      <p:pic>
        <p:nvPicPr>
          <p:cNvPr id="9" name="Picture 8" descr="Map&#10;&#10;Description automatically generated">
            <a:extLst>
              <a:ext uri="{FF2B5EF4-FFF2-40B4-BE49-F238E27FC236}">
                <a16:creationId xmlns:a16="http://schemas.microsoft.com/office/drawing/2014/main" id="{2E189132-7C71-4E82-AE00-761434EBA0E5}"/>
              </a:ext>
            </a:extLst>
          </p:cNvPr>
          <p:cNvPicPr>
            <a:picLocks noChangeAspect="1"/>
          </p:cNvPicPr>
          <p:nvPr/>
        </p:nvPicPr>
        <p:blipFill rotWithShape="1">
          <a:blip r:embed="rId3"/>
          <a:srcRect l="19329" t="-375" r="7308" b="375"/>
          <a:stretch/>
        </p:blipFill>
        <p:spPr>
          <a:xfrm>
            <a:off x="4822878" y="2708842"/>
            <a:ext cx="7254822" cy="4124586"/>
          </a:xfrm>
          <a:prstGeom prst="rect">
            <a:avLst/>
          </a:prstGeom>
        </p:spPr>
      </p:pic>
    </p:spTree>
    <p:extLst>
      <p:ext uri="{BB962C8B-B14F-4D97-AF65-F5344CB8AC3E}">
        <p14:creationId xmlns:p14="http://schemas.microsoft.com/office/powerpoint/2010/main" val="282350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a:extLst>
              <a:ext uri="{FF2B5EF4-FFF2-40B4-BE49-F238E27FC236}">
                <a16:creationId xmlns:a16="http://schemas.microsoft.com/office/drawing/2014/main" id="{00ED4A51-3A29-4AF1-BEFE-D7E956ED27FB}"/>
              </a:ext>
            </a:extLst>
          </p:cNvPr>
          <p:cNvPicPr>
            <a:picLocks noGrp="1" noChangeAspect="1"/>
          </p:cNvPicPr>
          <p:nvPr>
            <p:ph sz="quarter" idx="16"/>
          </p:nvPr>
        </p:nvPicPr>
        <p:blipFill>
          <a:blip r:embed="rId2"/>
          <a:stretch>
            <a:fillRect/>
          </a:stretch>
        </p:blipFill>
        <p:spPr>
          <a:xfrm>
            <a:off x="6373133" y="909242"/>
            <a:ext cx="5219700" cy="2609850"/>
          </a:xfrm>
        </p:spPr>
      </p:pic>
      <p:sp>
        <p:nvSpPr>
          <p:cNvPr id="3" name="Title 2">
            <a:extLst>
              <a:ext uri="{FF2B5EF4-FFF2-40B4-BE49-F238E27FC236}">
                <a16:creationId xmlns:a16="http://schemas.microsoft.com/office/drawing/2014/main" id="{8247AA21-854A-4FBF-AB98-0ECF4F6FEAB5}"/>
              </a:ext>
            </a:extLst>
          </p:cNvPr>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a:extLst>
              <a:ext uri="{FF2B5EF4-FFF2-40B4-BE49-F238E27FC236}">
                <a16:creationId xmlns:a16="http://schemas.microsoft.com/office/drawing/2014/main" id="{5C5E84DC-E157-4E12-B6CB-CD16D6124EBF}"/>
              </a:ext>
            </a:extLst>
          </p:cNvPr>
          <p:cNvSpPr>
            <a:spLocks noGrp="1"/>
          </p:cNvSpPr>
          <p:nvPr>
            <p:ph idx="1"/>
          </p:nvPr>
        </p:nvSpPr>
        <p:spPr>
          <a:xfrm>
            <a:off x="647045" y="1840434"/>
            <a:ext cx="4226024" cy="3857329"/>
          </a:xfrm>
        </p:spPr>
        <p:txBody>
          <a:bodyPr>
            <a:normAutofit lnSpcReduction="10000"/>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p>
          <a:p>
            <a:r>
              <a:rPr lang="en-US" dirty="0"/>
              <a:t>Majority of listings are under type </a:t>
            </a:r>
            <a:r>
              <a:rPr lang="en-US" b="1" dirty="0"/>
              <a:t>Entire Home/ Apartment</a:t>
            </a:r>
            <a:r>
              <a:rPr lang="en-US" dirty="0"/>
              <a:t> for both years 2019 and 2020.</a:t>
            </a:r>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p>
          <a:p>
            <a:r>
              <a:rPr lang="en-US" b="1" dirty="0"/>
              <a:t>Hotel Rooms </a:t>
            </a:r>
            <a:r>
              <a:rPr lang="en-US" dirty="0"/>
              <a:t>introduced as Airbnb listing in 2020</a:t>
            </a:r>
          </a:p>
        </p:txBody>
      </p:sp>
      <p:sp>
        <p:nvSpPr>
          <p:cNvPr id="6" name="Footer Placeholder 5">
            <a:extLst>
              <a:ext uri="{FF2B5EF4-FFF2-40B4-BE49-F238E27FC236}">
                <a16:creationId xmlns:a16="http://schemas.microsoft.com/office/drawing/2014/main" id="{E9821A15-1301-4C8D-9087-3AC108634B98}"/>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94DD111D-4F27-4A45-9508-947E8BEEE9F9}"/>
              </a:ext>
            </a:extLst>
          </p:cNvPr>
          <p:cNvSpPr>
            <a:spLocks noGrp="1"/>
          </p:cNvSpPr>
          <p:nvPr>
            <p:ph type="sldNum" sz="quarter" idx="18"/>
          </p:nvPr>
        </p:nvSpPr>
        <p:spPr/>
        <p:txBody>
          <a:bodyPr/>
          <a:lstStyle/>
          <a:p>
            <a:fld id="{8C2E478F-E849-4A8C-AF1F-CBCC78A7CBFA}" type="slidenum">
              <a:rPr lang="en-US" smtClean="0"/>
              <a:pPr/>
              <a:t>9</a:t>
            </a:fld>
            <a:endParaRPr lang="en-US" dirty="0"/>
          </a:p>
        </p:txBody>
      </p:sp>
      <p:pic>
        <p:nvPicPr>
          <p:cNvPr id="10" name="Picture 9">
            <a:extLst>
              <a:ext uri="{FF2B5EF4-FFF2-40B4-BE49-F238E27FC236}">
                <a16:creationId xmlns:a16="http://schemas.microsoft.com/office/drawing/2014/main" id="{2A4209EA-49D9-4879-B33A-FDB08E4E1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a:extLst>
              <a:ext uri="{FF2B5EF4-FFF2-40B4-BE49-F238E27FC236}">
                <a16:creationId xmlns:a16="http://schemas.microsoft.com/office/drawing/2014/main" id="{7AFD9A3A-0FF6-4053-8DD6-8019FE1F2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a:extLst>
              <a:ext uri="{FF2B5EF4-FFF2-40B4-BE49-F238E27FC236}">
                <a16:creationId xmlns:a16="http://schemas.microsoft.com/office/drawing/2014/main" id="{F2C9F2A9-3280-4A3E-8B61-4149DB507FC3}"/>
              </a:ext>
            </a:extLst>
          </p:cNvPr>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p>
        </p:txBody>
      </p:sp>
      <p:sp>
        <p:nvSpPr>
          <p:cNvPr id="13" name="TextBox 10">
            <a:extLst>
              <a:ext uri="{FF2B5EF4-FFF2-40B4-BE49-F238E27FC236}">
                <a16:creationId xmlns:a16="http://schemas.microsoft.com/office/drawing/2014/main" id="{C74D12E2-2D84-4D44-B940-8C5BB2A7271B}"/>
              </a:ext>
            </a:extLst>
          </p:cNvPr>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p>
        </p:txBody>
      </p:sp>
    </p:spTree>
    <p:extLst>
      <p:ext uri="{BB962C8B-B14F-4D97-AF65-F5344CB8AC3E}">
        <p14:creationId xmlns:p14="http://schemas.microsoft.com/office/powerpoint/2010/main" val="224642771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A0F1FB-B1B3-48EC-BFEE-FC0094A34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87</TotalTime>
  <Words>1093</Words>
  <Application>Microsoft Office PowerPoint</Application>
  <PresentationFormat>Widescreen</PresentationFormat>
  <Paragraphs>145</Paragraphs>
  <Slides>18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Melbourne AirBnB</vt:lpstr>
      <vt:lpstr>Project Brief</vt:lpstr>
      <vt:lpstr>Data Used</vt:lpstr>
      <vt:lpstr>Why This Project &amp; Data?</vt:lpstr>
      <vt:lpstr>Title</vt:lpstr>
      <vt:lpstr>Which Melbourne Areas have the most AirBnB listings</vt:lpstr>
      <vt:lpstr>PowerPoint Presentation</vt:lpstr>
      <vt:lpstr>Listings – Heatmap of Prices</vt:lpstr>
      <vt:lpstr>Airbnb Room Types for 2019 and 2020</vt:lpstr>
      <vt:lpstr>AirBnb Room Types for CIties</vt:lpstr>
      <vt:lpstr>Regional vs Urban City Listings</vt:lpstr>
      <vt:lpstr>Airbnb Listings Price Comparison</vt:lpstr>
      <vt:lpstr>Airbnb Listings Price Comparison</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Cody Dance-Wilson</cp:lastModifiedBy>
  <cp:revision>15</cp:revision>
  <dcterms:created xsi:type="dcterms:W3CDTF">2021-06-27T06:07:40Z</dcterms:created>
  <dcterms:modified xsi:type="dcterms:W3CDTF">2021-06-27T07:57:16Z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