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75" r:id="rId10"/>
    <p:sldId id="262" r:id="rId11"/>
    <p:sldId id="276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still haven’t solved the hosting problem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Microsoft access is still making us behind because we spent so much time on 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HIPAA Compliance is being worked on, though it still needs more work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made progress on our team organization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been meeting with new people in SPY, so we’ve had to learn to communicate with those new people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 requirements are always a labourous process to create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214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04800" y="1554149"/>
            <a:ext cx="2089800" cy="3310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F8E6-375C-0E4C-A941-458DBB3CF1E6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3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up.com/ksdfb66fa4b11f6b5b" TargetMode="External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338" y="0"/>
            <a:ext cx="5053325" cy="33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500014" y="2760923"/>
            <a:ext cx="6143971" cy="2382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2400" dirty="0" smtClean="0"/>
              <a:t>December 15, 2016</a:t>
            </a:r>
          </a:p>
          <a:p>
            <a:pPr lvl="0" algn="ctr"/>
            <a:r>
              <a:rPr lang="en-US" sz="2400" dirty="0" smtClean="0"/>
              <a:t>Loyola Marymount University </a:t>
            </a:r>
            <a:r>
              <a:rPr lang="mr-IN" sz="2400" dirty="0" smtClean="0"/>
              <a:t>–</a:t>
            </a:r>
            <a:r>
              <a:rPr lang="en-US" sz="2400" dirty="0" smtClean="0"/>
              <a:t> CMSI 401</a:t>
            </a:r>
          </a:p>
          <a:p>
            <a:pPr lvl="0" algn="ctr"/>
            <a:r>
              <a:rPr lang="en-US" sz="2400" dirty="0" smtClean="0"/>
              <a:t>Prof. BJ Johnson</a:t>
            </a:r>
            <a:endParaRPr lang="en-US" sz="6600" dirty="0" smtClean="0"/>
          </a:p>
          <a:p>
            <a:pPr lvl="0" algn="ctr"/>
            <a:endParaRPr lang="en-US" sz="2800" dirty="0" smtClean="0"/>
          </a:p>
          <a:p>
            <a:pPr lvl="0" algn="ctr"/>
            <a:r>
              <a:rPr lang="en" sz="1600" dirty="0" smtClean="0"/>
              <a:t>Nicole</a:t>
            </a:r>
            <a:r>
              <a:rPr lang="en-US" sz="1600" dirty="0" smtClean="0"/>
              <a:t> Anguiano</a:t>
            </a:r>
            <a:r>
              <a:rPr lang="en" sz="1600" dirty="0" smtClean="0"/>
              <a:t>, </a:t>
            </a:r>
            <a:r>
              <a:rPr lang="en" sz="1600" dirty="0"/>
              <a:t>Chris </a:t>
            </a:r>
            <a:r>
              <a:rPr lang="en" sz="1600" dirty="0" smtClean="0"/>
              <a:t>D</a:t>
            </a:r>
            <a:r>
              <a:rPr lang="en-US" sz="1600" dirty="0" err="1" smtClean="0"/>
              <a:t>ellomes</a:t>
            </a:r>
            <a:r>
              <a:rPr lang="en" sz="1600" dirty="0" smtClean="0"/>
              <a:t>, </a:t>
            </a:r>
            <a:r>
              <a:rPr lang="en" sz="1600" dirty="0"/>
              <a:t>Chris </a:t>
            </a:r>
            <a:r>
              <a:rPr lang="en" sz="1600" dirty="0" smtClean="0"/>
              <a:t>F</a:t>
            </a:r>
            <a:r>
              <a:rPr lang="en-US" sz="1600" dirty="0" err="1" smtClean="0"/>
              <a:t>ranco</a:t>
            </a:r>
            <a:r>
              <a:rPr lang="en" sz="1600" dirty="0" smtClean="0"/>
              <a:t>, </a:t>
            </a:r>
            <a:r>
              <a:rPr lang="en-US" sz="1600" dirty="0" err="1" smtClean="0"/>
              <a:t>Eko</a:t>
            </a:r>
            <a:r>
              <a:rPr lang="en-US" sz="1600" dirty="0" smtClean="0"/>
              <a:t> </a:t>
            </a:r>
            <a:r>
              <a:rPr lang="en-US" sz="1600" dirty="0" err="1" smtClean="0"/>
              <a:t>Khizanishvili</a:t>
            </a:r>
            <a:r>
              <a:rPr lang="en" sz="1600" dirty="0" smtClean="0"/>
              <a:t>, Lauren</a:t>
            </a:r>
            <a:r>
              <a:rPr lang="en-US" sz="1600" dirty="0" smtClean="0"/>
              <a:t> </a:t>
            </a:r>
            <a:r>
              <a:rPr lang="en-US" sz="1600" dirty="0" err="1" smtClean="0"/>
              <a:t>Konchan</a:t>
            </a:r>
            <a:r>
              <a:rPr lang="en" sz="1600" dirty="0" smtClean="0"/>
              <a:t>, Josh</a:t>
            </a:r>
            <a:r>
              <a:rPr lang="en-US" sz="1600" dirty="0" smtClean="0"/>
              <a:t> Kuroda</a:t>
            </a:r>
            <a:r>
              <a:rPr lang="en" sz="1600" dirty="0" smtClean="0"/>
              <a:t>, </a:t>
            </a:r>
            <a:r>
              <a:rPr lang="en" sz="1600" dirty="0"/>
              <a:t>Mary </a:t>
            </a:r>
            <a:r>
              <a:rPr lang="en" sz="1600" dirty="0" smtClean="0"/>
              <a:t>Kate</a:t>
            </a:r>
            <a:r>
              <a:rPr lang="en-US" sz="1600" dirty="0" smtClean="0"/>
              <a:t> Reid</a:t>
            </a:r>
            <a:r>
              <a:rPr lang="en" sz="1600" dirty="0" smtClean="0"/>
              <a:t>, Ed</a:t>
            </a:r>
            <a:r>
              <a:rPr lang="en-US" sz="1600" dirty="0" smtClean="0"/>
              <a:t> </a:t>
            </a:r>
            <a:r>
              <a:rPr lang="en-US" sz="1600" dirty="0" err="1" smtClean="0"/>
              <a:t>Seim</a:t>
            </a:r>
            <a:r>
              <a:rPr lang="en" sz="1600" dirty="0" smtClean="0"/>
              <a:t>, Mondo</a:t>
            </a:r>
            <a:r>
              <a:rPr lang="en-US" sz="1600" dirty="0"/>
              <a:t> Yamaguchi</a:t>
            </a:r>
            <a:r>
              <a:rPr lang="en-US" sz="1200" dirty="0"/>
              <a:t>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84015"/>
            <a:ext cx="7886700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7535" y="821232"/>
            <a:ext cx="7384027" cy="513910"/>
            <a:chOff x="363794" y="1118245"/>
            <a:chExt cx="7384027" cy="513910"/>
          </a:xfrm>
        </p:grpSpPr>
        <p:sp>
          <p:nvSpPr>
            <p:cNvPr id="4" name="Rectangle 3"/>
            <p:cNvSpPr/>
            <p:nvPr/>
          </p:nvSpPr>
          <p:spPr>
            <a:xfrm>
              <a:off x="363794" y="1120877"/>
              <a:ext cx="129724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 Client Profile Modal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30173" y="1120877"/>
              <a:ext cx="150433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Create New Drop-in Session Modal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03641" y="1120877"/>
              <a:ext cx="1297244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 New Case Note Modal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70018" y="1120877"/>
              <a:ext cx="150433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Edit Drop-In Session Modal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3486" y="1118245"/>
              <a:ext cx="150433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Create New Activity Moda</a:t>
              </a:r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535" y="1608571"/>
            <a:ext cx="6432141" cy="511278"/>
            <a:chOff x="1425064" y="1712271"/>
            <a:chExt cx="6432141" cy="511278"/>
          </a:xfrm>
        </p:grpSpPr>
        <p:sp>
          <p:nvSpPr>
            <p:cNvPr id="9" name="Rectangle 8"/>
            <p:cNvSpPr/>
            <p:nvPr/>
          </p:nvSpPr>
          <p:spPr>
            <a:xfrm>
              <a:off x="1425064" y="1712271"/>
              <a:ext cx="150433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Enrollment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67666" y="1712271"/>
              <a:ext cx="150433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View Client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10268" y="1712271"/>
              <a:ext cx="150433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Activities Table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52870" y="1712271"/>
              <a:ext cx="150433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 Profile Table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7535" y="2354088"/>
            <a:ext cx="4279184" cy="511278"/>
            <a:chOff x="3067666" y="1712271"/>
            <a:chExt cx="4789539" cy="511278"/>
          </a:xfrm>
        </p:grpSpPr>
        <p:sp>
          <p:nvSpPr>
            <p:cNvPr id="21" name="Rectangle 20"/>
            <p:cNvSpPr/>
            <p:nvPr/>
          </p:nvSpPr>
          <p:spPr>
            <a:xfrm>
              <a:off x="3067666" y="1712271"/>
              <a:ext cx="150433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Frontdesk</a:t>
              </a:r>
              <a:r>
                <a:rPr lang="en-US" dirty="0" smtClean="0">
                  <a:solidFill>
                    <a:schemeClr val="tx1"/>
                  </a:solidFill>
                </a:rPr>
                <a:t> Webpage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0268" y="1712271"/>
              <a:ext cx="150433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Casemanager</a:t>
              </a:r>
              <a:r>
                <a:rPr lang="en-US" dirty="0" smtClean="0">
                  <a:solidFill>
                    <a:schemeClr val="tx1"/>
                  </a:solidFill>
                </a:rPr>
                <a:t> Webpage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52870" y="1712271"/>
              <a:ext cx="1504335" cy="5112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Browser Webpage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H="1">
            <a:off x="1781574" y="2622790"/>
            <a:ext cx="123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249147" y="2622790"/>
            <a:ext cx="123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1"/>
            <a:endCxn id="9" idx="1"/>
          </p:cNvCxnSpPr>
          <p:nvPr/>
        </p:nvCxnSpPr>
        <p:spPr>
          <a:xfrm rot="10800000">
            <a:off x="437535" y="1864211"/>
            <a:ext cx="12700" cy="74551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9"/>
          <p:cNvCxnSpPr>
            <a:stCxn id="23" idx="3"/>
            <a:endCxn id="17" idx="3"/>
          </p:cNvCxnSpPr>
          <p:nvPr/>
        </p:nvCxnSpPr>
        <p:spPr>
          <a:xfrm flipV="1">
            <a:off x="4716719" y="1864210"/>
            <a:ext cx="2152957" cy="745517"/>
          </a:xfrm>
          <a:prstGeom prst="curvedConnector3">
            <a:avLst>
              <a:gd name="adj1" fmla="val 1106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9"/>
          <p:cNvCxnSpPr>
            <a:stCxn id="9" idx="1"/>
            <a:endCxn id="4" idx="1"/>
          </p:cNvCxnSpPr>
          <p:nvPr/>
        </p:nvCxnSpPr>
        <p:spPr>
          <a:xfrm rot="10800000">
            <a:off x="437535" y="1079504"/>
            <a:ext cx="12700" cy="7847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9"/>
          <p:cNvCxnSpPr>
            <a:stCxn id="17" idx="3"/>
            <a:endCxn id="12" idx="3"/>
          </p:cNvCxnSpPr>
          <p:nvPr/>
        </p:nvCxnSpPr>
        <p:spPr>
          <a:xfrm flipV="1">
            <a:off x="6869676" y="1076871"/>
            <a:ext cx="951886" cy="787339"/>
          </a:xfrm>
          <a:prstGeom prst="curvedConnector3">
            <a:avLst>
              <a:gd name="adj1" fmla="val 1240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905108" y="2916724"/>
            <a:ext cx="1344039" cy="65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SPY Administrator Homepage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10" idx="1"/>
            <a:endCxn id="9" idx="3"/>
          </p:cNvCxnSpPr>
          <p:nvPr/>
        </p:nvCxnSpPr>
        <p:spPr>
          <a:xfrm flipH="1">
            <a:off x="1941870" y="1864210"/>
            <a:ext cx="138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3"/>
            <a:endCxn id="16" idx="1"/>
          </p:cNvCxnSpPr>
          <p:nvPr/>
        </p:nvCxnSpPr>
        <p:spPr>
          <a:xfrm>
            <a:off x="3584472" y="1864210"/>
            <a:ext cx="138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3"/>
            <a:endCxn id="17" idx="1"/>
          </p:cNvCxnSpPr>
          <p:nvPr/>
        </p:nvCxnSpPr>
        <p:spPr>
          <a:xfrm>
            <a:off x="5227074" y="1864210"/>
            <a:ext cx="138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" idx="3"/>
            <a:endCxn id="8" idx="1"/>
          </p:cNvCxnSpPr>
          <p:nvPr/>
        </p:nvCxnSpPr>
        <p:spPr>
          <a:xfrm>
            <a:off x="3308249" y="1079503"/>
            <a:ext cx="69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1"/>
            <a:endCxn id="4" idx="3"/>
          </p:cNvCxnSpPr>
          <p:nvPr/>
        </p:nvCxnSpPr>
        <p:spPr>
          <a:xfrm flipH="1">
            <a:off x="1734780" y="1079503"/>
            <a:ext cx="69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1"/>
            <a:endCxn id="8" idx="3"/>
          </p:cNvCxnSpPr>
          <p:nvPr/>
        </p:nvCxnSpPr>
        <p:spPr>
          <a:xfrm flipH="1">
            <a:off x="4674626" y="1079503"/>
            <a:ext cx="69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" idx="1"/>
            <a:endCxn id="11" idx="3"/>
          </p:cNvCxnSpPr>
          <p:nvPr/>
        </p:nvCxnSpPr>
        <p:spPr>
          <a:xfrm flipH="1">
            <a:off x="6248094" y="1076871"/>
            <a:ext cx="69133" cy="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09555" y="2878429"/>
            <a:ext cx="795553" cy="380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577128" y="2878429"/>
            <a:ext cx="0" cy="51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249147" y="2878429"/>
            <a:ext cx="795553" cy="380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13134" y="3673038"/>
            <a:ext cx="1344039" cy="264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Login Dialog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97626" y="4038708"/>
            <a:ext cx="1575054" cy="264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View Routes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30738" y="4400669"/>
            <a:ext cx="2308829" cy="26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Client-Side Server </a:t>
            </a:r>
            <a:r>
              <a:rPr lang="en-US" dirty="0" err="1" smtClean="0">
                <a:solidFill>
                  <a:schemeClr val="tx1"/>
                </a:solidFill>
              </a:rPr>
              <a:t>NodeJS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11859" y="4405995"/>
            <a:ext cx="1663800" cy="264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Routes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2577128" y="3588204"/>
            <a:ext cx="8026" cy="9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585153" y="3950165"/>
            <a:ext cx="1" cy="101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85153" y="4315835"/>
            <a:ext cx="0" cy="9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3739567" y="4548428"/>
            <a:ext cx="172292" cy="2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9" idx="2"/>
          </p:cNvCxnSpPr>
          <p:nvPr/>
        </p:nvCxnSpPr>
        <p:spPr>
          <a:xfrm>
            <a:off x="4743759" y="4670060"/>
            <a:ext cx="0" cy="463645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 rot="5400000">
            <a:off x="4689950" y="5085278"/>
            <a:ext cx="303254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mr-IN" sz="2000" smtClean="0"/>
              <a:t>…</a:t>
            </a:r>
            <a:endParaRPr lang="en-US" sz="2000" dirty="0"/>
          </a:p>
        </p:txBody>
      </p:sp>
      <p:sp>
        <p:nvSpPr>
          <p:cNvPr id="98" name="Oval 97"/>
          <p:cNvSpPr/>
          <p:nvPr/>
        </p:nvSpPr>
        <p:spPr>
          <a:xfrm>
            <a:off x="7632879" y="1626625"/>
            <a:ext cx="1071154" cy="4568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8" idx="7"/>
            <a:endCxn id="12" idx="3"/>
          </p:cNvCxnSpPr>
          <p:nvPr/>
        </p:nvCxnSpPr>
        <p:spPr>
          <a:xfrm rot="16200000" flipV="1">
            <a:off x="7876036" y="1022398"/>
            <a:ext cx="616657" cy="725604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82880" y="1417344"/>
            <a:ext cx="7312118" cy="88538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2" idx="6"/>
            <a:endCxn id="98" idx="2"/>
          </p:cNvCxnSpPr>
          <p:nvPr/>
        </p:nvCxnSpPr>
        <p:spPr>
          <a:xfrm flipV="1">
            <a:off x="7494998" y="1855048"/>
            <a:ext cx="137881" cy="498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(continued)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2652477" y="101570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smtClean="0"/>
              <a:t>…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092048" y="1385154"/>
            <a:ext cx="1344039" cy="65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Server Response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1983" y="2122598"/>
            <a:ext cx="1344168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Callback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1983" y="2859993"/>
            <a:ext cx="1344168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Service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91983" y="3597388"/>
            <a:ext cx="1344168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Query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91983" y="4334782"/>
            <a:ext cx="1344168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Queries Library Module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63055" y="3593968"/>
            <a:ext cx="1344039" cy="65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Datbase</a:t>
            </a:r>
            <a:r>
              <a:rPr lang="en-US" dirty="0" smtClean="0">
                <a:solidFill>
                  <a:schemeClr val="tx1"/>
                </a:solidFill>
              </a:rPr>
              <a:t> Server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PostgreSQL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34061" y="3593968"/>
            <a:ext cx="1344039" cy="658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20" name="Straight Connector 19"/>
          <p:cNvCxnSpPr>
            <a:stCxn id="8" idx="2"/>
            <a:endCxn id="9" idx="0"/>
          </p:cNvCxnSpPr>
          <p:nvPr/>
        </p:nvCxnSpPr>
        <p:spPr>
          <a:xfrm flipH="1">
            <a:off x="2764067" y="2043571"/>
            <a:ext cx="1" cy="79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0" idx="0"/>
          </p:cNvCxnSpPr>
          <p:nvPr/>
        </p:nvCxnSpPr>
        <p:spPr>
          <a:xfrm>
            <a:off x="2764067" y="2780966"/>
            <a:ext cx="0" cy="79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1" idx="0"/>
          </p:cNvCxnSpPr>
          <p:nvPr/>
        </p:nvCxnSpPr>
        <p:spPr>
          <a:xfrm>
            <a:off x="2764067" y="3518361"/>
            <a:ext cx="0" cy="79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0"/>
            <a:endCxn id="11" idx="2"/>
          </p:cNvCxnSpPr>
          <p:nvPr/>
        </p:nvCxnSpPr>
        <p:spPr>
          <a:xfrm flipV="1">
            <a:off x="2764067" y="4255756"/>
            <a:ext cx="0" cy="7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3"/>
            <a:endCxn id="17" idx="1"/>
          </p:cNvCxnSpPr>
          <p:nvPr/>
        </p:nvCxnSpPr>
        <p:spPr>
          <a:xfrm flipV="1">
            <a:off x="3436151" y="3923177"/>
            <a:ext cx="226904" cy="3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18" idx="1"/>
          </p:cNvCxnSpPr>
          <p:nvPr/>
        </p:nvCxnSpPr>
        <p:spPr>
          <a:xfrm>
            <a:off x="5007094" y="3923177"/>
            <a:ext cx="226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UML State Diagrams</a:t>
            </a:r>
            <a:r>
              <a:rPr lang="en-US" smtClean="0"/>
              <a:t> </a:t>
            </a:r>
            <a:r>
              <a:rPr lang="mr-IN" smtClean="0"/>
              <a:t>–</a:t>
            </a:r>
            <a:r>
              <a:rPr lang="en-US" smtClean="0"/>
              <a:t> Add Client</a:t>
            </a:r>
            <a:r>
              <a:rPr lang="en" smtClean="0"/>
              <a:t> </a:t>
            </a:r>
            <a:endParaRPr lang="en" dirty="0"/>
          </a:p>
        </p:txBody>
      </p:sp>
      <p:sp>
        <p:nvSpPr>
          <p:cNvPr id="112" name="Shape 112"/>
          <p:cNvSpPr/>
          <p:nvPr/>
        </p:nvSpPr>
        <p:spPr>
          <a:xfrm>
            <a:off x="1086960" y="1837880"/>
            <a:ext cx="1507585" cy="95142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Waiting for an Action(Click)</a:t>
            </a:r>
          </a:p>
        </p:txBody>
      </p:sp>
      <p:cxnSp>
        <p:nvCxnSpPr>
          <p:cNvPr id="113" name="Shape 113"/>
          <p:cNvCxnSpPr>
            <a:stCxn id="112" idx="1"/>
          </p:cNvCxnSpPr>
          <p:nvPr/>
        </p:nvCxnSpPr>
        <p:spPr>
          <a:xfrm flipH="1">
            <a:off x="548640" y="2313592"/>
            <a:ext cx="538320" cy="726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311700" y="1902924"/>
            <a:ext cx="710391" cy="417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Start</a:t>
            </a:r>
          </a:p>
        </p:txBody>
      </p:sp>
      <p:sp>
        <p:nvSpPr>
          <p:cNvPr id="115" name="Shape 115"/>
          <p:cNvSpPr/>
          <p:nvPr/>
        </p:nvSpPr>
        <p:spPr>
          <a:xfrm>
            <a:off x="6698814" y="1821360"/>
            <a:ext cx="1264692" cy="95142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Waiting for Input Fields to be filled in</a:t>
            </a:r>
          </a:p>
        </p:txBody>
      </p:sp>
      <p:sp>
        <p:nvSpPr>
          <p:cNvPr id="116" name="Shape 116"/>
          <p:cNvSpPr/>
          <p:nvPr/>
        </p:nvSpPr>
        <p:spPr>
          <a:xfrm>
            <a:off x="3813904" y="1821360"/>
            <a:ext cx="1776522" cy="95142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(Modal or Webpage present) of all the data fields to be entered</a:t>
            </a:r>
          </a:p>
        </p:txBody>
      </p:sp>
      <p:sp>
        <p:nvSpPr>
          <p:cNvPr id="117" name="Shape 117"/>
          <p:cNvSpPr/>
          <p:nvPr/>
        </p:nvSpPr>
        <p:spPr>
          <a:xfrm>
            <a:off x="6698814" y="3556626"/>
            <a:ext cx="1264692" cy="95142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Information stored into DataBase</a:t>
            </a:r>
          </a:p>
        </p:txBody>
      </p:sp>
      <p:cxnSp>
        <p:nvCxnSpPr>
          <p:cNvPr id="118" name="Shape 118"/>
          <p:cNvCxnSpPr>
            <a:stCxn id="115" idx="0"/>
            <a:endCxn id="115" idx="3"/>
          </p:cNvCxnSpPr>
          <p:nvPr/>
        </p:nvCxnSpPr>
        <p:spPr>
          <a:xfrm rot="16200000" flipH="1">
            <a:off x="7385692" y="1743043"/>
            <a:ext cx="523283" cy="632346"/>
          </a:xfrm>
          <a:prstGeom prst="bentConnector4">
            <a:avLst>
              <a:gd name="adj1" fmla="val -48054"/>
              <a:gd name="adj2" fmla="val 13615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>
            <a:stCxn id="112" idx="3"/>
            <a:endCxn id="116" idx="1"/>
          </p:cNvCxnSpPr>
          <p:nvPr/>
        </p:nvCxnSpPr>
        <p:spPr>
          <a:xfrm flipV="1">
            <a:off x="2594545" y="2297072"/>
            <a:ext cx="1219359" cy="1652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" name="Shape 120"/>
          <p:cNvCxnSpPr>
            <a:stCxn id="116" idx="3"/>
            <a:endCxn id="115" idx="1"/>
          </p:cNvCxnSpPr>
          <p:nvPr/>
        </p:nvCxnSpPr>
        <p:spPr>
          <a:xfrm>
            <a:off x="5590426" y="2297072"/>
            <a:ext cx="110838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21"/>
          <p:cNvSpPr txBox="1"/>
          <p:nvPr/>
        </p:nvSpPr>
        <p:spPr>
          <a:xfrm>
            <a:off x="2493626" y="1401962"/>
            <a:ext cx="1411707" cy="6367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/>
              <a:t>Mouse Clicked </a:t>
            </a:r>
            <a:endParaRPr lang="en-US" sz="1600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sz="1600" dirty="0" smtClean="0"/>
              <a:t>(</a:t>
            </a:r>
            <a:r>
              <a:rPr lang="en" sz="1600" dirty="0"/>
              <a:t>Add Client)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554484" y="1241837"/>
            <a:ext cx="1142724" cy="951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/>
              <a:t>Mouse and </a:t>
            </a:r>
            <a:r>
              <a:rPr lang="en" sz="1600" dirty="0" err="1"/>
              <a:t>KeyBoard</a:t>
            </a:r>
            <a:r>
              <a:rPr lang="en" sz="1600" dirty="0"/>
              <a:t> actions</a:t>
            </a:r>
          </a:p>
        </p:txBody>
      </p:sp>
      <p:sp>
        <p:nvSpPr>
          <p:cNvPr id="123" name="Shape 123"/>
          <p:cNvSpPr/>
          <p:nvPr/>
        </p:nvSpPr>
        <p:spPr>
          <a:xfrm>
            <a:off x="3829623" y="3556626"/>
            <a:ext cx="1595385" cy="95142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Redirected to </a:t>
            </a:r>
            <a:r>
              <a:rPr lang="en" sz="1600" dirty="0" err="1"/>
              <a:t>frontdesk</a:t>
            </a:r>
            <a:r>
              <a:rPr lang="en" sz="1600" dirty="0"/>
              <a:t>/homepage</a:t>
            </a:r>
          </a:p>
        </p:txBody>
      </p:sp>
      <p:cxnSp>
        <p:nvCxnSpPr>
          <p:cNvPr id="124" name="Shape 124"/>
          <p:cNvCxnSpPr>
            <a:stCxn id="115" idx="2"/>
            <a:endCxn id="117" idx="0"/>
          </p:cNvCxnSpPr>
          <p:nvPr/>
        </p:nvCxnSpPr>
        <p:spPr>
          <a:xfrm>
            <a:off x="7331160" y="2772783"/>
            <a:ext cx="0" cy="78384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5" name="Shape 125"/>
          <p:cNvCxnSpPr>
            <a:stCxn id="117" idx="1"/>
            <a:endCxn id="123" idx="3"/>
          </p:cNvCxnSpPr>
          <p:nvPr/>
        </p:nvCxnSpPr>
        <p:spPr>
          <a:xfrm flipH="1">
            <a:off x="5425008" y="4032338"/>
            <a:ext cx="1273806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6" name="Shape 126"/>
          <p:cNvSpPr txBox="1"/>
          <p:nvPr/>
        </p:nvSpPr>
        <p:spPr>
          <a:xfrm>
            <a:off x="7331160" y="2826152"/>
            <a:ext cx="1595385" cy="547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Submit button clicked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34655"/>
            <a:ext cx="7886700" cy="994172"/>
          </a:xfrm>
        </p:spPr>
        <p:txBody>
          <a:bodyPr/>
          <a:lstStyle/>
          <a:p>
            <a:r>
              <a:rPr lang="en" dirty="0" smtClean="0"/>
              <a:t>UML State Diagrams </a:t>
            </a:r>
            <a:r>
              <a:rPr lang="mr-IN" dirty="0" smtClean="0"/>
              <a:t>–</a:t>
            </a:r>
            <a:r>
              <a:rPr lang="en-US" dirty="0" smtClean="0"/>
              <a:t> Edit Client</a:t>
            </a:r>
            <a:endParaRPr lang="en-US" dirty="0"/>
          </a:p>
        </p:txBody>
      </p:sp>
      <p:pic>
        <p:nvPicPr>
          <p:cNvPr id="4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9187" y="717432"/>
            <a:ext cx="6790602" cy="4458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Challenges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Hosting problem</a:t>
            </a:r>
          </a:p>
          <a:p>
            <a:pPr marL="571500" lvl="0" indent="-342900" rtl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HIPAA Compliance</a:t>
            </a:r>
          </a:p>
          <a:p>
            <a:pPr marL="571500" lvl="0" indent="-342900" rtl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SPFY Budget</a:t>
            </a:r>
          </a:p>
          <a:p>
            <a:pPr marL="571500" lvl="0" indent="-342900" rtl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Team organization</a:t>
            </a:r>
          </a:p>
          <a:p>
            <a:pPr marL="571500" lvl="0" indent="-342900" rtl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Client communication</a:t>
            </a:r>
          </a:p>
          <a:p>
            <a:pPr marL="571500" lvl="0" indent="-342900" rtl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 err="1" smtClean="0"/>
              <a:t>ReactJS</a:t>
            </a:r>
            <a:endParaRPr lang="en" sz="2400" dirty="0"/>
          </a:p>
          <a:p>
            <a:pPr marL="571500" lvl="0" indent="-342900" rtl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Morale (How did we solve this problem?)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2431050" y="1410825"/>
            <a:ext cx="4281900" cy="7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Where are we now?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479550" y="2124525"/>
            <a:ext cx="37254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 descr="Slack for iOS Upload (1).j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775" y="2124525"/>
            <a:ext cx="1898950" cy="18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Thank You!</a:t>
            </a:r>
            <a:endParaRPr lang="en" dirty="0"/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Questions, </a:t>
            </a:r>
            <a:r>
              <a:rPr lang="en-US" dirty="0" smtClean="0"/>
              <a:t>C</a:t>
            </a:r>
            <a:r>
              <a:rPr lang="en" dirty="0" err="1" smtClean="0"/>
              <a:t>omments</a:t>
            </a:r>
            <a:r>
              <a:rPr lang="en" dirty="0" smtClean="0"/>
              <a:t>, or </a:t>
            </a:r>
            <a:r>
              <a:rPr lang="en-US" dirty="0" smtClean="0"/>
              <a:t>C</a:t>
            </a:r>
            <a:r>
              <a:rPr lang="en" dirty="0" err="1" smtClean="0"/>
              <a:t>oncerns</a:t>
            </a:r>
            <a:endParaRPr lang="en" dirty="0"/>
          </a:p>
        </p:txBody>
      </p:sp>
      <p:pic>
        <p:nvPicPr>
          <p:cNvPr id="5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787" y="1766450"/>
            <a:ext cx="5053325" cy="33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Description</a:t>
            </a:r>
            <a:endParaRPr lang="en" sz="3600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677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40000"/>
              </a:lnSpc>
              <a:spcBef>
                <a:spcPts val="0"/>
              </a:spcBef>
              <a:buClr>
                <a:srgbClr val="02AEF0"/>
              </a:buClr>
              <a:buFont typeface="ZapfDingbatsITC" charset="0"/>
              <a:buChar char="❤︎"/>
            </a:pPr>
            <a:r>
              <a:rPr lang="en" sz="2400" dirty="0" smtClean="0">
                <a:solidFill>
                  <a:schemeClr val="tx1"/>
                </a:solidFill>
              </a:rPr>
              <a:t>A </a:t>
            </a:r>
            <a:r>
              <a:rPr lang="en" sz="2400" dirty="0">
                <a:solidFill>
                  <a:schemeClr val="tx1"/>
                </a:solidFill>
              </a:rPr>
              <a:t>client-side, browser-based interface (frontend)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rgbClr val="02AEF0"/>
              </a:buClr>
              <a:buSzPct val="100000"/>
              <a:buFont typeface="ZapfDingbatsITC" charset="0"/>
              <a:buChar char="❤︎"/>
            </a:pPr>
            <a:r>
              <a:rPr lang="en" sz="2000" dirty="0">
                <a:solidFill>
                  <a:schemeClr val="tx1"/>
                </a:solidFill>
              </a:rPr>
              <a:t>Web-pages to allow the user to easily input, request, and view information stored in the database</a:t>
            </a:r>
          </a:p>
          <a:p>
            <a:pPr marL="457200" lvl="0" indent="-381000" rtl="0">
              <a:lnSpc>
                <a:spcPct val="140000"/>
              </a:lnSpc>
              <a:spcBef>
                <a:spcPts val="0"/>
              </a:spcBef>
              <a:buClr>
                <a:srgbClr val="02AEF0"/>
              </a:buClr>
              <a:buSzPct val="100000"/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A cloud-hosted server (backend)</a:t>
            </a:r>
          </a:p>
          <a:p>
            <a:pPr marL="457200" lvl="0" indent="-381000" rtl="0">
              <a:lnSpc>
                <a:spcPct val="140000"/>
              </a:lnSpc>
              <a:spcBef>
                <a:spcPts val="0"/>
              </a:spcBef>
              <a:buClr>
                <a:srgbClr val="02AEF0"/>
              </a:buClr>
              <a:buSzPct val="100000"/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A database that will store, send, and query data</a:t>
            </a:r>
          </a:p>
          <a:p>
            <a:pPr marL="457200" lvl="0" indent="-381000" rtl="0">
              <a:lnSpc>
                <a:spcPct val="140000"/>
              </a:lnSpc>
              <a:spcBef>
                <a:spcPts val="0"/>
              </a:spcBef>
              <a:buClr>
                <a:srgbClr val="02AEF0"/>
              </a:buClr>
              <a:buSzPct val="100000"/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Backend and database configured to optimize concurrent access</a:t>
            </a:r>
          </a:p>
          <a:p>
            <a:pPr marL="457200" lvl="0" indent="-381000" rtl="0">
              <a:lnSpc>
                <a:spcPct val="140000"/>
              </a:lnSpc>
              <a:spcBef>
                <a:spcPts val="0"/>
              </a:spcBef>
              <a:buClr>
                <a:srgbClr val="02AEF0"/>
              </a:buClr>
              <a:buSzPct val="100000"/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HIPAA compliance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Goals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99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" lvl="0" indent="452438" rtl="0">
              <a:lnSpc>
                <a:spcPct val="14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Allow staff to enter information relevant to incoming youth</a:t>
            </a:r>
          </a:p>
          <a:p>
            <a:pPr marL="12700" lvl="0" indent="452438" rtl="0">
              <a:lnSpc>
                <a:spcPct val="14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Store the data in a secure, HIPAA compliant database</a:t>
            </a:r>
          </a:p>
          <a:p>
            <a:pPr marL="12700" lvl="0" indent="452438" rtl="0">
              <a:lnSpc>
                <a:spcPct val="14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Present and allow editing of the data</a:t>
            </a:r>
          </a:p>
          <a:p>
            <a:pPr marL="12700" lvl="0" indent="452438" rtl="0">
              <a:lnSpc>
                <a:spcPct val="14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Record drop in information for each day</a:t>
            </a:r>
          </a:p>
          <a:p>
            <a:pPr marL="12700" lvl="0" indent="452438" rtl="0">
              <a:lnSpc>
                <a:spcPct val="14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Make appointments between youth and case managers</a:t>
            </a:r>
          </a:p>
          <a:p>
            <a:pPr marL="12700" lvl="0" indent="452438" rtl="0">
              <a:lnSpc>
                <a:spcPct val="14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Sign youth up for available activities</a:t>
            </a:r>
          </a:p>
          <a:p>
            <a:pPr marL="12700" lvl="0" indent="452438" rtl="0">
              <a:lnSpc>
                <a:spcPct val="14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Generate custom reports and charts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5153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Justification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Why we are Interested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924230"/>
            <a:ext cx="8520600" cy="30338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525" lvl="1" indent="39211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 smtClean="0">
                <a:solidFill>
                  <a:schemeClr val="tx1"/>
                </a:solidFill>
              </a:rPr>
              <a:t>Significantly </a:t>
            </a:r>
            <a:r>
              <a:rPr lang="en" sz="2400" dirty="0">
                <a:solidFill>
                  <a:schemeClr val="tx1"/>
                </a:solidFill>
              </a:rPr>
              <a:t>impact the organization’s productivity</a:t>
            </a:r>
          </a:p>
          <a:p>
            <a:pPr marL="9525" lvl="1" indent="39211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Help generate monetary value and resources</a:t>
            </a:r>
          </a:p>
          <a:p>
            <a:pPr marL="9525" lvl="1" indent="39211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Utilize a collection of skills and knowledge acquired</a:t>
            </a:r>
          </a:p>
          <a:p>
            <a:pPr marL="9525" lvl="1" indent="39211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>
                <a:solidFill>
                  <a:schemeClr val="tx1"/>
                </a:solidFill>
              </a:rPr>
              <a:t>Construct a product with real world </a:t>
            </a:r>
            <a:r>
              <a:rPr lang="en" sz="2400" dirty="0" smtClean="0">
                <a:solidFill>
                  <a:schemeClr val="tx1"/>
                </a:solidFill>
              </a:rPr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Justification </a:t>
            </a:r>
            <a:r>
              <a:rPr lang="mr-IN" dirty="0" smtClean="0"/>
              <a:t>–</a:t>
            </a:r>
            <a:r>
              <a:rPr lang="en-US" dirty="0" smtClean="0"/>
              <a:t> Good use of our 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lvl="1" indent="452438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 smtClean="0"/>
              <a:t>Communication </a:t>
            </a:r>
            <a:r>
              <a:rPr lang="en" sz="2400" dirty="0"/>
              <a:t>&amp; Requirements Gathering</a:t>
            </a:r>
          </a:p>
          <a:p>
            <a:pPr marL="12700" lvl="1" indent="452438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Planning &amp; System Design</a:t>
            </a:r>
          </a:p>
          <a:p>
            <a:pPr marL="12700" lvl="1" indent="452438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Teamwork &amp; Version Control</a:t>
            </a:r>
          </a:p>
          <a:p>
            <a:pPr marL="12700" lvl="1" indent="452438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Design, Implementation, &amp; Integration</a:t>
            </a:r>
          </a:p>
          <a:p>
            <a:pPr marL="12700" lvl="3" indent="452438">
              <a:lnSpc>
                <a:spcPct val="15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200" dirty="0"/>
              <a:t>Front End, Back End, Database</a:t>
            </a:r>
          </a:p>
          <a:p>
            <a:pPr marL="6350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Justification - Curriculum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lvl="1" indent="452438">
              <a:lnSpc>
                <a:spcPct val="15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 smtClean="0"/>
              <a:t>Interaction </a:t>
            </a:r>
            <a:r>
              <a:rPr lang="en" sz="2400" dirty="0"/>
              <a:t>Design</a:t>
            </a:r>
          </a:p>
          <a:p>
            <a:pPr marL="12700" lvl="1" indent="452438">
              <a:lnSpc>
                <a:spcPct val="15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Programming Languages</a:t>
            </a:r>
          </a:p>
          <a:p>
            <a:pPr marL="12700" lvl="1" indent="452438">
              <a:lnSpc>
                <a:spcPct val="15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Data Structures &amp; Algorithms</a:t>
            </a:r>
          </a:p>
          <a:p>
            <a:pPr marL="12700" lvl="1" indent="452438">
              <a:lnSpc>
                <a:spcPct val="15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Statistics</a:t>
            </a:r>
          </a:p>
          <a:p>
            <a:pPr marL="12700" lvl="1" indent="452438">
              <a:lnSpc>
                <a:spcPct val="150000"/>
              </a:lnSpc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 smtClean="0"/>
              <a:t>Databases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036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Operation</a:t>
            </a: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47250" y="1076225"/>
            <a:ext cx="8385000" cy="37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" lvl="0" indent="452438" rtl="0">
              <a:spcBef>
                <a:spcPts val="0"/>
              </a:spcBef>
              <a:buClr>
                <a:srgbClr val="00B0F0"/>
              </a:buClr>
              <a:buFont typeface="ZapfDingbatsITC" charset="0"/>
              <a:buChar char="❤︎"/>
            </a:pPr>
            <a:r>
              <a:rPr lang="en" sz="2400" dirty="0"/>
              <a:t>3 Roles and their use </a:t>
            </a:r>
            <a:r>
              <a:rPr lang="en" sz="2400" dirty="0" smtClean="0"/>
              <a:t>cases</a:t>
            </a:r>
            <a:r>
              <a:rPr lang="en-US" sz="2400" dirty="0" smtClean="0"/>
              <a:t>:</a:t>
            </a:r>
            <a:endParaRPr lang="en" sz="2400" dirty="0"/>
          </a:p>
          <a:p>
            <a:pPr marL="1036638" lvl="0" indent="-401638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Front Desk Manager Actions</a:t>
            </a:r>
          </a:p>
          <a:p>
            <a:pPr marL="1379538" lvl="2" indent="-401638">
              <a:lnSpc>
                <a:spcPct val="100000"/>
              </a:lnSpc>
              <a:buAutoNum type="alphaLcPeriod"/>
            </a:pPr>
            <a:r>
              <a:rPr lang="en" sz="2000" dirty="0"/>
              <a:t>Add New Client</a:t>
            </a:r>
          </a:p>
          <a:p>
            <a:pPr marL="1379538" lvl="2" indent="-401638">
              <a:lnSpc>
                <a:spcPct val="100000"/>
              </a:lnSpc>
              <a:buAutoNum type="alphaLcPeriod"/>
            </a:pPr>
            <a:r>
              <a:rPr lang="en" sz="2000" dirty="0"/>
              <a:t>Add New Drop-In</a:t>
            </a:r>
          </a:p>
          <a:p>
            <a:pPr marL="1379538" lvl="2" indent="-401638">
              <a:lnSpc>
                <a:spcPct val="100000"/>
              </a:lnSpc>
              <a:buAutoNum type="alphaLcPeriod"/>
            </a:pPr>
            <a:r>
              <a:rPr lang="en" sz="2000" dirty="0"/>
              <a:t>New Activities</a:t>
            </a:r>
          </a:p>
          <a:p>
            <a:pPr marL="1036638" lvl="0" indent="-401638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Case Manager Actions</a:t>
            </a:r>
          </a:p>
          <a:p>
            <a:pPr marL="1379538" lvl="2" indent="-401638">
              <a:lnSpc>
                <a:spcPct val="100000"/>
              </a:lnSpc>
              <a:buAutoNum type="alphaLcPeriod"/>
            </a:pPr>
            <a:r>
              <a:rPr lang="en" sz="1800" dirty="0"/>
              <a:t>Case Notes</a:t>
            </a:r>
          </a:p>
          <a:p>
            <a:pPr marL="1036638" lvl="0" indent="-401638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Guest Actions</a:t>
            </a:r>
          </a:p>
          <a:p>
            <a:pPr marL="1379538" lvl="2" indent="-401638">
              <a:lnSpc>
                <a:spcPct val="100000"/>
              </a:lnSpc>
              <a:buAutoNum type="alphaLcPeriod"/>
            </a:pPr>
            <a:r>
              <a:rPr lang="en" sz="1800" dirty="0" err="1"/>
              <a:t>Outreachers</a:t>
            </a:r>
            <a:r>
              <a:rPr lang="en" sz="1800" dirty="0"/>
              <a:t>, Interns, Workshop Supervisor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2995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Use Case Diagrams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874" y="1282800"/>
            <a:ext cx="5294974" cy="26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Untitled Diagr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399" y="906875"/>
            <a:ext cx="5821274" cy="40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21" y="892674"/>
            <a:ext cx="6129363" cy="425082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519</Words>
  <Application>Microsoft Macintosh PowerPoint</Application>
  <PresentationFormat>On-screen Show (16:9)</PresentationFormat>
  <Paragraphs>107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ZapfDingbatsITC</vt:lpstr>
      <vt:lpstr>Arial</vt:lpstr>
      <vt:lpstr>Office Theme</vt:lpstr>
      <vt:lpstr>PowerPoint Presentation</vt:lpstr>
      <vt:lpstr>Description</vt:lpstr>
      <vt:lpstr>Goals</vt:lpstr>
      <vt:lpstr>Justification – Why we are Interested</vt:lpstr>
      <vt:lpstr>Justification – Good use of our Abilities</vt:lpstr>
      <vt:lpstr>Justification - Curriculum</vt:lpstr>
      <vt:lpstr>Operation</vt:lpstr>
      <vt:lpstr>UML Use Case Diagrams</vt:lpstr>
      <vt:lpstr>User Interface</vt:lpstr>
      <vt:lpstr>Architecture</vt:lpstr>
      <vt:lpstr>Architecture (continued)</vt:lpstr>
      <vt:lpstr>UML State Diagrams – Add Client </vt:lpstr>
      <vt:lpstr>UML State Diagrams – Edit Client</vt:lpstr>
      <vt:lpstr>Challenges</vt:lpstr>
      <vt:lpstr>PowerPoint Presentation</vt:lpstr>
      <vt:lpstr>Thank You!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BigData</cp:lastModifiedBy>
  <cp:revision>24</cp:revision>
  <dcterms:modified xsi:type="dcterms:W3CDTF">2016-12-15T22:55:33Z</dcterms:modified>
</cp:coreProperties>
</file>