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94" d="100"/>
          <a:sy n="94" d="100"/>
        </p:scale>
        <p:origin x="2160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1782" y="569311"/>
            <a:ext cx="5655018" cy="2040759"/>
          </a:xfrm>
        </p:spPr>
        <p:txBody>
          <a:bodyPr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1782" y="2890346"/>
            <a:ext cx="5655017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0"/>
            <a:ext cx="2758966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2242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9144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3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794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59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401086" y="430146"/>
            <a:ext cx="8397229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38" y="274639"/>
            <a:ext cx="812346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8" y="1600201"/>
            <a:ext cx="8123462" cy="39507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6234386" y="1600201"/>
            <a:ext cx="2452414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132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02" y="4501931"/>
            <a:ext cx="7675313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402" y="3011380"/>
            <a:ext cx="7675314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819401" y="378937"/>
            <a:ext cx="7675313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142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58" y="274639"/>
            <a:ext cx="828734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458" y="1600201"/>
            <a:ext cx="4097003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2039" y="1600201"/>
            <a:ext cx="3954763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5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966" y="274637"/>
            <a:ext cx="5927834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8966" y="1215232"/>
            <a:ext cx="299544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8966" y="1854994"/>
            <a:ext cx="2995448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9586" y="1215232"/>
            <a:ext cx="27572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9586" y="1854994"/>
            <a:ext cx="2757214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5267" y="274637"/>
            <a:ext cx="2452414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155267" y="3116479"/>
            <a:ext cx="2452414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36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16723" y="348214"/>
            <a:ext cx="3890524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3309" y="348214"/>
            <a:ext cx="4435005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01" y="273049"/>
            <a:ext cx="505030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622" y="273052"/>
            <a:ext cx="2722179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901" y="1435102"/>
            <a:ext cx="5050305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03" y="4800601"/>
            <a:ext cx="793909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7703" y="402898"/>
            <a:ext cx="7939097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703" y="5367338"/>
            <a:ext cx="7939097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3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9144000" cy="68777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248" y="274639"/>
            <a:ext cx="80005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48" y="1600201"/>
            <a:ext cx="8000552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5940101"/>
            <a:ext cx="9143998" cy="917899"/>
          </a:xfrm>
          <a:prstGeom prst="rect">
            <a:avLst/>
          </a:prstGeom>
          <a:solidFill>
            <a:srgbClr val="5D17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4" y="6126164"/>
            <a:ext cx="3309760" cy="56785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69180" y="6216620"/>
            <a:ext cx="40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j-lt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7175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1514"/>
            <a:ext cx="7772400" cy="1470025"/>
          </a:xfrm>
        </p:spPr>
        <p:txBody>
          <a:bodyPr/>
          <a:lstStyle/>
          <a:p>
            <a:r>
              <a:rPr lang="en-US" b="1" dirty="0"/>
              <a:t>Loam: Soil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1631539"/>
            <a:ext cx="6400800" cy="1752600"/>
          </a:xfrm>
        </p:spPr>
        <p:txBody>
          <a:bodyPr/>
          <a:lstStyle/>
          <a:p>
            <a:r>
              <a:rPr lang="en-US" dirty="0"/>
              <a:t>Graduate Project by</a:t>
            </a:r>
          </a:p>
          <a:p>
            <a:r>
              <a:rPr lang="en-US" dirty="0"/>
              <a:t>Christopher Diaz</a:t>
            </a:r>
          </a:p>
        </p:txBody>
      </p:sp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158F-2C62-4678-EBDA-D20D421E9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0503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27FD9-C59D-12BD-3CA2-FBCB27936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Calculations and Assumptions</a:t>
            </a:r>
          </a:p>
        </p:txBody>
      </p:sp>
    </p:spTree>
    <p:extLst>
      <p:ext uri="{BB962C8B-B14F-4D97-AF65-F5344CB8AC3E}">
        <p14:creationId xmlns:p14="http://schemas.microsoft.com/office/powerpoint/2010/main" val="207423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3613-A877-F1C7-DB16-76D31392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757B-67C8-8617-EFA5-E51CB5BB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were extrapolated according to the client’s specifications</a:t>
            </a:r>
          </a:p>
          <a:p>
            <a:r>
              <a:rPr lang="en-US" dirty="0"/>
              <a:t>Equation used for linear extrapolation can be seen below 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6C5E10-9239-4123-80EF-0E434A5169E1}"/>
                  </a:ext>
                </a:extLst>
              </p:cNvPr>
              <p:cNvSpPr txBox="1"/>
              <p:nvPr/>
            </p:nvSpPr>
            <p:spPr>
              <a:xfrm>
                <a:off x="3521676" y="4206561"/>
                <a:ext cx="4572000" cy="495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1800" b="0" i="0" baseline="-250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1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(Eq. 1)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6C5E10-9239-4123-80EF-0E434A51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676" y="4206561"/>
                <a:ext cx="4572000" cy="495777"/>
              </a:xfrm>
              <a:prstGeom prst="rect">
                <a:avLst/>
              </a:prstGeom>
              <a:blipFill>
                <a:blip r:embed="rId2"/>
                <a:stretch>
                  <a:fillRect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10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DF58F-F9EA-D4B2-D620-F9B8C55E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the Dielectric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03C196B-6AEC-533D-2CF3-A915A25A4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bi-linear interpolation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Interpolation completed using three linear interpolations [3]</a:t>
                </a:r>
                <a:endParaRPr lang="en-US" dirty="0"/>
              </a:p>
              <a:p>
                <a:r>
                  <a:rPr lang="en-US" dirty="0"/>
                  <a:t>Linear Interpolation [3]:</a:t>
                </a:r>
                <a:endParaRPr lang="en-US" sz="14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1800" b="0" i="0" baseline="-250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 +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:r>
                  <a:rPr lang="en-US" sz="1800" dirty="0"/>
                  <a:t>(Eq. 2)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03C196B-6AEC-533D-2CF3-A915A25A4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19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07B79324-4505-CF00-F701-AED96E811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4752" y="2496065"/>
            <a:ext cx="3045910" cy="28695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4E7144-F97A-EB7E-38F9-9436E8C941AB}"/>
              </a:ext>
            </a:extLst>
          </p:cNvPr>
          <p:cNvSpPr txBox="1"/>
          <p:nvPr/>
        </p:nvSpPr>
        <p:spPr>
          <a:xfrm>
            <a:off x="5534752" y="5180905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4 Bilinear Interpolation [3]</a:t>
            </a:r>
          </a:p>
        </p:txBody>
      </p:sp>
    </p:spTree>
    <p:extLst>
      <p:ext uri="{BB962C8B-B14F-4D97-AF65-F5344CB8AC3E}">
        <p14:creationId xmlns:p14="http://schemas.microsoft.com/office/powerpoint/2010/main" val="323107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CE23-0615-F00A-B996-F052F948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Volumetric Moisture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7A3E-A9E9-86EA-DF30-249171BC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linear interpolation along with the following table: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EAD5E-D045-92A2-6DDE-DEE7B498716C}"/>
              </a:ext>
            </a:extLst>
          </p:cNvPr>
          <p:cNvSpPr txBox="1"/>
          <p:nvPr/>
        </p:nvSpPr>
        <p:spPr>
          <a:xfrm>
            <a:off x="2127293" y="2620952"/>
            <a:ext cx="549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1. Volumetric Moisture vs. Dielectric Constant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C93D6B-59A4-F2FA-EF97-00153445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85276"/>
              </p:ext>
            </p:extLst>
          </p:nvPr>
        </p:nvGraphicFramePr>
        <p:xfrm>
          <a:off x="2769281" y="2990284"/>
          <a:ext cx="371157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2005">
                  <a:extLst>
                    <a:ext uri="{9D8B030D-6E8A-4147-A177-3AD203B41FA5}">
                      <a16:colId xmlns:a16="http://schemas.microsoft.com/office/drawing/2014/main" val="3559859132"/>
                    </a:ext>
                  </a:extLst>
                </a:gridCol>
                <a:gridCol w="1639570">
                  <a:extLst>
                    <a:ext uri="{9D8B030D-6E8A-4147-A177-3AD203B41FA5}">
                      <a16:colId xmlns:a16="http://schemas.microsoft.com/office/drawing/2014/main" val="4199617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Volumetric Moisture Content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Dielectric Constant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91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2.53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796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2.74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09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2.96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73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3.18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94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3.42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89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3.67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841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3.92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03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4.18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0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4.45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00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4.73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977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4.92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6833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5.17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933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5.41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304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5.66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58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5.90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662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6.15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26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1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6.39</a:t>
                      </a:r>
                      <a:endParaRPr lang="en-US" sz="1100" i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41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A4582A-63F5-F6EE-1E5C-410D73BF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01" y="273049"/>
            <a:ext cx="8460677" cy="1162051"/>
          </a:xfrm>
        </p:spPr>
        <p:txBody>
          <a:bodyPr>
            <a:noAutofit/>
          </a:bodyPr>
          <a:lstStyle/>
          <a:p>
            <a:r>
              <a:rPr lang="en-US" sz="2400" dirty="0"/>
              <a:t>Determining Upper and Lower Bounds of the Volumetric Moisture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83A8B8A4-8F40-2602-2B1C-800236E43AC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60901" y="1435102"/>
                <a:ext cx="8460677" cy="421823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Upper bound value is considered to be Field Capacity (FC) [4]</a:t>
                </a:r>
              </a:p>
              <a:p>
                <a:pPr algn="ctr"/>
                <a:r>
                  <a:rPr lang="en-US" sz="2000" dirty="0" err="1"/>
                  <a:t>upper_bound</a:t>
                </a:r>
                <a:r>
                  <a:rPr lang="en-US" sz="2000" dirty="0"/>
                  <a:t> = FC			(Eq. 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Lower bound is calculated based on management allowable depletion (MAD) and total available water (TAW) [4]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lower</m:t>
                    </m:r>
                    <m:r>
                      <a:rPr lang="en-US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bound</m:t>
                    </m:r>
                    <m:r>
                      <a:rPr lang="en-US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FC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MAD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TAW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</a:rPr>
                  <a:t> 	(Eq. 4)</a:t>
                </a: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sz="1800" b="0" i="0" smtClea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pper</m:t>
                    </m:r>
                    <m:r>
                      <a:rPr lang="en-US" sz="180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80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bound</m:t>
                    </m:r>
                    <m:r>
                      <a:rPr lang="en-US" sz="180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FC</m:t>
                    </m:r>
                  </m:oMath>
                </a14:m>
                <a:r>
                  <a:rPr lang="en-US" sz="1800" dirty="0">
                    <a:effectLst/>
                  </a:rPr>
                  <a:t> </a:t>
                </a:r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83A8B8A4-8F40-2602-2B1C-800236E43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60901" y="1435102"/>
                <a:ext cx="8460677" cy="4218235"/>
              </a:xfrm>
              <a:blipFill>
                <a:blip r:embed="rId2"/>
                <a:stretch>
                  <a:fillRect l="-600" t="-601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25DE833-EE0F-E603-99F8-2CBA164C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2920" y="3445363"/>
            <a:ext cx="5598160" cy="20993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8AFE4E-4870-F2E0-593C-168D8E7A95BB}"/>
              </a:ext>
            </a:extLst>
          </p:cNvPr>
          <p:cNvSpPr txBox="1"/>
          <p:nvPr/>
        </p:nvSpPr>
        <p:spPr>
          <a:xfrm>
            <a:off x="2860634" y="5563329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5 Moisture Representations [4]</a:t>
            </a:r>
          </a:p>
        </p:txBody>
      </p:sp>
    </p:spTree>
    <p:extLst>
      <p:ext uri="{BB962C8B-B14F-4D97-AF65-F5344CB8AC3E}">
        <p14:creationId xmlns:p14="http://schemas.microsoft.com/office/powerpoint/2010/main" val="107304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27FD9-C59D-12BD-3CA2-FBCB27936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90323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E7C2-B97B-F991-CF64-C8125CB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0DE3-DE77-0868-2053-6096BFC2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9458" y="1600201"/>
            <a:ext cx="7632434" cy="4083861"/>
          </a:xfrm>
        </p:spPr>
        <p:txBody>
          <a:bodyPr>
            <a:normAutofit/>
          </a:bodyPr>
          <a:lstStyle/>
          <a:p>
            <a:r>
              <a:rPr lang="en-US" dirty="0"/>
              <a:t>Runtime framework to create applications in HTML, CSS, and </a:t>
            </a:r>
            <a:r>
              <a:rPr lang="en-US" dirty="0" err="1"/>
              <a:t>Javascript</a:t>
            </a:r>
            <a:r>
              <a:rPr lang="en-US" dirty="0"/>
              <a:t> [5]</a:t>
            </a:r>
          </a:p>
          <a:p>
            <a:r>
              <a:rPr lang="en-US" dirty="0"/>
              <a:t>Cross-platform capabilities</a:t>
            </a:r>
          </a:p>
          <a:p>
            <a:pPr lvl="1"/>
            <a:r>
              <a:rPr lang="en-US" dirty="0"/>
              <a:t>Produce various file types in Electron Forge</a:t>
            </a:r>
          </a:p>
          <a:p>
            <a:r>
              <a:rPr lang="en-US" dirty="0"/>
              <a:t>Plotly compatibility</a:t>
            </a:r>
          </a:p>
          <a:p>
            <a:r>
              <a:rPr lang="en-US" dirty="0"/>
              <a:t>Helpful to learn a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366879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B70E-DD34-39C4-0049-F0287D80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05C8-D488-7AD3-4CAA-EBFC37BB2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9458" y="1600201"/>
            <a:ext cx="8287342" cy="4083861"/>
          </a:xfrm>
        </p:spPr>
        <p:txBody>
          <a:bodyPr/>
          <a:lstStyle/>
          <a:p>
            <a:r>
              <a:rPr lang="en-US" dirty="0"/>
              <a:t>Graphing library in JavaScript [6]</a:t>
            </a:r>
          </a:p>
          <a:p>
            <a:r>
              <a:rPr lang="en-US" dirty="0"/>
              <a:t>Capable of displaying three-dimensional and two-dimensional plots</a:t>
            </a:r>
          </a:p>
        </p:txBody>
      </p:sp>
    </p:spTree>
    <p:extLst>
      <p:ext uri="{BB962C8B-B14F-4D97-AF65-F5344CB8AC3E}">
        <p14:creationId xmlns:p14="http://schemas.microsoft.com/office/powerpoint/2010/main" val="282504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43BC-04F7-6A9B-E3A9-002A7EA2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8358-F85F-E405-EDBC-0B719E5F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600" dirty="0"/>
              <a:t>[1] </a:t>
            </a:r>
            <a:r>
              <a:rPr lang="en-US" sz="2600" dirty="0">
                <a:effectLst/>
                <a:ea typeface="Calibri" panose="020F0502020204030204" pitchFamily="34" charset="0"/>
              </a:rPr>
              <a:t>S. Dey, private communication, August 2022.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600" dirty="0"/>
              <a:t>[2] </a:t>
            </a:r>
            <a:r>
              <a:rPr lang="en-US" sz="2600" dirty="0">
                <a:effectLst/>
                <a:ea typeface="Calibri" panose="020F0502020204030204" pitchFamily="34" charset="0"/>
              </a:rPr>
              <a:t>X-engineer, “Linear Interpolation Extrapolation Calculator,” https://x-</a:t>
            </a:r>
            <a:r>
              <a:rPr lang="en-US" sz="2600" dirty="0" err="1">
                <a:effectLst/>
                <a:ea typeface="Calibri" panose="020F0502020204030204" pitchFamily="34" charset="0"/>
              </a:rPr>
              <a:t>engineer.org</a:t>
            </a:r>
            <a:r>
              <a:rPr lang="en-US" sz="2600" dirty="0">
                <a:effectLst/>
                <a:ea typeface="Calibri" panose="020F0502020204030204" pitchFamily="34" charset="0"/>
              </a:rPr>
              <a:t>/linear-interpolation-extrapolation-calculator/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600" dirty="0"/>
              <a:t>[3] </a:t>
            </a:r>
            <a:r>
              <a:rPr lang="en-US" sz="2600" dirty="0">
                <a:effectLst/>
                <a:ea typeface="Calibri" panose="020F0502020204030204" pitchFamily="34" charset="0"/>
              </a:rPr>
              <a:t>H. R. Kang, “Three-Dimensional Lookup Table with Interpolation,” in Computation Color Technology. SPIE Press, 2006, ch. 9, pp. 151 – 159.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600" dirty="0"/>
              <a:t>[4] </a:t>
            </a:r>
            <a:r>
              <a:rPr lang="en-US" sz="2600" dirty="0">
                <a:effectLst/>
                <a:ea typeface="Calibri" panose="020F0502020204030204" pitchFamily="34" charset="0"/>
              </a:rPr>
              <a:t>S. Datta, S. Taghvaeian, J. Stivers, “Understanding Soil Water Content and Thresholds for Irrigation Management,” Oklahoma State University. https://</a:t>
            </a:r>
            <a:r>
              <a:rPr lang="en-US" sz="2600" dirty="0" err="1">
                <a:effectLst/>
                <a:ea typeface="Calibri" panose="020F0502020204030204" pitchFamily="34" charset="0"/>
              </a:rPr>
              <a:t>extension.okstate.edu</a:t>
            </a:r>
            <a:r>
              <a:rPr lang="en-US" sz="2600" dirty="0">
                <a:effectLst/>
                <a:ea typeface="Calibri" panose="020F0502020204030204" pitchFamily="34" charset="0"/>
              </a:rPr>
              <a:t>/fact-sheets/understanding-soil-water-content-and-thresholds-for-irrigation-management.html (accessed Feb. 2, 2023).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>
                <a:effectLst/>
                <a:ea typeface="Calibri" panose="020F0502020204030204" pitchFamily="34" charset="0"/>
              </a:rPr>
              <a:t>[5] ElectronJS, “ElectronJS Docs,” https://</a:t>
            </a:r>
            <a:r>
              <a:rPr lang="en-US" sz="2600" dirty="0" err="1">
                <a:effectLst/>
                <a:ea typeface="Calibri" panose="020F0502020204030204" pitchFamily="34" charset="0"/>
              </a:rPr>
              <a:t>www.electronjs.org</a:t>
            </a:r>
            <a:r>
              <a:rPr lang="en-US" sz="2600" dirty="0">
                <a:effectLst/>
                <a:ea typeface="Calibri" panose="020F0502020204030204" pitchFamily="34" charset="0"/>
              </a:rPr>
              <a:t>/docs/latest/ (accessed Aug 2022).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>
                <a:effectLst/>
                <a:ea typeface="Calibri" panose="020F0502020204030204" pitchFamily="34" charset="0"/>
              </a:rPr>
              <a:t>[6] Plotly, “Plotly JavaScript Open Source Graphing Library,” https://</a:t>
            </a:r>
            <a:r>
              <a:rPr lang="en-US" sz="2600" dirty="0" err="1">
                <a:effectLst/>
                <a:ea typeface="Calibri" panose="020F0502020204030204" pitchFamily="34" charset="0"/>
              </a:rPr>
              <a:t>plotly.com</a:t>
            </a:r>
            <a:r>
              <a:rPr lang="en-US" sz="2600" dirty="0">
                <a:effectLst/>
                <a:ea typeface="Calibri" panose="020F0502020204030204" pitchFamily="34" charset="0"/>
              </a:rPr>
              <a:t>/</a:t>
            </a:r>
            <a:r>
              <a:rPr lang="en-US" sz="2600" dirty="0" err="1">
                <a:effectLst/>
                <a:ea typeface="Calibri" panose="020F0502020204030204" pitchFamily="34" charset="0"/>
              </a:rPr>
              <a:t>javascript</a:t>
            </a:r>
            <a:r>
              <a:rPr lang="en-US" sz="2600" dirty="0">
                <a:effectLst/>
                <a:ea typeface="Calibri" panose="020F0502020204030204" pitchFamily="34" charset="0"/>
              </a:rPr>
              <a:t>/ (accessed Aug 2022).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734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425-093D-68F7-6BF6-B0C385BF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679A-9438-21E3-A52E-FF9A249A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/>
              <a:t>Intro to Loam: Soil Analysis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sz="2400" dirty="0"/>
              <a:t>About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sz="2400" dirty="0"/>
              <a:t>Features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2400" dirty="0"/>
              <a:t>Amplitude vs. Depth Plot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2400" dirty="0"/>
              <a:t>Amplitude vs. Depth vs. Dielectric Constant Plot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2400" dirty="0"/>
              <a:t>Volumetric Moisture Content and Recommendation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sz="2400" dirty="0"/>
              <a:t>Tutorial/Demonstration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32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425-093D-68F7-6BF6-B0C385BF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679A-9438-21E3-A52E-FF9A249A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en-US" sz="2800" dirty="0"/>
              <a:t>Calculations and Assumptions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sz="2400" dirty="0"/>
              <a:t>Extrapolating Data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sz="2400" dirty="0"/>
              <a:t>Calculating the Dielectric Constant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sz="2400" dirty="0"/>
              <a:t>Calculating the Volumetric Moisture Content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sz="2400" dirty="0"/>
              <a:t>Determining the Upper and Lower Bounds of the Volumetric Moisture Content</a:t>
            </a:r>
            <a:endParaRPr lang="en-US" sz="2000" dirty="0"/>
          </a:p>
          <a:p>
            <a:pPr marL="1371600" lvl="2" indent="-571500">
              <a:buFont typeface="+mj-lt"/>
              <a:buAutoNum type="roman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80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425-093D-68F7-6BF6-B0C385BF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679A-9438-21E3-A52E-FF9A249A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en-US" sz="2800" dirty="0"/>
              <a:t>Frameworks and Libraries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sz="2400" dirty="0"/>
              <a:t>ElectronJS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2000" dirty="0"/>
              <a:t>Cross-platform Capabilities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2000" dirty="0"/>
              <a:t>Plotly Compatibility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sz="2000" dirty="0"/>
              <a:t>Selected to Learn a New Technology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sz="2400" dirty="0"/>
              <a:t>Plotly</a:t>
            </a:r>
          </a:p>
        </p:txBody>
      </p:sp>
    </p:spTree>
    <p:extLst>
      <p:ext uri="{BB962C8B-B14F-4D97-AF65-F5344CB8AC3E}">
        <p14:creationId xmlns:p14="http://schemas.microsoft.com/office/powerpoint/2010/main" val="94845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FA9E-84CA-62AB-5AE6-37E1F13B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dirty="0"/>
              <a:t>About Loam: Soil Analysis: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AA046-3142-1FE7-1B10-D560EFFEB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901" y="1435102"/>
            <a:ext cx="7706915" cy="4218235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oftware application created to visualize and analyze data reported from a soil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The user inputs the amplitude value reported from the sensor and the depth of the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Loam produces two 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Amplitude vs.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Amplitude vs. Depth vs. Dielectric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Loam also informs the user on the volumetric moisture content and if any changes should be made to the soil</a:t>
            </a:r>
          </a:p>
        </p:txBody>
      </p:sp>
    </p:spTree>
    <p:extLst>
      <p:ext uri="{BB962C8B-B14F-4D97-AF65-F5344CB8AC3E}">
        <p14:creationId xmlns:p14="http://schemas.microsoft.com/office/powerpoint/2010/main" val="374606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9116-B5F4-FBC8-2764-EB858803D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218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9962-89C8-4CF6-D4B6-B6A43449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vs. Depth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BFEC-0168-B6B0-2E39-4E6334AF0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Plot generated at start of the application</a:t>
            </a:r>
          </a:p>
          <a:p>
            <a:r>
              <a:rPr lang="en-US" sz="2000" dirty="0"/>
              <a:t>When user enters an amplitude and depth value, the point is plotted on the graph</a:t>
            </a:r>
          </a:p>
          <a:p>
            <a:r>
              <a:rPr lang="en-US" sz="2000" dirty="0"/>
              <a:t>Inputs are validated</a:t>
            </a:r>
          </a:p>
          <a:p>
            <a:r>
              <a:rPr lang="en-US" sz="2000" dirty="0"/>
              <a:t>Plot generated in constant time</a:t>
            </a:r>
          </a:p>
          <a:p>
            <a:r>
              <a:rPr lang="en-US" sz="2000" dirty="0"/>
              <a:t>Plot updated in constant time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F0F3195-D175-2F48-62C2-9310671F7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94" y="1989438"/>
            <a:ext cx="4548690" cy="29241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6DDB08-5651-D511-9E5F-060A45FD15F2}"/>
              </a:ext>
            </a:extLst>
          </p:cNvPr>
          <p:cNvSpPr txBox="1"/>
          <p:nvPr/>
        </p:nvSpPr>
        <p:spPr>
          <a:xfrm>
            <a:off x="4496461" y="4913596"/>
            <a:ext cx="307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 1. Extrapolated Time vs. Amplitude at </a:t>
            </a:r>
          </a:p>
          <a:p>
            <a:r>
              <a:rPr lang="en-US" sz="1200" dirty="0"/>
              <a:t>Different Moisture Levels [1]</a:t>
            </a:r>
          </a:p>
        </p:txBody>
      </p:sp>
    </p:spTree>
    <p:extLst>
      <p:ext uri="{BB962C8B-B14F-4D97-AF65-F5344CB8AC3E}">
        <p14:creationId xmlns:p14="http://schemas.microsoft.com/office/powerpoint/2010/main" val="3442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6DE7-4EE5-A8AA-D1EC-195AB8FB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Amplitude vs. Depth vs. Dielectric Constant</a:t>
            </a:r>
          </a:p>
        </p:txBody>
      </p:sp>
      <p:pic>
        <p:nvPicPr>
          <p:cNvPr id="6" name="Content Placeholder 5" descr="Chart, surface chart&#10;&#10;Description automatically generated">
            <a:extLst>
              <a:ext uri="{FF2B5EF4-FFF2-40B4-BE49-F238E27FC236}">
                <a16:creationId xmlns:a16="http://schemas.microsoft.com/office/drawing/2014/main" id="{2D15B0B6-A6B7-3EC2-F109-FE443EEC33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1" r="21029" b="13312"/>
          <a:stretch/>
        </p:blipFill>
        <p:spPr>
          <a:xfrm>
            <a:off x="642550" y="1600202"/>
            <a:ext cx="3645245" cy="354021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3BD00-3C6D-0972-C908-C4EACF712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Plot is also generated at application start</a:t>
            </a:r>
          </a:p>
          <a:p>
            <a:r>
              <a:rPr lang="en-US" sz="1800" dirty="0"/>
              <a:t>Contains extrapolated data</a:t>
            </a:r>
          </a:p>
          <a:p>
            <a:r>
              <a:rPr lang="en-US" sz="1800" dirty="0"/>
              <a:t>Dielectric constant is calculated based on input and obtained data to create a new point</a:t>
            </a:r>
          </a:p>
          <a:p>
            <a:r>
              <a:rPr lang="en-US" sz="1800" dirty="0"/>
              <a:t>Plot generated in O(n^2) where n is the index of the data used</a:t>
            </a:r>
          </a:p>
          <a:p>
            <a:r>
              <a:rPr lang="en-US" sz="1800" dirty="0"/>
              <a:t>Plot updated in constant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7AC1B-1F68-F125-79CD-9F76912AB84A}"/>
              </a:ext>
            </a:extLst>
          </p:cNvPr>
          <p:cNvSpPr txBox="1"/>
          <p:nvPr/>
        </p:nvSpPr>
        <p:spPr>
          <a:xfrm>
            <a:off x="642550" y="5138308"/>
            <a:ext cx="457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Extrapolated “Calibration Curve” [1]</a:t>
            </a:r>
          </a:p>
        </p:txBody>
      </p:sp>
    </p:spTree>
    <p:extLst>
      <p:ext uri="{BB962C8B-B14F-4D97-AF65-F5344CB8AC3E}">
        <p14:creationId xmlns:p14="http://schemas.microsoft.com/office/powerpoint/2010/main" val="86538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3F83-84BF-7BCF-CEB6-A30459CA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Volumetric Moisture Content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3ECE-F07C-7D62-9E6D-76E0147A8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Volumetric Moisture Content calculated based on Dielectric Constant</a:t>
            </a:r>
          </a:p>
          <a:p>
            <a:r>
              <a:rPr lang="en-US" sz="2000" dirty="0"/>
              <a:t>Value given in the “droplet” within the application along with a visual representation of an acceptable or unacceptable moisture level</a:t>
            </a:r>
          </a:p>
          <a:p>
            <a:r>
              <a:rPr lang="en-US" sz="2000" dirty="0"/>
              <a:t>Updated in constant time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A4DD2E0B-0ACB-D457-F01A-3D722E19D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62" y="1843463"/>
            <a:ext cx="2692643" cy="26768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B8D67-466F-7371-5EAD-226CF092F55C}"/>
              </a:ext>
            </a:extLst>
          </p:cNvPr>
          <p:cNvSpPr txBox="1"/>
          <p:nvPr/>
        </p:nvSpPr>
        <p:spPr>
          <a:xfrm>
            <a:off x="5076550" y="4576759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 Example Moisture Indicator</a:t>
            </a:r>
          </a:p>
        </p:txBody>
      </p:sp>
    </p:spTree>
    <p:extLst>
      <p:ext uri="{BB962C8B-B14F-4D97-AF65-F5344CB8AC3E}">
        <p14:creationId xmlns:p14="http://schemas.microsoft.com/office/powerpoint/2010/main" val="281665678"/>
      </p:ext>
    </p:extLst>
  </p:cSld>
  <p:clrMapOvr>
    <a:masterClrMapping/>
  </p:clrMapOvr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MSU_Maroon&amp;Grey.thmx</Template>
  <TotalTime>4652</TotalTime>
  <Words>790</Words>
  <Application>Microsoft Macintosh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Century Gothic</vt:lpstr>
      <vt:lpstr>Palatino Linotype</vt:lpstr>
      <vt:lpstr>Times New Roman</vt:lpstr>
      <vt:lpstr>MSU_Maroon&amp;Grey</vt:lpstr>
      <vt:lpstr>Loam: Soil Analysis</vt:lpstr>
      <vt:lpstr>Table of Contents</vt:lpstr>
      <vt:lpstr>Table of Contents</vt:lpstr>
      <vt:lpstr>Table of Contents</vt:lpstr>
      <vt:lpstr>About Loam: Soil Analysis: </vt:lpstr>
      <vt:lpstr>Features</vt:lpstr>
      <vt:lpstr>Amplitude vs. Depth Plot</vt:lpstr>
      <vt:lpstr>Amplitude vs. Depth vs. Dielectric Constant</vt:lpstr>
      <vt:lpstr>Volumetric Moisture Content and Recommendations</vt:lpstr>
      <vt:lpstr>Demonstration</vt:lpstr>
      <vt:lpstr>Calculations and Assumptions</vt:lpstr>
      <vt:lpstr>Extrapolating Data</vt:lpstr>
      <vt:lpstr>Calculating the Dielectric Constant</vt:lpstr>
      <vt:lpstr>Calculating Volumetric Moisture Content</vt:lpstr>
      <vt:lpstr>Determining Upper and Lower Bounds of the Volumetric Moisture Content</vt:lpstr>
      <vt:lpstr>Frameworks and Libraries</vt:lpstr>
      <vt:lpstr>ElectronJS</vt:lpstr>
      <vt:lpstr>Plotly</vt:lpstr>
      <vt:lpstr>References</vt:lpstr>
    </vt:vector>
  </TitlesOfParts>
  <Company>Mississippi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Rowe</dc:creator>
  <cp:lastModifiedBy>Christopher Diaz</cp:lastModifiedBy>
  <cp:revision>14</cp:revision>
  <dcterms:created xsi:type="dcterms:W3CDTF">2015-07-09T18:42:12Z</dcterms:created>
  <dcterms:modified xsi:type="dcterms:W3CDTF">2023-03-06T20:51:32Z</dcterms:modified>
</cp:coreProperties>
</file>