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491" r:id="rId2"/>
    <p:sldId id="261" r:id="rId3"/>
    <p:sldId id="498" r:id="rId4"/>
    <p:sldId id="499" r:id="rId5"/>
    <p:sldId id="262" r:id="rId6"/>
    <p:sldId id="462" r:id="rId7"/>
    <p:sldId id="263" r:id="rId8"/>
    <p:sldId id="264" r:id="rId9"/>
    <p:sldId id="490" r:id="rId10"/>
    <p:sldId id="265" r:id="rId11"/>
    <p:sldId id="501" r:id="rId12"/>
    <p:sldId id="268" r:id="rId13"/>
    <p:sldId id="269" r:id="rId14"/>
    <p:sldId id="271" r:id="rId15"/>
    <p:sldId id="274" r:id="rId16"/>
    <p:sldId id="502" r:id="rId17"/>
    <p:sldId id="503" r:id="rId18"/>
    <p:sldId id="504" r:id="rId19"/>
    <p:sldId id="505" r:id="rId20"/>
    <p:sldId id="511" r:id="rId21"/>
    <p:sldId id="510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28" r:id="rId37"/>
    <p:sldId id="529" r:id="rId3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FF"/>
    <a:srgbClr val="0000CC"/>
    <a:srgbClr val="A50021"/>
    <a:srgbClr val="0C3834"/>
    <a:srgbClr val="5F5F5F"/>
    <a:srgbClr val="006699"/>
    <a:srgbClr val="002F2E"/>
    <a:srgbClr val="00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 autoAdjust="0"/>
  </p:normalViewPr>
  <p:slideViewPr>
    <p:cSldViewPr>
      <p:cViewPr>
        <p:scale>
          <a:sx n="81" d="100"/>
          <a:sy n="81" d="100"/>
        </p:scale>
        <p:origin x="-1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3.xml"/><Relationship Id="rId3" Type="http://schemas.openxmlformats.org/officeDocument/2006/relationships/slide" Target="slides/slide26.xml"/><Relationship Id="rId7" Type="http://schemas.openxmlformats.org/officeDocument/2006/relationships/slide" Target="slides/slide32.xml"/><Relationship Id="rId2" Type="http://schemas.openxmlformats.org/officeDocument/2006/relationships/slide" Target="slides/slide14.xml"/><Relationship Id="rId1" Type="http://schemas.openxmlformats.org/officeDocument/2006/relationships/slide" Target="slides/slide7.xml"/><Relationship Id="rId6" Type="http://schemas.openxmlformats.org/officeDocument/2006/relationships/slide" Target="slides/slide31.xml"/><Relationship Id="rId5" Type="http://schemas.openxmlformats.org/officeDocument/2006/relationships/slide" Target="slides/slide30.xml"/><Relationship Id="rId10" Type="http://schemas.openxmlformats.org/officeDocument/2006/relationships/slide" Target="slides/slide37.xml"/><Relationship Id="rId4" Type="http://schemas.openxmlformats.org/officeDocument/2006/relationships/slide" Target="slides/slide29.xml"/><Relationship Id="rId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96D19B0F-A94E-4AC7-B78C-74A018804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1643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387850"/>
            <a:ext cx="512127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5190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CFC952C5-AC60-4E12-9B08-59F46CFCB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426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0ACC971-F74F-4560-9909-F3DE51D5A9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2926D-3101-4EE1-A944-04BFFE5255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A27A1D85-F824-4623-876B-935C6A0601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DF272-C47A-4749-98ED-3F8339273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D4E3344-29F6-442A-A375-8B8F6D953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1B5F46-6FCC-41D7-AAB0-0E2EB96E4C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EB97C-4FDE-4C92-8BAF-3CB95BFF7D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6A67BF5-A23A-4EB4-B0EB-994168003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C0698B5D-E8BB-4D05-8CAF-C0008A0B0B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4149B4-50F0-49AD-9D21-6F1DC97D68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16B8209-0D8E-4416-B543-5F4DC1E9B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9A1A70B9-CE7C-4DED-A933-35FD5392D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11/19/01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CB684E8-2DEC-4113-904D-BCA2A89641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pPr eaLnBrk="1" hangingPunct="1"/>
            <a:r>
              <a:rPr lang="en-US" smtClean="0"/>
              <a:t>Basic Data Mining Tasks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77724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</a:rPr>
              <a:t>Classification </a:t>
            </a:r>
            <a:r>
              <a:rPr lang="en-US" sz="2800" dirty="0" smtClean="0">
                <a:ea typeface="MS Mincho" pitchFamily="49" charset="-128"/>
              </a:rPr>
              <a:t>maps data into predefined groups or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Courier New" pitchFamily="49" charset="0"/>
              </a:rPr>
              <a:t>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Courier New" pitchFamily="49" charset="0"/>
              </a:rPr>
              <a:t>Pattern recognition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Courier New" pitchFamily="49" charset="0"/>
              </a:rPr>
              <a:t>Prediction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 smtClean="0">
                <a:cs typeface="Courier New" pitchFamily="49" charset="0"/>
              </a:rPr>
              <a:t>Ex: Credit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  <a:cs typeface="Courier New" pitchFamily="49" charset="0"/>
              </a:rPr>
              <a:t>Regression</a:t>
            </a:r>
            <a:r>
              <a:rPr lang="en-US" sz="2800" dirty="0" smtClean="0">
                <a:cs typeface="Courier New" pitchFamily="49" charset="0"/>
              </a:rPr>
              <a:t> is used to map a data item to a real valued prediction variable.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cs typeface="Courier New" pitchFamily="49" charset="0"/>
              </a:rPr>
              <a:t>Ex: Investing based on income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 smtClean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i="1" dirty="0" smtClean="0">
                <a:solidFill>
                  <a:schemeClr val="tx2"/>
                </a:solidFill>
              </a:rPr>
              <a:t>Clustering </a:t>
            </a:r>
            <a:r>
              <a:rPr lang="en-US" sz="2800" dirty="0" smtClean="0"/>
              <a:t>groups similar data together into clusters.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Segmentation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Partitioning</a:t>
            </a:r>
          </a:p>
          <a:p>
            <a:r>
              <a:rPr lang="en-US" dirty="0" smtClean="0"/>
              <a:t>Ex: Grouping Customers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Basic Data Mining Tasks (cont’d)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i="1" dirty="0" smtClean="0">
                <a:solidFill>
                  <a:schemeClr val="tx2"/>
                </a:solidFill>
              </a:rPr>
              <a:t>Summarization </a:t>
            </a:r>
            <a:r>
              <a:rPr lang="en-US" sz="2800" dirty="0" smtClean="0"/>
              <a:t>maps data into subsets with associated simple descriptions.</a:t>
            </a:r>
          </a:p>
          <a:p>
            <a:pPr lvl="1" eaLnBrk="1" hangingPunct="1"/>
            <a:r>
              <a:rPr lang="en-US" sz="2400" dirty="0" smtClean="0"/>
              <a:t>Characterization</a:t>
            </a:r>
          </a:p>
          <a:p>
            <a:pPr lvl="1" eaLnBrk="1" hangingPunct="1"/>
            <a:r>
              <a:rPr lang="en-US" sz="2400" dirty="0" smtClean="0"/>
              <a:t>Generalization</a:t>
            </a:r>
          </a:p>
          <a:p>
            <a:pPr eaLnBrk="1" hangingPunct="1"/>
            <a:r>
              <a:rPr lang="en-US" sz="2800" b="1" i="1" dirty="0" smtClean="0">
                <a:solidFill>
                  <a:schemeClr val="tx2"/>
                </a:solidFill>
              </a:rPr>
              <a:t>Link Analysis</a:t>
            </a:r>
            <a:r>
              <a:rPr lang="en-US" sz="2800" dirty="0" smtClean="0"/>
              <a:t> uncovers relationships among data.</a:t>
            </a:r>
          </a:p>
          <a:p>
            <a:pPr lvl="1" eaLnBrk="1" hangingPunct="1"/>
            <a:r>
              <a:rPr lang="en-US" sz="2400" dirty="0" smtClean="0"/>
              <a:t>Affinity Analysis</a:t>
            </a:r>
          </a:p>
          <a:p>
            <a:pPr lvl="1" eaLnBrk="1" hangingPunct="1"/>
            <a:r>
              <a:rPr lang="en-US" sz="2400" dirty="0" smtClean="0"/>
              <a:t>Association Rules</a:t>
            </a:r>
          </a:p>
          <a:p>
            <a:pPr lvl="1" eaLnBrk="1" hangingPunct="1"/>
            <a:r>
              <a:rPr lang="en-US" sz="2400" dirty="0" smtClean="0"/>
              <a:t>Sequential Analysis determines sequential patterns.</a:t>
            </a:r>
          </a:p>
          <a:p>
            <a:pPr lvl="1" eaLnBrk="1" hangingPunct="1">
              <a:buNone/>
            </a:pPr>
            <a:r>
              <a:rPr lang="en-US" sz="2400" dirty="0" smtClean="0"/>
              <a:t>Ex: Web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Time Series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1787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 Stock Market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Predict future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Determine similar patterns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Classify behavior</a:t>
            </a:r>
          </a:p>
        </p:txBody>
      </p:sp>
      <p:graphicFrame>
        <p:nvGraphicFramePr>
          <p:cNvPr id="14340" name="Object 6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2068513" y="3416300"/>
          <a:ext cx="4926012" cy="2632075"/>
        </p:xfrm>
        <a:graphic>
          <a:graphicData uri="http://schemas.openxmlformats.org/presentationml/2006/ole">
            <p:oleObj spid="_x0000_s14341" name="Artwork" r:id="rId3" imgW="6908800" imgH="369146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Data Mining Development</a:t>
            </a:r>
          </a:p>
        </p:txBody>
      </p:sp>
      <p:sp>
        <p:nvSpPr>
          <p:cNvPr id="18435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222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638800" y="1447800"/>
            <a:ext cx="32162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/>
              <a:t>Similarity Measures</a:t>
            </a:r>
          </a:p>
          <a:p>
            <a:pPr>
              <a:buFontTx/>
              <a:buChar char="•"/>
            </a:pPr>
            <a:r>
              <a:rPr lang="en-US" sz="2000" dirty="0"/>
              <a:t>Hierarchical Clustering</a:t>
            </a:r>
          </a:p>
          <a:p>
            <a:pPr>
              <a:buFontTx/>
              <a:buChar char="•"/>
            </a:pPr>
            <a:r>
              <a:rPr lang="en-US" sz="2000" dirty="0"/>
              <a:t>IR Systems</a:t>
            </a:r>
          </a:p>
          <a:p>
            <a:pPr>
              <a:buFontTx/>
              <a:buChar char="•"/>
            </a:pPr>
            <a:r>
              <a:rPr lang="en-US" sz="2000" dirty="0"/>
              <a:t>Imprecise Queries</a:t>
            </a:r>
          </a:p>
          <a:p>
            <a:pPr>
              <a:buFontTx/>
              <a:buChar char="•"/>
            </a:pPr>
            <a:r>
              <a:rPr lang="en-US" sz="2000" dirty="0"/>
              <a:t>Textual Data</a:t>
            </a:r>
          </a:p>
          <a:p>
            <a:pPr>
              <a:buFontTx/>
              <a:buChar char="•"/>
            </a:pPr>
            <a:r>
              <a:rPr lang="en-US" sz="2000" dirty="0"/>
              <a:t>Web Search Engines</a:t>
            </a:r>
          </a:p>
          <a:p>
            <a:endParaRPr lang="en-US" sz="2000" dirty="0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562600" y="3810000"/>
            <a:ext cx="32924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 err="1"/>
              <a:t>Bayes</a:t>
            </a:r>
            <a:r>
              <a:rPr lang="en-US" sz="2000" dirty="0"/>
              <a:t> Theorem</a:t>
            </a:r>
          </a:p>
          <a:p>
            <a:pPr>
              <a:buFontTx/>
              <a:buChar char="•"/>
            </a:pPr>
            <a:r>
              <a:rPr lang="en-US" sz="2000" dirty="0"/>
              <a:t>Regression Analysis</a:t>
            </a:r>
          </a:p>
          <a:p>
            <a:pPr>
              <a:buFontTx/>
              <a:buChar char="•"/>
            </a:pPr>
            <a:r>
              <a:rPr lang="en-US" sz="2000" dirty="0"/>
              <a:t>EM Algorithm</a:t>
            </a:r>
          </a:p>
          <a:p>
            <a:pPr>
              <a:buFontTx/>
              <a:buChar char="•"/>
            </a:pPr>
            <a:r>
              <a:rPr lang="en-US" sz="2000" dirty="0"/>
              <a:t>K-Means Clustering</a:t>
            </a:r>
          </a:p>
          <a:p>
            <a:pPr>
              <a:buFontTx/>
              <a:buChar char="•"/>
            </a:pPr>
            <a:r>
              <a:rPr lang="en-US" sz="2000" dirty="0"/>
              <a:t>Time Series Analysis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572000" y="5486400"/>
            <a:ext cx="3216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 dirty="0"/>
              <a:t>Neural Networks</a:t>
            </a:r>
          </a:p>
          <a:p>
            <a:pPr>
              <a:buFontTx/>
              <a:buChar char="•"/>
            </a:pPr>
            <a:r>
              <a:rPr lang="en-US" sz="2000" dirty="0"/>
              <a:t>Decision Tree Algorithms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52400" y="5105400"/>
            <a:ext cx="3733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/>
              <a:t>Algorithm Design Techniques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2000" dirty="0"/>
              <a:t>Algorithm Analysis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000" dirty="0"/>
              <a:t>Data Structures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28600" y="1371600"/>
            <a:ext cx="35210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/>
              <a:t>Relational Data Model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/>
              <a:t>SQL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/>
              <a:t>Association Rule Algorithms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/>
              <a:t>Data Warehousing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000" dirty="0"/>
              <a:t>Scalability Techniques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18441" name="Text Box 24"/>
          <p:cNvSpPr txBox="1">
            <a:spLocks noChangeArrowheads="1"/>
          </p:cNvSpPr>
          <p:nvPr/>
        </p:nvSpPr>
        <p:spPr bwMode="auto">
          <a:xfrm>
            <a:off x="898525" y="5980113"/>
            <a:ext cx="2609850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PERFORMANCE</a:t>
            </a:r>
          </a:p>
        </p:txBody>
      </p:sp>
      <p:sp>
        <p:nvSpPr>
          <p:cNvPr id="18443" name="Line 27"/>
          <p:cNvSpPr>
            <a:spLocks noChangeShapeType="1"/>
          </p:cNvSpPr>
          <p:nvPr/>
        </p:nvSpPr>
        <p:spPr bwMode="auto">
          <a:xfrm>
            <a:off x="3048000" y="28194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44" name="Line 28"/>
          <p:cNvSpPr>
            <a:spLocks noChangeShapeType="1"/>
          </p:cNvSpPr>
          <p:nvPr/>
        </p:nvSpPr>
        <p:spPr bwMode="auto">
          <a:xfrm flipH="1">
            <a:off x="4191000" y="2514600"/>
            <a:ext cx="12954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45" name="Line 29"/>
          <p:cNvSpPr>
            <a:spLocks noChangeShapeType="1"/>
          </p:cNvSpPr>
          <p:nvPr/>
        </p:nvSpPr>
        <p:spPr bwMode="auto">
          <a:xfrm flipH="1" flipV="1">
            <a:off x="4648200" y="3810000"/>
            <a:ext cx="990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46" name="Line 30"/>
          <p:cNvSpPr>
            <a:spLocks noChangeShapeType="1"/>
          </p:cNvSpPr>
          <p:nvPr/>
        </p:nvSpPr>
        <p:spPr bwMode="auto">
          <a:xfrm flipH="1" flipV="1">
            <a:off x="4267200" y="4267200"/>
            <a:ext cx="6096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47" name="Line 31"/>
          <p:cNvSpPr>
            <a:spLocks noChangeShapeType="1"/>
          </p:cNvSpPr>
          <p:nvPr/>
        </p:nvSpPr>
        <p:spPr bwMode="auto">
          <a:xfrm flipV="1">
            <a:off x="1524000" y="4038600"/>
            <a:ext cx="13716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48" name="Text Box 32"/>
          <p:cNvSpPr txBox="1">
            <a:spLocks noChangeArrowheads="1"/>
          </p:cNvSpPr>
          <p:nvPr/>
        </p:nvSpPr>
        <p:spPr bwMode="auto">
          <a:xfrm>
            <a:off x="2743200" y="3505200"/>
            <a:ext cx="1878013" cy="3968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autoUpdateAnimBg="0"/>
      <p:bldP spid="32781" grpId="0" autoUpdateAnimBg="0"/>
      <p:bldP spid="32782" grpId="0" autoUpdateAnimBg="0"/>
      <p:bldP spid="32783" grpId="0" autoUpdateAnimBg="0"/>
      <p:bldP spid="327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Metrics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Usefulness</a:t>
            </a:r>
          </a:p>
          <a:p>
            <a:pPr eaLnBrk="1" hangingPunct="1"/>
            <a:r>
              <a:rPr lang="en-US" dirty="0" smtClean="0"/>
              <a:t>Return on Investment (ROI)</a:t>
            </a:r>
          </a:p>
          <a:p>
            <a:pPr eaLnBrk="1" hangingPunct="1"/>
            <a:r>
              <a:rPr lang="en-US" dirty="0" smtClean="0"/>
              <a:t>Accuracy</a:t>
            </a:r>
          </a:p>
          <a:p>
            <a:pPr eaLnBrk="1" hangingPunct="1"/>
            <a:r>
              <a:rPr lang="en-US" dirty="0" smtClean="0"/>
              <a:t>Space/Time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vs. KDD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solidFill>
                  <a:schemeClr val="tx2"/>
                </a:solidFill>
              </a:rPr>
              <a:t>Knowledge Discovery in Databases (KDD):</a:t>
            </a:r>
            <a:r>
              <a:rPr lang="en-US"/>
              <a:t> process of finding useful information and patterns in data.</a:t>
            </a:r>
          </a:p>
          <a:p>
            <a:r>
              <a:rPr lang="en-US" b="1" i="1">
                <a:solidFill>
                  <a:schemeClr val="tx2"/>
                </a:solidFill>
              </a:rPr>
              <a:t>Data Mining:</a:t>
            </a:r>
            <a:r>
              <a:rPr lang="en-US"/>
              <a:t>  Use of algorithms to extract the information and patterns derived by the KDD process. </a:t>
            </a:r>
          </a:p>
        </p:txBody>
      </p:sp>
    </p:spTree>
    <p:extLst>
      <p:ext uri="{BB962C8B-B14F-4D97-AF65-F5344CB8AC3E}">
        <p14:creationId xmlns:p14="http://schemas.microsoft.com/office/powerpoint/2010/main" xmlns="" val="186384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/>
              <a:t>KDD Process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276600"/>
            <a:ext cx="7772400" cy="297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2"/>
                </a:solidFill>
              </a:rPr>
              <a:t>Selection:</a:t>
            </a:r>
            <a:r>
              <a:rPr lang="en-US" sz="2400" dirty="0"/>
              <a:t> Obtain data from various sources.</a:t>
            </a: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2"/>
                </a:solidFill>
              </a:rPr>
              <a:t>Preprocessing:</a:t>
            </a:r>
            <a:r>
              <a:rPr lang="en-US" sz="2400" dirty="0"/>
              <a:t>  Cleanse data.</a:t>
            </a: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2"/>
                </a:solidFill>
              </a:rPr>
              <a:t>Transformation:</a:t>
            </a:r>
            <a:r>
              <a:rPr lang="en-US" sz="2400" dirty="0"/>
              <a:t> Convert to common format.  Transform to new format.</a:t>
            </a: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2"/>
                </a:solidFill>
              </a:rPr>
              <a:t>Data Mining:</a:t>
            </a:r>
            <a:r>
              <a:rPr lang="en-US" sz="2400" dirty="0"/>
              <a:t>  Obtain desired results.</a:t>
            </a: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2"/>
                </a:solidFill>
              </a:rPr>
              <a:t>Interpretation/Evaluation:</a:t>
            </a:r>
            <a:r>
              <a:rPr lang="en-US" sz="2400" dirty="0"/>
              <a:t>  Present results to user in meaningful manner.</a:t>
            </a:r>
          </a:p>
        </p:txBody>
      </p:sp>
      <p:pic>
        <p:nvPicPr>
          <p:cNvPr id="34821" name="Picture 5" descr="C:\Documents and Settings\Administrator\Desktop\kd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391400" y="31242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xmlns="" val="22961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en-US"/>
              <a:t>KDD Issues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71600"/>
            <a:ext cx="8267700" cy="4800600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/>
              <a:t>Human Interaction</a:t>
            </a:r>
            <a:endParaRPr lang="en-US"/>
          </a:p>
          <a:p>
            <a:r>
              <a:rPr lang="en-US" b="1"/>
              <a:t>Overfitting</a:t>
            </a:r>
            <a:r>
              <a:rPr lang="en-US"/>
              <a:t> </a:t>
            </a:r>
          </a:p>
          <a:p>
            <a:r>
              <a:rPr lang="en-US" b="1"/>
              <a:t>Outliers</a:t>
            </a:r>
            <a:r>
              <a:rPr lang="en-US"/>
              <a:t> </a:t>
            </a:r>
          </a:p>
          <a:p>
            <a:r>
              <a:rPr lang="en-US" b="1"/>
              <a:t>Interpretation</a:t>
            </a:r>
          </a:p>
          <a:p>
            <a:r>
              <a:rPr lang="en-US" b="1"/>
              <a:t>Visualization </a:t>
            </a:r>
          </a:p>
          <a:p>
            <a:r>
              <a:rPr lang="en-US" b="1"/>
              <a:t>Large Datasets</a:t>
            </a:r>
          </a:p>
          <a:p>
            <a:r>
              <a:rPr lang="en-US" b="1"/>
              <a:t>High Dimensionality</a:t>
            </a:r>
          </a:p>
        </p:txBody>
      </p:sp>
    </p:spTree>
    <p:extLst>
      <p:ext uri="{BB962C8B-B14F-4D97-AF65-F5344CB8AC3E}">
        <p14:creationId xmlns:p14="http://schemas.microsoft.com/office/powerpoint/2010/main" xmlns="" val="8827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KDD Issues (cont’d)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5275"/>
            <a:ext cx="7772400" cy="4454525"/>
          </a:xfrm>
        </p:spPr>
        <p:txBody>
          <a:bodyPr/>
          <a:lstStyle/>
          <a:p>
            <a:r>
              <a:rPr lang="en-US" b="1" dirty="0"/>
              <a:t>Multimedia Data</a:t>
            </a:r>
          </a:p>
          <a:p>
            <a:r>
              <a:rPr lang="en-US" b="1" dirty="0"/>
              <a:t>Missing Data</a:t>
            </a:r>
          </a:p>
          <a:p>
            <a:r>
              <a:rPr lang="en-US" b="1" dirty="0"/>
              <a:t>Irrelevant Data</a:t>
            </a:r>
          </a:p>
          <a:p>
            <a:r>
              <a:rPr lang="en-US" b="1" dirty="0"/>
              <a:t>Noisy Data</a:t>
            </a:r>
          </a:p>
          <a:p>
            <a:r>
              <a:rPr lang="en-US" b="1" dirty="0"/>
              <a:t>Changing </a:t>
            </a:r>
            <a:r>
              <a:rPr lang="en-US" b="1" dirty="0" smtClean="0"/>
              <a:t>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493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435225"/>
          </a:xfrm>
        </p:spPr>
        <p:txBody>
          <a:bodyPr/>
          <a:lstStyle/>
          <a:p>
            <a:pPr eaLnBrk="1" hangingPunct="1"/>
            <a:r>
              <a:rPr lang="en-US" smtClean="0"/>
              <a:t>Data is produced at a phenomenal rate</a:t>
            </a:r>
          </a:p>
          <a:p>
            <a:pPr eaLnBrk="1" hangingPunct="1"/>
            <a:r>
              <a:rPr lang="en-US" smtClean="0"/>
              <a:t>Our ability to store has grown</a:t>
            </a:r>
          </a:p>
          <a:p>
            <a:pPr eaLnBrk="1" hangingPunct="1"/>
            <a:r>
              <a:rPr lang="en-US" smtClean="0"/>
              <a:t>Users expect more sophisticated information</a:t>
            </a:r>
          </a:p>
          <a:p>
            <a:pPr eaLnBrk="1" hangingPunct="1"/>
            <a:r>
              <a:rPr lang="en-US" smtClean="0"/>
              <a:t>How?</a:t>
            </a:r>
          </a:p>
          <a:p>
            <a:pPr eaLnBrk="1" hangingPunct="1"/>
            <a:endParaRPr lang="en-US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43000" y="4267200"/>
            <a:ext cx="6845300" cy="15287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UNCOVER HIDDEN INFORMATION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MINING</a:t>
            </a:r>
          </a:p>
          <a:p>
            <a:pPr algn="ctr"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Social Implications of DM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Privacy  </a:t>
            </a:r>
          </a:p>
          <a:p>
            <a:pPr eaLnBrk="1" hangingPunct="1">
              <a:defRPr/>
            </a:pPr>
            <a:r>
              <a:rPr lang="en-US" dirty="0" smtClean="0"/>
              <a:t>Profiling</a:t>
            </a:r>
          </a:p>
          <a:p>
            <a:pPr eaLnBrk="1" hangingPunct="1">
              <a:defRPr/>
            </a:pPr>
            <a:r>
              <a:rPr lang="en-US" dirty="0" smtClean="0"/>
              <a:t>Unauthorized use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Goal:</a:t>
            </a: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Examine some areas which are related to data mining.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Concepts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55626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Related Concepts Outline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Database/OLTP Systems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Fuzzy Sets and Logic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Information Retrieval(Web Search Engines)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Dimensional Modeling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Data Warehousing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OLAP/DSS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Statistics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Machine Learning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Pattern Matching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 advAuto="100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DB &amp; OLTP Systems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545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Schema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(ID,Name,Address,Salary,JobNo)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Data Model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Relational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Transaction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Query: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SELECT Name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FROM 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WHERE Salary &gt; 100000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i="1" smtClean="0">
                <a:solidFill>
                  <a:schemeClr val="accent2"/>
                </a:solidFill>
              </a:rPr>
              <a:t>DM:  Only imprecise queries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	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Fuzzy Sets and Logic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545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Fuzzy Set:</a:t>
            </a:r>
            <a:r>
              <a:rPr lang="en-US" sz="2400" smtClean="0"/>
              <a:t>  Set membership function is a real valued function with output in the range [0,1].</a:t>
            </a:r>
          </a:p>
          <a:p>
            <a:pPr eaLnBrk="1" hangingPunct="1">
              <a:defRPr/>
            </a:pPr>
            <a:r>
              <a:rPr lang="en-US" sz="2400" smtClean="0"/>
              <a:t>f(x):  Probability x is in F.</a:t>
            </a:r>
          </a:p>
          <a:p>
            <a:pPr eaLnBrk="1" hangingPunct="1">
              <a:defRPr/>
            </a:pPr>
            <a:r>
              <a:rPr lang="en-US" sz="2400" smtClean="0"/>
              <a:t>1-f(x):  Probability x is not in F.</a:t>
            </a:r>
          </a:p>
          <a:p>
            <a:pPr eaLnBrk="1" hangingPunct="1">
              <a:defRPr/>
            </a:pPr>
            <a:r>
              <a:rPr lang="en-US" sz="2400" smtClean="0"/>
              <a:t>EX:</a:t>
            </a:r>
          </a:p>
          <a:p>
            <a:pPr lvl="1" eaLnBrk="1" hangingPunct="1">
              <a:defRPr/>
            </a:pPr>
            <a:r>
              <a:rPr lang="en-US" sz="2400" smtClean="0"/>
              <a:t>T = {x | x is a person and x is tall}</a:t>
            </a:r>
          </a:p>
          <a:p>
            <a:pPr lvl="1" eaLnBrk="1" hangingPunct="1">
              <a:defRPr/>
            </a:pPr>
            <a:r>
              <a:rPr lang="en-US" sz="2400" smtClean="0"/>
              <a:t>Let f(x) be the probability that x is tall</a:t>
            </a:r>
          </a:p>
          <a:p>
            <a:pPr lvl="1" eaLnBrk="1" hangingPunct="1">
              <a:defRPr/>
            </a:pPr>
            <a:r>
              <a:rPr lang="en-US" sz="2400" smtClean="0"/>
              <a:t>Here f is the membership function</a:t>
            </a:r>
          </a:p>
          <a:p>
            <a:pPr lvl="1" eaLnBrk="1" hangingPunct="1">
              <a:buFontTx/>
              <a:buNone/>
              <a:defRPr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i="1" smtClean="0">
                <a:solidFill>
                  <a:schemeClr val="accent2"/>
                </a:solidFill>
              </a:rPr>
              <a:t>DM:  </a:t>
            </a:r>
            <a:r>
              <a:rPr lang="en-US" sz="2800" b="1" i="1" smtClean="0">
                <a:solidFill>
                  <a:schemeClr val="accent2"/>
                </a:solidFill>
              </a:rPr>
              <a:t>Prediction and classification are fuzzy.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Fuzzy Sets</a:t>
            </a:r>
          </a:p>
        </p:txBody>
      </p:sp>
      <p:pic>
        <p:nvPicPr>
          <p:cNvPr id="32773" name="Picture 3" descr="C:\Documents and Settings\Administrator\Desktop\fuzz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90788"/>
            <a:ext cx="8001000" cy="25590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2774" name="Line 4"/>
          <p:cNvSpPr>
            <a:spLocks noChangeShapeType="1"/>
          </p:cNvSpPr>
          <p:nvPr/>
        </p:nvSpPr>
        <p:spPr bwMode="auto">
          <a:xfrm>
            <a:off x="4572000" y="2501900"/>
            <a:ext cx="0" cy="259080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4572000" y="-76200"/>
            <a:ext cx="0" cy="518160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4572000" y="2438400"/>
            <a:ext cx="0" cy="266700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28575" cap="sq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Classification/Prediction is Fuzzy</a:t>
            </a:r>
          </a:p>
        </p:txBody>
      </p:sp>
      <p:sp>
        <p:nvSpPr>
          <p:cNvPr id="33797" name="Text Box 18"/>
          <p:cNvSpPr txBox="1">
            <a:spLocks noChangeArrowheads="1"/>
          </p:cNvSpPr>
          <p:nvPr/>
        </p:nvSpPr>
        <p:spPr bwMode="auto">
          <a:xfrm>
            <a:off x="228600" y="3429000"/>
            <a:ext cx="990600" cy="1004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Loan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Amnt</a:t>
            </a:r>
          </a:p>
        </p:txBody>
      </p:sp>
      <p:sp>
        <p:nvSpPr>
          <p:cNvPr id="33798" name="Text Box 24"/>
          <p:cNvSpPr txBox="1">
            <a:spLocks noChangeArrowheads="1"/>
          </p:cNvSpPr>
          <p:nvPr/>
        </p:nvSpPr>
        <p:spPr bwMode="auto">
          <a:xfrm>
            <a:off x="2057400" y="5562600"/>
            <a:ext cx="10461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Simple</a:t>
            </a:r>
          </a:p>
        </p:txBody>
      </p:sp>
      <p:sp>
        <p:nvSpPr>
          <p:cNvPr id="33799" name="Text Box 25"/>
          <p:cNvSpPr txBox="1">
            <a:spLocks noChangeArrowheads="1"/>
          </p:cNvSpPr>
          <p:nvPr/>
        </p:nvSpPr>
        <p:spPr bwMode="auto">
          <a:xfrm>
            <a:off x="6615113" y="5562600"/>
            <a:ext cx="9286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Fuzzy</a:t>
            </a:r>
          </a:p>
        </p:txBody>
      </p:sp>
      <p:sp>
        <p:nvSpPr>
          <p:cNvPr id="33800" name="Text Box 50"/>
          <p:cNvSpPr txBox="1">
            <a:spLocks noChangeArrowheads="1"/>
          </p:cNvSpPr>
          <p:nvPr/>
        </p:nvSpPr>
        <p:spPr bwMode="auto">
          <a:xfrm>
            <a:off x="5241925" y="6518275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01" name="AutoShape 37"/>
          <p:cNvSpPr>
            <a:spLocks noChangeArrowheads="1"/>
          </p:cNvSpPr>
          <p:nvPr/>
        </p:nvSpPr>
        <p:spPr bwMode="auto">
          <a:xfrm rot="-5411349">
            <a:off x="1181100" y="2476500"/>
            <a:ext cx="2895600" cy="3124200"/>
          </a:xfrm>
          <a:prstGeom prst="rtTriangl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02" name="AutoShape 39"/>
          <p:cNvSpPr>
            <a:spLocks noChangeArrowheads="1"/>
          </p:cNvSpPr>
          <p:nvPr/>
        </p:nvSpPr>
        <p:spPr bwMode="auto">
          <a:xfrm rot="5424946">
            <a:off x="1181100" y="2476500"/>
            <a:ext cx="2895600" cy="3124200"/>
          </a:xfrm>
          <a:prstGeom prst="rtTriangle">
            <a:avLst/>
          </a:prstGeom>
          <a:solidFill>
            <a:srgbClr val="0C3834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03" name="Line 40"/>
          <p:cNvSpPr>
            <a:spLocks noChangeShapeType="1"/>
          </p:cNvSpPr>
          <p:nvPr/>
        </p:nvSpPr>
        <p:spPr bwMode="auto">
          <a:xfrm>
            <a:off x="1066800" y="2590800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4" name="Line 42"/>
          <p:cNvSpPr>
            <a:spLocks noChangeShapeType="1"/>
          </p:cNvSpPr>
          <p:nvPr/>
        </p:nvSpPr>
        <p:spPr bwMode="auto">
          <a:xfrm flipV="1">
            <a:off x="1066800" y="5410200"/>
            <a:ext cx="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5" name="Line 45"/>
          <p:cNvSpPr>
            <a:spLocks noChangeShapeType="1"/>
          </p:cNvSpPr>
          <p:nvPr/>
        </p:nvSpPr>
        <p:spPr bwMode="auto">
          <a:xfrm flipV="1">
            <a:off x="1066800" y="2209800"/>
            <a:ext cx="0" cy="3733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6" name="Line 46"/>
          <p:cNvSpPr>
            <a:spLocks noChangeShapeType="1"/>
          </p:cNvSpPr>
          <p:nvPr/>
        </p:nvSpPr>
        <p:spPr bwMode="auto">
          <a:xfrm flipH="1" flipV="1">
            <a:off x="609600" y="5486400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47"/>
          <p:cNvSpPr>
            <a:spLocks noChangeShapeType="1"/>
          </p:cNvSpPr>
          <p:nvPr/>
        </p:nvSpPr>
        <p:spPr bwMode="auto">
          <a:xfrm flipV="1">
            <a:off x="1066800" y="2590800"/>
            <a:ext cx="3124200" cy="2895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51"/>
          <p:cNvSpPr txBox="1">
            <a:spLocks noChangeArrowheads="1"/>
          </p:cNvSpPr>
          <p:nvPr/>
        </p:nvSpPr>
        <p:spPr bwMode="auto">
          <a:xfrm>
            <a:off x="2743200" y="4343400"/>
            <a:ext cx="10461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33809" name="AutoShape 55"/>
          <p:cNvSpPr>
            <a:spLocks noChangeArrowheads="1"/>
          </p:cNvSpPr>
          <p:nvPr/>
        </p:nvSpPr>
        <p:spPr bwMode="auto">
          <a:xfrm rot="-5411349">
            <a:off x="5524500" y="2476500"/>
            <a:ext cx="2895600" cy="3124200"/>
          </a:xfrm>
          <a:prstGeom prst="rtTriangle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10" name="AutoShape 56"/>
          <p:cNvSpPr>
            <a:spLocks noChangeArrowheads="1"/>
          </p:cNvSpPr>
          <p:nvPr/>
        </p:nvSpPr>
        <p:spPr bwMode="auto">
          <a:xfrm rot="5424946">
            <a:off x="5524500" y="2476500"/>
            <a:ext cx="2895600" cy="3124200"/>
          </a:xfrm>
          <a:prstGeom prst="rtTriangle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27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811" name="Line 57"/>
          <p:cNvSpPr>
            <a:spLocks noChangeShapeType="1"/>
          </p:cNvSpPr>
          <p:nvPr/>
        </p:nvSpPr>
        <p:spPr bwMode="auto">
          <a:xfrm>
            <a:off x="5410200" y="2590800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2" name="Line 58"/>
          <p:cNvSpPr>
            <a:spLocks noChangeShapeType="1"/>
          </p:cNvSpPr>
          <p:nvPr/>
        </p:nvSpPr>
        <p:spPr bwMode="auto">
          <a:xfrm flipV="1">
            <a:off x="5410200" y="5410200"/>
            <a:ext cx="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3" name="Line 59"/>
          <p:cNvSpPr>
            <a:spLocks noChangeShapeType="1"/>
          </p:cNvSpPr>
          <p:nvPr/>
        </p:nvSpPr>
        <p:spPr bwMode="auto">
          <a:xfrm flipV="1">
            <a:off x="5410200" y="2209800"/>
            <a:ext cx="0" cy="3733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4" name="Line 60"/>
          <p:cNvSpPr>
            <a:spLocks noChangeShapeType="1"/>
          </p:cNvSpPr>
          <p:nvPr/>
        </p:nvSpPr>
        <p:spPr bwMode="auto">
          <a:xfrm flipH="1" flipV="1">
            <a:off x="4953000" y="5486400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5" name="Text Box 62"/>
          <p:cNvSpPr txBox="1">
            <a:spLocks noChangeArrowheads="1"/>
          </p:cNvSpPr>
          <p:nvPr/>
        </p:nvSpPr>
        <p:spPr bwMode="auto">
          <a:xfrm>
            <a:off x="7162800" y="4343400"/>
            <a:ext cx="10461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33816" name="Text Box 63"/>
          <p:cNvSpPr txBox="1">
            <a:spLocks noChangeArrowheads="1"/>
          </p:cNvSpPr>
          <p:nvPr/>
        </p:nvSpPr>
        <p:spPr bwMode="auto">
          <a:xfrm>
            <a:off x="5943600" y="3429000"/>
            <a:ext cx="96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Reject</a:t>
            </a:r>
          </a:p>
        </p:txBody>
      </p:sp>
      <p:sp>
        <p:nvSpPr>
          <p:cNvPr id="33817" name="Rectangle 66"/>
          <p:cNvSpPr>
            <a:spLocks noChangeArrowheads="1"/>
          </p:cNvSpPr>
          <p:nvPr/>
        </p:nvSpPr>
        <p:spPr bwMode="auto">
          <a:xfrm>
            <a:off x="1676400" y="3429000"/>
            <a:ext cx="960438" cy="2016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Reject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Information Retrieval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1534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Information Retrieval (IR):</a:t>
            </a:r>
            <a:r>
              <a:rPr lang="en-US" sz="2400" smtClean="0"/>
              <a:t> retrieving desired information from textual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Library Science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Digital Libraries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Web Search Engines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Traditionally keyword based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Sample query: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/>
              <a:t>Find all documents about “data mining”.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i="1" smtClean="0">
                <a:solidFill>
                  <a:schemeClr val="accent2"/>
                </a:solidFill>
              </a:rPr>
              <a:t>DM:  Similarity measures; 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i="1" smtClean="0">
                <a:solidFill>
                  <a:schemeClr val="accent2"/>
                </a:solidFill>
              </a:rPr>
              <a:t>     Mine text/Web data.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endParaRPr lang="en-US" sz="2000" b="1" i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Information Retrieval (cont’d)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7772400" cy="460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i="1" smtClean="0">
                <a:solidFill>
                  <a:schemeClr val="tx2"/>
                </a:solidFill>
              </a:rPr>
              <a:t>Similarity:</a:t>
            </a:r>
            <a:r>
              <a:rPr lang="en-US" smtClean="0"/>
              <a:t> measure of how close a query is to a document.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Documents which are “close enough” are retrieved.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Metrics: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b="1" i="1" smtClean="0">
                <a:solidFill>
                  <a:schemeClr val="tx2"/>
                </a:solidFill>
              </a:rPr>
              <a:t>Precision</a:t>
            </a:r>
            <a:r>
              <a:rPr lang="en-US" sz="3200" smtClean="0"/>
              <a:t> = |Relevant and Retrieved|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3200" smtClean="0"/>
              <a:t>				            |Retrieved|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i="1" smtClean="0">
                <a:solidFill>
                  <a:schemeClr val="tx2"/>
                </a:solidFill>
              </a:rPr>
              <a:t>Recall</a:t>
            </a:r>
            <a:r>
              <a:rPr lang="en-US" sz="3200" b="1" i="1" smtClean="0">
                <a:solidFill>
                  <a:schemeClr val="accent2"/>
                </a:solidFill>
              </a:rPr>
              <a:t> </a:t>
            </a:r>
            <a:r>
              <a:rPr lang="en-US" sz="3200" smtClean="0"/>
              <a:t>=  |Relevant and Retrieved|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3200" smtClean="0"/>
              <a:t>				        |Relevant|</a:t>
            </a:r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3810000" y="4572000"/>
            <a:ext cx="441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>
            <a:off x="3276600" y="5562600"/>
            <a:ext cx="44196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IR Query Result Measures and Classification</a:t>
            </a:r>
          </a:p>
        </p:txBody>
      </p:sp>
      <p:pic>
        <p:nvPicPr>
          <p:cNvPr id="36869" name="Picture 5" descr="C:\Documents and Settings\Administrator\Desktop\venn.gi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6800" y="2438400"/>
            <a:ext cx="3108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 descr="C:\Documents and Settings\Administrator\Desktop\venncl.gif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197475" y="2438400"/>
            <a:ext cx="3108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406650" y="5638800"/>
            <a:ext cx="48895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</a:rPr>
              <a:t>IR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776913" y="5638800"/>
            <a:ext cx="1982787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</a:rPr>
              <a:t>Classification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Data Mining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Gaming</a:t>
            </a:r>
          </a:p>
          <a:p>
            <a:r>
              <a:rPr lang="en-US" smtClean="0"/>
              <a:t>Business</a:t>
            </a:r>
          </a:p>
          <a:p>
            <a:pPr lvl="1"/>
            <a:r>
              <a:rPr lang="en-US" smtClean="0"/>
              <a:t>CRM</a:t>
            </a:r>
          </a:p>
          <a:p>
            <a:pPr lvl="1"/>
            <a:r>
              <a:rPr lang="en-US" smtClean="0"/>
              <a:t>Market Basket Analysis</a:t>
            </a:r>
          </a:p>
          <a:p>
            <a:pPr lvl="1"/>
            <a:r>
              <a:rPr lang="en-US" smtClean="0"/>
              <a:t>Decision Making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Dimensional Modeling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48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View data in a hierarchical manner more as business executives might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Useful in decision support systems and mining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i="1" smtClean="0">
                <a:solidFill>
                  <a:schemeClr val="tx2"/>
                </a:solidFill>
              </a:rPr>
              <a:t>Dimension:</a:t>
            </a:r>
            <a:r>
              <a:rPr lang="en-US" sz="2800" smtClean="0"/>
              <a:t> collection of logically related attributes; axis for modeling data.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i="1" smtClean="0">
                <a:solidFill>
                  <a:schemeClr val="tx2"/>
                </a:solidFill>
              </a:rPr>
              <a:t>Facts:</a:t>
            </a:r>
            <a:r>
              <a:rPr lang="en-US" sz="2800" smtClean="0"/>
              <a:t> data stored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Ex: Dimensions – products, locations, date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		 Facts – quantity, unit price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i="1" smtClean="0">
                <a:solidFill>
                  <a:schemeClr val="accent2"/>
                </a:solidFill>
              </a:rPr>
              <a:t>DM: May view data as dimensional.</a:t>
            </a:r>
          </a:p>
          <a:p>
            <a:pPr eaLnBrk="1" hangingPunct="1">
              <a:defRPr/>
            </a:pPr>
            <a:endParaRPr lang="en-US" b="1" i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Relational View of Data</a:t>
            </a:r>
          </a:p>
        </p:txBody>
      </p:sp>
      <p:graphicFrame>
        <p:nvGraphicFramePr>
          <p:cNvPr id="2051" name="Object 119"/>
          <p:cNvGraphicFramePr>
            <a:graphicFrameLocks noChangeAspect="1"/>
          </p:cNvGraphicFramePr>
          <p:nvPr/>
        </p:nvGraphicFramePr>
        <p:xfrm>
          <a:off x="933450" y="1676400"/>
          <a:ext cx="7275513" cy="5037138"/>
        </p:xfrm>
        <a:graphic>
          <a:graphicData uri="http://schemas.openxmlformats.org/presentationml/2006/ole">
            <p:oleObj spid="_x0000_s43011" name="Document" r:id="rId3" imgW="6240600" imgH="4516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Dimensional Modeling Queries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smtClean="0">
                <a:solidFill>
                  <a:schemeClr val="tx2"/>
                </a:solidFill>
              </a:rPr>
              <a:t>Roll Up:</a:t>
            </a:r>
            <a:r>
              <a:rPr lang="en-US" smtClean="0"/>
              <a:t>  more general dimension</a:t>
            </a:r>
          </a:p>
          <a:p>
            <a:pPr eaLnBrk="1" hangingPunct="1">
              <a:defRPr/>
            </a:pPr>
            <a:r>
              <a:rPr lang="en-US" b="1" i="1" smtClean="0">
                <a:solidFill>
                  <a:schemeClr val="tx2"/>
                </a:solidFill>
              </a:rPr>
              <a:t>Drill Down:</a:t>
            </a:r>
            <a:r>
              <a:rPr lang="en-US" smtClean="0"/>
              <a:t>  more specific dimension</a:t>
            </a:r>
          </a:p>
          <a:p>
            <a:pPr eaLnBrk="1" hangingPunct="1">
              <a:defRPr/>
            </a:pPr>
            <a:r>
              <a:rPr lang="en-US" smtClean="0"/>
              <a:t>Dimension (Aggregation) Hierarchy</a:t>
            </a:r>
          </a:p>
          <a:p>
            <a:pPr eaLnBrk="1" hangingPunct="1">
              <a:defRPr/>
            </a:pPr>
            <a:r>
              <a:rPr lang="en-US" smtClean="0"/>
              <a:t>SQL uses aggregation</a:t>
            </a:r>
          </a:p>
          <a:p>
            <a:pPr eaLnBrk="1" hangingPunct="1">
              <a:defRPr/>
            </a:pPr>
            <a:r>
              <a:rPr lang="en-US" b="1" i="1" smtClean="0">
                <a:solidFill>
                  <a:schemeClr val="tx2"/>
                </a:solidFill>
              </a:rPr>
              <a:t>Decision Support Systems (DSS):</a:t>
            </a:r>
            <a:r>
              <a:rPr lang="en-US" smtClean="0"/>
              <a:t> Computer systems and tools to assist managers in making decisions and solving problems.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Cube view of Data</a:t>
            </a:r>
          </a:p>
        </p:txBody>
      </p:sp>
      <p:pic>
        <p:nvPicPr>
          <p:cNvPr id="39941" name="Picture 16" descr="C:\Documents and Settings\Administrator\Desktop\cube.gif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1371600" y="1447800"/>
            <a:ext cx="6553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Aggregation Hierarchies</a:t>
            </a:r>
          </a:p>
        </p:txBody>
      </p:sp>
      <p:pic>
        <p:nvPicPr>
          <p:cNvPr id="40965" name="Picture 3" descr="C:\Documents and Settings\Administrator\Desktop\aggr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95413"/>
            <a:ext cx="5715000" cy="46196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Star Schema</a:t>
            </a:r>
          </a:p>
        </p:txBody>
      </p:sp>
      <p:pic>
        <p:nvPicPr>
          <p:cNvPr id="41989" name="Picture 20" descr="C:\Documents and Settings\Administrator\Desktop\sta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447800"/>
            <a:ext cx="7267575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OLAP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Online Analytic Processing (OLAP):</a:t>
            </a:r>
            <a:r>
              <a:rPr lang="en-US" sz="2400" smtClean="0"/>
              <a:t> provides more complex queries than OLTP.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OnLine Transaction Processing (OLTP):</a:t>
            </a:r>
            <a:r>
              <a:rPr lang="en-US" sz="2400" smtClean="0"/>
              <a:t> traditional database/transaction processing.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Dimensional data; cube view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Visualization of operations: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i="1" smtClean="0">
                <a:solidFill>
                  <a:schemeClr val="tx2"/>
                </a:solidFill>
              </a:rPr>
              <a:t>Slice:</a:t>
            </a:r>
            <a:r>
              <a:rPr lang="en-US" sz="2000" smtClean="0"/>
              <a:t> examine sub-cube.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i="1" smtClean="0">
                <a:solidFill>
                  <a:schemeClr val="tx2"/>
                </a:solidFill>
              </a:rPr>
              <a:t>Dice:</a:t>
            </a:r>
            <a:r>
              <a:rPr lang="en-US" sz="2000" smtClean="0"/>
              <a:t> rotate cube to look at another dimension.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i="1" smtClean="0">
                <a:solidFill>
                  <a:schemeClr val="tx2"/>
                </a:solidFill>
              </a:rPr>
              <a:t>Roll Up/Drill Down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b="1" i="1" smtClean="0">
              <a:solidFill>
                <a:schemeClr val="tx2"/>
              </a:solidFill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i="1" smtClean="0">
                <a:solidFill>
                  <a:schemeClr val="accent2"/>
                </a:solidFill>
              </a:rPr>
              <a:t>DM:  May use OLAP queries.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OLAP Operations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Roll up</a:t>
            </a:r>
          </a:p>
          <a:p>
            <a:r>
              <a:rPr lang="en-US" dirty="0" smtClean="0"/>
              <a:t>Drill Down</a:t>
            </a:r>
          </a:p>
          <a:p>
            <a:r>
              <a:rPr lang="en-US" dirty="0" smtClean="0"/>
              <a:t>Slice</a:t>
            </a:r>
          </a:p>
          <a:p>
            <a:r>
              <a:rPr lang="en-US" dirty="0" smtClean="0"/>
              <a:t>Dice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Few More….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4724400"/>
          </a:xfrm>
        </p:spPr>
        <p:txBody>
          <a:bodyPr/>
          <a:lstStyle/>
          <a:p>
            <a:r>
              <a:rPr lang="en-US" dirty="0" smtClean="0"/>
              <a:t>Science and Engineering:  bioinformatics, genetics, medicine, education and electrical power engineering</a:t>
            </a:r>
          </a:p>
          <a:p>
            <a:r>
              <a:rPr lang="en-US" dirty="0" smtClean="0"/>
              <a:t>Human Rights: Government Records</a:t>
            </a:r>
          </a:p>
          <a:p>
            <a:r>
              <a:rPr lang="en-US" dirty="0" smtClean="0"/>
              <a:t>Sensor Data Mining: Ex: air pollution monitoring</a:t>
            </a:r>
          </a:p>
          <a:p>
            <a:r>
              <a:rPr lang="en-US" dirty="0" smtClean="0"/>
              <a:t>Music data mining:  to discover relevant similarities among music corpora (radio lists, CD databases) for the purpose of classifying music into genres in a more objective manner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Objective: Fit data to a model</a:t>
            </a:r>
          </a:p>
          <a:p>
            <a:pPr eaLnBrk="1" hangingPunct="1"/>
            <a:r>
              <a:rPr lang="en-US" smtClean="0"/>
              <a:t>Potential Result: Higher-level meta information that may not be obvious when looking at raw data</a:t>
            </a:r>
          </a:p>
          <a:p>
            <a:pPr eaLnBrk="1" hangingPunct="1"/>
            <a:r>
              <a:rPr lang="en-US" smtClean="0"/>
              <a:t>Similar terms</a:t>
            </a:r>
          </a:p>
          <a:p>
            <a:pPr lvl="1" eaLnBrk="1" hangingPunct="1"/>
            <a:r>
              <a:rPr lang="en-US" smtClean="0"/>
              <a:t>Exploratory data analysis</a:t>
            </a:r>
          </a:p>
          <a:p>
            <a:pPr lvl="1" eaLnBrk="1" hangingPunct="1"/>
            <a:r>
              <a:rPr lang="en-US" smtClean="0"/>
              <a:t>Data driven discovery</a:t>
            </a:r>
          </a:p>
          <a:p>
            <a:pPr lvl="1" eaLnBrk="1" hangingPunct="1"/>
            <a:r>
              <a:rPr lang="en-US" smtClean="0"/>
              <a:t>Deductive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Objective:  Fit Data to a Model</a:t>
            </a:r>
          </a:p>
          <a:p>
            <a:pPr lvl="1" eaLnBrk="1" hangingPunct="1"/>
            <a:r>
              <a:rPr lang="en-US" sz="2400" smtClean="0"/>
              <a:t>Descriptive</a:t>
            </a:r>
          </a:p>
          <a:p>
            <a:pPr lvl="1" eaLnBrk="1" hangingPunct="1"/>
            <a:r>
              <a:rPr lang="en-US" sz="2400" smtClean="0"/>
              <a:t>Predictive</a:t>
            </a:r>
          </a:p>
          <a:p>
            <a:pPr eaLnBrk="1" hangingPunct="1"/>
            <a:r>
              <a:rPr lang="en-US" sz="2800" smtClean="0"/>
              <a:t>Preferential Questions </a:t>
            </a:r>
          </a:p>
          <a:p>
            <a:pPr lvl="1" eaLnBrk="1" hangingPunct="1"/>
            <a:r>
              <a:rPr lang="en-US" sz="2400" smtClean="0"/>
              <a:t>Which technique to choose?</a:t>
            </a:r>
          </a:p>
          <a:p>
            <a:pPr lvl="2" eaLnBrk="1" hangingPunct="1"/>
            <a:r>
              <a:rPr lang="en-US" sz="2000" smtClean="0"/>
              <a:t>Classification/Clustering</a:t>
            </a:r>
          </a:p>
          <a:p>
            <a:pPr lvl="2" eaLnBrk="1" hangingPunct="1"/>
            <a:r>
              <a:rPr lang="en-US" sz="2000" smtClean="0"/>
              <a:t>Answer: Depends on what you want to do with data?</a:t>
            </a:r>
          </a:p>
          <a:p>
            <a:pPr lvl="1" eaLnBrk="1" hangingPunct="1"/>
            <a:r>
              <a:rPr lang="en-US" sz="2400" smtClean="0"/>
              <a:t>Search Strategy – Technique to search the data</a:t>
            </a:r>
          </a:p>
          <a:p>
            <a:pPr lvl="2" eaLnBrk="1" hangingPunct="1"/>
            <a:r>
              <a:rPr lang="en-US" sz="2000" smtClean="0"/>
              <a:t>Interface? Query Language?</a:t>
            </a:r>
          </a:p>
          <a:p>
            <a:pPr lvl="2" eaLnBrk="1" hangingPunct="1"/>
            <a:r>
              <a:rPr lang="en-US" sz="2000" smtClean="0"/>
              <a:t>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Database Processing vs. Data Mining Processing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57200" y="2022475"/>
            <a:ext cx="4033838" cy="1393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Well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SQL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4724400" y="1981200"/>
            <a:ext cx="4267200" cy="1447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Query</a:t>
            </a:r>
          </a:p>
          <a:p>
            <a:pPr lvl="1" eaLnBrk="1" hangingPunct="1"/>
            <a:r>
              <a:rPr lang="en-US" dirty="0" smtClean="0"/>
              <a:t>Poorly defined</a:t>
            </a:r>
          </a:p>
          <a:p>
            <a:pPr lvl="1" eaLnBrk="1" hangingPunct="1"/>
            <a:r>
              <a:rPr lang="en-US" dirty="0" smtClean="0"/>
              <a:t>No precise query language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3429000"/>
            <a:ext cx="3429000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838200" y="5029200"/>
            <a:ext cx="2438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85800" y="4572000"/>
            <a:ext cx="3581400" cy="14096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Output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Precise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Subset of database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800600" y="4267200"/>
            <a:ext cx="4114800" cy="23329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Output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Fuzzy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Not a subset of database</a:t>
            </a:r>
          </a:p>
          <a:p>
            <a:pPr algn="ctr">
              <a:spcBef>
                <a:spcPct val="50000"/>
              </a:spcBef>
              <a:defRPr/>
            </a:pPr>
            <a:endParaRPr lang="en-US" sz="2400" dirty="0">
              <a:solidFill>
                <a:schemeClr val="folHlin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2171700" y="4152900"/>
            <a:ext cx="4801394" cy="79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autoUpdateAnimBg="0"/>
      <p:bldP spid="15369" grpId="0" autoUpdateAnimBg="0"/>
      <p:bldP spid="15371" grpId="0" autoUpdateAnimBg="0"/>
      <p:bldP spid="153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pPr eaLnBrk="1" hangingPunct="1"/>
            <a:r>
              <a:rPr lang="en-US" smtClean="0"/>
              <a:t>Query Examples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01738"/>
            <a:ext cx="7772400" cy="4454525"/>
          </a:xfrm>
        </p:spPr>
        <p:txBody>
          <a:bodyPr/>
          <a:lstStyle/>
          <a:p>
            <a:pPr eaLnBrk="1" hangingPunct="1"/>
            <a:r>
              <a:rPr lang="en-US" smtClean="0"/>
              <a:t>Database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Data Mining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-609600" y="2855913"/>
            <a:ext cx="8915400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Find all customers who have purchased milk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-609600" y="5422900"/>
            <a:ext cx="8763000" cy="749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Find all items which are frequently purchased with milk. (association rules)</a:t>
            </a:r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219200" y="1733550"/>
            <a:ext cx="7696200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credit applicants with last name of Smith.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62000" y="2146300"/>
            <a:ext cx="7239000" cy="749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Identify customers who have purchased more than $10,000 in the last month.</a:t>
            </a:r>
            <a:r>
              <a:rPr lang="en-US" sz="2000">
                <a:solidFill>
                  <a:schemeClr val="folHlink"/>
                </a:solidFill>
              </a:rPr>
              <a:t>   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2000" y="3962400"/>
            <a:ext cx="7010400" cy="804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Find all credit applicants who are poor credit risks. (classification)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-625475" y="4724400"/>
            <a:ext cx="8778875" cy="749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Identify customers with similar buying habits. (Clustering)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utoUpdateAnimBg="0"/>
      <p:bldP spid="18439" grpId="0" autoUpdateAnimBg="0"/>
      <p:bldP spid="18440" grpId="0" autoUpdateAnimBg="0"/>
      <p:bldP spid="18441" grpId="0" autoUpdateAnimBg="0"/>
      <p:bldP spid="184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Data Mining Models and Tasks</a:t>
            </a:r>
          </a:p>
        </p:txBody>
      </p:sp>
      <p:pic>
        <p:nvPicPr>
          <p:cNvPr id="11267" name="Picture 3" descr="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911350"/>
            <a:ext cx="8437563" cy="33464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4915</TotalTime>
  <Words>1021</Words>
  <Application>Microsoft Office PowerPoint</Application>
  <PresentationFormat>On-screen Show (4:3)</PresentationFormat>
  <Paragraphs>249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Civic</vt:lpstr>
      <vt:lpstr>Artwork</vt:lpstr>
      <vt:lpstr>Microsoft Word Document</vt:lpstr>
      <vt:lpstr>Introduction to Data Mining</vt:lpstr>
      <vt:lpstr>Introduction</vt:lpstr>
      <vt:lpstr>Applications of Data Mining</vt:lpstr>
      <vt:lpstr>Few More….</vt:lpstr>
      <vt:lpstr>Data Mining  </vt:lpstr>
      <vt:lpstr>Data Mining Algorithm</vt:lpstr>
      <vt:lpstr>Database Processing vs. Data Mining Processing</vt:lpstr>
      <vt:lpstr>Query Examples</vt:lpstr>
      <vt:lpstr>Data Mining Models and Tasks</vt:lpstr>
      <vt:lpstr>Basic Data Mining Tasks</vt:lpstr>
      <vt:lpstr>Slide 11</vt:lpstr>
      <vt:lpstr>Basic Data Mining Tasks (cont’d)</vt:lpstr>
      <vt:lpstr>Time Series Analysis</vt:lpstr>
      <vt:lpstr>Data Mining Development</vt:lpstr>
      <vt:lpstr>Data Mining Metrics</vt:lpstr>
      <vt:lpstr>Data Mining vs. KDD</vt:lpstr>
      <vt:lpstr>KDD Process</vt:lpstr>
      <vt:lpstr>KDD Issues</vt:lpstr>
      <vt:lpstr>KDD Issues (cont’d)</vt:lpstr>
      <vt:lpstr>Social Implications of DM</vt:lpstr>
      <vt:lpstr>Related Concepts</vt:lpstr>
      <vt:lpstr>Related Concepts Outline</vt:lpstr>
      <vt:lpstr>DB &amp; OLTP Systems</vt:lpstr>
      <vt:lpstr>Fuzzy Sets and Logic</vt:lpstr>
      <vt:lpstr>Fuzzy Sets</vt:lpstr>
      <vt:lpstr>Classification/Prediction is Fuzzy</vt:lpstr>
      <vt:lpstr>Information Retrieval </vt:lpstr>
      <vt:lpstr>Information Retrieval (cont’d)</vt:lpstr>
      <vt:lpstr>IR Query Result Measures and Classification</vt:lpstr>
      <vt:lpstr>Dimensional Modeling</vt:lpstr>
      <vt:lpstr>Relational View of Data</vt:lpstr>
      <vt:lpstr>Dimensional Modeling Queries</vt:lpstr>
      <vt:lpstr>Cube view of Data</vt:lpstr>
      <vt:lpstr>Aggregation Hierarchies</vt:lpstr>
      <vt:lpstr>Star Schema</vt:lpstr>
      <vt:lpstr>OLAP</vt:lpstr>
      <vt:lpstr>OLAP Operations</vt:lpstr>
    </vt:vector>
  </TitlesOfParts>
  <Company>SMU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SEAS</dc:creator>
  <cp:lastModifiedBy>Kapil</cp:lastModifiedBy>
  <cp:revision>146</cp:revision>
  <dcterms:created xsi:type="dcterms:W3CDTF">2001-11-01T21:56:16Z</dcterms:created>
  <dcterms:modified xsi:type="dcterms:W3CDTF">2013-02-13T05:11:21Z</dcterms:modified>
</cp:coreProperties>
</file>