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58" r:id="rId4"/>
    <p:sldId id="265" r:id="rId5"/>
    <p:sldId id="261" r:id="rId6"/>
    <p:sldId id="259" r:id="rId7"/>
    <p:sldId id="260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80" r:id="rId25"/>
    <p:sldId id="281" r:id="rId26"/>
    <p:sldId id="282" r:id="rId27"/>
    <p:sldId id="283" r:id="rId28"/>
    <p:sldId id="284" r:id="rId29"/>
    <p:sldId id="279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118" autoAdjust="0"/>
    <p:restoredTop sz="94660"/>
  </p:normalViewPr>
  <p:slideViewPr>
    <p:cSldViewPr>
      <p:cViewPr varScale="1">
        <p:scale>
          <a:sx n="68" d="100"/>
          <a:sy n="68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79001974-4E63-4879-B7F5-68C68F6224F5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F942E1-0522-4554-B682-AA85D401B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1974-4E63-4879-B7F5-68C68F6224F5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942E1-0522-4554-B682-AA85D401B6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1974-4E63-4879-B7F5-68C68F6224F5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942E1-0522-4554-B682-AA85D401B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9001974-4E63-4879-B7F5-68C68F6224F5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3F942E1-0522-4554-B682-AA85D401B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1974-4E63-4879-B7F5-68C68F6224F5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F942E1-0522-4554-B682-AA85D401B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9001974-4E63-4879-B7F5-68C68F6224F5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3F942E1-0522-4554-B682-AA85D401B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9001974-4E63-4879-B7F5-68C68F6224F5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3F942E1-0522-4554-B682-AA85D401B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1974-4E63-4879-B7F5-68C68F6224F5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F942E1-0522-4554-B682-AA85D401B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1974-4E63-4879-B7F5-68C68F6224F5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F942E1-0522-4554-B682-AA85D401B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9001974-4E63-4879-B7F5-68C68F6224F5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3F942E1-0522-4554-B682-AA85D401B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79001974-4E63-4879-B7F5-68C68F6224F5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03F942E1-0522-4554-B682-AA85D401B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79001974-4E63-4879-B7F5-68C68F6224F5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03F942E1-0522-4554-B682-AA85D401B6B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Extraction, Transformation &amp; Loading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5031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6292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Immediate </a:t>
            </a:r>
            <a:r>
              <a:rPr lang="en-US" smtClean="0"/>
              <a:t>DATA Extraction</a:t>
            </a:r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20888"/>
            <a:ext cx="8305800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0565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304800"/>
            <a:ext cx="7696200" cy="838200"/>
          </a:xfrm>
        </p:spPr>
        <p:txBody>
          <a:bodyPr>
            <a:noAutofit/>
          </a:bodyPr>
          <a:lstStyle/>
          <a:p>
            <a:r>
              <a:rPr lang="en-US" sz="2800" dirty="0"/>
              <a:t>Deferred data </a:t>
            </a:r>
            <a:r>
              <a:rPr lang="en-US" sz="2800" dirty="0" smtClean="0"/>
              <a:t>extraction</a:t>
            </a:r>
            <a:endParaRPr lang="en-US" sz="28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1397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Data Transformation</a:t>
            </a:r>
            <a:endParaRPr lang="en-US" sz="2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663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n-US" sz="4400" dirty="0" smtClean="0"/>
              <a:t>Selection</a:t>
            </a:r>
          </a:p>
          <a:p>
            <a:pPr marL="457200" indent="-457200" algn="l">
              <a:buAutoNum type="arabicPeriod"/>
            </a:pPr>
            <a:r>
              <a:rPr lang="en-US" sz="4400" dirty="0" smtClean="0"/>
              <a:t>Splitting/Joining</a:t>
            </a:r>
          </a:p>
          <a:p>
            <a:pPr marL="457200" indent="-457200" algn="l">
              <a:buAutoNum type="arabicPeriod"/>
            </a:pPr>
            <a:r>
              <a:rPr lang="en-US" sz="4400" dirty="0" smtClean="0"/>
              <a:t>Conversion</a:t>
            </a:r>
          </a:p>
          <a:p>
            <a:pPr marL="457200" indent="-457200" algn="l">
              <a:buAutoNum type="arabicPeriod"/>
            </a:pPr>
            <a:r>
              <a:rPr lang="en-US" sz="4400" dirty="0" smtClean="0"/>
              <a:t>Summarization</a:t>
            </a:r>
          </a:p>
          <a:p>
            <a:pPr marL="457200" indent="-457200" algn="l">
              <a:buAutoNum type="arabicPeriod"/>
            </a:pPr>
            <a:r>
              <a:rPr lang="en-US" sz="4400" dirty="0" smtClean="0"/>
              <a:t>Enrichment</a:t>
            </a:r>
            <a:endParaRPr lang="en-US" sz="4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Basic Tasks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223000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n-US" sz="2800" dirty="0" smtClean="0"/>
              <a:t>Format Revision</a:t>
            </a:r>
          </a:p>
          <a:p>
            <a:pPr marL="457200" indent="-457200" algn="l">
              <a:buAutoNum type="arabicPeriod"/>
            </a:pPr>
            <a:r>
              <a:rPr lang="en-US" sz="2800" dirty="0" smtClean="0"/>
              <a:t>Decoding of fields</a:t>
            </a:r>
          </a:p>
          <a:p>
            <a:pPr marL="457200" indent="-457200" algn="l">
              <a:buAutoNum type="arabicPeriod"/>
            </a:pPr>
            <a:r>
              <a:rPr lang="en-US" sz="2800" dirty="0" smtClean="0"/>
              <a:t>Calculated and Derived Values</a:t>
            </a:r>
          </a:p>
          <a:p>
            <a:pPr marL="457200" indent="-457200" algn="l">
              <a:buAutoNum type="arabicPeriod"/>
            </a:pPr>
            <a:r>
              <a:rPr lang="en-US" sz="2800" dirty="0" smtClean="0"/>
              <a:t>Splitting of Single Fields</a:t>
            </a:r>
          </a:p>
          <a:p>
            <a:pPr marL="457200" indent="-457200" algn="l">
              <a:buAutoNum type="arabicPeriod"/>
            </a:pPr>
            <a:r>
              <a:rPr lang="en-US" sz="2800" dirty="0" smtClean="0"/>
              <a:t>Merging of Information</a:t>
            </a:r>
          </a:p>
          <a:p>
            <a:pPr marL="342900" indent="-342900" algn="l">
              <a:buFont typeface="Wingdings"/>
              <a:buChar char="à"/>
            </a:pPr>
            <a:r>
              <a:rPr lang="en-US" sz="2800" dirty="0" smtClean="0">
                <a:sym typeface="Wingdings" pitchFamily="2" charset="2"/>
              </a:rPr>
              <a:t>Note: It is not opposite of Splitting… Merging means Merging from various sources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0" y="975360"/>
            <a:ext cx="4724400" cy="701040"/>
          </a:xfrm>
        </p:spPr>
        <p:txBody>
          <a:bodyPr>
            <a:noAutofit/>
          </a:bodyPr>
          <a:lstStyle/>
          <a:p>
            <a:r>
              <a:rPr lang="en-US" sz="2400" dirty="0" smtClean="0"/>
              <a:t>Major Transformation Types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74270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>
                <a:sym typeface="Wingdings" pitchFamily="2" charset="2"/>
              </a:rPr>
              <a:t>7. Character set conversion(EBCDIC ASCII)</a:t>
            </a:r>
          </a:p>
          <a:p>
            <a:pPr algn="l"/>
            <a:r>
              <a:rPr lang="en-US" sz="3200" dirty="0">
                <a:sym typeface="Wingdings" pitchFamily="2" charset="2"/>
              </a:rPr>
              <a:t> 8. Conversion of units o Measurement</a:t>
            </a:r>
          </a:p>
          <a:p>
            <a:pPr algn="l"/>
            <a:r>
              <a:rPr lang="en-US" sz="3200" dirty="0">
                <a:sym typeface="Wingdings" pitchFamily="2" charset="2"/>
              </a:rPr>
              <a:t>9. Date-Time Conversion</a:t>
            </a:r>
          </a:p>
          <a:p>
            <a:pPr algn="l"/>
            <a:r>
              <a:rPr lang="en-US" sz="3200" dirty="0">
                <a:sym typeface="Wingdings" pitchFamily="2" charset="2"/>
              </a:rPr>
              <a:t>10. </a:t>
            </a:r>
            <a:r>
              <a:rPr lang="en-US" sz="3200" dirty="0" err="1" smtClean="0">
                <a:sym typeface="Wingdings" pitchFamily="2" charset="2"/>
              </a:rPr>
              <a:t>Deduplication</a:t>
            </a:r>
            <a:endParaRPr lang="en-US" sz="3200" dirty="0" smtClean="0">
              <a:sym typeface="Wingdings" pitchFamily="2" charset="2"/>
            </a:endParaRPr>
          </a:p>
          <a:p>
            <a:pPr algn="l"/>
            <a:r>
              <a:rPr lang="en-US" sz="3200" dirty="0" smtClean="0">
                <a:sym typeface="Wingdings" pitchFamily="2" charset="2"/>
              </a:rPr>
              <a:t>11. Key Restructuring</a:t>
            </a:r>
            <a:endParaRPr lang="en-US" sz="3200" dirty="0">
              <a:sym typeface="Wingdings" pitchFamily="2" charset="2"/>
            </a:endParaRPr>
          </a:p>
          <a:p>
            <a:pPr algn="l"/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ContInued</a:t>
            </a:r>
            <a:r>
              <a:rPr lang="en-US" dirty="0" smtClean="0"/>
              <a:t>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8589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0" y="533400"/>
            <a:ext cx="6019800" cy="701040"/>
          </a:xfrm>
        </p:spPr>
        <p:txBody>
          <a:bodyPr>
            <a:noAutofit/>
          </a:bodyPr>
          <a:lstStyle/>
          <a:p>
            <a:r>
              <a:rPr lang="en-US" sz="3200" dirty="0" smtClean="0"/>
              <a:t>Key Restructuring</a:t>
            </a:r>
            <a:endParaRPr lang="en-US" sz="32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97235"/>
            <a:ext cx="8381999" cy="4926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3862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/>
          <a:p>
            <a:r>
              <a:rPr sz="3200"/>
              <a:t>Data Loading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l">
              <a:buFont typeface="Wingdings" pitchFamily="2" charset="2"/>
              <a:buChar char="q"/>
            </a:pPr>
            <a:r>
              <a:rPr lang="en-US" sz="2800" b="1" i="1" u="sng" dirty="0" smtClean="0"/>
              <a:t>Initial Load</a:t>
            </a:r>
            <a:r>
              <a:rPr lang="en-US" sz="2800" dirty="0" smtClean="0"/>
              <a:t>—Populating all the data warehouse tables for the very first time</a:t>
            </a:r>
          </a:p>
          <a:p>
            <a:pPr algn="l">
              <a:buFont typeface="Wingdings" pitchFamily="2" charset="2"/>
              <a:buChar char="q"/>
            </a:pPr>
            <a:r>
              <a:rPr lang="en-US" sz="2800" b="1" i="1" u="sng" dirty="0" smtClean="0"/>
              <a:t>Incremental Load</a:t>
            </a:r>
            <a:r>
              <a:rPr lang="en-US" sz="2800" dirty="0" smtClean="0"/>
              <a:t>—Applying ongoing changes as necessary in a periodic manner</a:t>
            </a:r>
          </a:p>
          <a:p>
            <a:pPr algn="l">
              <a:buFont typeface="Wingdings" pitchFamily="2" charset="2"/>
              <a:buChar char="q"/>
            </a:pPr>
            <a:r>
              <a:rPr lang="en-US" sz="2800" b="1" i="1" u="sng" dirty="0" smtClean="0"/>
              <a:t>Full Refresh </a:t>
            </a:r>
            <a:r>
              <a:rPr lang="en-US" sz="2800" dirty="0" smtClean="0"/>
              <a:t>— Completely erasing the contents of one or more tables and reloading with fresh data (initial load is a refresh of all the tables)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Terms in Use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39106"/>
            <a:ext cx="8382000" cy="4661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Steps in ETL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836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4600" y="228600"/>
            <a:ext cx="4114800" cy="701040"/>
          </a:xfrm>
        </p:spPr>
        <p:txBody>
          <a:bodyPr/>
          <a:lstStyle/>
          <a:p>
            <a:r>
              <a:rPr lang="en-US" dirty="0" smtClean="0"/>
              <a:t>Modes of Applying Data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76400"/>
            <a:ext cx="7772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Creation of Indexes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0" y="304800"/>
            <a:ext cx="4114800" cy="701040"/>
          </a:xfrm>
        </p:spPr>
        <p:txBody>
          <a:bodyPr/>
          <a:lstStyle/>
          <a:p>
            <a:r>
              <a:rPr lang="en-US" dirty="0" smtClean="0"/>
              <a:t>Refresh and Load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981200"/>
            <a:ext cx="7924799" cy="449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3048000"/>
            <a:ext cx="4648200" cy="1371600"/>
          </a:xfrm>
        </p:spPr>
        <p:txBody>
          <a:bodyPr>
            <a:normAutofit/>
          </a:bodyPr>
          <a:lstStyle/>
          <a:p>
            <a:r>
              <a:rPr sz="2400" smtClean="0"/>
              <a:t>Now what "</a:t>
            </a:r>
            <a:r>
              <a:rPr sz="2400" u="sng" smtClean="0"/>
              <a:t>we</a:t>
            </a:r>
            <a:r>
              <a:rPr sz="2400" smtClean="0"/>
              <a:t> "missed when "</a:t>
            </a:r>
            <a:r>
              <a:rPr sz="2400" u="sng" smtClean="0"/>
              <a:t>you</a:t>
            </a:r>
            <a:r>
              <a:rPr sz="2400" smtClean="0"/>
              <a:t>" were shouting</a:t>
            </a:r>
            <a:r>
              <a:rPr lang="en-US" sz="2000" dirty="0" smtClean="0"/>
              <a:t>……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52400"/>
            <a:ext cx="3581400" cy="731520"/>
          </a:xfrm>
          <a:extLst>
            <a:ext uri="{909E8E84-426E-40DD-AFC4-6F175D3DCCD1}"/>
            <a:ext uri="{91240B29-F687-4F45-9708-019B960494DF}"/>
          </a:extLst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dirty="0" smtClean="0"/>
              <a:t>Fact table sizes</a:t>
            </a:r>
            <a:endParaRPr lang="en-IN" dirty="0"/>
          </a:p>
        </p:txBody>
      </p:sp>
      <p:pic>
        <p:nvPicPr>
          <p:cNvPr id="532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066800"/>
            <a:ext cx="7910513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5791200"/>
            <a:ext cx="5791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33600" y="304800"/>
            <a:ext cx="4419600" cy="914400"/>
          </a:xfrm>
          <a:extLst>
            <a:ext uri="{909E8E84-426E-40DD-AFC4-6F175D3DCCD1}"/>
            <a:ext uri="{91240B29-F687-4F45-9708-019B960494DF}"/>
          </a:extLst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Aggregate fact table and derived dimension table</a:t>
            </a:r>
            <a:endParaRPr lang="en-IN" dirty="0"/>
          </a:p>
        </p:txBody>
      </p:sp>
      <p:pic>
        <p:nvPicPr>
          <p:cNvPr id="5632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447800"/>
            <a:ext cx="7839075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Forming Aggregate fact tables</a:t>
            </a:r>
            <a:endParaRPr lang="en-IN" smtClean="0"/>
          </a:p>
        </p:txBody>
      </p:sp>
      <p:pic>
        <p:nvPicPr>
          <p:cNvPr id="55299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304800" y="1935163"/>
            <a:ext cx="8763000" cy="43894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pPr eaLnBrk="1" hangingPunct="1"/>
            <a:r>
              <a:rPr lang="en-US" smtClean="0"/>
              <a:t>Fact Constellation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600" dirty="0" smtClean="0"/>
              <a:t>Multiple fact tables share dimension tables.</a:t>
            </a:r>
          </a:p>
          <a:p>
            <a:pPr eaLnBrk="1" hangingPunct="1"/>
            <a:r>
              <a:rPr lang="en-US" sz="3600" dirty="0" smtClean="0"/>
              <a:t>This schema is viewed as collection of stars hence called galaxy schema or fact constellation.</a:t>
            </a:r>
          </a:p>
          <a:p>
            <a:pPr eaLnBrk="1" hangingPunct="1"/>
            <a:r>
              <a:rPr lang="en-US" sz="3600" dirty="0" smtClean="0"/>
              <a:t>Sophisticated application requires such schema.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838200"/>
          </a:xfrm>
          <a:extLst>
            <a:ext uri="{909E8E84-426E-40DD-AFC4-6F175D3DCCD1}"/>
            <a:ext uri="{91240B29-F687-4F45-9708-019B960494DF}"/>
          </a:extLst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/>
              <a:t>Fact </a:t>
            </a:r>
            <a:r>
              <a:rPr lang="en-US" sz="4000" dirty="0" smtClean="0"/>
              <a:t>Constellation</a:t>
            </a:r>
            <a:endParaRPr lang="en-US" sz="4000" dirty="0"/>
          </a:p>
        </p:txBody>
      </p:sp>
      <p:pic>
        <p:nvPicPr>
          <p:cNvPr id="58371" name="Picture 7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00200"/>
            <a:ext cx="815340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05000"/>
            <a:ext cx="8077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524000"/>
            <a:ext cx="8229600" cy="4876800"/>
          </a:xfrm>
        </p:spPr>
        <p:txBody>
          <a:bodyPr>
            <a:noAutofit/>
          </a:bodyPr>
          <a:lstStyle/>
          <a:p>
            <a:pPr algn="l">
              <a:buFont typeface="Wingdings" pitchFamily="2" charset="2"/>
              <a:buChar char="v"/>
            </a:pPr>
            <a:r>
              <a:rPr lang="en-US" sz="3000" dirty="0"/>
              <a:t> Combine several source data structures into a single row in the target database </a:t>
            </a:r>
            <a:r>
              <a:rPr lang="en-US" sz="3000" dirty="0" smtClean="0"/>
              <a:t>of the </a:t>
            </a:r>
            <a:r>
              <a:rPr lang="en-US" sz="3000" dirty="0"/>
              <a:t>data warehouse.</a:t>
            </a:r>
          </a:p>
          <a:p>
            <a:pPr algn="l">
              <a:buFont typeface="Wingdings" pitchFamily="2" charset="2"/>
              <a:buChar char="v"/>
            </a:pPr>
            <a:r>
              <a:rPr lang="en-US" sz="3000" dirty="0"/>
              <a:t> Split one source data structure into several structures to go into several rows of </a:t>
            </a:r>
            <a:r>
              <a:rPr lang="en-US" sz="3000" dirty="0" smtClean="0"/>
              <a:t>the target </a:t>
            </a:r>
            <a:r>
              <a:rPr lang="en-US" sz="3000" dirty="0"/>
              <a:t>database.</a:t>
            </a:r>
          </a:p>
          <a:p>
            <a:pPr algn="l">
              <a:buFont typeface="Wingdings" pitchFamily="2" charset="2"/>
              <a:buChar char="v"/>
            </a:pPr>
            <a:r>
              <a:rPr lang="en-US" sz="3000" dirty="0"/>
              <a:t> Read data from data dictionaries and catalogs of source systems.</a:t>
            </a:r>
          </a:p>
          <a:p>
            <a:pPr algn="l">
              <a:buFont typeface="Wingdings" pitchFamily="2" charset="2"/>
              <a:buChar char="v"/>
            </a:pPr>
            <a:r>
              <a:rPr lang="en-US" sz="3000" dirty="0"/>
              <a:t> Read data from a variety of file structures including flat files, indexed </a:t>
            </a:r>
            <a:r>
              <a:rPr lang="en-US" sz="3000" dirty="0" smtClean="0"/>
              <a:t>files.</a:t>
            </a:r>
            <a:endParaRPr lang="en-US" sz="3000" dirty="0"/>
          </a:p>
          <a:p>
            <a:pPr algn="l">
              <a:buFont typeface="Wingdings" pitchFamily="2" charset="2"/>
              <a:buChar char="v"/>
            </a:pPr>
            <a:r>
              <a:rPr lang="en-US" sz="3000" dirty="0"/>
              <a:t> Load details for populating atomic fact tables</a:t>
            </a:r>
            <a:r>
              <a:rPr lang="en-US" sz="3000" dirty="0" smtClean="0"/>
              <a:t>.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</a:t>
            </a:r>
            <a:r>
              <a:rPr lang="en-US" dirty="0"/>
              <a:t>of activities </a:t>
            </a:r>
            <a:r>
              <a:rPr lang="en-US" dirty="0" smtClean="0"/>
              <a:t>that </a:t>
            </a:r>
            <a:r>
              <a:rPr lang="en-US" dirty="0"/>
              <a:t>compose the </a:t>
            </a:r>
            <a:r>
              <a:rPr lang="en-US" dirty="0" smtClean="0"/>
              <a:t>ETL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1706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l">
              <a:buFont typeface="Wingdings" pitchFamily="2" charset="2"/>
              <a:buChar char="v"/>
            </a:pPr>
            <a:r>
              <a:rPr lang="en-US" sz="2800" dirty="0"/>
              <a:t> Aggregate for populating aggregate or summary fact tables.</a:t>
            </a:r>
          </a:p>
          <a:p>
            <a:pPr algn="l">
              <a:buFont typeface="Wingdings" pitchFamily="2" charset="2"/>
              <a:buChar char="v"/>
            </a:pPr>
            <a:r>
              <a:rPr lang="en-US" sz="2800" dirty="0"/>
              <a:t> Transform data from one format in the source platform to another format in the target platform.</a:t>
            </a:r>
          </a:p>
          <a:p>
            <a:pPr algn="l">
              <a:buFont typeface="Wingdings" pitchFamily="2" charset="2"/>
              <a:buChar char="v"/>
            </a:pPr>
            <a:r>
              <a:rPr lang="en-US" sz="2800" dirty="0"/>
              <a:t> Derive target values for input fields (example: age from date of birth).</a:t>
            </a:r>
          </a:p>
          <a:p>
            <a:pPr algn="l">
              <a:buFont typeface="Wingdings" pitchFamily="2" charset="2"/>
              <a:buChar char="v"/>
            </a:pPr>
            <a:r>
              <a:rPr lang="en-US" sz="2800" dirty="0"/>
              <a:t> Change cryptic values to values meaningful to the users (example: 1 and 2 to male and female).</a:t>
            </a:r>
          </a:p>
          <a:p>
            <a:pPr algn="l"/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2342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extraction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8680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algn="l"/>
            <a:r>
              <a:rPr lang="en-US" sz="2800" dirty="0"/>
              <a:t> </a:t>
            </a:r>
            <a:r>
              <a:rPr lang="en-US" sz="2800" b="1" i="1" u="sng" dirty="0"/>
              <a:t>Source Identification</a:t>
            </a:r>
            <a:r>
              <a:rPr lang="en-US" sz="2800" b="1" dirty="0"/>
              <a:t>—</a:t>
            </a:r>
            <a:r>
              <a:rPr lang="en-US" sz="2800" dirty="0"/>
              <a:t>identify source applications and source structures.</a:t>
            </a:r>
          </a:p>
          <a:p>
            <a:pPr algn="l"/>
            <a:r>
              <a:rPr lang="en-US" sz="2800" b="1" dirty="0"/>
              <a:t> </a:t>
            </a:r>
            <a:r>
              <a:rPr lang="en-US" sz="2800" b="1" i="1" u="sng" dirty="0"/>
              <a:t>Method of extraction</a:t>
            </a:r>
            <a:r>
              <a:rPr lang="en-US" sz="2800" b="1" dirty="0"/>
              <a:t>—</a:t>
            </a:r>
            <a:r>
              <a:rPr lang="en-US" sz="2800" dirty="0"/>
              <a:t>for each data source, define whether the extraction </a:t>
            </a:r>
            <a:r>
              <a:rPr lang="en-US" sz="2800" dirty="0" smtClean="0"/>
              <a:t>process is </a:t>
            </a:r>
            <a:r>
              <a:rPr lang="en-US" sz="2800" dirty="0"/>
              <a:t>manual or tool-based.</a:t>
            </a:r>
          </a:p>
          <a:p>
            <a:pPr algn="l"/>
            <a:r>
              <a:rPr lang="en-US" sz="2800" b="1" dirty="0"/>
              <a:t> </a:t>
            </a:r>
            <a:r>
              <a:rPr lang="en-US" sz="2800" b="1" i="1" u="sng" dirty="0"/>
              <a:t>Extraction frequency</a:t>
            </a:r>
            <a:r>
              <a:rPr lang="en-US" sz="2800" b="1" dirty="0"/>
              <a:t>—</a:t>
            </a:r>
            <a:r>
              <a:rPr lang="en-US" sz="2800" dirty="0"/>
              <a:t>for each data source, establish how frequently the data </a:t>
            </a:r>
            <a:r>
              <a:rPr lang="en-US" sz="2800" dirty="0" smtClean="0"/>
              <a:t>extraction must </a:t>
            </a:r>
            <a:r>
              <a:rPr lang="en-US" sz="2800" dirty="0"/>
              <a:t>by done—daily, weekly, quarterly, and so on.</a:t>
            </a:r>
          </a:p>
          <a:p>
            <a:pPr algn="l"/>
            <a:r>
              <a:rPr lang="en-US" sz="2800" dirty="0"/>
              <a:t> </a:t>
            </a:r>
            <a:r>
              <a:rPr lang="en-US" sz="2800" b="1" i="1" u="sng" dirty="0"/>
              <a:t>Time window</a:t>
            </a:r>
            <a:r>
              <a:rPr lang="en-US" sz="2800" b="1" dirty="0"/>
              <a:t>—</a:t>
            </a:r>
            <a:r>
              <a:rPr lang="en-US" sz="2800" dirty="0"/>
              <a:t>for each data source, denote the time window for the </a:t>
            </a:r>
            <a:r>
              <a:rPr lang="en-US" sz="2800" dirty="0" smtClean="0"/>
              <a:t>extraction process</a:t>
            </a:r>
            <a:r>
              <a:rPr lang="en-US" sz="2800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Extraction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155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u="sng" dirty="0"/>
              <a:t> </a:t>
            </a:r>
            <a:r>
              <a:rPr lang="en-US" sz="3200" i="1" u="sng" dirty="0"/>
              <a:t>Job sequencing</a:t>
            </a:r>
            <a:r>
              <a:rPr lang="en-US" sz="3200" dirty="0"/>
              <a:t>—determine whether the beginning of one job in an extraction </a:t>
            </a:r>
            <a:r>
              <a:rPr lang="en-US" sz="3200" dirty="0" smtClean="0"/>
              <a:t>job stream </a:t>
            </a:r>
            <a:r>
              <a:rPr lang="en-US" sz="3200" dirty="0"/>
              <a:t>has to wait until the previous job has finished successfully.</a:t>
            </a:r>
          </a:p>
          <a:p>
            <a:pPr algn="l"/>
            <a:r>
              <a:rPr lang="en-US" sz="3200" u="sng" dirty="0"/>
              <a:t> </a:t>
            </a:r>
            <a:r>
              <a:rPr lang="en-US" sz="3200" i="1" u="sng" dirty="0"/>
              <a:t>Exception handling</a:t>
            </a:r>
            <a:r>
              <a:rPr lang="en-US" sz="3200" dirty="0"/>
              <a:t>—determine how to handle input records that cannot be extracted.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3220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2055872" y="2020888"/>
            <a:ext cx="5032255" cy="407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Identification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7974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Extraction Techniques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3238" y="2967335"/>
            <a:ext cx="813754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i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Can u Store historical data </a:t>
            </a:r>
          </a:p>
          <a:p>
            <a:pPr algn="ctr"/>
            <a:r>
              <a:rPr lang="en-US" sz="4800" b="1" i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in Operational tables ?????</a:t>
            </a:r>
            <a:endParaRPr lang="en-US" sz="4800" b="1" i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446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455</TotalTime>
  <Words>493</Words>
  <Application>Microsoft Office PowerPoint</Application>
  <PresentationFormat>On-screen Show (4:3)</PresentationFormat>
  <Paragraphs>67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BlackTie</vt:lpstr>
      <vt:lpstr>Extraction, Transformation &amp; Loading</vt:lpstr>
      <vt:lpstr>Major Steps in ETL Process</vt:lpstr>
      <vt:lpstr>Types of activities that compose the ETL process</vt:lpstr>
      <vt:lpstr>Continued…</vt:lpstr>
      <vt:lpstr>Data extraction</vt:lpstr>
      <vt:lpstr>Data Extraction Issues</vt:lpstr>
      <vt:lpstr>Continued….</vt:lpstr>
      <vt:lpstr>Source Identification</vt:lpstr>
      <vt:lpstr>Data Extraction Techniques</vt:lpstr>
      <vt:lpstr>Slide 10</vt:lpstr>
      <vt:lpstr>Immediate DATA Extraction</vt:lpstr>
      <vt:lpstr>Deferred data extraction</vt:lpstr>
      <vt:lpstr>Data Transformation</vt:lpstr>
      <vt:lpstr>Basic Tasks</vt:lpstr>
      <vt:lpstr>Major Transformation Types</vt:lpstr>
      <vt:lpstr>ContInued….</vt:lpstr>
      <vt:lpstr>Key Restructuring</vt:lpstr>
      <vt:lpstr>Data Loading</vt:lpstr>
      <vt:lpstr>Terms in Use</vt:lpstr>
      <vt:lpstr>Modes of Applying Data</vt:lpstr>
      <vt:lpstr>Creation of Indexes</vt:lpstr>
      <vt:lpstr>Refresh and Load</vt:lpstr>
      <vt:lpstr>Now what "we "missed when "you" were shouting……</vt:lpstr>
      <vt:lpstr>Fact table sizes</vt:lpstr>
      <vt:lpstr>Aggregate fact table and derived dimension table</vt:lpstr>
      <vt:lpstr>Forming Aggregate fact tables</vt:lpstr>
      <vt:lpstr>Fact Constellation</vt:lpstr>
      <vt:lpstr>Fact Constellation</vt:lpstr>
      <vt:lpstr>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Extraction, Transformation &amp; Loading</dc:title>
  <dc:creator>kapil</dc:creator>
  <cp:lastModifiedBy>ARTHUR</cp:lastModifiedBy>
  <cp:revision>24</cp:revision>
  <dcterms:created xsi:type="dcterms:W3CDTF">2013-01-22T14:27:58Z</dcterms:created>
  <dcterms:modified xsi:type="dcterms:W3CDTF">2013-03-07T12:33:06Z</dcterms:modified>
</cp:coreProperties>
</file>