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3"/>
  </p:notesMasterIdLst>
  <p:sldIdLst>
    <p:sldId id="256" r:id="rId3"/>
    <p:sldId id="259" r:id="rId4"/>
    <p:sldId id="260" r:id="rId5"/>
    <p:sldId id="264" r:id="rId6"/>
    <p:sldId id="265" r:id="rId7"/>
    <p:sldId id="266" r:id="rId8"/>
    <p:sldId id="268" r:id="rId9"/>
    <p:sldId id="270" r:id="rId10"/>
    <p:sldId id="279" r:id="rId11"/>
    <p:sldId id="280" r:id="rId12"/>
    <p:sldId id="282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3" r:id="rId21"/>
    <p:sldId id="29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e1036e8e8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4e1036e8e8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1036e8e8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4e1036e8e8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1036e8e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4e1036e8e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e1036e8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4e1036e8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e1036e8e8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4e1036e8e8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e1036e8e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4e1036e8e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e1036e8e8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4e1036e8e8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e1036e8e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4e1036e8e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e1036e8e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e1036e8e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e1036e8e8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4e1036e8e8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e1036e8e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4e1036e8e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1036e8e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e1036e8e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e1036e8e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4e1036e8e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1036e8e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e1036e8e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1036e8e8_3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e1036e8e8_3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e1036e8e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4e1036e8e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1036e8e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4e1036e8e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1036e8e8_3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e1036e8e8_3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1036e8e8_3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4e1036e8e8_3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e1036e8e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4e1036e8e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-2" y="-6351"/>
            <a:ext cx="9144002" cy="5149852"/>
            <a:chOff x="-1" y="0"/>
            <a:chExt cx="12192002" cy="6866468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9371012" y="8466"/>
              <a:ext cx="1219201" cy="6858002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7425267" y="3689879"/>
              <a:ext cx="4763559" cy="3176588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" name="Google Shape;66;p14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3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30300" y="3038124"/>
            <a:ext cx="5825203" cy="82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>
                <a:solidFill>
                  <a:srgbClr val="808080"/>
                </a:solidFill>
              </a:defRPr>
            </a:lvl1pPr>
            <a:lvl2pPr marL="914400" lvl="1" indent="-22860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1200"/>
              <a:buNone/>
              <a:defRPr>
                <a:solidFill>
                  <a:srgbClr val="808080"/>
                </a:solidFill>
              </a:defRPr>
            </a:lvl2pPr>
            <a:lvl3pPr marL="1371600" lvl="2" indent="-22860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1100"/>
              <a:buNone/>
              <a:defRPr>
                <a:solidFill>
                  <a:srgbClr val="808080"/>
                </a:solidFill>
              </a:defRPr>
            </a:lvl3pPr>
            <a:lvl4pPr marL="1828800" lvl="3" indent="-22860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900"/>
              <a:buNone/>
              <a:defRPr>
                <a:solidFill>
                  <a:srgbClr val="808080"/>
                </a:solidFill>
              </a:defRPr>
            </a:lvl4pPr>
            <a:lvl5pPr marL="2286000" lvl="4" indent="-22860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900"/>
              <a:buNone/>
              <a:defRPr>
                <a:solidFill>
                  <a:srgbClr val="808080"/>
                </a:solidFill>
              </a:defRPr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787486" y="4586028"/>
            <a:ext cx="168017" cy="16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136" y="149525"/>
            <a:ext cx="1146479" cy="50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5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96" cy="95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9" name="Google Shape;139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56A9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6351"/>
            <a:ext cx="9141622" cy="5149852"/>
            <a:chOff x="-1" y="0"/>
            <a:chExt cx="12188828" cy="6866468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8466"/>
              <a:ext cx="1219201" cy="6858002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9879"/>
              <a:ext cx="4763559" cy="3176588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6578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787486" y="4586028"/>
            <a:ext cx="168017" cy="16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54433" y="4727110"/>
            <a:ext cx="716531" cy="3152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inVge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847047" y="940275"/>
            <a:ext cx="61899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000"/>
              <a:buFont typeface="Trebuchet MS"/>
              <a:buNone/>
            </a:pPr>
            <a:r>
              <a:rPr lang="en" sz="3000" b="1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rPr>
              <a:t>Self-Managing: An Empirical Study of the Practice in Agile Teams</a:t>
            </a:r>
            <a:br>
              <a:rPr lang="en" sz="3600" b="1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 b="1" i="0" u="none" strike="noStrike" cap="none">
              <a:solidFill>
                <a:srgbClr val="0F6FC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1029413" y="2097525"/>
            <a:ext cx="5825100" cy="2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haroni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Team </a:t>
            </a:r>
            <a:r>
              <a:rPr lang="en" sz="15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endParaRPr sz="15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haroni"/>
              <a:buNone/>
            </a:pPr>
            <a:endParaRPr sz="1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406D"/>
              </a:buClr>
              <a:buSzPts val="1500"/>
              <a:buFont typeface="Trebuchet MS"/>
              <a:buNone/>
            </a:pPr>
            <a:r>
              <a:rPr lang="en" sz="1500" b="1" i="0" u="none" strike="noStrike" cap="none">
                <a:solidFill>
                  <a:srgbClr val="17406D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 by: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Khalid Dhabbah – Class ID: 6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Corey </a:t>
            </a: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r>
              <a:rPr lang="en" sz="15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ss – Class ID: 8</a:t>
            </a:r>
            <a:endParaRPr sz="15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406D"/>
              </a:buClr>
              <a:buSzPts val="1500"/>
              <a:buFont typeface="Trebuchet MS"/>
              <a:buNone/>
            </a:pPr>
            <a:r>
              <a:rPr lang="en" sz="1500" b="1" i="0" u="none" strike="noStrike" cap="none">
                <a:solidFill>
                  <a:srgbClr val="17406D"/>
                </a:solidFill>
                <a:latin typeface="Trebuchet MS"/>
                <a:ea typeface="Trebuchet MS"/>
                <a:cs typeface="Trebuchet MS"/>
                <a:sym typeface="Trebuchet MS"/>
              </a:rPr>
              <a:t>Critique by: 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Chen Sun – Class ID: 23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Tian Chen Xie – Class ID: 25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Survey/Study Design</a:t>
            </a:r>
            <a:endParaRPr sz="3600" b="1"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Diverse mix of roles within agile teams of participants captured: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93 people </a:t>
            </a:r>
            <a:r>
              <a:rPr lang="en" sz="1600" b="1"/>
              <a:t>belong to development teams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65 people identified as “</a:t>
            </a:r>
            <a:r>
              <a:rPr lang="en" sz="1600" b="1"/>
              <a:t>scrum master</a:t>
            </a:r>
            <a:r>
              <a:rPr lang="en" sz="1600"/>
              <a:t>”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33 people identified as “</a:t>
            </a:r>
            <a:r>
              <a:rPr lang="en" sz="1600" b="1"/>
              <a:t>agile coach</a:t>
            </a:r>
            <a:r>
              <a:rPr lang="en" sz="1600"/>
              <a:t>”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12 people identified as “</a:t>
            </a:r>
            <a:r>
              <a:rPr lang="en" sz="1600" b="1"/>
              <a:t>project manager</a:t>
            </a:r>
            <a:r>
              <a:rPr lang="en" sz="1600"/>
              <a:t>”</a:t>
            </a:r>
            <a:endParaRPr sz="1600"/>
          </a:p>
          <a:p>
            <a:pPr marL="254000" lvl="0" indent="-1905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Survey/Study Design</a:t>
            </a:r>
            <a:endParaRPr sz="3600" b="1"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Surveyed team sizes of each participant:</a:t>
            </a:r>
            <a:br>
              <a:rPr lang="en" sz="1600"/>
            </a:b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47% of participants</a:t>
            </a:r>
            <a:r>
              <a:rPr lang="en" sz="1600"/>
              <a:t> work in teams with the </a:t>
            </a:r>
            <a:r>
              <a:rPr lang="en" sz="1600" b="1"/>
              <a:t>ideal size</a:t>
            </a:r>
            <a:r>
              <a:rPr lang="en" sz="1600"/>
              <a:t> for an agile team (5-9 members)</a:t>
            </a:r>
            <a:br>
              <a:rPr lang="en" sz="1600"/>
            </a:b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30% of participants</a:t>
            </a:r>
            <a:r>
              <a:rPr lang="en" sz="1600"/>
              <a:t> work in teams categorized as </a:t>
            </a:r>
            <a:r>
              <a:rPr lang="en" sz="1600" b="1"/>
              <a:t>"smaller"</a:t>
            </a:r>
            <a:r>
              <a:rPr lang="en" sz="1600"/>
              <a:t> (1-4 members)</a:t>
            </a:r>
            <a:br>
              <a:rPr lang="en" sz="1600"/>
            </a:b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23% of participants</a:t>
            </a:r>
            <a:r>
              <a:rPr lang="en" sz="1600"/>
              <a:t> work in teams categorized as </a:t>
            </a:r>
            <a:r>
              <a:rPr lang="en" sz="1600" b="1"/>
              <a:t>"larger"</a:t>
            </a:r>
            <a:r>
              <a:rPr lang="en" sz="1600"/>
              <a:t> (10+ members)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000" b="1"/>
              <a:t>Results For Goleman’s Framework</a:t>
            </a:r>
            <a:endParaRPr sz="3000" b="1"/>
          </a:p>
        </p:txBody>
      </p:sp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508000" y="1387226"/>
            <a:ext cx="6447600" cy="3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Four most voted leadership styles corresponded to: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58% - “Encourage everyone to participate”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/>
              <a:t>Democratic leadership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58% - “Helps to create good group environment”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/>
              <a:t>Affiliative leadership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54% - “Listen and encourage to improve”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/>
              <a:t>Visionary leadership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51% - “Inspires us to believe in ourselves and reach a </a:t>
            </a:r>
            <a:br>
              <a:rPr lang="en" sz="1600"/>
            </a:br>
            <a:r>
              <a:rPr lang="en" sz="1600"/>
              <a:t>	   common goal”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/>
              <a:t>Coaching leadership</a:t>
            </a:r>
            <a:endParaRPr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000" b="1"/>
              <a:t>Results For Goleman’s Framework</a:t>
            </a:r>
            <a:endParaRPr sz="3000" b="1"/>
          </a:p>
        </p:txBody>
      </p:sp>
      <p:sp>
        <p:nvSpPr>
          <p:cNvPr id="355" name="Google Shape;355;p59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Least voted options corresponded to: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30% - “Dictates the steps to follow in all”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/>
              <a:t>Commanding leadership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22% - “Creates a competitive environment”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/>
              <a:t>Pacesetting leadership</a:t>
            </a:r>
            <a:endParaRPr sz="1600" b="1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four </a:t>
            </a:r>
            <a:r>
              <a:rPr lang="en" sz="1600" b="1"/>
              <a:t>most voted </a:t>
            </a:r>
            <a:r>
              <a:rPr lang="en" sz="1600"/>
              <a:t>options clearly correspond to the four types of leadership that relate to promoters of self-management.</a:t>
            </a:r>
            <a:endParaRPr sz="1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 b="1"/>
              <a:t>Results For Marquet’s Framework</a:t>
            </a:r>
            <a:endParaRPr sz="3200" b="1"/>
          </a:p>
        </p:txBody>
      </p:sp>
      <p:sp>
        <p:nvSpPr>
          <p:cNvPr id="367" name="Google Shape;367;p61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Participants were asked about phrases that are used to determine the tasks from the point of view of the leader’s attitude and the team member’s attitude.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69% </a:t>
            </a:r>
            <a:r>
              <a:rPr lang="en" sz="1600"/>
              <a:t>- “I have been doing...” (Team Member)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Phrase relates to self-management of teams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15% </a:t>
            </a:r>
            <a:r>
              <a:rPr lang="en" sz="1600"/>
              <a:t>- “I do not think (they tell me what I have to do.)” (Team Member)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Phrase relates to less self-sufficiency of teams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 b="1"/>
              <a:t>Results For Marquet’s Framework</a:t>
            </a:r>
            <a:endParaRPr sz="3200" b="1"/>
          </a:p>
        </p:txBody>
      </p:sp>
      <p:sp>
        <p:nvSpPr>
          <p:cNvPr id="373" name="Google Shape;373;p62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 results are similar to the results from Goleman’s framework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Both frameworks, from different perspectives, appear to provide similar information with regards to the self-management level of the participants’ teams.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 b="1"/>
              <a:t>Results For Kniberg’s Framework</a:t>
            </a:r>
            <a:endParaRPr sz="3200" b="1"/>
          </a:p>
        </p:txBody>
      </p:sp>
      <p:sp>
        <p:nvSpPr>
          <p:cNvPr id="379" name="Google Shape;379;p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69% </a:t>
            </a:r>
            <a:r>
              <a:rPr lang="en" sz="1600"/>
              <a:t>- “The team has autonomy to decide how to work”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Autonomy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60% </a:t>
            </a:r>
            <a:r>
              <a:rPr lang="en" sz="1600"/>
              <a:t>- “The objectives are clear, the leader, the direction, etc. explains what to achieve and why”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Alignment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results seem to be in accordance with those obtained from questions relating to Goleman and Marquet’s frameworks.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800" b="1"/>
              <a:t>Leadership Frameworks Vs. Autonomy </a:t>
            </a:r>
            <a:endParaRPr sz="2800" b="1"/>
          </a:p>
        </p:txBody>
      </p:sp>
      <p:sp>
        <p:nvSpPr>
          <p:cNvPr id="385" name="Google Shape;385;p64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Authors categorized Goleman’s and Marquet’s leadership frameworks’ dimensions by their autonomy categories.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 authors, 2D matrices were built (</a:t>
            </a:r>
            <a:r>
              <a:rPr lang="en" sz="1600" b="1">
                <a:solidFill>
                  <a:srgbClr val="980000"/>
                </a:solidFill>
              </a:rPr>
              <a:t>not shown in the article or web links</a:t>
            </a:r>
            <a:r>
              <a:rPr lang="en" sz="1600"/>
              <a:t>) crossing the </a:t>
            </a:r>
            <a:r>
              <a:rPr lang="en" sz="1600" u="sng"/>
              <a:t>most</a:t>
            </a:r>
            <a:r>
              <a:rPr lang="en" sz="1600"/>
              <a:t> and </a:t>
            </a:r>
            <a:r>
              <a:rPr lang="en" sz="1600" u="sng"/>
              <a:t>least</a:t>
            </a:r>
            <a:r>
              <a:rPr lang="en" sz="1600"/>
              <a:t> voted leadership dimensions with two categories of autonomy (yes, no) for each framework.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800" b="1"/>
              <a:t>Leadership Frameworks Vs. Autonomy </a:t>
            </a:r>
            <a:endParaRPr sz="2800" b="1"/>
          </a:p>
        </p:txBody>
      </p:sp>
      <p:sp>
        <p:nvSpPr>
          <p:cNvPr id="391" name="Google Shape;391;p6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From these matrices, the authors chose to use the Kendall’s rank correlation coefficient (</a:t>
            </a:r>
            <a:r>
              <a:rPr lang="en" b="1" dirty="0"/>
              <a:t>tau-b</a:t>
            </a:r>
            <a:r>
              <a:rPr lang="en" dirty="0"/>
              <a:t>) to see if the relevant leadership questions were related to the autonomy perception of the respondents.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 dirty="0"/>
              <a:t>Kendall’s </a:t>
            </a:r>
            <a:r>
              <a:rPr lang="en" sz="1400" b="1" dirty="0"/>
              <a:t>tau-b</a:t>
            </a:r>
            <a:r>
              <a:rPr lang="en" sz="1400" dirty="0"/>
              <a:t> coefficient ranges from [-1, 1].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 dirty="0"/>
              <a:t>The nearest the value is to -1 or 1, the more correlated the variables are.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endParaRPr lang="en" sz="1400" dirty="0"/>
          </a:p>
          <a:p>
            <a:pPr lvl="0" indent="-330200">
              <a:spcBef>
                <a:spcPts val="0"/>
              </a:spcBef>
              <a:buSzPts val="1600"/>
              <a:buChar char="●"/>
            </a:pPr>
            <a:r>
              <a:rPr lang="en-US" i="1" dirty="0"/>
              <a:t>p</a:t>
            </a:r>
            <a:r>
              <a:rPr lang="en-US" dirty="0"/>
              <a:t>-values were utilized to check the statistical significance of the </a:t>
            </a:r>
            <a:r>
              <a:rPr lang="en-US" b="1" dirty="0"/>
              <a:t>tau-b</a:t>
            </a:r>
            <a:r>
              <a:rPr lang="en-US" dirty="0"/>
              <a:t> correlation coefficient. </a:t>
            </a:r>
          </a:p>
          <a:p>
            <a:pPr lvl="0" indent="0">
              <a:spcBef>
                <a:spcPts val="0"/>
              </a:spcBef>
              <a:buNone/>
            </a:pPr>
            <a:endParaRPr lang="en-US" dirty="0"/>
          </a:p>
          <a:p>
            <a:pPr lvl="0" indent="-330200">
              <a:spcBef>
                <a:spcPts val="0"/>
              </a:spcBef>
              <a:buSzPts val="1600"/>
              <a:buChar char="●"/>
            </a:pPr>
            <a:r>
              <a:rPr lang="en-US" dirty="0"/>
              <a:t>Due to multiple comparisons having been carried out, the authors state that the </a:t>
            </a:r>
            <a:r>
              <a:rPr lang="en-US" dirty="0" err="1"/>
              <a:t>Benjamini-Yekutieli</a:t>
            </a:r>
            <a:r>
              <a:rPr lang="en-US" dirty="0"/>
              <a:t> correction was applied to the </a:t>
            </a:r>
            <a:r>
              <a:rPr lang="en-US" i="1" dirty="0"/>
              <a:t>p</a:t>
            </a:r>
            <a:r>
              <a:rPr lang="en-US" dirty="0"/>
              <a:t>-values.</a:t>
            </a:r>
          </a:p>
          <a:p>
            <a:pPr indent="-330200">
              <a:spcBef>
                <a:spcPts val="0"/>
              </a:spcBef>
              <a:buSzPts val="1600"/>
              <a:buChar char="○"/>
            </a:pPr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800" b="1"/>
              <a:t>Leadership Frameworks Vs. Autonomy </a:t>
            </a:r>
            <a:endParaRPr sz="2800" b="1"/>
          </a:p>
        </p:txBody>
      </p:sp>
      <p:sp>
        <p:nvSpPr>
          <p:cNvPr id="403" name="Google Shape;403;p67"/>
          <p:cNvSpPr txBox="1">
            <a:spLocks noGrp="1"/>
          </p:cNvSpPr>
          <p:nvPr>
            <p:ph type="body" idx="1"/>
          </p:nvPr>
        </p:nvSpPr>
        <p:spPr>
          <a:xfrm>
            <a:off x="508000" y="1461350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Goleman’s Framework:</a:t>
            </a:r>
            <a:endParaRPr sz="16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/>
              <a:t>70% </a:t>
            </a:r>
            <a:r>
              <a:rPr lang="en" sz="1600" dirty="0"/>
              <a:t>(119 of 170) of the participants who believe their team has autonomy indicated that they </a:t>
            </a:r>
            <a:r>
              <a:rPr lang="en" sz="1600" b="1" dirty="0"/>
              <a:t>“have a leader who encourages everyone to participate.”</a:t>
            </a:r>
            <a:endParaRPr sz="1600"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 dirty="0"/>
              <a:t>tau-b</a:t>
            </a:r>
            <a:r>
              <a:rPr lang="en" sz="1600" dirty="0"/>
              <a:t>: 0.40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p</a:t>
            </a:r>
            <a:r>
              <a:rPr lang="en" sz="1600" dirty="0"/>
              <a:t>-value: 5.6 x 10 ⁻¹²</a:t>
            </a:r>
            <a:endParaRPr sz="16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/>
              <a:t>58%</a:t>
            </a:r>
            <a:r>
              <a:rPr lang="en" sz="1600" dirty="0"/>
              <a:t> (98 of 170) of the participants who believe their team has autonomy indicated that they </a:t>
            </a:r>
            <a:r>
              <a:rPr lang="en" sz="1600" b="1" dirty="0"/>
              <a:t>“have a boss who does not dictate the steps to follow in all.”</a:t>
            </a:r>
            <a:endParaRPr sz="1600"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 dirty="0"/>
              <a:t>tau-b</a:t>
            </a:r>
            <a:r>
              <a:rPr lang="en" sz="1600" dirty="0"/>
              <a:t>: -0.24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p</a:t>
            </a:r>
            <a:r>
              <a:rPr lang="en" sz="1600" dirty="0"/>
              <a:t>-value: 1.2 x 10 ⁻⁴</a:t>
            </a:r>
            <a:endParaRPr sz="16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What Is Self-Management?</a:t>
            </a:r>
            <a:endParaRPr sz="3600" b="1"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508000" y="1610749"/>
            <a:ext cx="6447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“A self-organized, semiautonomous small group of employees whose members determine, plan, and manage their day-to-day activities and duties under reduced or no supervision.”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 the authors of the article, a team operating proficiently under self-management principles can be more productive and more highly motivated.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8" name="Google Shape;198;p33"/>
          <p:cNvSpPr txBox="1"/>
          <p:nvPr/>
        </p:nvSpPr>
        <p:spPr>
          <a:xfrm>
            <a:off x="508000" y="4503000"/>
            <a:ext cx="40725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http://www.businessdictionary.com/definition/self-managed-team.html</a:t>
            </a:r>
            <a:endParaRPr sz="9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800" b="1"/>
              <a:t>Leadership Frameworks Vs. Autonomy </a:t>
            </a:r>
            <a:endParaRPr sz="2800" b="1"/>
          </a:p>
        </p:txBody>
      </p:sp>
      <p:sp>
        <p:nvSpPr>
          <p:cNvPr id="409" name="Google Shape;409;p68"/>
          <p:cNvSpPr txBox="1">
            <a:spLocks noGrp="1"/>
          </p:cNvSpPr>
          <p:nvPr>
            <p:ph type="body" idx="1"/>
          </p:nvPr>
        </p:nvSpPr>
        <p:spPr>
          <a:xfrm>
            <a:off x="508000" y="1494684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Marquet’s Framework:</a:t>
            </a:r>
            <a:endParaRPr sz="16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/>
              <a:t>68%</a:t>
            </a:r>
            <a:r>
              <a:rPr lang="en" sz="1600" dirty="0"/>
              <a:t> (115 of 170) of the participants who believe their team has autonomy indicated that they </a:t>
            </a:r>
            <a:r>
              <a:rPr lang="en" sz="1600" b="1" dirty="0"/>
              <a:t>“have a high degree of self-management.”</a:t>
            </a:r>
            <a:endParaRPr sz="1600"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 dirty="0"/>
              <a:t>tau-b</a:t>
            </a:r>
            <a:r>
              <a:rPr lang="en" sz="1600" dirty="0"/>
              <a:t>: 0.46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p</a:t>
            </a:r>
            <a:r>
              <a:rPr lang="en" sz="1600" dirty="0"/>
              <a:t>-value: 5.6 x 10 ⁻¹²</a:t>
            </a:r>
            <a:endParaRPr sz="16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/>
              <a:t>70%</a:t>
            </a:r>
            <a:r>
              <a:rPr lang="en" sz="1600" dirty="0"/>
              <a:t> (119 of 170) of the participants who believe their team has autonomy indicated that they </a:t>
            </a:r>
            <a:r>
              <a:rPr lang="en" sz="1600" b="1" dirty="0"/>
              <a:t>“do not have a low degree of self-management.”</a:t>
            </a:r>
            <a:endParaRPr sz="1600"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b="1" dirty="0"/>
              <a:t>tau-b</a:t>
            </a:r>
            <a:r>
              <a:rPr lang="en" sz="1600" dirty="0"/>
              <a:t>: -0.20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i="1" dirty="0"/>
              <a:t>p</a:t>
            </a:r>
            <a:r>
              <a:rPr lang="en" sz="1600" dirty="0"/>
              <a:t>-value: 8.7 x 10 ⁻³</a:t>
            </a:r>
            <a:endParaRPr sz="1600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Survey Demographics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endParaRPr sz="3600" b="1"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508000" y="1610749"/>
            <a:ext cx="6447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Comprehensive survey conducted with </a:t>
            </a:r>
            <a:r>
              <a:rPr lang="en" b="1" dirty="0"/>
              <a:t>248 participants </a:t>
            </a:r>
            <a:r>
              <a:rPr lang="en" dirty="0"/>
              <a:t>who are developers with agile teams.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Survey data collected from </a:t>
            </a:r>
            <a:r>
              <a:rPr lang="en" b="1" dirty="0"/>
              <a:t>December 2017 to March 2018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22 countries</a:t>
            </a:r>
            <a:r>
              <a:rPr lang="en" dirty="0"/>
              <a:t> represented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 dirty="0"/>
              <a:t>Majority of participants based in </a:t>
            </a:r>
            <a:r>
              <a:rPr lang="en" sz="1400" b="1" dirty="0"/>
              <a:t>Spain </a:t>
            </a:r>
            <a:r>
              <a:rPr lang="en" sz="1400" dirty="0"/>
              <a:t>and </a:t>
            </a:r>
            <a:r>
              <a:rPr lang="en" sz="1400" b="1" dirty="0"/>
              <a:t>Latin American countries</a:t>
            </a:r>
            <a:r>
              <a:rPr lang="en" sz="1400" dirty="0"/>
              <a:t>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endParaRPr lang="en" sz="1400" dirty="0"/>
          </a:p>
          <a:p>
            <a:pPr lvl="0" indent="-330200">
              <a:spcBef>
                <a:spcPts val="0"/>
              </a:spcBef>
              <a:buSzPts val="1600"/>
              <a:buChar char="●"/>
            </a:pPr>
            <a:r>
              <a:rPr lang="en-US" dirty="0"/>
              <a:t>Target group of the survey selected from multiple sources of the </a:t>
            </a:r>
            <a:r>
              <a:rPr lang="en-US" b="1" dirty="0"/>
              <a:t>IT industry</a:t>
            </a:r>
            <a:r>
              <a:rPr lang="en-US" dirty="0"/>
              <a:t>.</a:t>
            </a:r>
          </a:p>
          <a:p>
            <a:pPr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dirty="0"/>
          </a:p>
          <a:p>
            <a:pPr lvl="0" indent="-330200">
              <a:spcBef>
                <a:spcPts val="0"/>
              </a:spcBef>
              <a:buSzPts val="1600"/>
              <a:buChar char="●"/>
            </a:pPr>
            <a:r>
              <a:rPr lang="en-US" dirty="0"/>
              <a:t>Participants recruited from a </a:t>
            </a:r>
            <a:r>
              <a:rPr lang="en-US" b="1" dirty="0"/>
              <a:t>database of active agility groups in social networks</a:t>
            </a:r>
            <a:r>
              <a:rPr lang="en-US" dirty="0"/>
              <a:t>.</a:t>
            </a:r>
          </a:p>
          <a:p>
            <a:pPr indent="-330200">
              <a:spcBef>
                <a:spcPts val="0"/>
              </a:spcBef>
              <a:buSzPts val="1600"/>
              <a:buChar char="○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400" b="1"/>
              <a:t>Self-Management Frameworks</a:t>
            </a:r>
            <a:endParaRPr sz="3400" b="1"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Three different frameworks represented in the study.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Daniel Goleman’s framework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Built upon the belief that leadership is related to </a:t>
            </a:r>
            <a:r>
              <a:rPr lang="en" sz="1600" b="1"/>
              <a:t>emotional intelligence</a:t>
            </a:r>
            <a:r>
              <a:rPr lang="en" sz="1600"/>
              <a:t>.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David Marquet’s framework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States self-management can be </a:t>
            </a:r>
            <a:r>
              <a:rPr lang="en" sz="1600" b="1"/>
              <a:t>measured at different levels</a:t>
            </a:r>
            <a:r>
              <a:rPr lang="en" sz="1600"/>
              <a:t> (examples given as </a:t>
            </a:r>
            <a:r>
              <a:rPr lang="en" sz="1600" b="1"/>
              <a:t>low</a:t>
            </a:r>
            <a:r>
              <a:rPr lang="en" sz="1600"/>
              <a:t>, </a:t>
            </a:r>
            <a:r>
              <a:rPr lang="en" sz="1600" b="1"/>
              <a:t>intermediate</a:t>
            </a:r>
            <a:r>
              <a:rPr lang="en" sz="1600"/>
              <a:t>, </a:t>
            </a:r>
            <a:r>
              <a:rPr lang="en" sz="1600" b="1"/>
              <a:t>high</a:t>
            </a:r>
            <a:r>
              <a:rPr lang="en" sz="1600"/>
              <a:t>.)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400" b="1"/>
              <a:t>Self-Management Frameworks</a:t>
            </a:r>
            <a:endParaRPr sz="3400" b="1"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Three different frameworks represented in the study: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Henrik Knigberg’s framework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Proposes that leadership type can be determined by analyzing </a:t>
            </a:r>
            <a:r>
              <a:rPr lang="en" sz="1600" b="1"/>
              <a:t>two defining categories</a:t>
            </a:r>
            <a:r>
              <a:rPr lang="en" sz="1600"/>
              <a:t>, and the relationships between them:</a:t>
            </a:r>
            <a:endParaRPr sz="16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team’s self-believed </a:t>
            </a:r>
            <a:r>
              <a:rPr lang="en" sz="1600" b="1"/>
              <a:t>autonomy.</a:t>
            </a:r>
            <a:endParaRPr sz="16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</a:t>
            </a:r>
            <a:r>
              <a:rPr lang="en" sz="1600" b="1"/>
              <a:t>clearly objectives/goals are defined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Daniel Goleman’s Framework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endParaRPr sz="3400" b="1"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508000" y="1125900"/>
            <a:ext cx="64476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 dirty="0"/>
              <a:t>Six emotional leadership styles (and what they mean for employees):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Visionary leaders</a:t>
            </a:r>
            <a:endParaRPr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200" dirty="0"/>
              <a:t>Encourage their team members to bring out the best in themselves</a:t>
            </a:r>
            <a:br>
              <a:rPr lang="en" sz="1200" dirty="0"/>
            </a:br>
            <a:endParaRPr sz="12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Coaching leaders</a:t>
            </a:r>
            <a:endParaRPr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200" dirty="0"/>
              <a:t>Try to connect personal goals with values of the organization</a:t>
            </a:r>
            <a:br>
              <a:rPr lang="en" sz="1200" dirty="0"/>
            </a:br>
            <a:endParaRPr sz="12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Affiliative leaders</a:t>
            </a:r>
            <a:endParaRPr b="1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200" dirty="0"/>
              <a:t>Focus their efforts in the development of emotional connections/harmony when resolving conflicts.</a:t>
            </a: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endParaRPr lang="en" sz="1200" dirty="0"/>
          </a:p>
          <a:p>
            <a:pPr lvl="1" indent="-330200">
              <a:spcBef>
                <a:spcPts val="0"/>
              </a:spcBef>
              <a:buSzPts val="1600"/>
              <a:buChar char="○"/>
            </a:pPr>
            <a:r>
              <a:rPr lang="en-US" b="1" dirty="0"/>
              <a:t>Democratic leaders</a:t>
            </a:r>
          </a:p>
          <a:p>
            <a:pPr lvl="2" indent="-330200">
              <a:spcBef>
                <a:spcPts val="0"/>
              </a:spcBef>
              <a:buSzPts val="1600"/>
              <a:buChar char="■"/>
            </a:pPr>
            <a:r>
              <a:rPr lang="en-US" sz="1200" dirty="0"/>
              <a:t>Promote collaboration among team members</a:t>
            </a:r>
            <a:br>
              <a:rPr lang="en-US" sz="1200" dirty="0"/>
            </a:br>
            <a:endParaRPr lang="en-US" sz="1200" dirty="0"/>
          </a:p>
          <a:p>
            <a:pPr lvl="1" indent="-330200">
              <a:spcBef>
                <a:spcPts val="0"/>
              </a:spcBef>
              <a:buSzPts val="1600"/>
              <a:buChar char="○"/>
            </a:pPr>
            <a:r>
              <a:rPr lang="en-US" b="1" dirty="0"/>
              <a:t>Pacesetting leaders</a:t>
            </a:r>
          </a:p>
          <a:p>
            <a:pPr lvl="2" indent="-330200">
              <a:spcBef>
                <a:spcPts val="0"/>
              </a:spcBef>
              <a:buSzPts val="1600"/>
              <a:buChar char="■"/>
            </a:pPr>
            <a:r>
              <a:rPr lang="en-US" sz="1200" dirty="0"/>
              <a:t>Treat their teams as groups of highly skilled </a:t>
            </a:r>
            <a:br>
              <a:rPr lang="en-US" sz="1200" dirty="0"/>
            </a:br>
            <a:endParaRPr lang="en-US" sz="1200" dirty="0"/>
          </a:p>
          <a:p>
            <a:pPr lvl="1" indent="-330200">
              <a:spcBef>
                <a:spcPts val="0"/>
              </a:spcBef>
              <a:buSzPts val="1600"/>
              <a:buChar char="○"/>
            </a:pPr>
            <a:r>
              <a:rPr lang="en-US" b="1" dirty="0"/>
              <a:t>Commanding leaders</a:t>
            </a:r>
          </a:p>
          <a:p>
            <a:pPr lvl="2" indent="-330200">
              <a:spcBef>
                <a:spcPts val="0"/>
              </a:spcBef>
              <a:buSzPts val="1600"/>
              <a:buChar char="■"/>
            </a:pPr>
            <a:r>
              <a:rPr lang="en-US" sz="1200" dirty="0"/>
              <a:t>Follow autocratic approaches</a:t>
            </a:r>
          </a:p>
          <a:p>
            <a:pPr lvl="1" indent="-330200">
              <a:spcBef>
                <a:spcPts val="0"/>
              </a:spcBef>
              <a:buSzPts val="1600"/>
              <a:buChar char="■"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David Marquet’s Framework</a:t>
            </a:r>
            <a:endParaRPr sz="3600" b="1"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508000" y="11886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Built upon the belief that self-management can be measured at different levels: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 b="1" u="sng" dirty="0"/>
              <a:t>Low degree</a:t>
            </a:r>
            <a:r>
              <a:rPr lang="en" sz="1400" b="1" dirty="0"/>
              <a:t> of self-management</a:t>
            </a:r>
            <a:endParaRPr sz="1400" b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400" b="1" dirty="0"/>
              <a:t>Boss:</a:t>
            </a:r>
            <a:r>
              <a:rPr lang="en" sz="1400" dirty="0"/>
              <a:t> “I’ll tell you what to do.”</a:t>
            </a:r>
            <a:endParaRPr sz="14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400" b="1" dirty="0"/>
              <a:t>You:</a:t>
            </a:r>
            <a:r>
              <a:rPr lang="en" sz="1400" dirty="0"/>
              <a:t> “Tell me what I have to do.”</a:t>
            </a:r>
            <a:br>
              <a:rPr lang="en" sz="1400" dirty="0"/>
            </a:b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 b="1" u="sng" dirty="0"/>
              <a:t>Intermediate degree</a:t>
            </a:r>
            <a:r>
              <a:rPr lang="en" sz="1400" b="1" dirty="0"/>
              <a:t> of self-management</a:t>
            </a:r>
            <a:endParaRPr sz="1400" b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400" b="1" dirty="0"/>
              <a:t>Boss:</a:t>
            </a:r>
            <a:r>
              <a:rPr lang="en" sz="1400" dirty="0"/>
              <a:t> “What do you intend to do?”</a:t>
            </a:r>
            <a:endParaRPr sz="14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400" b="1" dirty="0"/>
              <a:t>You:</a:t>
            </a:r>
            <a:r>
              <a:rPr lang="en" sz="1400" dirty="0"/>
              <a:t> “I intend to do…”</a:t>
            </a: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endParaRPr lang="en" sz="1400" dirty="0"/>
          </a:p>
          <a:p>
            <a:pPr lvl="1" indent="-330200">
              <a:spcBef>
                <a:spcPts val="0"/>
              </a:spcBef>
              <a:buSzPts val="1600"/>
              <a:buChar char="○"/>
            </a:pPr>
            <a:r>
              <a:rPr lang="en-US" sz="1400" b="1" u="sng" dirty="0"/>
              <a:t>High degree</a:t>
            </a:r>
            <a:r>
              <a:rPr lang="en-US" sz="1400" b="1" dirty="0"/>
              <a:t> of self-management</a:t>
            </a:r>
          </a:p>
          <a:p>
            <a:pPr marL="914400" lvl="0" indent="0">
              <a:spcBef>
                <a:spcPts val="0"/>
              </a:spcBef>
              <a:buNone/>
            </a:pPr>
            <a:endParaRPr lang="en-US" dirty="0"/>
          </a:p>
          <a:p>
            <a:pPr lvl="2" indent="-330200">
              <a:spcBef>
                <a:spcPts val="0"/>
              </a:spcBef>
              <a:buSzPts val="1600"/>
              <a:buChar char="■"/>
            </a:pPr>
            <a:r>
              <a:rPr lang="en-US" sz="1400" b="1" dirty="0"/>
              <a:t>Boss:</a:t>
            </a:r>
            <a:r>
              <a:rPr lang="en-US" sz="1400" dirty="0"/>
              <a:t> “What have you been doing?”</a:t>
            </a:r>
          </a:p>
          <a:p>
            <a:pPr lvl="2" indent="-330200">
              <a:spcBef>
                <a:spcPts val="0"/>
              </a:spcBef>
              <a:buSzPts val="1600"/>
              <a:buChar char="■"/>
            </a:pPr>
            <a:r>
              <a:rPr lang="en-US" sz="1400" b="1" dirty="0"/>
              <a:t>You:</a:t>
            </a:r>
            <a:r>
              <a:rPr lang="en-US" sz="1400" dirty="0"/>
              <a:t> “I have been doing…”</a:t>
            </a:r>
          </a:p>
          <a:p>
            <a:pPr lvl="1" indent="-330200">
              <a:spcBef>
                <a:spcPts val="0"/>
              </a:spcBef>
              <a:buSzPts val="1600"/>
              <a:buChar char="■"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Henrik Knigberg’s Framework</a:t>
            </a:r>
            <a:endParaRPr sz="3600" b="1"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Leadership type can be determined by analyzing </a:t>
            </a:r>
            <a:r>
              <a:rPr lang="en" sz="1600" b="1"/>
              <a:t>two defining categories</a:t>
            </a:r>
            <a:r>
              <a:rPr lang="en" sz="1600"/>
              <a:t>, and the relationships between them:</a:t>
            </a:r>
            <a:endParaRPr sz="16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team’s self-believed </a:t>
            </a:r>
            <a:r>
              <a:rPr lang="en" sz="1600" b="1" u="sng"/>
              <a:t>autonomy</a:t>
            </a:r>
            <a:r>
              <a:rPr lang="en" sz="1600" b="1"/>
              <a:t>.</a:t>
            </a:r>
            <a:endParaRPr sz="16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</a:t>
            </a:r>
            <a:r>
              <a:rPr lang="en" sz="1600" b="1"/>
              <a:t>clearly objectives/goals are defined (</a:t>
            </a:r>
            <a:r>
              <a:rPr lang="en" sz="1600" b="1" u="sng"/>
              <a:t>alignment</a:t>
            </a:r>
            <a:r>
              <a:rPr lang="en" sz="1600" b="1"/>
              <a:t>)</a:t>
            </a:r>
            <a:r>
              <a:rPr lang="en" sz="1600"/>
              <a:t>.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2D matrix of </a:t>
            </a:r>
            <a:r>
              <a:rPr lang="en" sz="1600" u="sng"/>
              <a:t>autonomy</a:t>
            </a:r>
            <a:r>
              <a:rPr lang="en" sz="1600"/>
              <a:t> vs. </a:t>
            </a:r>
            <a:r>
              <a:rPr lang="en" sz="1600" u="sng"/>
              <a:t>alignment</a:t>
            </a:r>
            <a:r>
              <a:rPr lang="en" sz="1600"/>
              <a:t> is then built.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Purest degree of self-management is obtained when autonomy and alignment are </a:t>
            </a:r>
            <a:r>
              <a:rPr lang="en" sz="1600" b="1"/>
              <a:t>both </a:t>
            </a:r>
            <a:r>
              <a:rPr lang="en" sz="1600"/>
              <a:t>seen at </a:t>
            </a:r>
            <a:r>
              <a:rPr lang="en" sz="1600" b="1"/>
              <a:t>high levels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600" b="1"/>
              <a:t>Survey/Study Design</a:t>
            </a:r>
            <a:endParaRPr sz="3600" b="1"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Follows the Pfleeger and Kitchenham model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Specifically outlined for design of surveys in software engineering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 was completed by </a:t>
            </a:r>
            <a:r>
              <a:rPr lang="en" sz="1600" b="1"/>
              <a:t>247 out of 248 participants</a:t>
            </a:r>
            <a:r>
              <a:rPr lang="en" sz="1600"/>
              <a:t> (0.0004% drop-out rate.)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Link for charts and figures: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https://goo.gl/inVgeF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7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7406D"/>
      </a:accent4>
      <a:accent5>
        <a:srgbClr val="17406D"/>
      </a:accent5>
      <a:accent6>
        <a:srgbClr val="17406D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1113</Words>
  <Application>Microsoft Office PowerPoint</Application>
  <PresentationFormat>On-screen Show (16:9)</PresentationFormat>
  <Paragraphs>188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Noto Sans Symbols</vt:lpstr>
      <vt:lpstr>Trebuchet MS</vt:lpstr>
      <vt:lpstr>Simple Light</vt:lpstr>
      <vt:lpstr>Facet</vt:lpstr>
      <vt:lpstr>PowerPoint Presentation</vt:lpstr>
      <vt:lpstr>What Is Self-Management?</vt:lpstr>
      <vt:lpstr>Survey Demographics </vt:lpstr>
      <vt:lpstr>Self-Management Frameworks</vt:lpstr>
      <vt:lpstr>Self-Management Frameworks</vt:lpstr>
      <vt:lpstr>Daniel Goleman’s Framework </vt:lpstr>
      <vt:lpstr>David Marquet’s Framework</vt:lpstr>
      <vt:lpstr>Henrik Knigberg’s Framework</vt:lpstr>
      <vt:lpstr>Survey/Study Design</vt:lpstr>
      <vt:lpstr>Survey/Study Design</vt:lpstr>
      <vt:lpstr>Survey/Study Design</vt:lpstr>
      <vt:lpstr>Results For Goleman’s Framework</vt:lpstr>
      <vt:lpstr>Results For Goleman’s Framework</vt:lpstr>
      <vt:lpstr>Results For Marquet’s Framework</vt:lpstr>
      <vt:lpstr>Results For Marquet’s Framework</vt:lpstr>
      <vt:lpstr>Results For Kniberg’s Framework</vt:lpstr>
      <vt:lpstr>Leadership Frameworks Vs. Autonomy </vt:lpstr>
      <vt:lpstr>Leadership Frameworks Vs. Autonomy </vt:lpstr>
      <vt:lpstr>Leadership Frameworks Vs. Autonomy </vt:lpstr>
      <vt:lpstr>Leadership Frameworks Vs. Autonomy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</dc:creator>
  <cp:lastModifiedBy>Corey</cp:lastModifiedBy>
  <cp:revision>2</cp:revision>
  <dcterms:modified xsi:type="dcterms:W3CDTF">2019-02-05T04:36:11Z</dcterms:modified>
</cp:coreProperties>
</file>