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c3f1e8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6c3f1e83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3f1e8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6c3f1e83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6c3f1e8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6c3f1e83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c3f1e8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6c3f1e83a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c3f1e83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6c3f1e83a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c3f1e8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6c3f1e83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-16" y="-6351"/>
            <a:ext cx="9144007" cy="5149934"/>
            <a:chOff x="-20" y="0"/>
            <a:chExt cx="12192009" cy="6866579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9371012" y="8466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7425126" y="3689879"/>
              <a:ext cx="4763700" cy="3176700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4"/>
            <p:cNvSpPr/>
            <p:nvPr/>
          </p:nvSpPr>
          <p:spPr>
            <a:xfrm>
              <a:off x="8932333" y="3056466"/>
              <a:ext cx="3259656" cy="381002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0938999" y="0"/>
              <a:ext cx="1249830" cy="686647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0371666" y="3598333"/>
              <a:ext cx="1817154" cy="326813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-20" y="8456"/>
              <a:ext cx="842616" cy="566616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70" name="Google Shape;70;p14"/>
          <p:cNvSpPr txBox="1"/>
          <p:nvPr>
            <p:ph type="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rtl="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  <a:defRPr>
                <a:solidFill>
                  <a:srgbClr val="808080"/>
                </a:solidFill>
              </a:defRPr>
            </a:lvl1pPr>
            <a:lvl2pPr indent="-228600" lvl="1" marL="914400" rtl="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1200"/>
              <a:buNone/>
              <a:defRPr>
                <a:solidFill>
                  <a:srgbClr val="808080"/>
                </a:solidFill>
              </a:defRPr>
            </a:lvl2pPr>
            <a:lvl3pPr indent="-228600" lvl="2" marL="1371600" rtl="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1100"/>
              <a:buNone/>
              <a:defRPr>
                <a:solidFill>
                  <a:srgbClr val="808080"/>
                </a:solidFill>
              </a:defRPr>
            </a:lvl3pPr>
            <a:lvl4pPr indent="-228600" lvl="3" marL="1828800" rtl="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900"/>
              <a:buNone/>
              <a:defRPr>
                <a:solidFill>
                  <a:srgbClr val="808080"/>
                </a:solidFill>
              </a:defRPr>
            </a:lvl4pPr>
            <a:lvl5pPr indent="-228600" lvl="4" marL="2286000" rtl="0" algn="r">
              <a:spcBef>
                <a:spcPts val="800"/>
              </a:spcBef>
              <a:spcAft>
                <a:spcPts val="0"/>
              </a:spcAft>
              <a:buClr>
                <a:srgbClr val="808080"/>
              </a:buClr>
              <a:buSzPts val="900"/>
              <a:buNone/>
              <a:defRPr>
                <a:solidFill>
                  <a:srgbClr val="808080"/>
                </a:solidFill>
              </a:defRPr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787486" y="4586028"/>
            <a:ext cx="1680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136" y="149525"/>
            <a:ext cx="1146479" cy="50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9" name="Google Shape;13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56A9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54" name="Google Shape;15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▶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29"/>
          <p:cNvSpPr txBox="1"/>
          <p:nvPr>
            <p:ph idx="11" type="ftr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6351"/>
            <a:ext cx="9141634" cy="5149934"/>
            <a:chOff x="-1" y="0"/>
            <a:chExt cx="12188845" cy="6866579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8466"/>
              <a:ext cx="121920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6" y="3689879"/>
              <a:ext cx="4763700" cy="3176700"/>
            </a:xfrm>
            <a:prstGeom prst="straightConnector1">
              <a:avLst/>
            </a:prstGeom>
            <a:noFill/>
            <a:ln cap="rnd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334500" y="0"/>
              <a:ext cx="2854332" cy="686647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69800"/>
              </a:srgbClr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898730" y="0"/>
              <a:ext cx="1290114" cy="6866478"/>
            </a:xfrm>
            <a:custGeom>
              <a:rect b="b" l="l" r="r" t="t"/>
              <a:pathLst>
                <a:path extrusionOk="0" h="21600" w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lt1">
                <a:alpha val="69800"/>
              </a:schemeClr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0938999" y="0"/>
              <a:ext cx="1249830" cy="686647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-1" y="4021666"/>
              <a:ext cx="448740" cy="2844828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200150"/>
            <a:ext cx="56580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787486" y="4586028"/>
            <a:ext cx="168000" cy="1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7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54433" y="4727110"/>
            <a:ext cx="716531" cy="3152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847034" y="1325700"/>
            <a:ext cx="618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3000"/>
              <a:buFont typeface="Trebuchet MS"/>
              <a:buNone/>
            </a:pPr>
            <a:r>
              <a:rPr b="1" lang="en" sz="2400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Structural Design Pattern:</a:t>
            </a:r>
            <a:endParaRPr b="1" sz="2400">
              <a:solidFill>
                <a:srgbClr val="0F6FC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3000"/>
              <a:buFont typeface="Trebuchet MS"/>
              <a:buNone/>
            </a:pPr>
            <a:r>
              <a:t/>
            </a:r>
            <a:endParaRPr b="1" sz="2400">
              <a:solidFill>
                <a:srgbClr val="0F6FC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3000"/>
              <a:buFont typeface="Trebuchet MS"/>
              <a:buNone/>
            </a:pPr>
            <a:r>
              <a:rPr b="1" lang="en" sz="3600" u="sng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rPr>
              <a:t>Adapter Design Pattern</a:t>
            </a:r>
            <a:br>
              <a:rPr b="1" i="0" lang="en" sz="3600" u="none" cap="none" strike="noStrike">
                <a:solidFill>
                  <a:srgbClr val="0F6FC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i="0" sz="1600" u="none" cap="none" strike="noStrike">
              <a:solidFill>
                <a:srgbClr val="0F6FC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1130300" y="2728292"/>
            <a:ext cx="58251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haroni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Team </a:t>
            </a:r>
            <a:r>
              <a:rPr b="1" i="0" lang="en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406D"/>
              </a:buClr>
              <a:buSzPts val="1500"/>
              <a:buFont typeface="Trebuchet MS"/>
              <a:buNone/>
            </a:pPr>
            <a:r>
              <a:rPr b="1" i="0" lang="en" sz="1500" u="none" cap="none" strike="noStrike">
                <a:solidFill>
                  <a:srgbClr val="17406D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Presentation by: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Khalid Dhabbah – Class ID: 6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Corey Jason Doess – Class ID: 8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Chen Sun – Class ID: 23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rebuchet MS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Tian Chen Xie – Class ID: 25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Adapter Design Pattern: Story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413350" y="1325975"/>
            <a:ext cx="64476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0500" lvl="0" marL="254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/>
              <a:t>Adapter Design Pattern: </a:t>
            </a:r>
            <a:r>
              <a:rPr lang="en"/>
              <a:t>convert the interface of a class into another one.</a:t>
            </a:r>
            <a:endParaRPr/>
          </a:p>
          <a:p>
            <a:pPr indent="-190500" lvl="0" marL="254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90500" lvl="0" marL="254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simple </a:t>
            </a:r>
            <a:r>
              <a:rPr lang="en"/>
              <a:t>analogy</a:t>
            </a:r>
            <a:r>
              <a:rPr lang="en"/>
              <a:t> is the </a:t>
            </a:r>
            <a:r>
              <a:rPr lang="en"/>
              <a:t>electrical</a:t>
            </a:r>
            <a:r>
              <a:rPr lang="en"/>
              <a:t> adapter, which we use in life. We use it when we travel to another </a:t>
            </a:r>
            <a:r>
              <a:rPr lang="en"/>
              <a:t>countries</a:t>
            </a:r>
            <a:r>
              <a:rPr lang="en"/>
              <a:t>. 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18448" l="18250" r="20195" t="30743"/>
          <a:stretch/>
        </p:blipFill>
        <p:spPr>
          <a:xfrm>
            <a:off x="3057450" y="2697949"/>
            <a:ext cx="1159396" cy="170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UML Design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639200" y="4354475"/>
            <a:ext cx="7240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</a:rPr>
              <a:t>Erich Gamma ... [and others]. Design Patterns : Elements of Reusable Object-Oriented Software. Reading, Mass. :Addison-Wesley, 1995. Print.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9550"/>
            <a:ext cx="8839201" cy="182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216125" y="17177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Code (Class Adapter)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" y="794037"/>
            <a:ext cx="4048476" cy="2478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p33"/>
          <p:cNvSpPr txBox="1"/>
          <p:nvPr/>
        </p:nvSpPr>
        <p:spPr>
          <a:xfrm>
            <a:off x="639200" y="4354475"/>
            <a:ext cx="7240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</a:rPr>
              <a:t>Erich Gamma ... [and others]. Design Patterns : Elements of Reusable Object-Oriented Software. Reading, Mass. :Addison-Wesley, 1995. Print.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350" y="61900"/>
            <a:ext cx="3838749" cy="150634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350" y="1641488"/>
            <a:ext cx="3616775" cy="1591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250" y="3379475"/>
            <a:ext cx="2740150" cy="529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8025" y="3379475"/>
            <a:ext cx="4027212" cy="529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639200" y="4354475"/>
            <a:ext cx="7240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</a:rPr>
              <a:t>Erich Gamma ... [and others]. Design Patterns : Elements of Reusable Object-Oriented Software. Reading, Mass. :Addison-Wesley, 1995. Print.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216125" y="17177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Code (Object Adapter)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5" y="1015150"/>
            <a:ext cx="4028975" cy="19250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075" y="1015150"/>
            <a:ext cx="4028983" cy="288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125" y="3178100"/>
            <a:ext cx="4028975" cy="5046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adapter allows us not to access the interface of an existing class from another interface. (True, False)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it Possible to use two adapters?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the </a:t>
            </a:r>
            <a:r>
              <a:rPr lang="en"/>
              <a:t>difference</a:t>
            </a:r>
            <a:r>
              <a:rPr lang="en"/>
              <a:t> between class adapter and object adapter?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Custom 7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7406D"/>
      </a:accent4>
      <a:accent5>
        <a:srgbClr val="17406D"/>
      </a:accent5>
      <a:accent6>
        <a:srgbClr val="17406D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