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257545-9903-416D-BBB5-D61A43BE893D}">
  <a:tblStyle styleId="{07257545-9903-416D-BBB5-D61A43BE893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conomic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Economic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na.co.kr/view/AKR20210103015100530" TargetMode="External"/><Relationship Id="rId3" Type="http://schemas.openxmlformats.org/officeDocument/2006/relationships/hyperlink" Target="https://www.khan.co.kr/economy/finance/article/202112031552001#csidx65a98ff213eda4b81185d373f8e2e4a" TargetMode="External"/><Relationship Id="rId4" Type="http://schemas.openxmlformats.org/officeDocument/2006/relationships/hyperlink" Target="http://www.ikpnews.net/news/articleView.html?idxno=46012" TargetMode="External"/><Relationship Id="rId5" Type="http://schemas.openxmlformats.org/officeDocument/2006/relationships/hyperlink" Target="https://biz.chosun.com/policy/policy_sub/2021/12/08/6D4IHNDOZZDU5LLRUWUDV7ZTHE/?utm_source=naver&amp;utm_medium=original&amp;utm_campaign=biz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aflnews.co.kr" TargetMode="External"/><Relationship Id="rId3" Type="http://schemas.openxmlformats.org/officeDocument/2006/relationships/hyperlink" Target="https://biz.chosun.com/site/data/html_dir/2019/01/21/2019012100294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672e9b4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672e9b4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코로나19로 도시생활 힘들어…도시민 41% "귀농·귀촌 희망"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https://www.yna.co.kr/view/AKR20210103015100530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세계식량가격지수 10년5개월만에 최고치···국내 밥상물가 인상 압박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https://www.khan.co.kr/economy/finance/article/202112031552001#csidx65a98ff213eda4b81185d373f8e2e4a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국민총행복과 먹을거리 기본법 제정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http://www.ikpnews.net/news/articleView.html?idxno=46012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곡물가격 급등에 7.6% 치솟은 밥상물가…라면·치킨 줄줄이 인상 </a:t>
            </a:r>
            <a:r>
              <a:rPr lang="ko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https://biz.chosun.com/policy/policy_sub/2021/12/08/6D4IHNDOZZDU5LLRUWUDV7ZTHE/?utm_source=naver&amp;utm_medium=original&amp;utm_campaign=biz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72e9b4f6_0_1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72e9b4f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농식품부는 지난해 ‘농업·농촌 및 식품산업 발전계획’을 통해 수입비중이 큰 작물의 자급률 목표치를 높이고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출처 : 농수축산신문(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http://www.aflnews.co.kr</a:t>
            </a:r>
            <a:r>
              <a:rPr lang="ko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벼농사 안짓고 논 놀려도 1㏊당 280만원 준다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https://biz.chosun.com/site/data/html_dir/2019/01/21/2019012100294.html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72e9b4f6_0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72e9b4f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580057ad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580057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672e9b4f6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672e9b4f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72e9b4f6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72e9b4f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kass.mafra.go.kr/statHtml/statHtml.do?orgId=114&amp;tblId=DT_114_015_A086&amp;conn_path=I2" TargetMode="External"/><Relationship Id="rId10" Type="http://schemas.openxmlformats.org/officeDocument/2006/relationships/hyperlink" Target="https://kass.mafra.go.kr/statHtml/statHtml.do?orgId=114&amp;tblId=DT_114_015_A083&amp;conn_path=I2" TargetMode="External"/><Relationship Id="rId13" Type="http://schemas.openxmlformats.org/officeDocument/2006/relationships/hyperlink" Target="https://kosis.kr/statHtml/statHtml.do?orgId=101&amp;tblId=INH_1DA7088S&amp;conn_path=I2" TargetMode="External"/><Relationship Id="rId12" Type="http://schemas.openxmlformats.org/officeDocument/2006/relationships/hyperlink" Target="https://kosis.kr/statHtml/statHtml.do?orgId=114&amp;tblId=DT_114055_A031&amp;conn_path=I2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sis.kr/statHtml/statHtml.do?orgId=143&amp;tblId=DT_143002_A001&amp;conn_path=I2" TargetMode="External"/><Relationship Id="rId4" Type="http://schemas.openxmlformats.org/officeDocument/2006/relationships/hyperlink" Target="https://kosis.kr/statHtml/statHtml.do?orgId=143&amp;tblId=DT_143002_A004&amp;conn_path=I2" TargetMode="External"/><Relationship Id="rId9" Type="http://schemas.openxmlformats.org/officeDocument/2006/relationships/hyperlink" Target="https://kass.mafra.go.kr/statHtml/statHtml.do?orgId=114&amp;tblId=DT_114_015_A076&amp;conn_path=I2" TargetMode="External"/><Relationship Id="rId15" Type="http://schemas.openxmlformats.org/officeDocument/2006/relationships/hyperlink" Target="https://kosis.kr/statHtml/statHtml.do?orgId=101&amp;tblId=DT_1A02003&amp;conn_path=I2" TargetMode="External"/><Relationship Id="rId14" Type="http://schemas.openxmlformats.org/officeDocument/2006/relationships/hyperlink" Target="https://kosis.kr/statHtml/statHtml.do?orgId=101&amp;tblId=DT_1EA1011&amp;conn_path=I2" TargetMode="External"/><Relationship Id="rId16" Type="http://schemas.openxmlformats.org/officeDocument/2006/relationships/hyperlink" Target="https://kass.mafra.go.kr/statHtml/statHtml.do?orgId=114&amp;tblId=DT_114_015_B027&amp;conn_path=I2" TargetMode="External"/><Relationship Id="rId5" Type="http://schemas.openxmlformats.org/officeDocument/2006/relationships/hyperlink" Target="https://kosis.kr/statHtml/statHtml.do?orgId=143&amp;tblId=DT_143002_A002&amp;conn_path=I2" TargetMode="External"/><Relationship Id="rId6" Type="http://schemas.openxmlformats.org/officeDocument/2006/relationships/hyperlink" Target="https://kosis.kr/statHtml/statHtml.do?orgId=143&amp;tblId=DT_143002_A003&amp;conn_path=I2" TargetMode="External"/><Relationship Id="rId7" Type="http://schemas.openxmlformats.org/officeDocument/2006/relationships/hyperlink" Target="https://www.data.go.kr/data/15047784/fileData.do" TargetMode="External"/><Relationship Id="rId8" Type="http://schemas.openxmlformats.org/officeDocument/2006/relationships/hyperlink" Target="https://kosis.kr/statHtml/statHtml.do?orgId=101&amp;tblId=DT_1EA1201&amp;conn_path=I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2300" y="867050"/>
            <a:ext cx="3746400" cy="18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10">
                <a:latin typeface="Malgun Gothic"/>
                <a:ea typeface="Malgun Gothic"/>
                <a:cs typeface="Malgun Gothic"/>
                <a:sym typeface="Malgun Gothic"/>
              </a:rPr>
              <a:t>실업률 개선을 위한 귀농 진입장벽 해소 방안 - 데이터 분석</a:t>
            </a:r>
            <a:endParaRPr sz="301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데이터분석_미니프로젝트_1차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강정훈, 박정원, 오기호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2021년 12월 27일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</a:t>
            </a:r>
            <a:endParaRPr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 you</a:t>
            </a:r>
            <a:endParaRPr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854900"/>
            <a:ext cx="33939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780">
                <a:latin typeface="Malgun Gothic"/>
                <a:ea typeface="Malgun Gothic"/>
                <a:cs typeface="Malgun Gothic"/>
                <a:sym typeface="Malgun Gothic"/>
              </a:rPr>
              <a:t>Table of Contents</a:t>
            </a:r>
            <a:endParaRPr sz="278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1556300"/>
            <a:ext cx="32346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분석 목표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프로젝트 순서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algun Gothic"/>
              <a:buChar char="❏"/>
            </a:pPr>
            <a:r>
              <a:rPr lang="ko" sz="1700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700675"/>
            <a:ext cx="4045200" cy="11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기획 의도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572000" y="288125"/>
            <a:ext cx="4204500" cy="4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실업률 증가와 Covid-19에 의한 귀농 희망 인원 증가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(한국농촌경제연구원 - 도시민 41% "귀농·귀촌 희망")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30-40대 귀농 희망자 진입장벽:     기회정보 및 자금 부족 </a:t>
            </a: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(한국농촌경제연구원 출처)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진입장벽이 낮아져 귀농 인구 증가시 실업률 개선 및 농업 대출 증가 예상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251022" y="4500578"/>
            <a:ext cx="770100" cy="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1" sz="2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650" y="2395200"/>
            <a:ext cx="2684375" cy="21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목표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84750" y="1304875"/>
            <a:ext cx="7887600" cy="536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13350" y="1318175"/>
            <a:ext cx="74139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귀농 기회/자금정보 제공		           	     귀농 진입장벽 해소</a:t>
            </a:r>
            <a:endParaRPr sz="17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37150" y="2023100"/>
            <a:ext cx="3774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소득 및 키워드 상관관계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소득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품종별 키워드 검색량과 상관관계 분석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농지 가격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연령별 농가 소득 및 수입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도시와 농가 가계 지출 비교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농업관련 정부지원금 추세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264850" y="1504625"/>
            <a:ext cx="2931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867550" y="2023175"/>
            <a:ext cx="3246600" cy="28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추세 및 키워드 분석을 통한 식품 트렌드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자금 부족 관련 도움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안정적인 농지 가격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소득 및 수입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도시보다 낮은 가계 지출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Malgun Gothic"/>
              <a:buChar char="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증가하는 정부지원금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순서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95" name="Google Shape;95;p17"/>
          <p:cNvSpPr/>
          <p:nvPr/>
        </p:nvSpPr>
        <p:spPr>
          <a:xfrm>
            <a:off x="340899" y="2742371"/>
            <a:ext cx="1869300" cy="5811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0890" y="2849601"/>
            <a:ext cx="1540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사전 분석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968320" y="2283686"/>
            <a:ext cx="180005" cy="422208"/>
            <a:chOff x="777447" y="1610215"/>
            <a:chExt cx="198900" cy="593656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318375" y="1481247"/>
            <a:ext cx="24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ko" sz="1240">
                <a:latin typeface="Malgun Gothic"/>
                <a:ea typeface="Malgun Gothic"/>
                <a:cs typeface="Malgun Gothic"/>
                <a:sym typeface="Malgun Gothic"/>
              </a:rPr>
              <a:t>실업자 / 귀농인구 / 농가인구</a:t>
            </a:r>
            <a:endParaRPr sz="124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ko" sz="1240">
                <a:latin typeface="Malgun Gothic"/>
                <a:ea typeface="Malgun Gothic"/>
                <a:cs typeface="Malgun Gothic"/>
                <a:sym typeface="Malgun Gothic"/>
              </a:rPr>
              <a:t>상관관계 분석</a:t>
            </a:r>
            <a:endParaRPr sz="124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101" name="Google Shape;101;p17"/>
          <p:cNvSpPr/>
          <p:nvPr/>
        </p:nvSpPr>
        <p:spPr>
          <a:xfrm>
            <a:off x="1814724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1971115" y="2849601"/>
            <a:ext cx="1595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 설정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2680903" y="3319307"/>
            <a:ext cx="180004" cy="462814"/>
            <a:chOff x="2223534" y="2938958"/>
            <a:chExt cx="198900" cy="593656"/>
          </a:xfrm>
        </p:grpSpPr>
        <p:cxnSp>
          <p:nvCxnSpPr>
            <p:cNvPr id="104" name="Google Shape;104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06" name="Google Shape;106;p17"/>
          <p:cNvSpPr/>
          <p:nvPr/>
        </p:nvSpPr>
        <p:spPr>
          <a:xfrm>
            <a:off x="3467072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568007" y="2849601"/>
            <a:ext cx="177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처리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313235" y="2283419"/>
            <a:ext cx="180004" cy="462814"/>
            <a:chOff x="3918084" y="1610215"/>
            <a:chExt cx="198900" cy="593656"/>
          </a:xfrm>
        </p:grpSpPr>
        <p:cxnSp>
          <p:nvCxnSpPr>
            <p:cNvPr id="109" name="Google Shape;109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/>
        </p:nvSpPr>
        <p:spPr>
          <a:xfrm>
            <a:off x="3680453" y="1404950"/>
            <a:ext cx="22392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217">
                <a:latin typeface="Malgun Gothic"/>
                <a:ea typeface="Malgun Gothic"/>
                <a:cs typeface="Malgun Gothic"/>
                <a:sym typeface="Malgun Gothic"/>
              </a:rPr>
              <a:t>필요 데이터 수집</a:t>
            </a:r>
            <a:endParaRPr sz="1217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217"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121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descr="타임라인 그래픽의 배경 포인터 도형" id="112" name="Google Shape;112;p17"/>
          <p:cNvSpPr/>
          <p:nvPr/>
        </p:nvSpPr>
        <p:spPr>
          <a:xfrm>
            <a:off x="5119420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229096" y="2849601"/>
            <a:ext cx="17763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5964143" y="3319307"/>
            <a:ext cx="180004" cy="462814"/>
            <a:chOff x="5958946" y="2938958"/>
            <a:chExt cx="198900" cy="593656"/>
          </a:xfrm>
        </p:grpSpPr>
        <p:cxnSp>
          <p:nvCxnSpPr>
            <p:cNvPr id="115" name="Google Shape;115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17" name="Google Shape;117;p17"/>
          <p:cNvSpPr/>
          <p:nvPr/>
        </p:nvSpPr>
        <p:spPr>
          <a:xfrm>
            <a:off x="6771768" y="2742371"/>
            <a:ext cx="2047800" cy="5811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976998" y="2849601"/>
            <a:ext cx="1690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향후계획 공유</a:t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660524" y="3858325"/>
            <a:ext cx="2459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귀농 기회정보 및 자금정보 관련 변수 설정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019900" y="3858325"/>
            <a:ext cx="18693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ko" sz="123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추세 분석, 비교 분석 통한 귀농 진입장벽 해소</a:t>
            </a:r>
            <a:endParaRPr sz="123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90250" y="691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3048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{07257545-9903-416D-BBB5-D61A43BE893D}</a:tableStyleId>
              </a:tblPr>
              <a:tblGrid>
                <a:gridCol w="2171700"/>
                <a:gridCol w="1362075"/>
                <a:gridCol w="1685925"/>
                <a:gridCol w="714375"/>
                <a:gridCol w="657225"/>
                <a:gridCol w="1857375"/>
              </a:tblGrid>
              <a:tr h="228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 인자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수집기간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수집장소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기록방법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목적</a:t>
                      </a:r>
                      <a:endParaRPr b="1" sz="100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A677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소득분석표_식량특용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보기쉬운 품목별 소득 정보 제공 및 소득 추세를 통한 상승하고 있는 품목 정보 제공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소득분석표_과수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소득분석표_노지채소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소득분석표_시설채소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키워드검색량_식량특용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트렌드를 통한 트렌드 예측 및 품목별 소득과의 상관관계 분석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키워드검색량_과수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키워드검색량_노지채소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키워드검색량_시설채소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 ~ 2021년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데이터랩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농지지가지수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2014/11 ~ 2021/06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한국부동산원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안정적인 농가가격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 농가소득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2006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8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연령별 증가하는 소득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농업 총 수입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2006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9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증가하는 농업 총 수입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농가가계지출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0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도시와 농촌의 가계 지출 비교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도시가계지출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1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 평균 생활비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2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비교적 낮은 농촌 생활비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실업자수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3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박정원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실업자 증가에 따라 증가하는 귀농인구 및 감소하는 농업인구 확인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행정구역(시군구)별 농가, 농가인구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2010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4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행정구역별 귀농가구수 현황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2013 ~ 2019년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5"/>
                        </a:rPr>
                        <a:t>통계청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CSV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농업종합자금 (대출결정기준)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2014 ~ 2020년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16"/>
                        </a:rPr>
                        <a:t>농림축산식품주요통계</a:t>
                      </a:r>
                      <a:endParaRPr sz="1000" u="sng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강정훈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XLSX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증가하는 정부지원금 정보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323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 확인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32350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&lt;변수 확인&gt;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독립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/종속 변수의 유형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데이터 타입 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&lt;RAW 데이터 확인&gt;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단변수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이변수 분석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결측값 처리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&lt;삭제&gt;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&lt;대체&gt;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 이지만 ‘-’로 기입된 항목 대체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&lt;예측값 삽입&gt;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2542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이상값 처리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&lt;이상값 찾기&gt;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Boxplot 사용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&lt;이상값 처리&gt;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Trend 데이터 이상값 다수 존재 -&gt; 평균치로 대체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90250" y="297750"/>
            <a:ext cx="37746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33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solidFill>
                  <a:schemeClr val="lt2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solidFill>
                <a:schemeClr val="l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432350" y="1451575"/>
            <a:ext cx="2413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 소득/트렌드 분석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3336150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회귀/추세 분석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333614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&lt;라인 차트&gt;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과거 농지 지가지수로 안정적인 농지가격 예상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증가하는 농가소득, 수입, 농업 관련 정부지원금 확인 가능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6406633" y="1451576"/>
            <a:ext cx="22572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 분석</a:t>
            </a:r>
            <a:endParaRPr sz="15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254226" y="2070575"/>
            <a:ext cx="2471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&lt;히스토그램&gt;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도시 가계 지출과 농가 가계 지출 및 월 평균 생활비 비교를 통한 도시보다 낮은 가계 지출 예상 가능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03400" y="2070575"/>
            <a:ext cx="24717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&lt;소득 분석&gt;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높은 품목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 증가하는 품목 확인 가능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&lt;트렌드 분석&gt;</a:t>
            </a:r>
            <a:b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검색량 트렌드와 소득 간 상관관계 분석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향후 계획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4939500" y="375050"/>
            <a:ext cx="38370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Web Crawling을 통한 실시간 농지 가격 제공 서비스 구축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진입장벽 해소로 인한 농업 인구수 증가시 증가 비율에 따라 실업률 개선 및 농업 대출 증가 예측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lgun Gothic"/>
              <a:buChar char="-"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귀농 희망 신청자 접수 페이지 구축하여 관련 데이터 농지은행으로 전달 후 농지연금 대상자와 농지 임대 matching 서비스 제공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