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4AD953-4252-4AFA-8892-819824FEA5AB}">
  <a:tblStyle styleId="{994AD953-4252-4AFA-8892-819824FEA5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na.co.kr/view/AKR20210103015100530" TargetMode="External"/><Relationship Id="rId3" Type="http://schemas.openxmlformats.org/officeDocument/2006/relationships/hyperlink" Target="https://www.khan.co.kr/economy/finance/article/202112031552001#csidx65a98ff213eda4b81185d373f8e2e4a" TargetMode="External"/><Relationship Id="rId4" Type="http://schemas.openxmlformats.org/officeDocument/2006/relationships/hyperlink" Target="http://www.ikpnews.net/news/articleView.html?idxno=46012" TargetMode="External"/><Relationship Id="rId5" Type="http://schemas.openxmlformats.org/officeDocument/2006/relationships/hyperlink" Target="https://biz.chosun.com/policy/policy_sub/2021/12/08/6D4IHNDOZZDU5LLRUWUDV7ZTHE/?utm_source=naver&amp;utm_medium=original&amp;utm_campaign=biz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flnews.co.kr" TargetMode="External"/><Relationship Id="rId3" Type="http://schemas.openxmlformats.org/officeDocument/2006/relationships/hyperlink" Target="https://biz.chosun.com/site/data/html_dir/2019/01/21/2019012100294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b509a4b6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9b509a4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72e9b4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72e9b4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b509a4b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b509a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코로나19로 도시생활 힘들어…도시민 41% "귀농·귀촌 희망"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https://www.yna.co.kr/view/AKR20210103015100530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세계식량가격지수 10년5개월만에 최고치···국내 밥상물가 인상 압박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https://www.khan.co.kr/economy/finance/article/202112031552001#csidx65a98ff213eda4b81185d373f8e2e4a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국민총행복과 먹을거리 기본법 제정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http://www.ikpnews.net/news/articleView.html?idxno=46012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곡물가격 급등에 7.6% 치솟은 밥상물가…라면·치킨 줄줄이 인상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https://biz.chosun.com/policy/policy_sub/2021/12/08/6D4IHNDOZZDU5LLRUWUDV7ZTHE/?utm_source=naver&amp;utm_medium=original&amp;utm_campaign=biz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b509a4b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b509a4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농식품부는 지난해 ‘농업·농촌 및 식품산업 발전계획’을 통해 수입비중이 큰 작물의 자급률 목표치를 높이고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출처 : 농수축산신문(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http://www.aflnews.co.kr</a:t>
            </a:r>
            <a:r>
              <a:rPr lang="k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벼농사 안짓고 논 놀려도 1㏊당 280만원 준다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https://biz.chosun.com/site/data/html_dir/2019/01/21/2019012100294.html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b509a4b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b509a4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b509a4b6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b509a4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b509a4b6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b509a4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72e9b4f6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72e9b4f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72e9b4f6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72e9b4f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kass.mafra.go.kr/statHtml/statHtml.do?orgId=114&amp;tblId=DT_114_015_A086&amp;conn_path=I2" TargetMode="External"/><Relationship Id="rId10" Type="http://schemas.openxmlformats.org/officeDocument/2006/relationships/hyperlink" Target="https://kass.mafra.go.kr/statHtml/statHtml.do?orgId=114&amp;tblId=DT_114_015_A083&amp;conn_path=I2" TargetMode="External"/><Relationship Id="rId13" Type="http://schemas.openxmlformats.org/officeDocument/2006/relationships/hyperlink" Target="https://kosis.kr/statHtml/statHtml.do?orgId=301&amp;tblId=DT_007Y020&amp;conn_path=I2" TargetMode="External"/><Relationship Id="rId12" Type="http://schemas.openxmlformats.org/officeDocument/2006/relationships/hyperlink" Target="https://kosis.kr/statHtml/statHtml.do?orgId=101&amp;tblId=INH_1DA7088S&amp;conn_path=I2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sis.kr/statHtml/statHtml.do?orgId=143&amp;tblId=DT_143002_A001&amp;conn_path=I2" TargetMode="External"/><Relationship Id="rId4" Type="http://schemas.openxmlformats.org/officeDocument/2006/relationships/hyperlink" Target="https://kosis.kr/statHtml/statHtml.do?orgId=143&amp;tblId=DT_143002_A004&amp;conn_path=I2" TargetMode="External"/><Relationship Id="rId9" Type="http://schemas.openxmlformats.org/officeDocument/2006/relationships/hyperlink" Target="https://kass.mafra.go.kr/statHtml/statHtml.do?orgId=114&amp;tblId=DT_114_015_A076&amp;conn_path=I2" TargetMode="External"/><Relationship Id="rId15" Type="http://schemas.openxmlformats.org/officeDocument/2006/relationships/hyperlink" Target="https://kosis.kr/statHtml/statHtml.do?orgId=101&amp;tblId=DT_1A02003&amp;conn_path=I2" TargetMode="External"/><Relationship Id="rId14" Type="http://schemas.openxmlformats.org/officeDocument/2006/relationships/hyperlink" Target="https://kosis.kr/statHtml/statHtml.do?orgId=101&amp;tblId=DT_1EA1011&amp;conn_path=I2" TargetMode="External"/><Relationship Id="rId16" Type="http://schemas.openxmlformats.org/officeDocument/2006/relationships/hyperlink" Target="https://kass.mafra.go.kr/statHtml/statHtml.do?orgId=114&amp;tblId=DT_114_015_B027&amp;conn_path=I2" TargetMode="External"/><Relationship Id="rId5" Type="http://schemas.openxmlformats.org/officeDocument/2006/relationships/hyperlink" Target="https://kosis.kr/statHtml/statHtml.do?orgId=143&amp;tblId=DT_143002_A002&amp;conn_path=I2" TargetMode="External"/><Relationship Id="rId6" Type="http://schemas.openxmlformats.org/officeDocument/2006/relationships/hyperlink" Target="https://kosis.kr/statHtml/statHtml.do?orgId=143&amp;tblId=DT_143002_A003&amp;conn_path=I2" TargetMode="External"/><Relationship Id="rId7" Type="http://schemas.openxmlformats.org/officeDocument/2006/relationships/hyperlink" Target="https://www.data.go.kr/data/15047784/fileData.do" TargetMode="External"/><Relationship Id="rId8" Type="http://schemas.openxmlformats.org/officeDocument/2006/relationships/hyperlink" Target="https://kosis.kr/statHtml/statHtml.do?orgId=101&amp;tblId=DT_1EA1201&amp;conn_path=I2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kosis.kr/statHtml/statHtml.do?orgId=101&amp;tblId=DT_1FO20403&amp;conn_path=I2" TargetMode="External"/><Relationship Id="rId10" Type="http://schemas.openxmlformats.org/officeDocument/2006/relationships/hyperlink" Target="https://kosis.kr/statHtml/statHtml.do?orgId=101&amp;tblId=DT_1AG20413&amp;conn_path=I2" TargetMode="External"/><Relationship Id="rId13" Type="http://schemas.openxmlformats.org/officeDocument/2006/relationships/hyperlink" Target="https://kosis.kr/statHtml/statHtml.do?orgId=101&amp;tblId=DT_1AG20402&amp;conn_path=I2" TargetMode="External"/><Relationship Id="rId12" Type="http://schemas.openxmlformats.org/officeDocument/2006/relationships/hyperlink" Target="https://kosis.kr/statHtml/statHtml.do?orgId=101&amp;tblId=DT_1AG204039&amp;conn_path=I2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sis.kr/statHtml/statHtml.do?orgId=101&amp;tblId=DT_1AG20410&amp;conn_path=I2" TargetMode="External"/><Relationship Id="rId4" Type="http://schemas.openxmlformats.org/officeDocument/2006/relationships/hyperlink" Target="https://kosis.kr/statHtml/statHtml.do?orgId=101&amp;tblId=DT_1AG20408&amp;conn_path=I2" TargetMode="External"/><Relationship Id="rId9" Type="http://schemas.openxmlformats.org/officeDocument/2006/relationships/hyperlink" Target="https://kosis.kr/statHtml/statHtml.do?orgId=101&amp;tblId=DT_1AG20413&amp;conn_path=I2" TargetMode="External"/><Relationship Id="rId15" Type="http://schemas.openxmlformats.org/officeDocument/2006/relationships/hyperlink" Target="https://kosis.kr/statHtml/statHtml.do?orgId=101&amp;tblId=DT_1AG204038&amp;conn_path=I2" TargetMode="External"/><Relationship Id="rId14" Type="http://schemas.openxmlformats.org/officeDocument/2006/relationships/hyperlink" Target="https://kosis.kr/statHtml/statHtml.do?orgId=101&amp;tblId=DT_1AG204037&amp;conn_path=I2" TargetMode="External"/><Relationship Id="rId5" Type="http://schemas.openxmlformats.org/officeDocument/2006/relationships/hyperlink" Target="https://kosis.kr/statHtml/statHtml.do?orgId=101&amp;tblId=DT_1AG204035&amp;conn_path=I2" TargetMode="External"/><Relationship Id="rId6" Type="http://schemas.openxmlformats.org/officeDocument/2006/relationships/hyperlink" Target="https://kosis.kr/statHtml/statHtml.do?orgId=101&amp;tblId=DT_1AG20403&amp;conn_path=I2" TargetMode="External"/><Relationship Id="rId7" Type="http://schemas.openxmlformats.org/officeDocument/2006/relationships/hyperlink" Target="https://kosis.kr/statHtml/statHtml.do?orgId=101&amp;tblId=DT_1AG20411&amp;conn_path=I2" TargetMode="External"/><Relationship Id="rId8" Type="http://schemas.openxmlformats.org/officeDocument/2006/relationships/hyperlink" Target="https://kosis.kr/statHtml/statHtml.do?orgId=101&amp;tblId=DT_1AG20413&amp;conn_path=I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2300" y="867050"/>
            <a:ext cx="37464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10">
                <a:latin typeface="Malgun Gothic"/>
                <a:ea typeface="Malgun Gothic"/>
                <a:cs typeface="Malgun Gothic"/>
                <a:sym typeface="Malgun Gothic"/>
              </a:rPr>
              <a:t>실업률 개선을 위한 귀농 진입장벽 해소 방안 - 데이터 분석</a:t>
            </a:r>
            <a:endParaRPr sz="301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데이터분석_미니프로젝트_1차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강정훈, 박정원, 오기호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2021년 12월 27일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4939500" y="229625"/>
            <a:ext cx="3837000" cy="41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미국 / 일본 농지 사이트 Web Crawling을 통한 해외 농가소득 및 품목별 소득 비교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 해소로 인한 농업 인구수 증가시 증가 비율에 따라 실업률 개선 및 농업 대출 증가 예측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정부지원금 및 농업 대출 관련 정보 제공 사이트 구축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희망 신청자 접수 페이지 구축하여 관련 데이터 농지은행으로 전달 후 농지연금 대상자와 농지 임대 matching 서비스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854900"/>
            <a:ext cx="33939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 sz="278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1556300"/>
            <a:ext cx="32346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700675"/>
            <a:ext cx="40452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572000" y="288125"/>
            <a:ext cx="4204500" cy="4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실업률 증가와 Covid-19에 의한 귀농 희망 인원 증가</a:t>
            </a:r>
            <a:b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- 도시민 41% "귀농·귀촌 희망")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30-40대 귀농 희망자 진입장벽:     기회정보 및 자금 부족 </a:t>
            </a:r>
            <a:b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출처)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진입장벽이 낮아져 귀농 인구 증가시 실업률 개선 및 농업 대출 증가 예상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251022" y="4500578"/>
            <a:ext cx="770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2395200"/>
            <a:ext cx="2684375" cy="2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84750" y="1304875"/>
            <a:ext cx="7887600" cy="536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13350" y="1318175"/>
            <a:ext cx="7413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귀농 기회/자금정보 제공		           	     귀농 진입장벽 해소</a:t>
            </a:r>
            <a:endParaRPr sz="17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37150" y="2023100"/>
            <a:ext cx="3774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및 트렌드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검색어 트렌드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농지 가격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 농가 소득 및 수입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도시와 농가 가계 지출 비교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농업관련 정부지원금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64850" y="1504625"/>
            <a:ext cx="293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867550" y="2023175"/>
            <a:ext cx="3246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추세 및 키워드 분석을 통한 식품 트렌드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농촌 자금 관련 정보 제공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안정적인 농지 가격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소득 및 수입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도시보다 낮은 가계 지출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정부지원금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descr="타임라인 그래픽의 배경 포인터 도형" id="95" name="Google Shape;95;p17"/>
          <p:cNvSpPr/>
          <p:nvPr/>
        </p:nvSpPr>
        <p:spPr>
          <a:xfrm>
            <a:off x="340899" y="2742371"/>
            <a:ext cx="1869300" cy="581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0890" y="2849601"/>
            <a:ext cx="154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분석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968320" y="2283686"/>
            <a:ext cx="180005" cy="422208"/>
            <a:chOff x="777447" y="1610215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340900" y="1167364"/>
            <a:ext cx="24591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실업자 / 귀농인구 / 농가인구 / 농업대출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상관관계분석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01" name="Google Shape;101;p17"/>
          <p:cNvSpPr/>
          <p:nvPr/>
        </p:nvSpPr>
        <p:spPr>
          <a:xfrm>
            <a:off x="1814724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71115" y="2849601"/>
            <a:ext cx="1595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설정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680903" y="3319307"/>
            <a:ext cx="180004" cy="462814"/>
            <a:chOff x="2223534" y="2938958"/>
            <a:chExt cx="198900" cy="593656"/>
          </a:xfrm>
        </p:grpSpPr>
        <p:cxnSp>
          <p:nvCxnSpPr>
            <p:cNvPr id="104" name="Google Shape;10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06" name="Google Shape;106;p17"/>
          <p:cNvSpPr/>
          <p:nvPr/>
        </p:nvSpPr>
        <p:spPr>
          <a:xfrm>
            <a:off x="3467072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568007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313235" y="2283419"/>
            <a:ext cx="180004" cy="462814"/>
            <a:chOff x="3918084" y="1610215"/>
            <a:chExt cx="198900" cy="593656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3680453" y="1404950"/>
            <a:ext cx="22392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필요 데이터 수집</a:t>
            </a:r>
            <a:endParaRPr sz="1217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21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12" name="Google Shape;112;p17"/>
          <p:cNvSpPr/>
          <p:nvPr/>
        </p:nvSpPr>
        <p:spPr>
          <a:xfrm>
            <a:off x="5119420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29096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5964143" y="3319307"/>
            <a:ext cx="180004" cy="462814"/>
            <a:chOff x="5958946" y="2938958"/>
            <a:chExt cx="198900" cy="593656"/>
          </a:xfrm>
        </p:grpSpPr>
        <p:cxnSp>
          <p:nvCxnSpPr>
            <p:cNvPr id="115" name="Google Shape;115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17" name="Google Shape;117;p17"/>
          <p:cNvSpPr/>
          <p:nvPr/>
        </p:nvSpPr>
        <p:spPr>
          <a:xfrm>
            <a:off x="6771768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976998" y="2849601"/>
            <a:ext cx="1690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향후계획 공유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660524" y="3858325"/>
            <a:ext cx="24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기회정보 및 자금정보 관련 변수 설정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19900" y="3858325"/>
            <a:ext cx="18693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ko" sz="123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추세 분석, 비교 분석 통한 귀농 진입장벽 해소</a:t>
            </a:r>
            <a:endParaRPr sz="123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90250" y="691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{994AD953-4252-4AFA-8892-819824FEA5AB}</a:tableStyleId>
              </a:tblPr>
              <a:tblGrid>
                <a:gridCol w="2171700"/>
                <a:gridCol w="1362075"/>
                <a:gridCol w="1685925"/>
                <a:gridCol w="714375"/>
                <a:gridCol w="657225"/>
                <a:gridCol w="1857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인자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수집기간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수집장소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기록방법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보기쉬운 품목별 소득 정보 제공 및 소득 추세를 통한 상승하고 있는 품목 정보 제공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트렌드를 통한 트렌드 예측 및 품목별 소득과의 상관관계 분석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키워드검색지표_시설채소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농지지가지수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2014/11 ~ 2021/06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한국부동산원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안정적인 농가가격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농가소득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2006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증가하는 소득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1980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농가가계지출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도시와 농촌의 가계 지출 비교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1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2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 / 귀농인구 / 농가인구 / 농업대출 상관관계 분석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산업별 대출금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행정구역(시군구)별 농가, 농가인구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2010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행정구역별 귀농가구수 현황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2019년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농업종합자금 (대출결정기준)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6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정부지원금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90250" y="691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2286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{994AD953-4252-4AFA-8892-819824FEA5AB}</a:tableStyleId>
              </a:tblPr>
              <a:tblGrid>
                <a:gridCol w="2171700"/>
                <a:gridCol w="1362075"/>
                <a:gridCol w="1685925"/>
                <a:gridCol w="714375"/>
                <a:gridCol w="657225"/>
                <a:gridCol w="1857375"/>
              </a:tblGrid>
              <a:tr h="21907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품목별 재배 농가 및 면적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인자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수집기간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수집장소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기록방법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배추, 무, 고추, 시금치, 상추, 호박, 오이, 수박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시설채소 및 노지채소 평균 재배면적을 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토마토, 방울토마토, 딸기, 참외, 파프리카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양배추, 가지, 당근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사과, 배, 복숭아, 노지포도, 시설포도,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노지감귤, 시설감귤, 자두, 매실, 블루베리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과수 평균 재배면적을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참다래(키위)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오미자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1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오기호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2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식량작물 평균 재배면적을 활용한 소득 계산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감자, 겉보리, 옥수수, 고구마, 쌀보리, 맥주보리, 밀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확인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&lt;변수 확인&gt;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독립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/종속 변수의 유형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타입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&lt;RAW 데이터 확인&gt;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단변수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이변수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 처리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&lt;삭제&gt;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&lt;대체&gt;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이지만 ‘-’로 기입된 항목 대체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&lt;예측값 삽입&gt;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이상값 처리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&lt;이상값 찾기&gt;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Boxplot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&lt;이상값 처리&gt;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Trend 데이터 이상값 다수 존재 -&gt; 평균치로 대체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32350" y="1451575"/>
            <a:ext cx="2413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 소득/트렌드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시계열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&lt;라인 차트&gt;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과거 농지 지가지수로 안정적인 농지가격 예상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증가하는 농가소득, 수입, 농업 관련 정부지원금 확인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64066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&lt;히스토그램&gt;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 가계 지출과 농가 가계 지출 및 월 평균 생활비 비교를 통한 도시보다 낮은 가계 지출 예상 가능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03400" y="2070575"/>
            <a:ext cx="24717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&lt;소득 분석&gt;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높은 품목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증가하는 품목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&lt;트렌드 분석&gt;</a:t>
            </a:r>
            <a:b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검색량 트렌드와 소득 간 상관관계 분석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