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5143500" cx="9144000"/>
  <p:notesSz cx="6858000" cy="9144000"/>
  <p:embeddedFontLst>
    <p:embeddedFont>
      <p:font typeface="Economica"/>
      <p:regular r:id="rId68"/>
      <p:bold r:id="rId69"/>
      <p:italic r:id="rId70"/>
      <p:boldItalic r:id="rId71"/>
    </p:embeddedFont>
    <p:embeddedFont>
      <p:font typeface="Open Sans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0D4383-266D-4A9D-BC84-16267313FF4A}">
  <a:tblStyle styleId="{FA0D4383-266D-4A9D-BC84-16267313FF4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OpenSans-bold.fntdata"/><Relationship Id="rId72" Type="http://schemas.openxmlformats.org/officeDocument/2006/relationships/font" Target="fonts/OpenSans-regular.fntdata"/><Relationship Id="rId31" Type="http://schemas.openxmlformats.org/officeDocument/2006/relationships/slide" Target="slides/slide25.xml"/><Relationship Id="rId75" Type="http://schemas.openxmlformats.org/officeDocument/2006/relationships/font" Target="fonts/OpenSans-boldItalic.fntdata"/><Relationship Id="rId30" Type="http://schemas.openxmlformats.org/officeDocument/2006/relationships/slide" Target="slides/slide24.xml"/><Relationship Id="rId74" Type="http://schemas.openxmlformats.org/officeDocument/2006/relationships/font" Target="fonts/OpenSans-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Economica-boldItalic.fntdata"/><Relationship Id="rId70" Type="http://schemas.openxmlformats.org/officeDocument/2006/relationships/font" Target="fonts/Economica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Economica-regular.fntdata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Economica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na.co.kr/view/AKR20210103015100530" TargetMode="External"/><Relationship Id="rId3" Type="http://schemas.openxmlformats.org/officeDocument/2006/relationships/hyperlink" Target="https://www.khan.co.kr/economy/finance/article/202112031552001#csidx65a98ff213eda4b81185d373f8e2e4a" TargetMode="External"/><Relationship Id="rId4" Type="http://schemas.openxmlformats.org/officeDocument/2006/relationships/hyperlink" Target="http://www.ikpnews.net/news/articleView.html?idxno=46012" TargetMode="External"/><Relationship Id="rId5" Type="http://schemas.openxmlformats.org/officeDocument/2006/relationships/hyperlink" Target="https://biz.chosun.com/policy/policy_sub/2021/12/08/6D4IHNDOZZDU5LLRUWUDV7ZTHE/?utm_source=naver&amp;utm_medium=original&amp;utm_campaign=biz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flnews.co.kr" TargetMode="External"/><Relationship Id="rId3" Type="http://schemas.openxmlformats.org/officeDocument/2006/relationships/hyperlink" Target="https://biz.chosun.com/site/data/html_dir/2019/01/21/2019012100294.html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flnews.co.kr" TargetMode="External"/><Relationship Id="rId3" Type="http://schemas.openxmlformats.org/officeDocument/2006/relationships/hyperlink" Target="https://biz.chosun.com/site/data/html_dir/2019/01/21/2019012100294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672e9b4f6_0_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672e9b4f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9470ba926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9470ba9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70943406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97094340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9470ba926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9470ba92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9470ba926_0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9470ba92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9470ba926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9470ba92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9470ba926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9470ba92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촉성재배 : 생육 이 안되는 시기에 유리온실, 비닐하우스, 터널 등의 시설을 이용하여 재배함.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반촉성재배 : 촉성으로 재배한 수확물을 하우스 내의 하우스 비닐을 걷어내고 노지 상태에서 수확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촉성재배 &gt; 반촉성재배 &gt; 일반재배 순으로 재배순서가 빠름.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수확시기 조절을 위하여 반촉성재배를 하는것같습니다.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9470ba926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9470ba92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억제재배는 촉성재배의 반대의미로 고랭지억제와 가을철에 비닐 등을 이용해 수확시기에 열을 주어 수확시기를 늦춘다는 의미같습니다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470ba926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9470ba92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9470ba926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9470ba92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72e9b4f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672e9b4f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470ba926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9470ba92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9470ba926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9470ba92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9470ba926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9470ba92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9470ba926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9470ba92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9470ba926_0_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9470ba92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9470ba926_0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9470ba92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9470ba926_0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9470ba92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81bae8983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81bae89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9470ba926_0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9470ba92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9470ba926_0_1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9470ba92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코로나19로 도시생활 힘들어…도시민 41% "귀농·귀촌 희망" </a:t>
            </a:r>
            <a:r>
              <a:rPr lang="ko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2"/>
              </a:rPr>
              <a:t>https://www.yna.co.kr/view/AKR20210103015100530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세계식량가격지수 10년5개월만에 최고치···국내 밥상물가 인상 압박 </a:t>
            </a:r>
            <a:r>
              <a:rPr lang="ko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https://www.khan.co.kr/economy/finance/article/202112031552001#csidx65a98ff213eda4b81185d373f8e2e4a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국민총행복과 먹을거리 기본법 제정 </a:t>
            </a:r>
            <a:r>
              <a:rPr lang="ko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http://www.ikpnews.net/news/articleView.html?idxno=46012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곡물가격 급등에 7.6% 치솟은 밥상물가…라면·치킨 줄줄이 인상 </a:t>
            </a:r>
            <a:r>
              <a:rPr lang="ko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https://biz.chosun.com/policy/policy_sub/2021/12/08/6D4IHNDOZZDU5LLRUWUDV7ZTHE/?utm_source=naver&amp;utm_medium=original&amp;utm_campaign=biz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9470ba926_0_2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9470ba92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9470ba926_0_2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9470ba92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9470ba926_0_2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9470ba92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9470ba926_0_2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9470ba92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9470ba926_0_2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9470ba92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9a516d11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9a516d1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9a516d112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09a516d1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평균 재배면적 등 통계청 자료가 정확한거 같지 않아 통계청 연락해보았으나 담당자 부재. 귀농귀촌 평균 재배면적은 세제곱미터로 되어있어 계산 불가능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9a516d112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9a516d1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9a516d112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09a516d11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9a516d112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9a516d1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72e9b4f6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72e9b4f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농식품부는 지난해 ‘농업·농촌 및 식품산업 발전계획’을 통해 수입비중이 큰 작물의 자급률 목표치를 높이고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출처 : 농수축산신문(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http://www.aflnews.co.kr</a:t>
            </a:r>
            <a:r>
              <a:rPr lang="ko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벼농사 안짓고 논 놀려도 1㏊당 280만원 준다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https://biz.chosun.com/site/data/html_dir/2019/01/21/2019012100294.html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970943406_0_4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970943406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70943406_0_6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70943406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970943406_0_6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970943406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0970943406_0_6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0970943406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0970943406_0_6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0970943406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0970943406_0_6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0970943406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0970943406_0_6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0970943406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970943406_0_6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970943406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0970943406_0_6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0970943406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0970943406_0_6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0970943406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비소비 - 조세, 보험 등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97094340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970943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0970943406_0_4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097094340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농가가계지출의 기타 내용 : 03년 표본개편이전자료는 가계잡비 중 미용위생, 교재 및 증여, 관혼상제, 담배, 장신구, 기타 등의 합계 수치임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도시가계지출의 기타 내용 : 가정용품·가사서비스, 기타상품·서비스 합계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0970943406_0_2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097094340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80421cfa4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080421cfa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80421cfa4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80421cfa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0970943406_0_2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097094340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080421cfa4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080421cfa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특용 작물 :식용 작물의 대칭어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수량보다 품질이 중요하고, 기후와 토질에 따라 품질이 차이가 나기 때문에 지역의 제한을 많이 받음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ㄴ 담배(충북), 인삼(개성, 금산, 풍기, 부여, 강화), 모시풀(서천,한산), 왕골제품(강화,합천)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080421cfa4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080421cfa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9a516d1d5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9a516d1d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시설채소에 있는 평균소득 높은 품목이 스마트팜에서도 다수 활용되고 있음 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09a516d1d5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09a516d1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시설채소에 있는 평균소득 높은 품목이 스마트팜에서도 다수 활용되고 있음 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9a516d1d5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09a516d1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농식품부는 지난해 ‘농업·농촌 및 식품산업 발전계획’을 통해 수입비중이 큰 작물의 자급률 목표치를 높이고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출처 : 농수축산신문(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http://www.aflnews.co.kr</a:t>
            </a:r>
            <a:r>
              <a:rPr lang="ko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벼농사 안짓고 논 놀려도 1㏊당 280만원 준다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https://biz.chosun.com/site/data/html_dir/2019/01/21/2019012100294.html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580057ad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580057a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9a516d112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9a516d11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72e9b4f6_0_2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672e9b4f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970943406_0_3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97094340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4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Relationship Id="rId4" Type="http://schemas.openxmlformats.org/officeDocument/2006/relationships/image" Target="../media/image4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5.png"/><Relationship Id="rId4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4.png"/><Relationship Id="rId4" Type="http://schemas.openxmlformats.org/officeDocument/2006/relationships/image" Target="../media/image6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kass.mafra.go.kr/statHtml/statHtml.do?orgId=114&amp;tblId=DT_114_015_A086&amp;conn_path=I2" TargetMode="External"/><Relationship Id="rId10" Type="http://schemas.openxmlformats.org/officeDocument/2006/relationships/hyperlink" Target="https://kass.mafra.go.kr/statHtml/statHtml.do?orgId=114&amp;tblId=DT_114_015_A083&amp;conn_path=I2" TargetMode="External"/><Relationship Id="rId13" Type="http://schemas.openxmlformats.org/officeDocument/2006/relationships/hyperlink" Target="https://kosis.kr/statHtml/statHtml.do?orgId=301&amp;tblId=DT_007Y020&amp;conn_path=I2" TargetMode="External"/><Relationship Id="rId12" Type="http://schemas.openxmlformats.org/officeDocument/2006/relationships/hyperlink" Target="https://kosis.kr/statHtml/statHtml.do?orgId=101&amp;tblId=INH_1DA7088S&amp;conn_path=I2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kosis.kr/statHtml/statHtml.do?orgId=143&amp;tblId=DT_143002_A001&amp;conn_path=I2" TargetMode="External"/><Relationship Id="rId4" Type="http://schemas.openxmlformats.org/officeDocument/2006/relationships/hyperlink" Target="https://kosis.kr/statHtml/statHtml.do?orgId=143&amp;tblId=DT_143002_A004&amp;conn_path=I2" TargetMode="External"/><Relationship Id="rId9" Type="http://schemas.openxmlformats.org/officeDocument/2006/relationships/hyperlink" Target="https://kass.mafra.go.kr/statHtml/statHtml.do?orgId=114&amp;tblId=DT_114_015_A076&amp;conn_path=I2" TargetMode="External"/><Relationship Id="rId15" Type="http://schemas.openxmlformats.org/officeDocument/2006/relationships/hyperlink" Target="https://kosis.kr/statHtml/statHtml.do?orgId=101&amp;tblId=DT_1A02003&amp;conn_path=I2" TargetMode="External"/><Relationship Id="rId14" Type="http://schemas.openxmlformats.org/officeDocument/2006/relationships/hyperlink" Target="https://kosis.kr/statHtml/statHtml.do?orgId=101&amp;tblId=DT_1EA1011&amp;conn_path=I2" TargetMode="External"/><Relationship Id="rId16" Type="http://schemas.openxmlformats.org/officeDocument/2006/relationships/hyperlink" Target="https://kass.mafra.go.kr/statHtml/statHtml.do?orgId=114&amp;tblId=DT_114_015_B027&amp;conn_path=I2" TargetMode="External"/><Relationship Id="rId5" Type="http://schemas.openxmlformats.org/officeDocument/2006/relationships/hyperlink" Target="https://kosis.kr/statHtml/statHtml.do?orgId=143&amp;tblId=DT_143002_A002&amp;conn_path=I2" TargetMode="External"/><Relationship Id="rId6" Type="http://schemas.openxmlformats.org/officeDocument/2006/relationships/hyperlink" Target="https://kosis.kr/statHtml/statHtml.do?orgId=143&amp;tblId=DT_143002_A003&amp;conn_path=I2" TargetMode="External"/><Relationship Id="rId7" Type="http://schemas.openxmlformats.org/officeDocument/2006/relationships/hyperlink" Target="https://www.data.go.kr/data/15047784/fileData.do" TargetMode="External"/><Relationship Id="rId8" Type="http://schemas.openxmlformats.org/officeDocument/2006/relationships/hyperlink" Target="https://kosis.kr/statHtml/statHtml.do?orgId=101&amp;tblId=DT_1EA1201&amp;conn_path=I2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kosis.kr/statHtml/statHtml.do?orgId=101&amp;tblId=DT_1FO20403&amp;conn_path=I2" TargetMode="External"/><Relationship Id="rId10" Type="http://schemas.openxmlformats.org/officeDocument/2006/relationships/hyperlink" Target="https://kosis.kr/statHtml/statHtml.do?orgId=101&amp;tblId=DT_1AG20413&amp;conn_path=I2" TargetMode="External"/><Relationship Id="rId13" Type="http://schemas.openxmlformats.org/officeDocument/2006/relationships/hyperlink" Target="https://kosis.kr/statHtml/statHtml.do?orgId=101&amp;tblId=DT_1AG20402&amp;conn_path=I2" TargetMode="External"/><Relationship Id="rId12" Type="http://schemas.openxmlformats.org/officeDocument/2006/relationships/hyperlink" Target="https://kosis.kr/statHtml/statHtml.do?orgId=101&amp;tblId=DT_1AG204039&amp;conn_path=I2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kosis.kr/statHtml/statHtml.do?orgId=101&amp;tblId=DT_1AG20410&amp;conn_path=I2" TargetMode="External"/><Relationship Id="rId4" Type="http://schemas.openxmlformats.org/officeDocument/2006/relationships/hyperlink" Target="https://kosis.kr/statHtml/statHtml.do?orgId=101&amp;tblId=DT_1AG20408&amp;conn_path=I2" TargetMode="External"/><Relationship Id="rId9" Type="http://schemas.openxmlformats.org/officeDocument/2006/relationships/hyperlink" Target="https://kosis.kr/statHtml/statHtml.do?orgId=101&amp;tblId=DT_1AG20413&amp;conn_path=I2" TargetMode="External"/><Relationship Id="rId15" Type="http://schemas.openxmlformats.org/officeDocument/2006/relationships/hyperlink" Target="https://kosis.kr/statHtml/statHtml.do?orgId=101&amp;tblId=DT_1AG204038&amp;conn_path=I2" TargetMode="External"/><Relationship Id="rId14" Type="http://schemas.openxmlformats.org/officeDocument/2006/relationships/hyperlink" Target="https://kosis.kr/statHtml/statHtml.do?orgId=101&amp;tblId=DT_1AG204037&amp;conn_path=I2" TargetMode="External"/><Relationship Id="rId5" Type="http://schemas.openxmlformats.org/officeDocument/2006/relationships/hyperlink" Target="https://kosis.kr/statHtml/statHtml.do?orgId=101&amp;tblId=DT_1AG204035&amp;conn_path=I2" TargetMode="External"/><Relationship Id="rId6" Type="http://schemas.openxmlformats.org/officeDocument/2006/relationships/hyperlink" Target="https://kosis.kr/statHtml/statHtml.do?orgId=101&amp;tblId=DT_1AG20403&amp;conn_path=I2" TargetMode="External"/><Relationship Id="rId7" Type="http://schemas.openxmlformats.org/officeDocument/2006/relationships/hyperlink" Target="https://kosis.kr/statHtml/statHtml.do?orgId=101&amp;tblId=DT_1AG20411&amp;conn_path=I2" TargetMode="External"/><Relationship Id="rId8" Type="http://schemas.openxmlformats.org/officeDocument/2006/relationships/hyperlink" Target="https://kosis.kr/statHtml/statHtml.do?orgId=101&amp;tblId=DT_1AG20413&amp;conn_path=I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92300" y="867050"/>
            <a:ext cx="3746400" cy="18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10">
                <a:latin typeface="Malgun Gothic"/>
                <a:ea typeface="Malgun Gothic"/>
                <a:cs typeface="Malgun Gothic"/>
                <a:sym typeface="Malgun Gothic"/>
              </a:rPr>
              <a:t>실업률 개선을 위한 귀농 진입장벽 해소 방안 - 데이터 분석</a:t>
            </a:r>
            <a:endParaRPr sz="301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데이터분석_미니프로젝트_1차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강정훈, 박정원, 오기호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2021년 12월 27일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 - 결측값 처리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결측값 확인 및 ‘-’ -&gt; 0으로 처리, 계산 필요 컬럼 numeric 처리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122750"/>
            <a:ext cx="3355948" cy="379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748" y="1122750"/>
            <a:ext cx="3309386" cy="37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4225025" y="2801375"/>
            <a:ext cx="633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2617675" y="3334100"/>
            <a:ext cx="321600" cy="17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2617675" y="3657275"/>
            <a:ext cx="321600" cy="17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2617675" y="4190675"/>
            <a:ext cx="321600" cy="17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3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 - 이상값 처리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검색어트렌드 데이터 이상값 평균값으로 대체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4301225" y="2801375"/>
            <a:ext cx="633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50" y="1263225"/>
            <a:ext cx="3980575" cy="3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025" y="1263225"/>
            <a:ext cx="3980575" cy="330469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4665875" y="688850"/>
            <a:ext cx="43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트렌드 분석 -&gt; 이상값이 아닌 평균 확인 필요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기준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소득분석표 및 검색어트렌드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08550" y="1870700"/>
            <a:ext cx="37746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분류: 식량특용, 과수, 노지채소, 시설채소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기간: 2013 - 2020년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주기: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소득: 총수입에서 경영비를 차감한 잔액으로서 당해 작목 경영활동의 성과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소득: 재배면적 10 아르 (=0.1 ha)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624575" y="1164775"/>
            <a:ext cx="3658500" cy="58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소득 분석표 - 통계청/농촌진흥청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4699475" y="1870700"/>
            <a:ext cx="39342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분류: 식량특용, 과수, 노지채소, 시설채소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기간: 2016 - 2021년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주기: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1주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연령: 20세 이상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검색지표: 네이버에서 해당 검색어가 검색된 횟수를 합산하여 조회기간 내 최다 검색량을 100으로 설정한 상대적인 변화 지표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4815575" y="1164775"/>
            <a:ext cx="3658500" cy="58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트렌드 - 네이버 데이터랩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575" y="1171225"/>
            <a:ext cx="4176002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25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소득 분석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식량특용 소득 추세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757750" y="1285875"/>
            <a:ext cx="863400" cy="108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5748350" y="1285875"/>
            <a:ext cx="863400" cy="108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3690950" y="3419475"/>
            <a:ext cx="863400" cy="108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98950"/>
            <a:ext cx="4234124" cy="346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250" y="1198938"/>
            <a:ext cx="4053601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6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소득 분석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식량특용 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평균 소득 비교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3848450" y="1478750"/>
            <a:ext cx="302400" cy="321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5695600" y="1478750"/>
            <a:ext cx="312300" cy="319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8095850" y="2088650"/>
            <a:ext cx="312300" cy="258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소득 분석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과수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 소득 추세 및 평균 소득 비교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8950"/>
            <a:ext cx="4499999" cy="36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174" y="1198950"/>
            <a:ext cx="3989216" cy="331186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/>
          <p:nvPr/>
        </p:nvSpPr>
        <p:spPr>
          <a:xfrm>
            <a:off x="1524675" y="1292325"/>
            <a:ext cx="900000" cy="80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1524675" y="2987100"/>
            <a:ext cx="900000" cy="80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457875" y="2987100"/>
            <a:ext cx="900000" cy="80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7193750" y="1444825"/>
            <a:ext cx="496800" cy="306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6714100" y="3306525"/>
            <a:ext cx="220500" cy="120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28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소득 분석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시설채소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 소득 추세 및 평균 소득 비교_1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98950"/>
            <a:ext cx="4247999" cy="33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98950"/>
            <a:ext cx="4499999" cy="36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/>
          <p:nvPr/>
        </p:nvSpPr>
        <p:spPr>
          <a:xfrm>
            <a:off x="431675" y="1310675"/>
            <a:ext cx="891000" cy="109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4837675" y="1368550"/>
            <a:ext cx="789000" cy="314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6413625" y="1758250"/>
            <a:ext cx="360000" cy="275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소득 분석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시설채소 소득 추세 및 평균 소득 비교_2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8950"/>
            <a:ext cx="4567729" cy="379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529" y="1198950"/>
            <a:ext cx="3989216" cy="331186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/>
          <p:nvPr/>
        </p:nvSpPr>
        <p:spPr>
          <a:xfrm>
            <a:off x="431675" y="2477150"/>
            <a:ext cx="1276800" cy="115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7210075" y="1451200"/>
            <a:ext cx="762300" cy="3059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8413300" y="2002300"/>
            <a:ext cx="348900" cy="250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30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소득 분석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노지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채소 소득 추세 및 평균 소득 비교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8950"/>
            <a:ext cx="4567729" cy="379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529" y="1198950"/>
            <a:ext cx="3989216" cy="331186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/>
          <p:nvPr/>
        </p:nvSpPr>
        <p:spPr>
          <a:xfrm>
            <a:off x="403725" y="1313425"/>
            <a:ext cx="3205500" cy="89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1514625" y="3043412"/>
            <a:ext cx="983700" cy="178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3736425" y="3025075"/>
            <a:ext cx="983700" cy="89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6181400" y="1451162"/>
            <a:ext cx="248100" cy="307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8036725" y="1800225"/>
            <a:ext cx="238800" cy="2710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8569450" y="2103325"/>
            <a:ext cx="241200" cy="240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31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트렌드 분석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식량특용 검색어 트렌드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 추세 및 평균 검색량 비교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325" y="1264775"/>
            <a:ext cx="4499999" cy="324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/>
          <p:nvPr/>
        </p:nvSpPr>
        <p:spPr>
          <a:xfrm>
            <a:off x="5171050" y="1500400"/>
            <a:ext cx="1377900" cy="300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75" y="1358475"/>
            <a:ext cx="4019608" cy="30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/>
          <p:nvPr/>
        </p:nvSpPr>
        <p:spPr>
          <a:xfrm>
            <a:off x="2678225" y="1459900"/>
            <a:ext cx="1078500" cy="134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316025" y="2831500"/>
            <a:ext cx="1078500" cy="134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854900"/>
            <a:ext cx="33939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780">
                <a:latin typeface="Malgun Gothic"/>
                <a:ea typeface="Malgun Gothic"/>
                <a:cs typeface="Malgun Gothic"/>
                <a:sym typeface="Malgun Gothic"/>
              </a:rPr>
              <a:t>Table of Contents</a:t>
            </a:r>
            <a:endParaRPr sz="278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1556300"/>
            <a:ext cx="32346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기획 의도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분석 목표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프로젝트 순서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분석 결과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32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트렌드 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과수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 검색어 트렌드 추세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8950"/>
            <a:ext cx="4735823" cy="31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629" y="1272925"/>
            <a:ext cx="4465372" cy="2956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트렌드 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과수 평균 검색량 비교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988" y="1116300"/>
            <a:ext cx="5258022" cy="37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/>
          <p:nvPr/>
        </p:nvSpPr>
        <p:spPr>
          <a:xfrm>
            <a:off x="2202550" y="1408525"/>
            <a:ext cx="461100" cy="345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4183750" y="2571750"/>
            <a:ext cx="461100" cy="229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5174350" y="2792175"/>
            <a:ext cx="461100" cy="2075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34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트렌드 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시설채소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 검색어 트렌드 추세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9400"/>
            <a:ext cx="4267204" cy="2825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4" y="1198950"/>
            <a:ext cx="4419598" cy="2926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35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트렌드 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시설채소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 평균 검색량 비교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8" name="Google Shape;2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988" y="1116300"/>
            <a:ext cx="5258022" cy="37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5"/>
          <p:cNvSpPr/>
          <p:nvPr/>
        </p:nvSpPr>
        <p:spPr>
          <a:xfrm>
            <a:off x="2234350" y="1423650"/>
            <a:ext cx="401700" cy="348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5353400" y="1726750"/>
            <a:ext cx="401700" cy="318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4457375" y="2709550"/>
            <a:ext cx="401700" cy="219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36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트렌드 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노지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채소 검색어 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트렌드 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추세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8950"/>
            <a:ext cx="4267204" cy="2825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4" y="1198950"/>
            <a:ext cx="4419598" cy="292630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6"/>
          <p:cNvSpPr/>
          <p:nvPr/>
        </p:nvSpPr>
        <p:spPr>
          <a:xfrm>
            <a:off x="2828925" y="1307500"/>
            <a:ext cx="1156500" cy="126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4810125" y="1307500"/>
            <a:ext cx="1156500" cy="126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"/>
          <p:cNvSpPr/>
          <p:nvPr/>
        </p:nvSpPr>
        <p:spPr>
          <a:xfrm>
            <a:off x="4810125" y="2639639"/>
            <a:ext cx="1156500" cy="126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"/>
          <p:cNvSpPr/>
          <p:nvPr/>
        </p:nvSpPr>
        <p:spPr>
          <a:xfrm>
            <a:off x="6105525" y="2639639"/>
            <a:ext cx="1156500" cy="126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37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트렌드 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노지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채소 평균 검색량 비교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0" name="Google Shape;3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988" y="1046550"/>
            <a:ext cx="5258022" cy="37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7"/>
          <p:cNvSpPr/>
          <p:nvPr/>
        </p:nvSpPr>
        <p:spPr>
          <a:xfrm>
            <a:off x="2197600" y="1331860"/>
            <a:ext cx="420000" cy="347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4682950" y="1662450"/>
            <a:ext cx="420000" cy="3130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3186500" y="1701900"/>
            <a:ext cx="420000" cy="309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38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소득/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트렌드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(상위권)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품목별 평균 소득 상위권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 비교 (1-4위)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2597147" y="2326672"/>
            <a:ext cx="18210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시설감귤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시설포도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블루베리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노지포도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2653113" y="1545775"/>
            <a:ext cx="1764900" cy="52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과수</a:t>
            </a: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524408" y="1545775"/>
            <a:ext cx="1764900" cy="52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식량특용</a:t>
            </a:r>
            <a:endParaRPr/>
          </a:p>
        </p:txBody>
      </p:sp>
      <p:sp>
        <p:nvSpPr>
          <p:cNvPr id="333" name="Google Shape;333;p38"/>
          <p:cNvSpPr txBox="1"/>
          <p:nvPr/>
        </p:nvSpPr>
        <p:spPr>
          <a:xfrm>
            <a:off x="502075" y="2326672"/>
            <a:ext cx="18210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인삼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고구마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옥수수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엽연초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34" name="Google Shape;334;p38"/>
          <p:cNvSpPr txBox="1"/>
          <p:nvPr/>
        </p:nvSpPr>
        <p:spPr>
          <a:xfrm>
            <a:off x="6776121" y="2326672"/>
            <a:ext cx="18210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노지부추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생강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쪽파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노지수박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6832087" y="1545775"/>
            <a:ext cx="1764900" cy="52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노지채소</a:t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4703382" y="1545775"/>
            <a:ext cx="1764900" cy="52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시설채소</a:t>
            </a:r>
            <a:endParaRPr/>
          </a:p>
        </p:txBody>
      </p:sp>
      <p:sp>
        <p:nvSpPr>
          <p:cNvPr id="337" name="Google Shape;337;p38"/>
          <p:cNvSpPr txBox="1"/>
          <p:nvPr/>
        </p:nvSpPr>
        <p:spPr>
          <a:xfrm>
            <a:off x="4681049" y="2326672"/>
            <a:ext cx="18210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오이(촉성)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딸기(촉성)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딸기(반촉성)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파프리카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39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소득/트렌드 (상위권)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식량특용 소득 상위권 - 소득 / 추세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8950"/>
            <a:ext cx="4320000" cy="324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3" y="1198938"/>
            <a:ext cx="4320000" cy="32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40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소득/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트렌드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(상위권)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식량특용 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소득 상위권 - 트렌드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363" y="1046550"/>
            <a:ext cx="5727275" cy="379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41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소득/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트렌드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(상위권)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과수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 소득 상위권 - 소득 / 추세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9" name="Google Shape;3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4" y="1198950"/>
            <a:ext cx="4320001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98950"/>
            <a:ext cx="4320001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700675"/>
            <a:ext cx="4045200" cy="11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기획 의도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572000" y="288125"/>
            <a:ext cx="4204500" cy="4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실업률 증가와 Covid-19에 의한 귀농 희망 인원 증가</a:t>
            </a:r>
            <a:b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(한국농촌경제연구원 - 도시민 41% "귀농·귀촌 희망")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30-40대 귀농 희망자 진입장벽:     기회정보 및 자금 부족 </a:t>
            </a:r>
            <a:b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(한국농촌경제연구원 출처)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귀농 진입장벽이 낮아져 귀농 인구 증가시 실업률 개선 및 농업 대출 증가 예상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251022" y="4500578"/>
            <a:ext cx="770100" cy="5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1" sz="2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50" y="2395200"/>
            <a:ext cx="2684375" cy="21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42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소득/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트렌드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(상위권)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과수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 소득 상위권 - 트렌드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7" name="Google Shape;3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350" y="1046550"/>
            <a:ext cx="5727275" cy="379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43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소득/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트렌드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(상위권)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시설채소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 소득 상위권 - 소득 / 추세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4" name="Google Shape;3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754" y="1198950"/>
            <a:ext cx="4320001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98950"/>
            <a:ext cx="4320001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44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소득/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트렌드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(상위권)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시설채소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 소득 상위권 - 트렌드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2" name="Google Shape;3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363" y="1046550"/>
            <a:ext cx="5727275" cy="379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45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소득/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트렌드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(상위권)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노지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채소 소득 상위권 - 소득 / 추세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9" name="Google Shape;3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8950"/>
            <a:ext cx="4320001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904" y="1198950"/>
            <a:ext cx="4320001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46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소득/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트렌드</a:t>
            </a: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(상위권)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노지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채소 소득 상위권 - 트렌드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7" name="Google Shape;3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363" y="1046550"/>
            <a:ext cx="5727275" cy="379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47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기준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연 평균 소득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47"/>
          <p:cNvSpPr txBox="1"/>
          <p:nvPr/>
        </p:nvSpPr>
        <p:spPr>
          <a:xfrm>
            <a:off x="2946950" y="1870700"/>
            <a:ext cx="37746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분류: 식량특용, 과수, 노지채소, 시설채소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기간: 2020년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소득: 재배면적 10 아르 (=0.1 ha)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재배면적: 1 ha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 평균 소득: 소득 * 10 * 재배면적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특이사항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없는 항목 분류별 평균치 계산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47"/>
          <p:cNvSpPr/>
          <p:nvPr/>
        </p:nvSpPr>
        <p:spPr>
          <a:xfrm>
            <a:off x="3062975" y="1164775"/>
            <a:ext cx="3658500" cy="58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작물 농가 및 재배 면적</a:t>
            </a:r>
            <a:r>
              <a:rPr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통계청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48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연 평균 소득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식량작물 연 평균 소득 (평균 재배면적 * 소득)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2" name="Google Shape;4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150" y="1116300"/>
            <a:ext cx="4319998" cy="360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00" y="1116300"/>
            <a:ext cx="4319998" cy="3600001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8"/>
          <p:cNvSpPr/>
          <p:nvPr/>
        </p:nvSpPr>
        <p:spPr>
          <a:xfrm>
            <a:off x="3776825" y="1431725"/>
            <a:ext cx="291900" cy="323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8"/>
          <p:cNvSpPr/>
          <p:nvPr/>
        </p:nvSpPr>
        <p:spPr>
          <a:xfrm>
            <a:off x="8272625" y="1431725"/>
            <a:ext cx="291900" cy="323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49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연 평균 소득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과수 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연 평균 소득 (평균 재배면적 * 소득)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2" name="Google Shape;4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363" y="1046550"/>
            <a:ext cx="5727275" cy="379215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9"/>
          <p:cNvSpPr/>
          <p:nvPr/>
        </p:nvSpPr>
        <p:spPr>
          <a:xfrm>
            <a:off x="5246375" y="1358250"/>
            <a:ext cx="312000" cy="347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9"/>
          <p:cNvSpPr/>
          <p:nvPr/>
        </p:nvSpPr>
        <p:spPr>
          <a:xfrm>
            <a:off x="2045975" y="2851750"/>
            <a:ext cx="312000" cy="197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9"/>
          <p:cNvSpPr/>
          <p:nvPr/>
        </p:nvSpPr>
        <p:spPr>
          <a:xfrm>
            <a:off x="5617000" y="3380600"/>
            <a:ext cx="312000" cy="145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50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연 평균 소득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시설채소 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연 평균 소득 (평균 재배면적 * 소득)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2" name="Google Shape;4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2750"/>
            <a:ext cx="4320000" cy="359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22750"/>
            <a:ext cx="4320000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0"/>
          <p:cNvSpPr/>
          <p:nvPr/>
        </p:nvSpPr>
        <p:spPr>
          <a:xfrm>
            <a:off x="417875" y="1399950"/>
            <a:ext cx="753900" cy="332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0"/>
          <p:cNvSpPr/>
          <p:nvPr/>
        </p:nvSpPr>
        <p:spPr>
          <a:xfrm>
            <a:off x="7504475" y="1399950"/>
            <a:ext cx="397500" cy="332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51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연 평균 소득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노지채소 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연 평균 소득 (평균 재배면적 * 소득)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2" name="Google Shape;4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363" y="1046550"/>
            <a:ext cx="5727275" cy="379215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1"/>
          <p:cNvSpPr/>
          <p:nvPr/>
        </p:nvSpPr>
        <p:spPr>
          <a:xfrm>
            <a:off x="3943825" y="1344500"/>
            <a:ext cx="349200" cy="343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1"/>
          <p:cNvSpPr/>
          <p:nvPr/>
        </p:nvSpPr>
        <p:spPr>
          <a:xfrm>
            <a:off x="3552455" y="2447300"/>
            <a:ext cx="349200" cy="233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1"/>
          <p:cNvSpPr/>
          <p:nvPr/>
        </p:nvSpPr>
        <p:spPr>
          <a:xfrm>
            <a:off x="6610820" y="2685825"/>
            <a:ext cx="349200" cy="209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90250" y="297750"/>
            <a:ext cx="37746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목표</a:t>
            </a:r>
            <a:endParaRPr sz="33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84750" y="1304875"/>
            <a:ext cx="7887600" cy="5361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813350" y="1318175"/>
            <a:ext cx="74139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귀농 기회/자금정보 제공		           	     귀농 진입장벽 해소</a:t>
            </a:r>
            <a:endParaRPr sz="17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37150" y="2023100"/>
            <a:ext cx="3774600" cy="28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품종별 소득 및 트렌드 분석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품종별 소득 분석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품종별 검색어 트렌드 분석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농지 가격 추세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연령별 농가 소득 및 수입 추세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도시와 농가 가계 지출 비교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농업관련 정부지원금 추세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264850" y="1504625"/>
            <a:ext cx="293100" cy="15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867550" y="2023175"/>
            <a:ext cx="3246600" cy="28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소득 추세 및 키워드 분석을 통한 식품 트렌드 확인 가능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농촌 자금 관련 정보 제공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안정적인 농지 가격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증가하는 소득 및 수입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도시보다 낮은 가계 지출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증가하는 정부지원금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sp>
        <p:nvSpPr>
          <p:cNvPr id="451" name="Google Shape;451;p52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기준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도시가계지출 및 농가가계지출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52"/>
          <p:cNvSpPr txBox="1"/>
          <p:nvPr/>
        </p:nvSpPr>
        <p:spPr>
          <a:xfrm>
            <a:off x="508550" y="1870700"/>
            <a:ext cx="37746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기간: 2013 - 2020년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주기: 1년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가계 지출 : 소비지출 + 비소비지출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소비지출 : 식료품, 주거/수도/광열,</a:t>
            </a:r>
            <a:b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 9개 항목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비소비지출: 조세, 보험, 연금 등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52"/>
          <p:cNvSpPr/>
          <p:nvPr/>
        </p:nvSpPr>
        <p:spPr>
          <a:xfrm>
            <a:off x="624575" y="1164775"/>
            <a:ext cx="3658500" cy="58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도시가계지출 - 통계청</a:t>
            </a:r>
            <a:endParaRPr/>
          </a:p>
        </p:txBody>
      </p:sp>
      <p:sp>
        <p:nvSpPr>
          <p:cNvPr id="454" name="Google Shape;454;p52"/>
          <p:cNvSpPr txBox="1"/>
          <p:nvPr/>
        </p:nvSpPr>
        <p:spPr>
          <a:xfrm>
            <a:off x="4699475" y="1870700"/>
            <a:ext cx="37746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기간: 2013 - 2020년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주기: 1년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가계 지출: 소비지출 + 비소비지출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소비지출 : 식료품, 주거/수도/광열,</a:t>
            </a:r>
            <a:b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 9개 항목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비소비지출: 조세, 보험, 연금 등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52"/>
          <p:cNvSpPr/>
          <p:nvPr/>
        </p:nvSpPr>
        <p:spPr>
          <a:xfrm>
            <a:off x="4815575" y="1164775"/>
            <a:ext cx="3658500" cy="58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농가가계지출 - 통계청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53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지출 비교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도시 / 농촌 가계 지출 비교 - 가계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2" name="Google Shape;46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14" y="1046550"/>
            <a:ext cx="7505971" cy="394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sp>
        <p:nvSpPr>
          <p:cNvPr id="468" name="Google Shape;468;p54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지출 비교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도시 / 농촌 가계 지출 비교 - 보건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9" name="Google Shape;46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14" y="1046550"/>
            <a:ext cx="7505971" cy="394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sp>
        <p:nvSpPr>
          <p:cNvPr id="475" name="Google Shape;475;p55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지출 비교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도시 / 농촌 가계 지출 비교 - 식료품,비주류,음료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6" name="Google Shape;4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14" y="1046550"/>
            <a:ext cx="7505971" cy="394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56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지출 비교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도시 / 농촌 가계 지출 비교 - 주거/수도/광열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3" name="Google Shape;48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14" y="1046550"/>
            <a:ext cx="7505971" cy="394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sp>
        <p:nvSpPr>
          <p:cNvPr id="489" name="Google Shape;489;p57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지출 비교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도시 / 농촌 가계 지출 비교 - 오락/문화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0" name="Google Shape;49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14" y="1046550"/>
            <a:ext cx="7505971" cy="394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sp>
        <p:nvSpPr>
          <p:cNvPr id="496" name="Google Shape;496;p58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지출 비교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도시 / 농촌 가계 지출 비교 - 의류/신발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7" name="Google Shape;49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14" y="1046550"/>
            <a:ext cx="7505971" cy="394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59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지출 비교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도시 / 농촌 가계 지출 비교 - 교육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4" name="Google Shape;5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14" y="1046550"/>
            <a:ext cx="7505971" cy="394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60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지출 비교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도시 / 농촌 가계 지출 비교 - 음식/숙박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1" name="Google Shape;51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14" y="1046550"/>
            <a:ext cx="7505971" cy="394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sp>
        <p:nvSpPr>
          <p:cNvPr id="517" name="Google Shape;517;p61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지출 비교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도시 / 농촌 가계 지출 비교 - 비소비지출(조세/보험/연금 등)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8" name="Google Shape;51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14" y="1046550"/>
            <a:ext cx="7505971" cy="394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90250" y="297750"/>
            <a:ext cx="37746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순서</a:t>
            </a:r>
            <a:endParaRPr sz="33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sp>
        <p:nvSpPr>
          <p:cNvPr descr="타임라인 그래픽의 배경 포인터 도형" id="95" name="Google Shape;95;p17"/>
          <p:cNvSpPr/>
          <p:nvPr/>
        </p:nvSpPr>
        <p:spPr>
          <a:xfrm>
            <a:off x="340899" y="2742371"/>
            <a:ext cx="1869300" cy="5811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40890" y="2849601"/>
            <a:ext cx="1540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분석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968320" y="2283686"/>
            <a:ext cx="180005" cy="422208"/>
            <a:chOff x="777447" y="1610215"/>
            <a:chExt cx="198900" cy="593656"/>
          </a:xfrm>
        </p:grpSpPr>
        <p:cxnSp>
          <p:nvCxnSpPr>
            <p:cNvPr id="98" name="Google Shape;98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" name="Google Shape;99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7"/>
          <p:cNvSpPr txBox="1"/>
          <p:nvPr/>
        </p:nvSpPr>
        <p:spPr>
          <a:xfrm>
            <a:off x="340900" y="1167364"/>
            <a:ext cx="24591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240">
                <a:latin typeface="Malgun Gothic"/>
                <a:ea typeface="Malgun Gothic"/>
                <a:cs typeface="Malgun Gothic"/>
                <a:sym typeface="Malgun Gothic"/>
              </a:rPr>
              <a:t>실업자 / 귀농인구 / 농가인구 / 농업대출</a:t>
            </a:r>
            <a:endParaRPr sz="124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ko" sz="1240">
                <a:latin typeface="Malgun Gothic"/>
                <a:ea typeface="Malgun Gothic"/>
                <a:cs typeface="Malgun Gothic"/>
                <a:sym typeface="Malgun Gothic"/>
              </a:rPr>
              <a:t>상관관계분석</a:t>
            </a:r>
            <a:endParaRPr sz="124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타임라인 그래픽의 배경 포인터 도형" id="101" name="Google Shape;101;p17"/>
          <p:cNvSpPr/>
          <p:nvPr/>
        </p:nvSpPr>
        <p:spPr>
          <a:xfrm>
            <a:off x="1814724" y="2742371"/>
            <a:ext cx="2047800" cy="581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971115" y="2849601"/>
            <a:ext cx="1595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설정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2680903" y="3319307"/>
            <a:ext cx="180004" cy="462814"/>
            <a:chOff x="2223534" y="2938958"/>
            <a:chExt cx="198900" cy="593656"/>
          </a:xfrm>
        </p:grpSpPr>
        <p:cxnSp>
          <p:nvCxnSpPr>
            <p:cNvPr id="104" name="Google Shape;104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타임라인 그래픽의 배경 포인터 도형" id="106" name="Google Shape;106;p17"/>
          <p:cNvSpPr/>
          <p:nvPr/>
        </p:nvSpPr>
        <p:spPr>
          <a:xfrm>
            <a:off x="3467072" y="2742371"/>
            <a:ext cx="2047800" cy="581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568007" y="2849601"/>
            <a:ext cx="1776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처리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4313235" y="2283419"/>
            <a:ext cx="180004" cy="462814"/>
            <a:chOff x="3918084" y="1610215"/>
            <a:chExt cx="198900" cy="593656"/>
          </a:xfrm>
        </p:grpSpPr>
        <p:cxnSp>
          <p:nvCxnSpPr>
            <p:cNvPr id="109" name="Google Shape;109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" name="Google Shape;110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7"/>
          <p:cNvSpPr txBox="1"/>
          <p:nvPr/>
        </p:nvSpPr>
        <p:spPr>
          <a:xfrm>
            <a:off x="3680453" y="1404950"/>
            <a:ext cx="22392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217">
                <a:latin typeface="Malgun Gothic"/>
                <a:ea typeface="Malgun Gothic"/>
                <a:cs typeface="Malgun Gothic"/>
                <a:sym typeface="Malgun Gothic"/>
              </a:rPr>
              <a:t>필요 데이터 수집</a:t>
            </a:r>
            <a:endParaRPr sz="1217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ko" sz="1217"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217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타임라인 그래픽의 배경 포인터 도형" id="112" name="Google Shape;112;p17"/>
          <p:cNvSpPr/>
          <p:nvPr/>
        </p:nvSpPr>
        <p:spPr>
          <a:xfrm>
            <a:off x="5119420" y="2742371"/>
            <a:ext cx="2047800" cy="581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5229096" y="2849601"/>
            <a:ext cx="1776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4" name="Google Shape;114;p17"/>
          <p:cNvGrpSpPr/>
          <p:nvPr/>
        </p:nvGrpSpPr>
        <p:grpSpPr>
          <a:xfrm>
            <a:off x="5964143" y="3319307"/>
            <a:ext cx="180004" cy="462814"/>
            <a:chOff x="5958946" y="2938958"/>
            <a:chExt cx="198900" cy="593656"/>
          </a:xfrm>
        </p:grpSpPr>
        <p:cxnSp>
          <p:nvCxnSpPr>
            <p:cNvPr id="115" name="Google Shape;115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" name="Google Shape;116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타임라인 그래픽의 배경 포인터 도형" id="117" name="Google Shape;117;p17"/>
          <p:cNvSpPr/>
          <p:nvPr/>
        </p:nvSpPr>
        <p:spPr>
          <a:xfrm>
            <a:off x="6771768" y="2742371"/>
            <a:ext cx="2047800" cy="581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6976998" y="2849601"/>
            <a:ext cx="1690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향후계획 공유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660524" y="3858325"/>
            <a:ext cx="2459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귀농 기회정보 및 자금정보 관련 변수 설정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019900" y="3858325"/>
            <a:ext cx="18693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ko" sz="123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추세 분석, 비교 분석 통한 귀농 진입장벽 해소</a:t>
            </a:r>
            <a:endParaRPr sz="123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4" name="Google Shape;524;p62"/>
          <p:cNvPicPr preferRelativeResize="0"/>
          <p:nvPr/>
        </p:nvPicPr>
        <p:blipFill rotWithShape="1">
          <a:blip r:embed="rId3">
            <a:alphaModFix/>
          </a:blip>
          <a:srcRect b="0" l="18738" r="18757" t="14719"/>
          <a:stretch/>
        </p:blipFill>
        <p:spPr>
          <a:xfrm>
            <a:off x="1789000" y="1153200"/>
            <a:ext cx="5565998" cy="38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2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지출 비교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도시 / 농촌 지출 비율 비교 - 트리맵 멀티레벨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6" name="Google Shape;526;p62"/>
          <p:cNvPicPr preferRelativeResize="0"/>
          <p:nvPr/>
        </p:nvPicPr>
        <p:blipFill rotWithShape="1">
          <a:blip r:embed="rId4">
            <a:alphaModFix/>
          </a:blip>
          <a:srcRect b="0" l="0" r="0" t="16317"/>
          <a:stretch/>
        </p:blipFill>
        <p:spPr>
          <a:xfrm>
            <a:off x="3452800" y="4313800"/>
            <a:ext cx="2238375" cy="2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63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기준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농업 총 수입 및 연령별 소득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63"/>
          <p:cNvSpPr txBox="1"/>
          <p:nvPr/>
        </p:nvSpPr>
        <p:spPr>
          <a:xfrm>
            <a:off x="508550" y="1870700"/>
            <a:ext cx="37746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 : 미곡, 맥류, 잡곡, 두류, 서류, 채소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특작, 과수, 기타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기간: 1980 - 2020년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주기: 1년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계: 농작물 수입 + 축산물 수입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농작물수입: 위 분류 합계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63"/>
          <p:cNvSpPr/>
          <p:nvPr/>
        </p:nvSpPr>
        <p:spPr>
          <a:xfrm>
            <a:off x="624575" y="1164775"/>
            <a:ext cx="3658500" cy="58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농업 총 수입 - 농림축산식품부</a:t>
            </a:r>
            <a:endParaRPr/>
          </a:p>
        </p:txBody>
      </p:sp>
      <p:sp>
        <p:nvSpPr>
          <p:cNvPr id="535" name="Google Shape;535;p63"/>
          <p:cNvSpPr txBox="1"/>
          <p:nvPr/>
        </p:nvSpPr>
        <p:spPr>
          <a:xfrm>
            <a:off x="4699475" y="1870700"/>
            <a:ext cx="37746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 : 39세 이하, 40대, 50대, 60대,     70세 이상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기간: 2006 - 2020년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주기: 1년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소득: 농외소득을 제외한 순 농업소득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63"/>
          <p:cNvSpPr/>
          <p:nvPr/>
        </p:nvSpPr>
        <p:spPr>
          <a:xfrm>
            <a:off x="4815575" y="1164775"/>
            <a:ext cx="3658500" cy="58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연령별 소득 - 통계청 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64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농가수입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농업 총 수입 / 품목별 수입 추세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3" name="Google Shape;54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100" y="1198950"/>
            <a:ext cx="4653502" cy="308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25" y="1198950"/>
            <a:ext cx="4653502" cy="3081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65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농가수입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연령별 소득 추세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51" name="Google Shape;55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363" y="1046550"/>
            <a:ext cx="5727275" cy="379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66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기준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농업종합자금 </a:t>
            </a: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및 농가지가지수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66"/>
          <p:cNvSpPr txBox="1"/>
          <p:nvPr/>
        </p:nvSpPr>
        <p:spPr>
          <a:xfrm>
            <a:off x="4845475" y="1870700"/>
            <a:ext cx="37746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기간: 2014년 11월 - 2021년 6월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주기: 1개월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지가지수: 2020년 9월 1일 = 100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66"/>
          <p:cNvSpPr/>
          <p:nvPr/>
        </p:nvSpPr>
        <p:spPr>
          <a:xfrm>
            <a:off x="4961500" y="1164775"/>
            <a:ext cx="3658500" cy="58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농가지가지수 - 한국부동산원</a:t>
            </a:r>
            <a:endParaRPr/>
          </a:p>
        </p:txBody>
      </p:sp>
      <p:sp>
        <p:nvSpPr>
          <p:cNvPr id="560" name="Google Shape;560;p66"/>
          <p:cNvSpPr/>
          <p:nvPr/>
        </p:nvSpPr>
        <p:spPr>
          <a:xfrm>
            <a:off x="548375" y="1164775"/>
            <a:ext cx="3658500" cy="58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농업종합자금 - 농림축산식품부</a:t>
            </a:r>
            <a:endParaRPr/>
          </a:p>
        </p:txBody>
      </p:sp>
      <p:sp>
        <p:nvSpPr>
          <p:cNvPr id="561" name="Google Shape;561;p66"/>
          <p:cNvSpPr txBox="1"/>
          <p:nvPr/>
        </p:nvSpPr>
        <p:spPr>
          <a:xfrm>
            <a:off x="502075" y="1870700"/>
            <a:ext cx="37746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</a:rPr>
              <a:t>분류 : 합계, 채소, 과수, 특작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기간: </a:t>
            </a:r>
            <a:r>
              <a:rPr lang="ko" sz="1300">
                <a:solidFill>
                  <a:schemeClr val="dk1"/>
                </a:solidFill>
              </a:rPr>
              <a:t> 1980 - 2020년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Malgun Gothic"/>
              <a:buChar char="❏"/>
            </a:pPr>
            <a:r>
              <a:rPr lang="ko" sz="1300">
                <a:solidFill>
                  <a:schemeClr val="dk1"/>
                </a:solidFill>
              </a:rPr>
              <a:t>주기: 1년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67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정부지원금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농업종합자금 추세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8" name="Google Shape;56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8950"/>
            <a:ext cx="4511648" cy="2987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975" y="1198950"/>
            <a:ext cx="4371625" cy="28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p68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농가지가지수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전국 농가지가지수 추세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76" name="Google Shape;57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8950"/>
            <a:ext cx="4790551" cy="353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98950"/>
            <a:ext cx="4419601" cy="3257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69"/>
          <p:cNvSpPr txBox="1"/>
          <p:nvPr/>
        </p:nvSpPr>
        <p:spPr>
          <a:xfrm>
            <a:off x="4678850" y="1347825"/>
            <a:ext cx="39600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 소득 분석 (2020년 평균)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소득 상위권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식량특용: 인삼, 엽연초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과수: 시설감귤, 노지감귤, 시설포도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시설채소: 딸기(반촉성), 딸기(촉성), 파프리카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노지채소: 노지수박, 노지부추, 양배추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p69"/>
          <p:cNvSpPr/>
          <p:nvPr/>
        </p:nvSpPr>
        <p:spPr>
          <a:xfrm>
            <a:off x="2978254" y="763513"/>
            <a:ext cx="3187500" cy="47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귀농 관련 기회정보 제공</a:t>
            </a:r>
            <a:endParaRPr sz="1200"/>
          </a:p>
        </p:txBody>
      </p:sp>
      <p:sp>
        <p:nvSpPr>
          <p:cNvPr id="585" name="Google Shape;585;p69"/>
          <p:cNvSpPr txBox="1"/>
          <p:nvPr>
            <p:ph type="title"/>
          </p:nvPr>
        </p:nvSpPr>
        <p:spPr>
          <a:xfrm>
            <a:off x="490250" y="221550"/>
            <a:ext cx="58839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결과</a:t>
            </a:r>
            <a:endParaRPr sz="13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69"/>
          <p:cNvSpPr txBox="1"/>
          <p:nvPr/>
        </p:nvSpPr>
        <p:spPr>
          <a:xfrm>
            <a:off x="334400" y="1347825"/>
            <a:ext cx="39600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소득 분석 - 0.1헥타르 기준 (2013 - 2020)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소득 상승 추세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식량특용: 고구마, 옥수수, 엽연초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과수: 노지포도, 시설감귤, 시설포도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시설채소: 딸기(반촉성), 오이(반촉성)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노지채소: 가을무, 가을배추, 고지랭무, 봄무, 쪽파, 생강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소득 상위권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식량특용: 인삼, 고구마, 엽연초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과수: 블루베리, 시설감귤, 시설포도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시설채소: 오이(촉성), 딸기(반촉성), 딸기(촉성), 파프리카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노지채소: 노지부추, 생강, 쪽파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70"/>
          <p:cNvSpPr txBox="1"/>
          <p:nvPr/>
        </p:nvSpPr>
        <p:spPr>
          <a:xfrm>
            <a:off x="2592000" y="1347825"/>
            <a:ext cx="39600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트렌드 분석 (2016 - 2021)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트렌드 상승 추세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식량특용: 고구마, 감자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과수: 대부분 상승 추세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시설채소: 대부분 상승 추세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노지채소: 당근, 양배추, 쪽파, 생강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검색지표 상위권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식량특용: 옥수수, 고구마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과수: 사과, 귤, 블루베리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시설채소: 토마토, 수박, 딸기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노지채소: 수박, 당근, 양배추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70"/>
          <p:cNvSpPr/>
          <p:nvPr/>
        </p:nvSpPr>
        <p:spPr>
          <a:xfrm>
            <a:off x="2978254" y="763513"/>
            <a:ext cx="3187500" cy="47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귀농 관련 기회정보 제공</a:t>
            </a:r>
            <a:endParaRPr sz="1200"/>
          </a:p>
        </p:txBody>
      </p:sp>
      <p:sp>
        <p:nvSpPr>
          <p:cNvPr id="594" name="Google Shape;594;p70"/>
          <p:cNvSpPr txBox="1"/>
          <p:nvPr>
            <p:ph type="title"/>
          </p:nvPr>
        </p:nvSpPr>
        <p:spPr>
          <a:xfrm>
            <a:off x="490250" y="221550"/>
            <a:ext cx="58839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결과</a:t>
            </a:r>
            <a:endParaRPr sz="13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p71"/>
          <p:cNvSpPr txBox="1"/>
          <p:nvPr/>
        </p:nvSpPr>
        <p:spPr>
          <a:xfrm>
            <a:off x="4678850" y="1347825"/>
            <a:ext cx="39600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농가 총 수입 (1980 - 2020)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수입: 증가 추세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분류별: 맥류 / 과수 제외 증가 추세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연령별 농가 소득 (2006 - 2020)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평균: 증가 추세 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연령별: 50대, 39세 이하, 40대 순위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농업관련 정부지원금 (2014 - 2020)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지원금: 증가 추세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분류별: 과수, 채소, 특작 순위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농가 지가지수 (2014 - 2020)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전국: 증가 추세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p71"/>
          <p:cNvSpPr/>
          <p:nvPr/>
        </p:nvSpPr>
        <p:spPr>
          <a:xfrm>
            <a:off x="2978254" y="763513"/>
            <a:ext cx="3187500" cy="47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귀농 관련 자금정보 제공</a:t>
            </a:r>
            <a:endParaRPr sz="1200"/>
          </a:p>
        </p:txBody>
      </p:sp>
      <p:sp>
        <p:nvSpPr>
          <p:cNvPr id="602" name="Google Shape;602;p71"/>
          <p:cNvSpPr txBox="1"/>
          <p:nvPr>
            <p:ph type="title"/>
          </p:nvPr>
        </p:nvSpPr>
        <p:spPr>
          <a:xfrm>
            <a:off x="490250" y="221550"/>
            <a:ext cx="58839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결과</a:t>
            </a:r>
            <a:endParaRPr sz="13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3" name="Google Shape;603;p71"/>
          <p:cNvSpPr txBox="1"/>
          <p:nvPr/>
        </p:nvSpPr>
        <p:spPr>
          <a:xfrm>
            <a:off x="718850" y="1347825"/>
            <a:ext cx="39600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도시 / 농가 지출 비교 (2013 - 2020)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가계 지출: 농가 ⅔ 정도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보건/식료품/비주류: 농가 소폭 높음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주거/수도/광열/비소비: 농가 ½ 정도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오락/문화/의류/음식: 농가 ⅓ 정도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Malgun Gothic"/>
              <a:buChar char="❏"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교육: 농가 ⅕ 정도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90250" y="69150"/>
            <a:ext cx="37746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sz="33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228600" y="7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{FA0D4383-266D-4A9D-BC84-16267313FF4A}</a:tableStyleId>
              </a:tblPr>
              <a:tblGrid>
                <a:gridCol w="2171700"/>
                <a:gridCol w="1362075"/>
                <a:gridCol w="1685925"/>
                <a:gridCol w="714375"/>
                <a:gridCol w="657225"/>
                <a:gridCol w="18573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 인자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수집기간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수집장소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기록방법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목적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소득분석표_식량특용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3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보기쉬운 품목별 소득 정보 제공 및 소득 추세를 통한 상승하고 있는 품목 정보 제공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소득분석표_과수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4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소득분석표_노지채소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5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소득분석표_시설채소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6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키워드검색지표_식량특용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 ~ 2021년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데이터랩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 트렌드를 통한 트렌드 예측 및 품목별 소득과의 상관관계 분석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키워드검색지표_과수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 ~ 2021년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데이터랩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키워드검색지표_노지채소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 ~ 2021년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데이터랩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키워드검색지표_시설채소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 ~ 2021년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데이터랩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농지지가지수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2014/11 ~ 2021/06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7"/>
                        </a:rPr>
                        <a:t>한국부동산원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안정적인 농가가격 정보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연령별 농가소득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2006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8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연령별 증가하는 소득 정보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농업 총 수입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1980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9"/>
                        </a:rPr>
                        <a:t>농림축산식품주요통계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증가하는 농업 총 수입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농가가계지출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0"/>
                        </a:rPr>
                        <a:t>농림축산식품주요통계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도시와 농촌의 가계 지출 비교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도시가계지출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1"/>
                        </a:rPr>
                        <a:t>농림축산식품주요통계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실업자수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2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실업자 / 귀농인구 / 농가인구 / 농업대출 상관관계 분석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산업별 대출금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3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행정구역(시군구)별 농가, 농가인구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2010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4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행정구역별 귀농가구수 현황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2019년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5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농업종합자금 (대출결정기준)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2014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6"/>
                        </a:rPr>
                        <a:t>농림축산식품주요통계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증가하는 정부지원금 정보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72"/>
          <p:cNvSpPr txBox="1"/>
          <p:nvPr>
            <p:ph idx="2" type="body"/>
          </p:nvPr>
        </p:nvSpPr>
        <p:spPr>
          <a:xfrm>
            <a:off x="4939500" y="229625"/>
            <a:ext cx="3837000" cy="41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미국 / 일본 농지 사이트 Web Crawling을 통한 해외 농가소득 및 품목별 소득 비교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귀농 진입장벽 해소로 인한 농업 인구수 증가시 증가 비율에 따라 실업률 개선 및 농업 대출 증가 예측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귀농 정부지원금 및 농업 대출 관련 정보 제공 사이트 구축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귀농 희망 신청자 접수 페이지 구축하여 관련 데이터 농지은행으로 전달 후 농지연금 대상자와 농지 임대 matching 서비스 제공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</a:t>
            </a:r>
            <a:endParaRPr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90250" y="69150"/>
            <a:ext cx="37746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sz="33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" name="Google Shape;134;p19"/>
          <p:cNvGraphicFramePr/>
          <p:nvPr/>
        </p:nvGraphicFramePr>
        <p:xfrm>
          <a:off x="228600" y="68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{FA0D4383-266D-4A9D-BC84-16267313FF4A}</a:tableStyleId>
              </a:tblPr>
              <a:tblGrid>
                <a:gridCol w="2171700"/>
                <a:gridCol w="1362075"/>
                <a:gridCol w="1685925"/>
                <a:gridCol w="714375"/>
                <a:gridCol w="657225"/>
                <a:gridCol w="1857375"/>
              </a:tblGrid>
              <a:tr h="219075"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품목별 재배 농가 및 면적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 인자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수집기간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수집장소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기록방법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목적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배추, 무, 고추, 시금치, 상추, 호박, 오이, 수박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3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시설채소 및 노지채소 평균 재배면적을 활용한 소득 계산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토마토, 방울토마토, 딸기, 참외, 파프리카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4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5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양배추, 가지, 당근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6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23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사과, 배, 복숭아, 노지포도, 시설포도,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노지감귤, 시설감귤, 자두, 매실, 블루베리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7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오기호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과수 평균 재배면적을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활용한 소득 계산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참다래(키위)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8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오기호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녹차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9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오기호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0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오기호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오미자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1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오기호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들깨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2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식량작물 평균 재배면적을 활용한 소득 계산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감자, 겉보리, 옥수수, 고구마, 쌀보리, 맥주보리, 밀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3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인삼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4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참깨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5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사전분석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실업자 / 귀농인구 및 실업자 / 농가인구 상관관계 분석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1045525"/>
            <a:ext cx="4475944" cy="37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045525"/>
            <a:ext cx="4287150" cy="36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688875" y="1261025"/>
            <a:ext cx="31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실업자 증가 -&gt; 귀농인구 증가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865375" y="1108625"/>
            <a:ext cx="336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현재 농가인구 감소 추세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농가인구 대비 귀농인구 (200/1)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농가인구 감소 &gt; 귀농인구 증가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농가인구</a:t>
            </a: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 증가 -&gt; 실업자 감소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90250" y="221550"/>
            <a:ext cx="58839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- 사전분석</a:t>
            </a:r>
            <a:endParaRPr sz="2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88">
                <a:latin typeface="Malgun Gothic"/>
                <a:ea typeface="Malgun Gothic"/>
                <a:cs typeface="Malgun Gothic"/>
                <a:sym typeface="Malgun Gothic"/>
              </a:rPr>
              <a:t>귀농인구 / 농업대출 상관관계 분석</a:t>
            </a:r>
            <a:endParaRPr sz="16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363" y="1046550"/>
            <a:ext cx="5727275" cy="379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3849450" y="740225"/>
            <a:ext cx="529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귀농인구 소폭 증가 -&gt; 농업대출 소폭 증가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귀농 진입장벽 해소 -&gt; 귀농인구 증가 -&gt; 농업대출 증가 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