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52"/>
  </p:notesMasterIdLst>
  <p:handoutMasterIdLst>
    <p:handoutMasterId r:id="rId53"/>
  </p:handoutMasterIdLst>
  <p:sldIdLst>
    <p:sldId id="786" r:id="rId2"/>
    <p:sldId id="635" r:id="rId3"/>
    <p:sldId id="740" r:id="rId4"/>
    <p:sldId id="744" r:id="rId5"/>
    <p:sldId id="753" r:id="rId6"/>
    <p:sldId id="754" r:id="rId7"/>
    <p:sldId id="755" r:id="rId8"/>
    <p:sldId id="756" r:id="rId9"/>
    <p:sldId id="757" r:id="rId10"/>
    <p:sldId id="758" r:id="rId11"/>
    <p:sldId id="759" r:id="rId12"/>
    <p:sldId id="760" r:id="rId13"/>
    <p:sldId id="761" r:id="rId14"/>
    <p:sldId id="762" r:id="rId15"/>
    <p:sldId id="764" r:id="rId16"/>
    <p:sldId id="763" r:id="rId17"/>
    <p:sldId id="766" r:id="rId18"/>
    <p:sldId id="768" r:id="rId19"/>
    <p:sldId id="769" r:id="rId20"/>
    <p:sldId id="765" r:id="rId21"/>
    <p:sldId id="767" r:id="rId22"/>
    <p:sldId id="770" r:id="rId23"/>
    <p:sldId id="771" r:id="rId24"/>
    <p:sldId id="773" r:id="rId25"/>
    <p:sldId id="774" r:id="rId26"/>
    <p:sldId id="775" r:id="rId27"/>
    <p:sldId id="772" r:id="rId28"/>
    <p:sldId id="776" r:id="rId29"/>
    <p:sldId id="778" r:id="rId30"/>
    <p:sldId id="777" r:id="rId31"/>
    <p:sldId id="779" r:id="rId32"/>
    <p:sldId id="780" r:id="rId33"/>
    <p:sldId id="781" r:id="rId34"/>
    <p:sldId id="782" r:id="rId35"/>
    <p:sldId id="783" r:id="rId36"/>
    <p:sldId id="784" r:id="rId37"/>
    <p:sldId id="785" r:id="rId38"/>
    <p:sldId id="787" r:id="rId39"/>
    <p:sldId id="788" r:id="rId40"/>
    <p:sldId id="789" r:id="rId41"/>
    <p:sldId id="790" r:id="rId42"/>
    <p:sldId id="791" r:id="rId43"/>
    <p:sldId id="792" r:id="rId44"/>
    <p:sldId id="793" r:id="rId45"/>
    <p:sldId id="794" r:id="rId46"/>
    <p:sldId id="795" r:id="rId47"/>
    <p:sldId id="796" r:id="rId48"/>
    <p:sldId id="797" r:id="rId49"/>
    <p:sldId id="798" r:id="rId50"/>
    <p:sldId id="799" r:id="rId51"/>
  </p:sldIdLst>
  <p:sldSz cx="11522075" cy="6480175"/>
  <p:notesSz cx="6797675" cy="9874250"/>
  <p:custDataLst>
    <p:tags r:id="rId54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05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11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16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21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5272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2327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199383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6438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orient="horz" pos="3720" userDrawn="1">
          <p15:clr>
            <a:srgbClr val="A4A3A4"/>
          </p15:clr>
        </p15:guide>
        <p15:guide id="3" orient="horz" pos="690" userDrawn="1">
          <p15:clr>
            <a:srgbClr val="A4A3A4"/>
          </p15:clr>
        </p15:guide>
        <p15:guide id="4" pos="485">
          <p15:clr>
            <a:srgbClr val="A4A3A4"/>
          </p15:clr>
        </p15:guide>
        <p15:guide id="5" pos="7058">
          <p15:clr>
            <a:srgbClr val="A4A3A4"/>
          </p15:clr>
        </p15:guide>
        <p15:guide id="7" pos="282" userDrawn="1">
          <p15:clr>
            <a:srgbClr val="A4A3A4"/>
          </p15:clr>
        </p15:guide>
        <p15:guide id="8" pos="6940" userDrawn="1">
          <p15:clr>
            <a:srgbClr val="A4A3A4"/>
          </p15:clr>
        </p15:guide>
        <p15:guide id="9" pos="635" userDrawn="1">
          <p15:clr>
            <a:srgbClr val="A4A3A4"/>
          </p15:clr>
        </p15:guide>
        <p15:guide id="10" pos="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EAA"/>
    <a:srgbClr val="00529C"/>
    <a:srgbClr val="F4D170"/>
    <a:srgbClr val="80ABE0"/>
    <a:srgbClr val="F2CA58"/>
    <a:srgbClr val="399AB5"/>
    <a:srgbClr val="5D829E"/>
    <a:srgbClr val="EFF3F6"/>
    <a:srgbClr val="EFF3FF"/>
    <a:srgbClr val="E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2964" autoAdjust="0"/>
  </p:normalViewPr>
  <p:slideViewPr>
    <p:cSldViewPr>
      <p:cViewPr varScale="1">
        <p:scale>
          <a:sx n="93" d="100"/>
          <a:sy n="93" d="100"/>
        </p:scale>
        <p:origin x="114" y="1410"/>
      </p:cViewPr>
      <p:guideLst>
        <p:guide orient="horz" pos="414"/>
        <p:guide orient="horz" pos="3720"/>
        <p:guide orient="horz" pos="690"/>
        <p:guide pos="485"/>
        <p:guide pos="7058"/>
        <p:guide pos="282"/>
        <p:guide pos="6940"/>
        <p:guide pos="635"/>
        <p:guide pos="74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-5160" y="-102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9" Type="http://schemas.openxmlformats.org/officeDocument/2006/relationships/slide" Target="slides/slide42.xml"/><Relationship Id="rId21" Type="http://schemas.openxmlformats.org/officeDocument/2006/relationships/slide" Target="slides/slide23.xml"/><Relationship Id="rId34" Type="http://schemas.openxmlformats.org/officeDocument/2006/relationships/slide" Target="slides/slide36.xml"/><Relationship Id="rId42" Type="http://schemas.openxmlformats.org/officeDocument/2006/relationships/slide" Target="slides/slide45.xml"/><Relationship Id="rId47" Type="http://schemas.openxmlformats.org/officeDocument/2006/relationships/slide" Target="slides/slide50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6" Type="http://schemas.openxmlformats.org/officeDocument/2006/relationships/slide" Target="slides/slide18.xml"/><Relationship Id="rId29" Type="http://schemas.openxmlformats.org/officeDocument/2006/relationships/slide" Target="slides/slide31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32" Type="http://schemas.openxmlformats.org/officeDocument/2006/relationships/slide" Target="slides/slide34.xml"/><Relationship Id="rId37" Type="http://schemas.openxmlformats.org/officeDocument/2006/relationships/slide" Target="slides/slide40.xml"/><Relationship Id="rId40" Type="http://schemas.openxmlformats.org/officeDocument/2006/relationships/slide" Target="slides/slide43.xml"/><Relationship Id="rId45" Type="http://schemas.openxmlformats.org/officeDocument/2006/relationships/slide" Target="slides/slide48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36" Type="http://schemas.openxmlformats.org/officeDocument/2006/relationships/slide" Target="slides/slide39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31" Type="http://schemas.openxmlformats.org/officeDocument/2006/relationships/slide" Target="slides/slide33.xml"/><Relationship Id="rId44" Type="http://schemas.openxmlformats.org/officeDocument/2006/relationships/slide" Target="slides/slide47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Relationship Id="rId27" Type="http://schemas.openxmlformats.org/officeDocument/2006/relationships/slide" Target="slides/slide29.xml"/><Relationship Id="rId30" Type="http://schemas.openxmlformats.org/officeDocument/2006/relationships/slide" Target="slides/slide32.xml"/><Relationship Id="rId35" Type="http://schemas.openxmlformats.org/officeDocument/2006/relationships/slide" Target="slides/slide38.xml"/><Relationship Id="rId43" Type="http://schemas.openxmlformats.org/officeDocument/2006/relationships/slide" Target="slides/slide46.xml"/><Relationship Id="rId8" Type="http://schemas.openxmlformats.org/officeDocument/2006/relationships/slide" Target="slides/slide10.xml"/><Relationship Id="rId3" Type="http://schemas.openxmlformats.org/officeDocument/2006/relationships/slide" Target="slides/slide5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33" Type="http://schemas.openxmlformats.org/officeDocument/2006/relationships/slide" Target="slides/slide35.xml"/><Relationship Id="rId38" Type="http://schemas.openxmlformats.org/officeDocument/2006/relationships/slide" Target="slides/slide41.xml"/><Relationship Id="rId46" Type="http://schemas.openxmlformats.org/officeDocument/2006/relationships/slide" Target="slides/slide49.xml"/><Relationship Id="rId20" Type="http://schemas.openxmlformats.org/officeDocument/2006/relationships/slide" Target="slides/slide22.xml"/><Relationship Id="rId41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FF4D35C-A5FB-48C7-8B8B-150FDEF29C3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24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8495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1562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05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11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16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21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5272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7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83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38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6363" y="739775"/>
            <a:ext cx="6584950" cy="3703638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379ED-3DAF-4EC9-B670-406330D43DE6}" type="slidenum">
              <a:rPr lang="en-US" altLang="ko-KR" smtClean="0">
                <a:solidFill>
                  <a:prstClr val="black"/>
                </a:solidFill>
              </a:rPr>
              <a:pPr/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3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 [본문] (장) - 절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576000" y="1020264"/>
            <a:ext cx="10365784" cy="174573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506EA5"/>
              </a:buClr>
              <a:defRPr/>
            </a:lvl1pPr>
            <a:lvl2pPr>
              <a:lnSpc>
                <a:spcPct val="100000"/>
              </a:lnSpc>
              <a:buClr>
                <a:srgbClr val="506EA5"/>
              </a:buClr>
              <a:defRPr/>
            </a:lvl2pPr>
            <a:lvl3pPr>
              <a:lnSpc>
                <a:spcPct val="100000"/>
              </a:lnSpc>
              <a:buClr>
                <a:srgbClr val="506EA5"/>
              </a:buClr>
              <a:defRPr/>
            </a:lvl3pPr>
            <a:lvl4pPr>
              <a:lnSpc>
                <a:spcPct val="100000"/>
              </a:lnSpc>
              <a:buClr>
                <a:srgbClr val="506EA5"/>
              </a:buClr>
              <a:defRPr/>
            </a:lvl4pPr>
            <a:lvl5pPr>
              <a:lnSpc>
                <a:spcPct val="100000"/>
              </a:lnSpc>
              <a:buClr>
                <a:srgbClr val="506EA5"/>
              </a:buClr>
              <a:defRPr/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338400" y="560216"/>
            <a:ext cx="10568527" cy="442429"/>
          </a:xfrm>
          <a:prstGeom prst="rect">
            <a:avLst/>
          </a:prstGeo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>
              <a:lnSpc>
                <a:spcPct val="100000"/>
              </a:lnSpc>
              <a:buFontTx/>
              <a:buNone/>
              <a:def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절제목을</a:t>
            </a:r>
            <a:r>
              <a:rPr lang="ko-KR" altLang="en-US" dirty="0"/>
              <a:t>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/>
          <p:cNvSpPr>
            <a:spLocks noGrp="1"/>
          </p:cNvSpPr>
          <p:nvPr>
            <p:ph type="title" hasCustomPrompt="1"/>
          </p:nvPr>
        </p:nvSpPr>
        <p:spPr>
          <a:xfrm>
            <a:off x="181419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50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 [본문] 장 - (절)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0"/>
          <p:cNvSpPr>
            <a:spLocks noGrp="1"/>
          </p:cNvSpPr>
          <p:nvPr>
            <p:ph sz="quarter" idx="10" hasCustomPrompt="1"/>
          </p:nvPr>
        </p:nvSpPr>
        <p:spPr>
          <a:xfrm>
            <a:off x="181421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576000" y="1020264"/>
            <a:ext cx="10365784" cy="1847942"/>
          </a:xfrm>
        </p:spPr>
        <p:txBody>
          <a:bodyPr/>
          <a:lstStyle>
            <a:lvl1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38400" y="561146"/>
            <a:ext cx="10568526" cy="442429"/>
          </a:xfr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 marL="0" marR="0" indent="0" defTabSz="91380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절제목을</a:t>
            </a:r>
            <a:r>
              <a:rPr lang="ko-KR" altLang="en-US" dirty="0"/>
              <a:t>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2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3. [본문] (장)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181419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266400" y="578149"/>
            <a:ext cx="10704880" cy="2733946"/>
          </a:xfrm>
          <a:prstGeom prst="rect">
            <a:avLst/>
          </a:prstGeom>
        </p:spPr>
        <p:txBody>
          <a:bodyPr/>
          <a:lstStyle>
            <a:lvl1pPr>
              <a:buClr>
                <a:srgbClr val="506EA5"/>
              </a:buClr>
              <a:defRPr/>
            </a:lvl1pPr>
            <a:lvl2pPr>
              <a:buClr>
                <a:srgbClr val="506EA5"/>
              </a:buClr>
              <a:defRPr sz="1600"/>
            </a:lvl2pPr>
            <a:lvl3pPr>
              <a:buClr>
                <a:srgbClr val="506EA5"/>
              </a:buClr>
              <a:defRPr sz="1400"/>
            </a:lvl3pPr>
            <a:lvl4pPr>
              <a:buClr>
                <a:srgbClr val="506EA5"/>
              </a:buClr>
              <a:defRPr sz="1200"/>
            </a:lvl4pPr>
            <a:lvl5pPr>
              <a:buClr>
                <a:srgbClr val="506EA5"/>
              </a:buClr>
              <a:defRPr sz="1000"/>
            </a:lvl5pPr>
            <a:lvl6pPr marL="1440000" indent="-180000">
              <a:lnSpc>
                <a:spcPts val="4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900" b="1">
                <a:solidFill>
                  <a:schemeClr val="bg1">
                    <a:lumMod val="50000"/>
                  </a:schemeClr>
                </a:solidFill>
                <a:latin typeface="맑은고딕"/>
              </a:defRPr>
            </a:lvl6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다섯째</a:t>
            </a:r>
            <a:endParaRPr lang="en-US" altLang="ko-KR" dirty="0"/>
          </a:p>
          <a:p>
            <a:pPr lvl="5"/>
            <a:r>
              <a:rPr lang="ko-KR" altLang="en-US" dirty="0"/>
              <a:t>여섯째</a:t>
            </a:r>
            <a:endParaRPr lang="en-US" altLang="ko-KR" dirty="0"/>
          </a:p>
          <a:p>
            <a:pPr lvl="4"/>
            <a:r>
              <a:rPr lang="en-US" altLang="ko-KR" dirty="0" err="1"/>
              <a:t>dkdkdk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. [빈화면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11522075" cy="64801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20902" y="96032"/>
            <a:ext cx="11272924" cy="629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8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89A9A-E38C-4CEE-A0DA-86EB830AA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260" y="2351899"/>
            <a:ext cx="8641556" cy="96469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48FE3-66D1-48B2-8166-490BF852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7FEAC6-AB39-463E-93D5-E1E088C11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69" y="5372038"/>
            <a:ext cx="2629537" cy="621268"/>
          </a:xfrm>
          <a:prstGeom prst="rect">
            <a:avLst/>
          </a:prstGeom>
        </p:spPr>
      </p:pic>
      <p:sp>
        <p:nvSpPr>
          <p:cNvPr id="9" name="1/2 액자 8">
            <a:extLst>
              <a:ext uri="{FF2B5EF4-FFF2-40B4-BE49-F238E27FC236}">
                <a16:creationId xmlns:a16="http://schemas.microsoft.com/office/drawing/2014/main" id="{EC4D9EEF-6729-4ABB-BD7F-83498D0DE502}"/>
              </a:ext>
            </a:extLst>
          </p:cNvPr>
          <p:cNvSpPr/>
          <p:nvPr userDrawn="1"/>
        </p:nvSpPr>
        <p:spPr>
          <a:xfrm>
            <a:off x="0" y="1"/>
            <a:ext cx="792143" cy="85616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E4F06146-FA1B-461E-8999-EC0C0EAEB226}"/>
              </a:ext>
            </a:extLst>
          </p:cNvPr>
          <p:cNvSpPr/>
          <p:nvPr userDrawn="1"/>
        </p:nvSpPr>
        <p:spPr>
          <a:xfrm rot="5400000">
            <a:off x="10697915" y="-32139"/>
            <a:ext cx="792021" cy="85629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0"/>
          <p:cNvSpPr>
            <a:spLocks noGrp="1"/>
          </p:cNvSpPr>
          <p:nvPr>
            <p:ph type="title"/>
          </p:nvPr>
        </p:nvSpPr>
        <p:spPr>
          <a:xfrm>
            <a:off x="181418" y="85023"/>
            <a:ext cx="11025039" cy="430827"/>
          </a:xfrm>
          <a:prstGeom prst="rect">
            <a:avLst/>
          </a:prstGeom>
          <a:noFill/>
        </p:spPr>
        <p:txBody>
          <a:bodyPr vert="horz" wrap="square" lIns="91380" tIns="45690" rIns="91380" bIns="45690" rtlCol="0" anchor="t" anchorCtr="0">
            <a:spAutoFit/>
          </a:bodyPr>
          <a:lstStyle/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700"/>
              </a:spcBef>
              <a:def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76004" y="1511691"/>
            <a:ext cx="10370068" cy="427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03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3" r:id="rId4"/>
    <p:sldLayoutId id="2147483874" r:id="rId5"/>
  </p:sldLayoutIdLst>
  <p:hf hdr="0" ftr="0" dt="0"/>
  <p:txStyles>
    <p:titleStyle>
      <a:lvl1pPr algn="l" defTabSz="913755" rtl="0" eaLnBrk="1" latinLnBrk="0" hangingPunct="1">
        <a:lnSpc>
          <a:spcPct val="100000"/>
        </a:lnSpc>
        <a:spcBef>
          <a:spcPct val="0"/>
        </a:spcBef>
        <a:buNone/>
        <a:defRPr kumimoji="1" lang="ko-KR" altLang="en-US" sz="2000" b="1" i="0" u="none" strike="noStrike" kern="1200" cap="none" spc="0" normalizeH="0" baseline="0" noProof="0" dirty="0">
          <a:ln>
            <a:noFill/>
          </a:ln>
          <a:solidFill>
            <a:srgbClr val="36918B"/>
          </a:solidFill>
          <a:effectLst/>
          <a:uLnTx/>
          <a:uFillTx/>
          <a:latin typeface="맑은 고딕" pitchFamily="50" charset="-127"/>
          <a:ea typeface="맑은 고딕" pitchFamily="50" charset="-127"/>
          <a:cs typeface="+mn-cs"/>
        </a:defRPr>
      </a:lvl1pPr>
    </p:titleStyle>
    <p:bodyStyle>
      <a:lvl1pPr marL="324000" indent="-324000" algn="l" defTabSz="913755" rtl="0" eaLnBrk="1" latinLnBrk="0" hangingPunct="1">
        <a:lnSpc>
          <a:spcPct val="100000"/>
        </a:lnSpc>
        <a:spcBef>
          <a:spcPts val="1400"/>
        </a:spcBef>
        <a:buClr>
          <a:srgbClr val="5ABEC3"/>
        </a:buClr>
        <a:buFont typeface="돋움" pitchFamily="50" charset="-127"/>
        <a:buChar char="▐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3400" indent="-1905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Wingdings 3" pitchFamily="18" charset="2"/>
        <a:buChar char="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704850" indent="-161925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Arial" pitchFamily="34" charset="0"/>
        <a:buChar char="•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900000" indent="-1980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돋움" pitchFamily="50" charset="-127"/>
        <a:buChar char="-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04900" indent="-1905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Arial" pitchFamily="34" charset="0"/>
        <a:buChar char="»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2835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72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60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480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6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55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19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78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3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rand.naver.com/brita_official/products/5776391312?nt_source=mobon&amp;nt_medium=pcmo&amp;nt_campaign=2022campaign_tier1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burgers/" TargetMode="External"/><Relationship Id="rId2" Type="http://schemas.openxmlformats.org/officeDocument/2006/relationships/hyperlink" Target="https://brand.naver.com/brita_official/products/5776391312?nt_source=mobon&amp;nt_medium=pcmo&amp;nt_campaign=2022campaign_tier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qlitebrowser.org/d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studyonardui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channel/UCf260wN9-xwDiy98yLibfl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8000/admi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:8000/burger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burgers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burgers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burgers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search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localhost:8000/search/?keyword=&#45908;&#48660;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localhost:8000/search/?keyword=&#45908;&#48660;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localhost:8000/search/?keyword=&#45908;&#48660;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search/?keyword=&#45908;&#48660;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search/?keyword=&#45908;&#48660;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localhost:8000/search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search/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search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brand.naver.com/brita_official/products/5776391312?nt_source=mobon&amp;nt_medium=pcmo&amp;nt_campaign=2022campaign_tier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FE86-204B-42D7-A6A2-902432BA6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177" y="1052300"/>
            <a:ext cx="10804406" cy="1396537"/>
          </a:xfrm>
        </p:spPr>
        <p:txBody>
          <a:bodyPr>
            <a:normAutofit/>
          </a:bodyPr>
          <a:lstStyle/>
          <a:p>
            <a:r>
              <a:rPr lang="en-US" altLang="ko-KR" dirty="0"/>
              <a:t>Django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7E79A3-F9E9-4970-BF0B-355F88C83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921" y="4369253"/>
            <a:ext cx="8640233" cy="156454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김 성 필</a:t>
            </a:r>
          </a:p>
        </p:txBody>
      </p:sp>
    </p:spTree>
    <p:extLst>
      <p:ext uri="{BB962C8B-B14F-4D97-AF65-F5344CB8AC3E}">
        <p14:creationId xmlns:p14="http://schemas.microsoft.com/office/powerpoint/2010/main" val="412235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의 기본 구조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-Template-</a:t>
            </a:r>
            <a:r>
              <a:rPr lang="en-US" altLang="ko-KR" dirty="0"/>
              <a:t>View)</a:t>
            </a:r>
          </a:p>
          <a:p>
            <a:pPr lvl="1"/>
            <a:r>
              <a:rPr lang="en-US" altLang="ko-KR" dirty="0"/>
              <a:t>MTV : Model / Template / View</a:t>
            </a:r>
          </a:p>
          <a:p>
            <a:pPr lvl="2"/>
            <a:r>
              <a:rPr lang="en-US" altLang="ko-KR" dirty="0"/>
              <a:t>Model, Template, View </a:t>
            </a:r>
            <a:r>
              <a:rPr lang="ko-KR" altLang="en-US" dirty="0"/>
              <a:t>가 유기적으로 동작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 err="1"/>
              <a:t>웹브라우저</a:t>
            </a:r>
            <a:r>
              <a:rPr lang="en-US" altLang="ko-KR" dirty="0"/>
              <a:t>)</a:t>
            </a:r>
            <a:r>
              <a:rPr lang="ko-KR" altLang="en-US" dirty="0"/>
              <a:t>로부터 받은 요청에 부합하는 기능을 수행한 후 그 결과를 클라이언트에 돌려주는 역할을 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클라이언트로부터 받은 요청 즉</a:t>
            </a:r>
            <a:r>
              <a:rPr lang="en-US" altLang="ko-KR" dirty="0"/>
              <a:t>, </a:t>
            </a:r>
            <a:r>
              <a:rPr lang="ko-KR" altLang="en-US" dirty="0"/>
              <a:t>클라이언트가 보낸 요청</a:t>
            </a:r>
            <a:r>
              <a:rPr lang="en-US" altLang="ko-KR" dirty="0"/>
              <a:t>(request)</a:t>
            </a:r>
            <a:r>
              <a:rPr lang="ko-KR" altLang="en-US" dirty="0"/>
              <a:t>에 부합하는 기능을 수행하고 그 결과를 돌려 주는 동작을 하는 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한 마디로 함수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/>
              <a:t>실습 </a:t>
            </a:r>
            <a:endParaRPr lang="en-US" altLang="ko-KR" dirty="0"/>
          </a:p>
          <a:p>
            <a:pPr lvl="3"/>
            <a:r>
              <a:rPr lang="en-US" altLang="ko-KR" dirty="0"/>
              <a:t>Config </a:t>
            </a:r>
            <a:r>
              <a:rPr lang="ko-KR" altLang="en-US" dirty="0"/>
              <a:t>폴더에 </a:t>
            </a:r>
            <a:r>
              <a:rPr lang="en-US" altLang="ko-KR" dirty="0"/>
              <a:t>views.py </a:t>
            </a:r>
            <a:r>
              <a:rPr lang="ko-KR" altLang="en-US" dirty="0"/>
              <a:t>파일을 생성</a:t>
            </a:r>
            <a:endParaRPr lang="en-US" altLang="ko-KR" dirty="0"/>
          </a:p>
          <a:p>
            <a:pPr lvl="3"/>
            <a:r>
              <a:rPr lang="en-US" altLang="ko-KR" dirty="0"/>
              <a:t>views.py</a:t>
            </a:r>
            <a:r>
              <a:rPr lang="ko-KR" altLang="en-US" dirty="0"/>
              <a:t>에 코딩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이 </a:t>
            </a:r>
            <a:r>
              <a:rPr lang="en-US" altLang="ko-KR" dirty="0"/>
              <a:t>main( ) </a:t>
            </a:r>
            <a:r>
              <a:rPr lang="ko-KR" altLang="en-US" dirty="0"/>
              <a:t>함수는 언제 실행되기를 원하는가</a:t>
            </a:r>
            <a:r>
              <a:rPr lang="en-US" altLang="ko-KR" dirty="0"/>
              <a:t>?</a:t>
            </a:r>
          </a:p>
          <a:p>
            <a:pPr lvl="4"/>
            <a:r>
              <a:rPr lang="ko-KR" altLang="en-US" dirty="0"/>
              <a:t>브라우저로 </a:t>
            </a:r>
            <a:r>
              <a:rPr lang="en-US" altLang="ko-KR" dirty="0">
                <a:hlinkClick r:id="rId2"/>
              </a:rPr>
              <a:t>http://localhost:8000/</a:t>
            </a:r>
            <a:r>
              <a:rPr lang="en-US" altLang="ko-KR" dirty="0"/>
              <a:t> </a:t>
            </a:r>
            <a:r>
              <a:rPr lang="ko-KR" altLang="en-US" dirty="0"/>
              <a:t>에 접속했을 때 실행되기를 원한다면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그렇게 </a:t>
            </a:r>
            <a:r>
              <a:rPr lang="ko-KR" altLang="en-US" dirty="0" err="1"/>
              <a:t>동작시키고</a:t>
            </a:r>
            <a:r>
              <a:rPr lang="ko-KR" altLang="en-US" dirty="0"/>
              <a:t> 싶다면 그렇게 동작하도록 코딩</a:t>
            </a:r>
            <a:r>
              <a:rPr lang="en-US" altLang="ko-KR" dirty="0"/>
              <a:t>”</a:t>
            </a:r>
            <a:r>
              <a:rPr lang="ko-KR" altLang="en-US" dirty="0"/>
              <a:t>을 </a:t>
            </a:r>
            <a:r>
              <a:rPr lang="ko-KR" altLang="en-US" dirty="0" err="1"/>
              <a:t>해야겠습니다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/>
              <a:t>그런데 어떻게 코딩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“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URL,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http://localhost:8000/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로 접속하면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views.py </a:t>
            </a:r>
            <a:r>
              <a:rPr lang="ko-KR" altLang="en-US" dirty="0">
                <a:sym typeface="Wingdings" panose="05000000000000000000" pitchFamily="2" charset="2"/>
              </a:rPr>
              <a:t>파일에 정의된 </a:t>
            </a:r>
            <a:r>
              <a:rPr lang="en-US" altLang="ko-KR" dirty="0">
                <a:sym typeface="Wingdings" panose="05000000000000000000" pitchFamily="2" charset="2"/>
              </a:rPr>
              <a:t>main( ) </a:t>
            </a:r>
            <a:r>
              <a:rPr lang="ko-KR" altLang="en-US" dirty="0">
                <a:sym typeface="Wingdings" panose="05000000000000000000" pitchFamily="2" charset="2"/>
              </a:rPr>
              <a:t>함수를 실행시켜라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라는 의미의 코딩을 어떻게 하나요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가 요청에 응답하게 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3BBDCA-73CD-812B-7991-4703F149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24" y="2512391"/>
            <a:ext cx="2804551" cy="27130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B7CBB00-1B08-D91A-AE2E-DAE385FD3CDD}"/>
              </a:ext>
            </a:extLst>
          </p:cNvPr>
          <p:cNvSpPr/>
          <p:nvPr/>
        </p:nvSpPr>
        <p:spPr>
          <a:xfrm>
            <a:off x="1296541" y="3810006"/>
            <a:ext cx="3809467" cy="108012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django.http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HttpResponse</a:t>
            </a:r>
            <a:endParaRPr lang="en-US" altLang="ko-KR" sz="1400" dirty="0">
              <a:solidFill>
                <a:srgbClr val="BCBEC4"/>
              </a:solidFill>
              <a:effectLst/>
              <a:latin typeface="JetBrains Mono"/>
            </a:endParaRPr>
          </a:p>
          <a:p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400" dirty="0"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F737A"/>
                </a:solidFill>
                <a:effectLst/>
                <a:latin typeface="JetBrains Mono"/>
              </a:rPr>
              <a:t>request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HttpResponse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"Hello!"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DE634C-5F0B-F310-0FA7-B98584883F39}"/>
              </a:ext>
            </a:extLst>
          </p:cNvPr>
          <p:cNvSpPr/>
          <p:nvPr/>
        </p:nvSpPr>
        <p:spPr>
          <a:xfrm>
            <a:off x="1296541" y="3600127"/>
            <a:ext cx="3809467" cy="1819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config/views.py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41AD7F-AAE2-3582-F612-D78CF277002A}"/>
              </a:ext>
            </a:extLst>
          </p:cNvPr>
          <p:cNvSpPr/>
          <p:nvPr/>
        </p:nvSpPr>
        <p:spPr>
          <a:xfrm>
            <a:off x="7708589" y="3924603"/>
            <a:ext cx="76303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3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6070701" cy="2733946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의 기본 구조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-Template-</a:t>
            </a:r>
            <a:r>
              <a:rPr lang="en-US" altLang="ko-KR" dirty="0"/>
              <a:t>View)</a:t>
            </a:r>
          </a:p>
          <a:p>
            <a:pPr lvl="1"/>
            <a:r>
              <a:rPr lang="en-US" altLang="ko-KR" dirty="0"/>
              <a:t>View – views.py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URL</a:t>
            </a:r>
            <a:r>
              <a:rPr lang="ko-KR" altLang="en-US" dirty="0"/>
              <a:t>를 </a:t>
            </a:r>
            <a:r>
              <a:rPr lang="en-US" altLang="ko-KR" dirty="0"/>
              <a:t>View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– urls.py</a:t>
            </a:r>
          </a:p>
          <a:p>
            <a:pPr lvl="2"/>
            <a:r>
              <a:rPr lang="en-US" altLang="ko-KR" dirty="0"/>
              <a:t>main( ) </a:t>
            </a:r>
            <a:r>
              <a:rPr lang="ko-KR" altLang="en-US" dirty="0"/>
              <a:t>함수는 언제 실행되기를 원하는가</a:t>
            </a:r>
            <a:r>
              <a:rPr lang="en-US" altLang="ko-KR" dirty="0"/>
              <a:t>?</a:t>
            </a:r>
          </a:p>
          <a:p>
            <a:pPr lvl="4"/>
            <a:r>
              <a:rPr lang="ko-KR" altLang="en-US" dirty="0"/>
              <a:t>브라우저로 </a:t>
            </a:r>
            <a:r>
              <a:rPr lang="en-US" altLang="ko-KR" dirty="0">
                <a:hlinkClick r:id="rId2"/>
              </a:rPr>
              <a:t>http://localhost:8000/</a:t>
            </a:r>
            <a:r>
              <a:rPr lang="en-US" altLang="ko-KR" dirty="0"/>
              <a:t> </a:t>
            </a:r>
            <a:r>
              <a:rPr lang="ko-KR" altLang="en-US" dirty="0"/>
              <a:t>에 접속했을 때 실행되기를 원한다면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그렇게 </a:t>
            </a:r>
            <a:r>
              <a:rPr lang="ko-KR" altLang="en-US" dirty="0" err="1"/>
              <a:t>동작시키고</a:t>
            </a:r>
            <a:r>
              <a:rPr lang="ko-KR" altLang="en-US" dirty="0"/>
              <a:t> 싶다면 그렇게 동작하도록 코딩</a:t>
            </a:r>
            <a:r>
              <a:rPr lang="en-US" altLang="ko-KR" dirty="0"/>
              <a:t>”</a:t>
            </a:r>
            <a:r>
              <a:rPr lang="ko-KR" altLang="en-US" dirty="0"/>
              <a:t>을 </a:t>
            </a:r>
            <a:r>
              <a:rPr lang="ko-KR" altLang="en-US" dirty="0" err="1"/>
              <a:t>해야겠습니다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/>
              <a:t>그런데 어떻게 코딩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“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URL,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http://localhost:8000/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로 접속하면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views.py </a:t>
            </a:r>
            <a:r>
              <a:rPr lang="ko-KR" altLang="en-US" dirty="0">
                <a:sym typeface="Wingdings" panose="05000000000000000000" pitchFamily="2" charset="2"/>
              </a:rPr>
              <a:t>파일에 정의된 </a:t>
            </a:r>
            <a:r>
              <a:rPr lang="en-US" altLang="ko-KR" dirty="0">
                <a:sym typeface="Wingdings" panose="05000000000000000000" pitchFamily="2" charset="2"/>
              </a:rPr>
              <a:t>main( ) </a:t>
            </a:r>
            <a:r>
              <a:rPr lang="ko-KR" altLang="en-US" dirty="0">
                <a:sym typeface="Wingdings" panose="05000000000000000000" pitchFamily="2" charset="2"/>
              </a:rPr>
              <a:t>함수를 실행시켜라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라는 의미의 코딩을 어떻게 하나요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5"/>
            <a:r>
              <a:rPr lang="en-US" altLang="ko-KR" dirty="0">
                <a:sym typeface="Wingdings" panose="05000000000000000000" pitchFamily="2" charset="2"/>
              </a:rPr>
              <a:t>URL, </a:t>
            </a:r>
            <a:r>
              <a:rPr lang="en-US" altLang="ko-KR" dirty="0">
                <a:sym typeface="Wingdings" panose="05000000000000000000" pitchFamily="2" charset="2"/>
                <a:hlinkClick r:id="rId2"/>
              </a:rPr>
              <a:t>http://localhost:8000/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views.py</a:t>
            </a:r>
            <a:r>
              <a:rPr lang="ko-KR" altLang="en-US" dirty="0"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sym typeface="Wingdings" panose="05000000000000000000" pitchFamily="2" charset="2"/>
              </a:rPr>
              <a:t>main( ) </a:t>
            </a:r>
            <a:r>
              <a:rPr lang="ko-KR" altLang="en-US" dirty="0">
                <a:sym typeface="Wingdings" panose="05000000000000000000" pitchFamily="2" charset="2"/>
              </a:rPr>
              <a:t>함수로 매핑</a:t>
            </a:r>
            <a:endParaRPr lang="en-US" altLang="ko-KR" dirty="0">
              <a:sym typeface="Wingdings" panose="05000000000000000000" pitchFamily="2" charset="2"/>
            </a:endParaRPr>
          </a:p>
          <a:p>
            <a:pPr lvl="5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가 요청에 응답하게 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3BBDCA-73CD-812B-7991-4703F149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062" y="732285"/>
            <a:ext cx="2804551" cy="27130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B7CBB00-1B08-D91A-AE2E-DAE385FD3CDD}"/>
              </a:ext>
            </a:extLst>
          </p:cNvPr>
          <p:cNvSpPr/>
          <p:nvPr/>
        </p:nvSpPr>
        <p:spPr>
          <a:xfrm>
            <a:off x="1008509" y="1511895"/>
            <a:ext cx="4392488" cy="108012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django.http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HttpResponse</a:t>
            </a:r>
            <a:endParaRPr lang="en-US" altLang="ko-KR" sz="1400" dirty="0">
              <a:solidFill>
                <a:srgbClr val="BCBEC4"/>
              </a:solidFill>
              <a:effectLst/>
              <a:latin typeface="JetBrains Mono"/>
            </a:endParaRPr>
          </a:p>
          <a:p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400" dirty="0"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F737A"/>
                </a:solidFill>
                <a:effectLst/>
                <a:latin typeface="JetBrains Mono"/>
              </a:rPr>
              <a:t>request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HttpResponse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"Hello!"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DE634C-5F0B-F310-0FA7-B98584883F39}"/>
              </a:ext>
            </a:extLst>
          </p:cNvPr>
          <p:cNvSpPr/>
          <p:nvPr/>
        </p:nvSpPr>
        <p:spPr>
          <a:xfrm>
            <a:off x="1008509" y="1302016"/>
            <a:ext cx="4392488" cy="1819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config/views.py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CC3CAF-7FBB-A519-1F2E-38C6073DBBD3}"/>
              </a:ext>
            </a:extLst>
          </p:cNvPr>
          <p:cNvSpPr/>
          <p:nvPr/>
        </p:nvSpPr>
        <p:spPr>
          <a:xfrm>
            <a:off x="6553125" y="3875946"/>
            <a:ext cx="4392488" cy="187194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django.contrib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admin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django.urls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path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config.views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main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urlpatterns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= [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path(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'admin/'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admin.site.urls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path(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 main)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8316A1-3C2E-EE8F-20E2-14B511659DFB}"/>
              </a:ext>
            </a:extLst>
          </p:cNvPr>
          <p:cNvSpPr/>
          <p:nvPr/>
        </p:nvSpPr>
        <p:spPr>
          <a:xfrm>
            <a:off x="6553125" y="3666067"/>
            <a:ext cx="4392488" cy="1819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config/urls.py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5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의 기본 구조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-Template-</a:t>
            </a:r>
            <a:r>
              <a:rPr lang="en-US" altLang="ko-KR" dirty="0"/>
              <a:t>View)</a:t>
            </a:r>
          </a:p>
          <a:p>
            <a:pPr lvl="1"/>
            <a:r>
              <a:rPr lang="ko-KR" altLang="en-US" dirty="0"/>
              <a:t>클라이언트의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다양한 요청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ko-KR" altLang="en-US" dirty="0"/>
              <a:t>가정 </a:t>
            </a:r>
            <a:r>
              <a:rPr lang="en-US" altLang="ko-KR" dirty="0"/>
              <a:t>- </a:t>
            </a:r>
            <a:r>
              <a:rPr lang="ko-KR" altLang="en-US" dirty="0"/>
              <a:t>햄버거 가게 서버를 만들고 있음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클라이언트가 서버에서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판매하고 있는 햄버거의 목록</a:t>
            </a:r>
            <a:r>
              <a:rPr lang="en-US" altLang="ko-KR" dirty="0"/>
              <a:t>(</a:t>
            </a:r>
            <a:r>
              <a:rPr lang="ko-KR" altLang="en-US" dirty="0"/>
              <a:t>메뉴</a:t>
            </a:r>
            <a:r>
              <a:rPr lang="en-US" altLang="ko-KR" dirty="0"/>
              <a:t>)</a:t>
            </a:r>
            <a:r>
              <a:rPr lang="ko-KR" altLang="en-US" dirty="0"/>
              <a:t>을 달라고 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공손히 말해봐</a:t>
            </a:r>
            <a:r>
              <a:rPr lang="en-US" altLang="ko-KR" dirty="0"/>
              <a:t>! “</a:t>
            </a:r>
            <a:r>
              <a:rPr lang="ko-KR" altLang="en-US" dirty="0"/>
              <a:t>판매하고 있는 햄버거 목록을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요청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(request)</a:t>
            </a:r>
            <a:r>
              <a:rPr lang="ko-KR" altLang="en-US" dirty="0"/>
              <a:t>드립니다</a:t>
            </a:r>
            <a:r>
              <a:rPr lang="en-US" altLang="ko-KR" dirty="0"/>
              <a:t>.”</a:t>
            </a:r>
          </a:p>
          <a:p>
            <a:pPr lvl="4"/>
            <a:r>
              <a:rPr lang="en-US" altLang="ko-KR" dirty="0"/>
              <a:t>View -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 err="1"/>
              <a:t>웹브라우저</a:t>
            </a:r>
            <a:r>
              <a:rPr lang="en-US" altLang="ko-KR" dirty="0"/>
              <a:t>)</a:t>
            </a:r>
            <a:r>
              <a:rPr lang="ko-KR" altLang="en-US" dirty="0"/>
              <a:t>로부터 받은 요청에 부합하는 기능을 수행한 후 그 결과를 클라이언트에 돌려주는 역할을 함</a:t>
            </a:r>
            <a:r>
              <a:rPr lang="en-US" altLang="ko-KR" dirty="0"/>
              <a:t>. </a:t>
            </a:r>
            <a:r>
              <a:rPr lang="ko-KR" altLang="en-US" dirty="0"/>
              <a:t>한마디로 함수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URL</a:t>
            </a:r>
            <a:r>
              <a:rPr lang="ko-KR" altLang="en-US" dirty="0"/>
              <a:t>과 </a:t>
            </a:r>
            <a:r>
              <a:rPr lang="en-US" altLang="ko-KR" dirty="0"/>
              <a:t>View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서버 동작 확인</a:t>
            </a:r>
            <a:endParaRPr lang="en-US" altLang="ko-KR" dirty="0"/>
          </a:p>
          <a:p>
            <a:pPr lvl="4"/>
            <a:r>
              <a:rPr lang="en-US" altLang="ko-KR" dirty="0"/>
              <a:t>http://localhost:8000/ 	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path(‘’, main)</a:t>
            </a:r>
          </a:p>
          <a:p>
            <a:pPr lvl="4"/>
            <a:r>
              <a:rPr lang="en-US" altLang="ko-KR" dirty="0"/>
              <a:t>http://localhost:8000/</a:t>
            </a:r>
            <a:r>
              <a:rPr lang="en-US" altLang="ko-KR" dirty="0">
                <a:solidFill>
                  <a:srgbClr val="FF0000"/>
                </a:solidFill>
              </a:rPr>
              <a:t>burgers/	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/>
              <a:t>path(‘</a:t>
            </a:r>
            <a:r>
              <a:rPr lang="en-US" altLang="ko-KR" dirty="0">
                <a:solidFill>
                  <a:srgbClr val="FF0000"/>
                </a:solidFill>
              </a:rPr>
              <a:t>burgers/</a:t>
            </a:r>
            <a:r>
              <a:rPr lang="en-US" altLang="ko-KR" dirty="0"/>
              <a:t>’, </a:t>
            </a:r>
            <a:r>
              <a:rPr lang="en-US" altLang="ko-KR" dirty="0" err="1"/>
              <a:t>burger_list</a:t>
            </a:r>
            <a:r>
              <a:rPr lang="en-US" altLang="ko-KR" dirty="0"/>
              <a:t>)</a:t>
            </a:r>
          </a:p>
          <a:p>
            <a:pPr lvl="5"/>
            <a:r>
              <a:rPr lang="en-US" altLang="ko-KR" dirty="0"/>
              <a:t>path( ) </a:t>
            </a:r>
            <a:r>
              <a:rPr lang="ko-KR" altLang="en-US" dirty="0"/>
              <a:t>함수의 첫번째 인자가 가지는 의미를 이해</a:t>
            </a:r>
            <a:r>
              <a:rPr lang="en-US" altLang="ko-KR" dirty="0"/>
              <a:t>!</a:t>
            </a:r>
          </a:p>
          <a:p>
            <a:pPr lvl="4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가 요청에 응답하게 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D5AA40-8D23-B584-7F46-1AA5381D9135}"/>
              </a:ext>
            </a:extLst>
          </p:cNvPr>
          <p:cNvSpPr/>
          <p:nvPr/>
        </p:nvSpPr>
        <p:spPr>
          <a:xfrm>
            <a:off x="5981562" y="2896285"/>
            <a:ext cx="4860000" cy="212400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django.http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HttpResponse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400" dirty="0"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F737A"/>
                </a:solidFill>
                <a:effectLst/>
                <a:latin typeface="JetBrains Mono"/>
              </a:rPr>
              <a:t>request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HttpResponse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ko-KR" altLang="en-US" sz="1400" dirty="0" err="1"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어서오세요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. 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pybuger</a:t>
            </a:r>
            <a:r>
              <a:rPr lang="ko-KR" altLang="en-US" sz="1400" dirty="0"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!"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highlight>
                  <a:srgbClr val="00529C"/>
                </a:highlight>
                <a:latin typeface="JetBrains Mono"/>
              </a:rPr>
              <a:t>def </a:t>
            </a:r>
            <a:r>
              <a:rPr lang="en-US" altLang="ko-KR" sz="1400" dirty="0" err="1">
                <a:solidFill>
                  <a:srgbClr val="56A8F5"/>
                </a:solidFill>
                <a:effectLst/>
                <a:highlight>
                  <a:srgbClr val="00529C"/>
                </a:highlight>
                <a:latin typeface="JetBrains Mono"/>
              </a:rPr>
              <a:t>burger_list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(</a:t>
            </a:r>
            <a:r>
              <a:rPr lang="en-US" altLang="ko-KR" sz="1400" dirty="0">
                <a:solidFill>
                  <a:srgbClr val="6F737A"/>
                </a:solidFill>
                <a:effectLst/>
                <a:highlight>
                  <a:srgbClr val="00529C"/>
                </a:highlight>
                <a:latin typeface="JetBrains Mono"/>
              </a:rPr>
              <a:t>request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):</a:t>
            </a:r>
            <a:br>
              <a:rPr lang="en-US" altLang="ko-KR" sz="14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highlight>
                  <a:srgbClr val="00529C"/>
                </a:highlight>
                <a:latin typeface="JetBrains Mono"/>
              </a:rPr>
              <a:t>return </a:t>
            </a:r>
            <a:r>
              <a:rPr lang="en-US" altLang="ko-KR" sz="1400" dirty="0" err="1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HttpResponse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(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00529C"/>
                </a:highlight>
                <a:latin typeface="JetBrains Mono"/>
              </a:rPr>
              <a:t>"</a:t>
            </a:r>
            <a:r>
              <a:rPr lang="ko-KR" altLang="en-US" sz="1400" dirty="0" err="1">
                <a:solidFill>
                  <a:srgbClr val="6AAB73"/>
                </a:solidFill>
                <a:effectLst/>
                <a:highlight>
                  <a:srgbClr val="00529C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치즈버거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00529C"/>
                </a:highlight>
                <a:latin typeface="JetBrains Mono"/>
              </a:rPr>
              <a:t>, </a:t>
            </a:r>
            <a:r>
              <a:rPr lang="ko-KR" altLang="en-US" sz="1400" dirty="0" err="1">
                <a:solidFill>
                  <a:srgbClr val="6AAB73"/>
                </a:solidFill>
                <a:effectLst/>
                <a:highlight>
                  <a:srgbClr val="00529C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새우버거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00529C"/>
                </a:highlight>
                <a:latin typeface="JetBrains Mono"/>
              </a:rPr>
              <a:t>, .... </a:t>
            </a:r>
            <a:r>
              <a:rPr lang="ko-KR" altLang="en-US" sz="1400" dirty="0">
                <a:solidFill>
                  <a:srgbClr val="6AAB73"/>
                </a:solidFill>
                <a:effectLst/>
                <a:highlight>
                  <a:srgbClr val="00529C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등등 입니다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00529C"/>
                </a:highlight>
                <a:latin typeface="JetBrains Mono"/>
              </a:rPr>
              <a:t>."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41DA7-15C5-A798-5E92-27407DC9179A}"/>
              </a:ext>
            </a:extLst>
          </p:cNvPr>
          <p:cNvSpPr/>
          <p:nvPr/>
        </p:nvSpPr>
        <p:spPr>
          <a:xfrm>
            <a:off x="5981562" y="2699659"/>
            <a:ext cx="4860000" cy="1819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config/views.py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7FBFF1-5970-3601-2D86-91F4CA301B2E}"/>
              </a:ext>
            </a:extLst>
          </p:cNvPr>
          <p:cNvSpPr/>
          <p:nvPr/>
        </p:nvSpPr>
        <p:spPr>
          <a:xfrm>
            <a:off x="936501" y="2900685"/>
            <a:ext cx="4860000" cy="212400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django.contrib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admin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django.urls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path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config.views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main,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burger_list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urlpatterns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= [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path(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'admin/'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admin.site.urls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path(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 main),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path(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00529C"/>
                </a:highlight>
                <a:latin typeface="JetBrains Mono"/>
              </a:rPr>
              <a:t>'burgers/'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, </a:t>
            </a:r>
            <a:r>
              <a:rPr lang="en-US" altLang="ko-KR" sz="1400" dirty="0" err="1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burger_list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69ADD6-81CD-9DDF-1993-05E868880F22}"/>
              </a:ext>
            </a:extLst>
          </p:cNvPr>
          <p:cNvSpPr/>
          <p:nvPr/>
        </p:nvSpPr>
        <p:spPr>
          <a:xfrm>
            <a:off x="936501" y="2690806"/>
            <a:ext cx="4860000" cy="1819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config/urls.py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의 기본 구조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en-US" altLang="ko-KR" dirty="0"/>
              <a:t>Template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View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디자인 패턴</a:t>
            </a:r>
            <a:endParaRPr lang="en-US" altLang="ko-KR" dirty="0"/>
          </a:p>
          <a:p>
            <a:pPr lvl="2"/>
            <a:r>
              <a:rPr lang="ko-KR" altLang="en-US" dirty="0"/>
              <a:t>소프트웨어 디자인 패턴은 소프트웨어를 개발 할 때 코드 작성을 하기 위한 일종의 작업 패턴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MTV(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Model-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Template-View)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는 디자인 패턴의 하나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  <a:p>
            <a:pPr lvl="3"/>
            <a:r>
              <a:rPr lang="en-US" altLang="ko-KR" dirty="0"/>
              <a:t>Template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브라우저에 보낼 문서의 형태를 미리 만들어 놓은 것</a:t>
            </a:r>
            <a:endParaRPr lang="en-US" altLang="ko-KR" dirty="0"/>
          </a:p>
          <a:p>
            <a:pPr lvl="4"/>
            <a:r>
              <a:rPr lang="en-US" altLang="ko-KR" dirty="0">
                <a:solidFill>
                  <a:schemeClr val="tx1"/>
                </a:solidFill>
              </a:rPr>
              <a:t>Template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사전적 의미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lvl="5"/>
            <a:r>
              <a:rPr lang="ko-KR" altLang="en-US" dirty="0">
                <a:solidFill>
                  <a:schemeClr val="tx1"/>
                </a:solidFill>
              </a:rPr>
              <a:t>견본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본보기</a:t>
            </a:r>
            <a:endParaRPr lang="en-US" altLang="ko-KR" dirty="0">
              <a:solidFill>
                <a:schemeClr val="tx1"/>
              </a:solidFill>
            </a:endParaRPr>
          </a:p>
          <a:p>
            <a:pPr lvl="5"/>
            <a:r>
              <a:rPr lang="ko-KR" altLang="en-US" dirty="0">
                <a:solidFill>
                  <a:schemeClr val="tx1"/>
                </a:solidFill>
              </a:rPr>
              <a:t>자주 사용되는 그림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패턴 등을 미리 만들어 놓아서 다음에 사용할 때 이것을 이용하는 것</a:t>
            </a:r>
            <a:endParaRPr lang="en-US" altLang="ko-KR" dirty="0">
              <a:solidFill>
                <a:schemeClr val="tx1"/>
              </a:solidFill>
            </a:endParaRPr>
          </a:p>
          <a:p>
            <a:pPr lvl="3"/>
            <a:r>
              <a:rPr lang="en-US" altLang="ko-KR" dirty="0"/>
              <a:t>View </a:t>
            </a:r>
          </a:p>
          <a:p>
            <a:pPr lvl="5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 err="1"/>
              <a:t>웹브라우저</a:t>
            </a:r>
            <a:r>
              <a:rPr lang="en-US" altLang="ko-KR" dirty="0"/>
              <a:t>)</a:t>
            </a:r>
            <a:r>
              <a:rPr lang="ko-KR" altLang="en-US" dirty="0"/>
              <a:t>로부터 받은 요청에 부합하는 기능을 수행한 후 그 결과를 클라이언트에 돌려주는 역할을 함</a:t>
            </a:r>
            <a:r>
              <a:rPr lang="en-US" altLang="ko-KR" dirty="0"/>
              <a:t>. </a:t>
            </a:r>
            <a:r>
              <a:rPr lang="ko-KR" altLang="en-US" dirty="0"/>
              <a:t>한마디로 함수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Template</a:t>
            </a:r>
          </a:p>
          <a:p>
            <a:pPr lvl="2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브라우저</a:t>
            </a:r>
            <a:r>
              <a:rPr lang="en-US" altLang="ko-KR" dirty="0"/>
              <a:t>)</a:t>
            </a:r>
            <a:r>
              <a:rPr lang="ko-KR" altLang="en-US" dirty="0"/>
              <a:t>에 보낼 문서</a:t>
            </a:r>
            <a:endParaRPr lang="en-US" altLang="ko-KR" dirty="0"/>
          </a:p>
          <a:p>
            <a:pPr lvl="3"/>
            <a:r>
              <a:rPr lang="ko-KR" altLang="en-US" dirty="0"/>
              <a:t>클라이언트가 웹 브라우저라면 </a:t>
            </a:r>
            <a:r>
              <a:rPr lang="en-US" altLang="ko-KR" dirty="0"/>
              <a:t>Template</a:t>
            </a:r>
            <a:r>
              <a:rPr lang="ko-KR" altLang="en-US" dirty="0"/>
              <a:t>는 웹 문서 견본</a:t>
            </a:r>
            <a:endParaRPr lang="en-US" altLang="ko-KR" dirty="0"/>
          </a:p>
          <a:p>
            <a:pPr lvl="3"/>
            <a:r>
              <a:rPr lang="ko-KR" altLang="en-US" dirty="0"/>
              <a:t>웹 문서</a:t>
            </a:r>
            <a:endParaRPr lang="en-US" altLang="ko-KR" dirty="0"/>
          </a:p>
          <a:p>
            <a:pPr lvl="4"/>
            <a:r>
              <a:rPr lang="en-US" altLang="ko-KR" dirty="0"/>
              <a:t>HTML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(, CSS,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javascript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등으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dirty="0"/>
              <a:t>로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1260000" lvl="5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가 요청에 응답하게 하기</a:t>
            </a:r>
          </a:p>
        </p:txBody>
      </p:sp>
    </p:spTree>
    <p:extLst>
      <p:ext uri="{BB962C8B-B14F-4D97-AF65-F5344CB8AC3E}">
        <p14:creationId xmlns:p14="http://schemas.microsoft.com/office/powerpoint/2010/main" val="412559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의 기본 구조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en-US" altLang="ko-KR" dirty="0"/>
              <a:t>Template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View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디자인 패턴 </a:t>
            </a:r>
            <a:r>
              <a:rPr lang="en-US" altLang="ko-KR" dirty="0"/>
              <a:t>- MTV(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Model-</a:t>
            </a:r>
            <a:r>
              <a:rPr lang="en-US" altLang="ko-KR" dirty="0"/>
              <a:t>Template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-View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Template</a:t>
            </a:r>
          </a:p>
          <a:p>
            <a:pPr lvl="3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브라우저</a:t>
            </a:r>
            <a:r>
              <a:rPr lang="en-US" altLang="ko-KR" dirty="0"/>
              <a:t>)</a:t>
            </a:r>
            <a:r>
              <a:rPr lang="ko-KR" altLang="en-US" dirty="0"/>
              <a:t>에 보낼 문서</a:t>
            </a:r>
            <a:endParaRPr lang="en-US" altLang="ko-KR" dirty="0"/>
          </a:p>
          <a:p>
            <a:pPr lvl="3"/>
            <a:r>
              <a:rPr lang="ko-KR" altLang="en-US" dirty="0"/>
              <a:t>클라이언트가 웹 브라우저라면 </a:t>
            </a:r>
            <a:r>
              <a:rPr lang="en-US" altLang="ko-KR" dirty="0"/>
              <a:t>Template</a:t>
            </a:r>
            <a:r>
              <a:rPr lang="ko-KR" altLang="en-US" dirty="0"/>
              <a:t>는 웹 문서 견본</a:t>
            </a:r>
            <a:endParaRPr lang="en-US" altLang="ko-KR" dirty="0"/>
          </a:p>
          <a:p>
            <a:pPr lvl="2"/>
            <a:r>
              <a:rPr lang="ko-KR" altLang="en-US" dirty="0"/>
              <a:t>웹 문서 견본 파일</a:t>
            </a:r>
            <a:r>
              <a:rPr lang="en-US" altLang="ko-KR" dirty="0"/>
              <a:t>(Template)</a:t>
            </a:r>
            <a:r>
              <a:rPr lang="ko-KR" altLang="en-US" dirty="0"/>
              <a:t> 보관 폴더</a:t>
            </a:r>
            <a:r>
              <a:rPr lang="en-US" altLang="ko-KR" dirty="0"/>
              <a:t>(templates)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3"/>
            <a:r>
              <a:rPr lang="en-US" altLang="ko-KR" dirty="0" err="1"/>
              <a:t>pyburger</a:t>
            </a:r>
            <a:r>
              <a:rPr lang="en-US" altLang="ko-KR" dirty="0"/>
              <a:t>/templates</a:t>
            </a:r>
            <a:r>
              <a:rPr lang="ko-KR" altLang="en-US" dirty="0"/>
              <a:t>라는 폴더 생성</a:t>
            </a:r>
            <a:endParaRPr lang="en-US" altLang="ko-KR" dirty="0"/>
          </a:p>
          <a:p>
            <a:pPr lvl="2"/>
            <a:r>
              <a:rPr lang="en-US" altLang="ko-KR" dirty="0"/>
              <a:t>Template </a:t>
            </a:r>
            <a:r>
              <a:rPr lang="ko-KR" altLang="en-US" dirty="0"/>
              <a:t>파일 작성 및 저장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template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파일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main.html)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C:\User\</a:t>
            </a:r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\PycharmProject\pyburger\templates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폴더에 있다는 것을 나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프로그래머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는 아는데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Django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서버는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가 요청에 응답하게 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E89B72-4912-7FFE-31C0-E6A6B665A81D}"/>
              </a:ext>
            </a:extLst>
          </p:cNvPr>
          <p:cNvSpPr/>
          <p:nvPr/>
        </p:nvSpPr>
        <p:spPr>
          <a:xfrm>
            <a:off x="1080517" y="3233941"/>
            <a:ext cx="4860000" cy="201584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lang="en-US" altLang="ko-KR" sz="1200" dirty="0"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&lt;html </a:t>
            </a:r>
            <a:r>
              <a:rPr lang="en-US" altLang="ko-KR" sz="1200" dirty="0">
                <a:solidFill>
                  <a:srgbClr val="BABABA"/>
                </a:solidFill>
                <a:effectLst/>
                <a:latin typeface="JetBrains Mono"/>
              </a:rPr>
              <a:t>lang</a:t>
            </a:r>
            <a:r>
              <a:rPr lang="en-US" altLang="ko-KR" sz="1200" dirty="0"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lang="en-US" altLang="ko-KR" sz="1200" dirty="0" err="1">
                <a:solidFill>
                  <a:srgbClr val="6AAB73"/>
                </a:solidFill>
                <a:effectLst/>
                <a:latin typeface="JetBrains Mono"/>
              </a:rPr>
              <a:t>en</a:t>
            </a:r>
            <a:r>
              <a:rPr lang="en-US" altLang="ko-KR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&lt;head&gt;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    &lt;meta </a:t>
            </a:r>
            <a:r>
              <a:rPr lang="en-US" altLang="ko-KR" sz="1200" dirty="0"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lang="en-US" altLang="ko-KR" sz="1200" dirty="0">
                <a:solidFill>
                  <a:srgbClr val="6AAB73"/>
                </a:solidFill>
                <a:effectLst/>
                <a:latin typeface="JetBrains Mono"/>
              </a:rPr>
              <a:t>="UTF-8"</a:t>
            </a: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    &lt;title&gt;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JetBrains Mono"/>
              </a:rPr>
              <a:t>Title</a:t>
            </a: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&lt;/title&gt;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&lt;/head&gt;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    &lt;h1&gt;</a:t>
            </a:r>
            <a:r>
              <a:rPr lang="ko-KR" altLang="en-US" sz="1200" dirty="0" err="1"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</a:t>
            </a:r>
            <a:r>
              <a:rPr lang="ko-KR" altLang="en-US" sz="1200" dirty="0" err="1">
                <a:solidFill>
                  <a:srgbClr val="BCBEC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</a:t>
            </a:r>
            <a:r>
              <a:rPr lang="ko-KR" altLang="en-US" sz="1200" dirty="0" err="1"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오세요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lang="en-US" altLang="ko-KR" sz="1200" dirty="0" err="1">
                <a:solidFill>
                  <a:srgbClr val="BCBEC4"/>
                </a:solidFill>
                <a:effectLst/>
                <a:latin typeface="JetBrains Mono"/>
              </a:rPr>
              <a:t>pyburger</a:t>
            </a:r>
            <a:r>
              <a:rPr lang="ko-KR" altLang="en-US" sz="1200" dirty="0"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endParaRPr lang="en-US" altLang="ko-KR" sz="12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E13E13-F3DA-DDCF-BB87-2F9C1F29AA78}"/>
              </a:ext>
            </a:extLst>
          </p:cNvPr>
          <p:cNvSpPr/>
          <p:nvPr/>
        </p:nvSpPr>
        <p:spPr>
          <a:xfrm>
            <a:off x="1080517" y="3024063"/>
            <a:ext cx="4860000" cy="1819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templates/main.html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2F2245-2176-2DE5-AAB6-FE53C1779D96}"/>
              </a:ext>
            </a:extLst>
          </p:cNvPr>
          <p:cNvSpPr/>
          <p:nvPr/>
        </p:nvSpPr>
        <p:spPr>
          <a:xfrm>
            <a:off x="6029219" y="3233941"/>
            <a:ext cx="4860000" cy="201584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lang="en-US" altLang="ko-KR" sz="1200" dirty="0"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&lt;html </a:t>
            </a:r>
            <a:r>
              <a:rPr lang="en-US" altLang="ko-KR" sz="1200" dirty="0">
                <a:solidFill>
                  <a:srgbClr val="BABABA"/>
                </a:solidFill>
                <a:effectLst/>
                <a:latin typeface="JetBrains Mono"/>
              </a:rPr>
              <a:t>lang</a:t>
            </a:r>
            <a:r>
              <a:rPr lang="en-US" altLang="ko-KR" sz="1200" dirty="0"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lang="en-US" altLang="ko-KR" sz="1200" dirty="0" err="1">
                <a:solidFill>
                  <a:srgbClr val="6AAB73"/>
                </a:solidFill>
                <a:effectLst/>
                <a:latin typeface="JetBrains Mono"/>
              </a:rPr>
              <a:t>en</a:t>
            </a:r>
            <a:r>
              <a:rPr lang="en-US" altLang="ko-KR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&lt;head&gt;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    &lt;meta </a:t>
            </a:r>
            <a:r>
              <a:rPr lang="en-US" altLang="ko-KR" sz="1200" dirty="0"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lang="en-US" altLang="ko-KR" sz="1200" dirty="0">
                <a:solidFill>
                  <a:srgbClr val="6AAB73"/>
                </a:solidFill>
                <a:effectLst/>
                <a:latin typeface="JetBrains Mono"/>
              </a:rPr>
              <a:t>="UTF-8"</a:t>
            </a: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    &lt;title&gt;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JetBrains Mono"/>
              </a:rPr>
              <a:t>Title</a:t>
            </a: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&lt;/title&gt;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&lt;/head&gt;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    &lt;h1&gt;</a:t>
            </a:r>
            <a:r>
              <a:rPr lang="ko-KR" altLang="en-US" sz="1200" dirty="0" err="1"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새우버거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JetBrains Mono"/>
              </a:rPr>
              <a:t>, ... </a:t>
            </a:r>
            <a:r>
              <a:rPr lang="ko-KR" altLang="en-US" sz="1200" dirty="0"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아무튼 많아요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200" dirty="0"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endParaRPr lang="en-US" altLang="ko-KR" sz="12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993F41-2DDF-167E-FC23-CF0A20BB108E}"/>
              </a:ext>
            </a:extLst>
          </p:cNvPr>
          <p:cNvSpPr/>
          <p:nvPr/>
        </p:nvSpPr>
        <p:spPr>
          <a:xfrm>
            <a:off x="6029219" y="3024063"/>
            <a:ext cx="4860000" cy="1819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templates/burger_list.html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0D23F34-884F-F92A-6EC9-0DA58F40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384" y="632399"/>
            <a:ext cx="2255835" cy="23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의 기본 구조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en-US" altLang="ko-KR" dirty="0"/>
              <a:t>Template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View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Django</a:t>
            </a:r>
            <a:r>
              <a:rPr lang="ko-KR" altLang="en-US" dirty="0"/>
              <a:t>에 </a:t>
            </a:r>
            <a:r>
              <a:rPr lang="en-US" altLang="ko-KR" dirty="0"/>
              <a:t>Template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2"/>
            <a:r>
              <a:rPr lang="en-US" altLang="ko-KR" dirty="0"/>
              <a:t>Templates </a:t>
            </a:r>
            <a:r>
              <a:rPr lang="ko-KR" altLang="en-US" dirty="0"/>
              <a:t>폴더를 </a:t>
            </a:r>
            <a:r>
              <a:rPr lang="en-US" altLang="ko-KR" dirty="0"/>
              <a:t>Django</a:t>
            </a:r>
            <a:r>
              <a:rPr lang="ko-KR" altLang="en-US" dirty="0"/>
              <a:t>가 인식할 수 있도록 설정</a:t>
            </a:r>
            <a:r>
              <a:rPr lang="en-US" altLang="ko-KR" dirty="0"/>
              <a:t>(setting)</a:t>
            </a:r>
          </a:p>
          <a:p>
            <a:pPr lvl="2"/>
            <a:r>
              <a:rPr lang="en-US" altLang="ko-KR" dirty="0"/>
              <a:t>config/setting.py </a:t>
            </a:r>
            <a:r>
              <a:rPr lang="ko-KR" altLang="en-US" dirty="0"/>
              <a:t>파일을 선택 </a:t>
            </a:r>
            <a:endParaRPr lang="en-US" altLang="ko-KR" dirty="0"/>
          </a:p>
          <a:p>
            <a:pPr lvl="3"/>
            <a:r>
              <a:rPr lang="en-US" altLang="ko-KR" dirty="0"/>
              <a:t>(1) </a:t>
            </a:r>
            <a:r>
              <a:rPr lang="ko-KR" altLang="en-US" dirty="0"/>
              <a:t>코드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4"/>
            <a:r>
              <a:rPr lang="en-US" altLang="ko-KR" dirty="0"/>
              <a:t>BASE_DIR </a:t>
            </a:r>
            <a:r>
              <a:rPr lang="en-US" altLang="ko-KR" dirty="0">
                <a:sym typeface="Wingdings" panose="05000000000000000000" pitchFamily="2" charset="2"/>
              </a:rPr>
              <a:t> C:\Users\username\PycharmProject\pyburger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(2) </a:t>
            </a:r>
            <a:r>
              <a:rPr lang="ko-KR" altLang="en-US" dirty="0">
                <a:sym typeface="Wingdings" panose="05000000000000000000" pitchFamily="2" charset="2"/>
              </a:rPr>
              <a:t>코드 추가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pPr lvl="3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Template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파일을 만들었고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template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파일이 어디에 있는지도 설정했는데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template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파일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(main.html, burger_list.html)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을 클라이언트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웹 브라우저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에게 언제 보내지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달라고 요청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(request)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하면 보내면 되는데 클라이언트의 요청에 대한 응답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반응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하는 코드는 어디에 있지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4"/>
            <a:r>
              <a:rPr lang="en-US" altLang="ko-KR" dirty="0"/>
              <a:t>View -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 err="1"/>
              <a:t>웹브라우저</a:t>
            </a:r>
            <a:r>
              <a:rPr lang="en-US" altLang="ko-KR" dirty="0"/>
              <a:t>)</a:t>
            </a:r>
            <a:r>
              <a:rPr lang="ko-KR" altLang="en-US" dirty="0"/>
              <a:t>로부터 받은 요청에 부합하는 기능을 수행한 후 그 결과를 클라이언트에 돌려주는 역할을 함</a:t>
            </a:r>
            <a:r>
              <a:rPr lang="en-US" altLang="ko-KR" dirty="0"/>
              <a:t>. </a:t>
            </a:r>
            <a:r>
              <a:rPr lang="ko-KR" altLang="en-US" dirty="0"/>
              <a:t>한마디로 함수</a:t>
            </a:r>
            <a:r>
              <a:rPr lang="en-US" altLang="ko-KR" dirty="0"/>
              <a:t>!</a:t>
            </a:r>
          </a:p>
          <a:p>
            <a:pPr lvl="4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가 요청에 응답하게 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51520-48C3-332C-165D-6368BFA2A5A7}"/>
              </a:ext>
            </a:extLst>
          </p:cNvPr>
          <p:cNvSpPr/>
          <p:nvPr/>
        </p:nvSpPr>
        <p:spPr>
          <a:xfrm>
            <a:off x="2304653" y="2135820"/>
            <a:ext cx="6120680" cy="58915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7A7E85"/>
                </a:solidFill>
                <a:effectLst/>
                <a:latin typeface="JetBrains Mono"/>
              </a:rPr>
              <a:t># Build paths inside the project like this: BASE_DIR / 'subdir'.</a:t>
            </a:r>
            <a:br>
              <a:rPr lang="en-US" altLang="ko-KR" sz="11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  <a:t>BASE_DIR = Path(__file__).resolve().</a:t>
            </a:r>
            <a:r>
              <a:rPr lang="en-US" altLang="ko-KR" sz="1100" dirty="0" err="1">
                <a:solidFill>
                  <a:srgbClr val="BCBEC4"/>
                </a:solidFill>
                <a:effectLst/>
                <a:latin typeface="JetBrains Mono"/>
              </a:rPr>
              <a:t>parent.parent</a:t>
            </a:r>
            <a:b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TEMPLATES_DIR = BASE_DIR / </a:t>
            </a:r>
            <a:r>
              <a:rPr lang="en-US" altLang="ko-KR" sz="1100" dirty="0">
                <a:solidFill>
                  <a:srgbClr val="6AAB73"/>
                </a:solidFill>
                <a:effectLst/>
                <a:highlight>
                  <a:srgbClr val="00529C"/>
                </a:highlight>
                <a:latin typeface="JetBrains Mono"/>
              </a:rPr>
              <a:t>'templates'</a:t>
            </a:r>
            <a:endParaRPr lang="en-US" altLang="ko-KR" sz="1100" dirty="0">
              <a:solidFill>
                <a:srgbClr val="BCBEC4"/>
              </a:solidFill>
              <a:effectLst/>
              <a:highlight>
                <a:srgbClr val="00529C"/>
              </a:highlight>
              <a:latin typeface="JetBrains Mono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D1FA96-7EAB-BB8E-F582-C928DA6CD8A9}"/>
              </a:ext>
            </a:extLst>
          </p:cNvPr>
          <p:cNvSpPr/>
          <p:nvPr/>
        </p:nvSpPr>
        <p:spPr>
          <a:xfrm>
            <a:off x="2304653" y="1943943"/>
            <a:ext cx="6120680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config/setting.py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B19BEA-2EC9-08E8-6EDC-2CC9E2DC0458}"/>
              </a:ext>
            </a:extLst>
          </p:cNvPr>
          <p:cNvSpPr/>
          <p:nvPr/>
        </p:nvSpPr>
        <p:spPr>
          <a:xfrm>
            <a:off x="2304653" y="3342421"/>
            <a:ext cx="6120680" cy="144016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  <a:t>TEMPLATES = [</a:t>
            </a:r>
            <a:b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100" dirty="0">
                <a:solidFill>
                  <a:srgbClr val="6AAB73"/>
                </a:solidFill>
                <a:effectLst/>
                <a:latin typeface="JetBrains Mono"/>
              </a:rPr>
              <a:t>'BACKEND'</a:t>
            </a:r>
            <a: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en-US" altLang="ko-KR" sz="11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100" dirty="0" err="1">
                <a:solidFill>
                  <a:srgbClr val="6AAB73"/>
                </a:solidFill>
                <a:effectLst/>
                <a:latin typeface="JetBrains Mono"/>
              </a:rPr>
              <a:t>django.template.backends.django.DjangoTemplates</a:t>
            </a:r>
            <a:r>
              <a:rPr lang="en-US" altLang="ko-KR" sz="11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100" dirty="0">
                <a:solidFill>
                  <a:srgbClr val="6AAB73"/>
                </a:solidFill>
                <a:effectLst/>
                <a:latin typeface="JetBrains Mono"/>
              </a:rPr>
              <a:t>'DIRS'</a:t>
            </a:r>
            <a: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lang="en-US" altLang="ko-KR" sz="11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TEMPLATES_DIR</a:t>
            </a:r>
            <a: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100" dirty="0">
                <a:solidFill>
                  <a:srgbClr val="6AAB73"/>
                </a:solidFill>
                <a:effectLst/>
                <a:latin typeface="JetBrains Mono"/>
              </a:rPr>
              <a:t>'APP_DIRS'</a:t>
            </a:r>
            <a: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en-US" altLang="ko-KR" sz="1100" dirty="0"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</a:p>
          <a:p>
            <a:r>
              <a:rPr lang="en-US" altLang="ko-KR" sz="1100" dirty="0">
                <a:solidFill>
                  <a:srgbClr val="BCBEC4"/>
                </a:solidFill>
                <a:latin typeface="JetBrains Mono"/>
              </a:rPr>
              <a:t>        …</a:t>
            </a:r>
            <a:b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  <a:t>    },</a:t>
            </a:r>
            <a:b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100" dirty="0">
                <a:solidFill>
                  <a:srgbClr val="BCBEC4"/>
                </a:solidFill>
                <a:effectLst/>
                <a:latin typeface="JetBrains Mono"/>
              </a:rPr>
              <a:t>]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C86E2-65D1-5067-BAD6-63ED49386D00}"/>
              </a:ext>
            </a:extLst>
          </p:cNvPr>
          <p:cNvSpPr/>
          <p:nvPr/>
        </p:nvSpPr>
        <p:spPr>
          <a:xfrm>
            <a:off x="2304653" y="3168079"/>
            <a:ext cx="6120680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config/setting.py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1019DE-415B-1A27-233D-0480B6C2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384" y="632399"/>
            <a:ext cx="2255835" cy="230461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2A3B37-374A-D084-544E-1E0329055784}"/>
              </a:ext>
            </a:extLst>
          </p:cNvPr>
          <p:cNvSpPr/>
          <p:nvPr/>
        </p:nvSpPr>
        <p:spPr>
          <a:xfrm>
            <a:off x="9042720" y="1481210"/>
            <a:ext cx="612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2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의 기본 구조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en-US" altLang="ko-KR" dirty="0"/>
              <a:t>Template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View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에서 </a:t>
            </a:r>
            <a:r>
              <a:rPr lang="en-US" altLang="ko-KR" dirty="0"/>
              <a:t>template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View </a:t>
            </a:r>
            <a:r>
              <a:rPr lang="ko-KR" altLang="en-US" dirty="0">
                <a:sym typeface="Wingdings" panose="05000000000000000000" pitchFamily="2" charset="2"/>
              </a:rPr>
              <a:t>함수를 작성해 놓은 </a:t>
            </a:r>
            <a:r>
              <a:rPr lang="en-US" altLang="ko-KR" dirty="0">
                <a:sym typeface="Wingdings" panose="05000000000000000000" pitchFamily="2" charset="2"/>
              </a:rPr>
              <a:t>views.py </a:t>
            </a:r>
            <a:r>
              <a:rPr lang="ko-KR" altLang="en-US" dirty="0">
                <a:sym typeface="Wingdings" panose="05000000000000000000" pitchFamily="2" charset="2"/>
              </a:rPr>
              <a:t>파일 수정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template </a:t>
            </a:r>
            <a:r>
              <a:rPr lang="ko-KR" altLang="en-US" dirty="0">
                <a:sym typeface="Wingdings" panose="05000000000000000000" pitchFamily="2" charset="2"/>
              </a:rPr>
              <a:t>파일이 어느 폴더에 저장되었는지 </a:t>
            </a:r>
            <a:r>
              <a:rPr lang="en-US" altLang="ko-KR" dirty="0">
                <a:sym typeface="Wingdings" panose="05000000000000000000" pitchFamily="2" charset="2"/>
              </a:rPr>
              <a:t>setting.py</a:t>
            </a:r>
            <a:r>
              <a:rPr lang="ko-KR" altLang="en-US" dirty="0">
                <a:sym typeface="Wingdings" panose="05000000000000000000" pitchFamily="2" charset="2"/>
              </a:rPr>
              <a:t>에서 설정 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render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  <a:hlinkClick r:id="rId2"/>
              </a:rPr>
              <a:t>사전적 의미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 lvl="5"/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어떤 상태가 되게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만들다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5"/>
            <a:r>
              <a:rPr lang="en-US" altLang="ko-KR" dirty="0">
                <a:sym typeface="Wingdings" panose="05000000000000000000" pitchFamily="2" charset="2"/>
              </a:rPr>
              <a:t>render() </a:t>
            </a:r>
            <a:r>
              <a:rPr lang="ko-KR" altLang="en-US" dirty="0">
                <a:sym typeface="Wingdings" panose="05000000000000000000" pitchFamily="2" charset="2"/>
              </a:rPr>
              <a:t>함수의 역할은 나중에 설명함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서버 동작 확인</a:t>
            </a:r>
            <a:endParaRPr lang="en-US" altLang="ko-KR" dirty="0"/>
          </a:p>
          <a:p>
            <a:pPr lvl="3"/>
            <a:r>
              <a:rPr lang="en-US" altLang="ko-KR" dirty="0"/>
              <a:t>http://localhost:8000/ 		</a:t>
            </a:r>
          </a:p>
          <a:p>
            <a:pPr lvl="3"/>
            <a:r>
              <a:rPr lang="en-US" altLang="ko-KR" dirty="0">
                <a:hlinkClick r:id="rId3"/>
              </a:rPr>
              <a:t>http://localhost:8000/burgers/</a:t>
            </a:r>
            <a:endParaRPr lang="en-US" altLang="ko-KR" dirty="0"/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지금까지 진행된 내용 요약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Django </a:t>
            </a:r>
            <a:r>
              <a:rPr lang="ko-KR" altLang="en-US" dirty="0">
                <a:sym typeface="Wingdings" panose="05000000000000000000" pitchFamily="2" charset="2"/>
              </a:rPr>
              <a:t>서버 프로젝트는 디자인 패턴</a:t>
            </a:r>
            <a:r>
              <a:rPr lang="en-US" altLang="ko-KR" dirty="0">
                <a:sym typeface="Wingdings" panose="05000000000000000000" pitchFamily="2" charset="2"/>
              </a:rPr>
              <a:t>(MTV)</a:t>
            </a:r>
            <a:r>
              <a:rPr lang="ko-KR" altLang="en-US" dirty="0">
                <a:sym typeface="Wingdings" panose="05000000000000000000" pitchFamily="2" charset="2"/>
              </a:rPr>
              <a:t>에 맞춰서 개발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Vew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Template</a:t>
            </a:r>
            <a:r>
              <a:rPr lang="ko-KR" altLang="en-US" dirty="0">
                <a:sym typeface="Wingdings" panose="05000000000000000000" pitchFamily="2" charset="2"/>
              </a:rPr>
              <a:t>의 의미를 이해 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가 요청에 응답하게 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51520-48C3-332C-165D-6368BFA2A5A7}"/>
              </a:ext>
            </a:extLst>
          </p:cNvPr>
          <p:cNvSpPr/>
          <p:nvPr/>
        </p:nvSpPr>
        <p:spPr>
          <a:xfrm>
            <a:off x="5977061" y="1727919"/>
            <a:ext cx="4896544" cy="2304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7A7E85"/>
                </a:solidFill>
                <a:effectLst/>
                <a:latin typeface="JetBrains Mono"/>
              </a:rPr>
              <a:t>#from </a:t>
            </a:r>
            <a:r>
              <a:rPr lang="en-US" altLang="ko-KR" sz="1600" dirty="0" err="1">
                <a:solidFill>
                  <a:srgbClr val="7A7E85"/>
                </a:solidFill>
                <a:effectLst/>
                <a:latin typeface="JetBrains Mono"/>
              </a:rPr>
              <a:t>django.http</a:t>
            </a:r>
            <a:r>
              <a:rPr lang="en-US" altLang="ko-KR" sz="1600" dirty="0">
                <a:solidFill>
                  <a:srgbClr val="7A7E85"/>
                </a:solidFill>
                <a:effectLst/>
                <a:latin typeface="JetBrains Mono"/>
              </a:rPr>
              <a:t> import </a:t>
            </a:r>
            <a:r>
              <a:rPr lang="en-US" altLang="ko-KR" sz="1600" dirty="0" err="1">
                <a:solidFill>
                  <a:srgbClr val="7A7E85"/>
                </a:solidFill>
                <a:effectLst/>
                <a:latin typeface="JetBrains Mono"/>
              </a:rPr>
              <a:t>HttpResponse</a:t>
            </a:r>
            <a:br>
              <a:rPr lang="en-US" altLang="ko-KR" sz="16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CF8E6D"/>
                </a:solidFill>
                <a:effectLst/>
                <a:highlight>
                  <a:srgbClr val="00529C"/>
                </a:highlight>
                <a:latin typeface="JetBrains Mono"/>
              </a:rPr>
              <a:t>from </a:t>
            </a:r>
            <a:r>
              <a:rPr lang="en-US" altLang="ko-KR" sz="1600" dirty="0" err="1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django.shortcuts</a:t>
            </a:r>
            <a:r>
              <a:rPr lang="en-US" altLang="ko-KR" sz="16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 </a:t>
            </a:r>
            <a:r>
              <a:rPr lang="en-US" altLang="ko-KR" sz="1600" dirty="0">
                <a:solidFill>
                  <a:srgbClr val="CF8E6D"/>
                </a:solidFill>
                <a:effectLst/>
                <a:highlight>
                  <a:srgbClr val="00529C"/>
                </a:highlight>
                <a:latin typeface="JetBrains Mono"/>
              </a:rPr>
              <a:t>import </a:t>
            </a:r>
            <a:r>
              <a:rPr lang="en-US" altLang="ko-KR" sz="16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render</a:t>
            </a:r>
            <a:b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600" dirty="0"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6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6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render(request, </a:t>
            </a:r>
            <a:r>
              <a:rPr lang="en-US" altLang="ko-KR" sz="1600" dirty="0">
                <a:solidFill>
                  <a:srgbClr val="6AAB73"/>
                </a:solidFill>
                <a:effectLst/>
                <a:highlight>
                  <a:srgbClr val="00529C"/>
                </a:highlight>
                <a:latin typeface="JetBrains Mono"/>
              </a:rPr>
              <a:t>'main.html’</a:t>
            </a:r>
            <a:r>
              <a:rPr lang="en-US" altLang="ko-KR" sz="16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)</a:t>
            </a:r>
          </a:p>
          <a:p>
            <a:b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600" dirty="0" err="1">
                <a:solidFill>
                  <a:srgbClr val="56A8F5"/>
                </a:solidFill>
                <a:effectLst/>
                <a:latin typeface="JetBrains Mono"/>
              </a:rPr>
              <a:t>burger_list</a:t>
            </a: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6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6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render(request, </a:t>
            </a:r>
            <a:r>
              <a:rPr lang="en-US" altLang="ko-KR" sz="1600" dirty="0">
                <a:solidFill>
                  <a:srgbClr val="6AAB73"/>
                </a:solidFill>
                <a:effectLst/>
                <a:highlight>
                  <a:srgbClr val="00529C"/>
                </a:highlight>
                <a:latin typeface="JetBrains Mono"/>
              </a:rPr>
              <a:t>'burger_list.html'</a:t>
            </a:r>
            <a:r>
              <a:rPr lang="en-US" altLang="ko-KR" sz="1600" dirty="0">
                <a:solidFill>
                  <a:srgbClr val="BCBEC4"/>
                </a:solidFill>
                <a:effectLst/>
                <a:highlight>
                  <a:srgbClr val="00529C"/>
                </a:highlight>
                <a:latin typeface="JetBrains Mono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D1FA96-7EAB-BB8E-F582-C928DA6CD8A9}"/>
              </a:ext>
            </a:extLst>
          </p:cNvPr>
          <p:cNvSpPr/>
          <p:nvPr/>
        </p:nvSpPr>
        <p:spPr>
          <a:xfrm>
            <a:off x="5977061" y="1536042"/>
            <a:ext cx="4896544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config/views.py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9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7798893" cy="2733946"/>
          </a:xfrm>
        </p:spPr>
        <p:txBody>
          <a:bodyPr/>
          <a:lstStyle/>
          <a:p>
            <a:r>
              <a:rPr lang="en-US" altLang="ko-KR" dirty="0"/>
              <a:t>Application(app)</a:t>
            </a:r>
          </a:p>
          <a:p>
            <a:pPr lvl="1"/>
            <a:r>
              <a:rPr lang="en-US" altLang="ko-KR" dirty="0"/>
              <a:t>Django</a:t>
            </a:r>
            <a:r>
              <a:rPr lang="ko-KR" altLang="en-US" dirty="0"/>
              <a:t>에서는 큰 프로젝트를 </a:t>
            </a:r>
            <a:r>
              <a:rPr lang="en-US" altLang="ko-KR" dirty="0"/>
              <a:t>application</a:t>
            </a:r>
            <a:r>
              <a:rPr lang="ko-KR" altLang="en-US" dirty="0"/>
              <a:t>이라는 단위로 세분화</a:t>
            </a:r>
            <a:endParaRPr lang="en-US" altLang="ko-KR" dirty="0"/>
          </a:p>
          <a:p>
            <a:pPr lvl="1"/>
            <a:r>
              <a:rPr lang="ko-KR" altLang="en-US" dirty="0"/>
              <a:t>새 </a:t>
            </a:r>
            <a:r>
              <a:rPr lang="en-US" altLang="ko-KR" dirty="0"/>
              <a:t>application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ko-KR" altLang="en-US" dirty="0"/>
              <a:t>터미널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… \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pyburger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altLang="ko-KR" dirty="0"/>
              <a:t>python manage.py </a:t>
            </a:r>
            <a:r>
              <a:rPr lang="en-US" altLang="ko-KR" dirty="0" err="1"/>
              <a:t>startapp</a:t>
            </a:r>
            <a:r>
              <a:rPr lang="en-US" altLang="ko-KR" dirty="0"/>
              <a:t> burgers</a:t>
            </a:r>
          </a:p>
          <a:p>
            <a:pPr lvl="2"/>
            <a:r>
              <a:rPr lang="ko-KR" altLang="en-US" dirty="0"/>
              <a:t>파일 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burgers\models.py</a:t>
            </a:r>
          </a:p>
          <a:p>
            <a:pPr lvl="1"/>
            <a:r>
              <a:rPr lang="ko-KR" altLang="en-US" dirty="0"/>
              <a:t>새 </a:t>
            </a:r>
            <a:r>
              <a:rPr lang="en-US" altLang="ko-KR" dirty="0"/>
              <a:t>application</a:t>
            </a:r>
            <a:r>
              <a:rPr lang="ko-KR" altLang="en-US" dirty="0"/>
              <a:t>을 </a:t>
            </a:r>
            <a:r>
              <a:rPr lang="en-US" altLang="ko-KR" dirty="0"/>
              <a:t>Django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lvl="2"/>
            <a:r>
              <a:rPr lang="ko-KR" altLang="en-US" dirty="0"/>
              <a:t>새 </a:t>
            </a:r>
            <a:r>
              <a:rPr lang="en-US" altLang="ko-KR" dirty="0"/>
              <a:t>app</a:t>
            </a:r>
            <a:r>
              <a:rPr lang="ko-KR" altLang="en-US" dirty="0"/>
              <a:t>를 사용하겠다고 </a:t>
            </a:r>
            <a:r>
              <a:rPr lang="en-US" altLang="ko-KR" dirty="0"/>
              <a:t>Django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(setting)</a:t>
            </a:r>
            <a:r>
              <a:rPr lang="ko-KR" altLang="en-US" dirty="0"/>
              <a:t>해야 함</a:t>
            </a:r>
            <a:endParaRPr lang="en-US" altLang="ko-KR" dirty="0"/>
          </a:p>
          <a:p>
            <a:pPr lvl="3"/>
            <a:r>
              <a:rPr lang="en-US" altLang="ko-KR" dirty="0"/>
              <a:t>config/setting.py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Ch05 – Django</a:t>
            </a:r>
            <a:r>
              <a:rPr lang="ko-KR" altLang="en-US" dirty="0"/>
              <a:t>에 데이터 저장하기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25A3AC-2527-C085-D7DB-0D92A2A2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158" y="1696429"/>
            <a:ext cx="2766446" cy="32313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B9DE09-2C21-8A7C-AE8F-3BC4299A3289}"/>
              </a:ext>
            </a:extLst>
          </p:cNvPr>
          <p:cNvSpPr/>
          <p:nvPr/>
        </p:nvSpPr>
        <p:spPr>
          <a:xfrm>
            <a:off x="1008509" y="3663891"/>
            <a:ext cx="6120680" cy="195246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INSTALLED_APPS = [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0B5EAA"/>
                </a:highlight>
                <a:latin typeface="JetBrains Mono"/>
              </a:rPr>
              <a:t>'burgers'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B5EAA"/>
                </a:highlight>
                <a:latin typeface="JetBrains Mono"/>
              </a:rPr>
              <a:t>,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django.contrib.admin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django.contrib.auth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django.contrib.contenttypes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django.contrib.sessions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django.contrib.messages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django.contrib.staticfiles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97CB85-EE0C-11C7-14DA-D77EAFC436AA}"/>
              </a:ext>
            </a:extLst>
          </p:cNvPr>
          <p:cNvSpPr/>
          <p:nvPr/>
        </p:nvSpPr>
        <p:spPr>
          <a:xfrm>
            <a:off x="1008509" y="3472423"/>
            <a:ext cx="6120680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config/setting.py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FE7A00-1414-5424-0BB7-589325DDD435}"/>
              </a:ext>
            </a:extLst>
          </p:cNvPr>
          <p:cNvSpPr/>
          <p:nvPr/>
        </p:nvSpPr>
        <p:spPr>
          <a:xfrm>
            <a:off x="8552771" y="3113503"/>
            <a:ext cx="736657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0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ko-KR" altLang="en-US" dirty="0"/>
              <a:t>데이터베이스 마이그레이션</a:t>
            </a:r>
            <a:endParaRPr lang="en-US" altLang="ko-KR" dirty="0"/>
          </a:p>
          <a:p>
            <a:pPr lvl="1"/>
            <a:r>
              <a:rPr lang="ko-KR" altLang="en-US" dirty="0"/>
              <a:t>마이그레이션의 생성과 적용</a:t>
            </a:r>
            <a:endParaRPr lang="en-US" altLang="ko-KR" dirty="0"/>
          </a:p>
          <a:p>
            <a:pPr lvl="2"/>
            <a:r>
              <a:rPr lang="ko-KR" altLang="en-US" dirty="0"/>
              <a:t>서버 실행 후 안내 메시지 확인</a:t>
            </a:r>
            <a:endParaRPr lang="en-US" altLang="ko-KR" dirty="0"/>
          </a:p>
          <a:p>
            <a:pPr lvl="2"/>
            <a:r>
              <a:rPr lang="ko-KR" altLang="en-US" dirty="0"/>
              <a:t>터미널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… \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pyburger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altLang="ko-KR" dirty="0"/>
              <a:t>python manage.py </a:t>
            </a:r>
            <a:r>
              <a:rPr lang="en-US" altLang="ko-KR" dirty="0" err="1"/>
              <a:t>runserver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4"/>
            <a:r>
              <a:rPr lang="ko-KR" altLang="en-US" dirty="0"/>
              <a:t>적용되지 않은 마이그레이션이 </a:t>
            </a:r>
            <a:r>
              <a:rPr lang="en-US" altLang="ko-KR" dirty="0"/>
              <a:t>18</a:t>
            </a:r>
            <a:r>
              <a:rPr lang="ko-KR" altLang="en-US" dirty="0"/>
              <a:t>개 있습니다</a:t>
            </a:r>
            <a:r>
              <a:rPr lang="en-US" altLang="ko-KR" dirty="0"/>
              <a:t>. App(admin,</a:t>
            </a:r>
            <a:r>
              <a:rPr lang="ko-KR" altLang="en-US" dirty="0"/>
              <a:t> </a:t>
            </a:r>
            <a:r>
              <a:rPr lang="en-US" altLang="ko-KR" dirty="0"/>
              <a:t>auth,</a:t>
            </a:r>
            <a:r>
              <a:rPr lang="ko-KR" altLang="en-US" dirty="0"/>
              <a:t> </a:t>
            </a:r>
            <a:r>
              <a:rPr lang="en-US" altLang="ko-KR" dirty="0" err="1"/>
              <a:t>contenttypes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sessions)</a:t>
            </a:r>
            <a:r>
              <a:rPr lang="ko-KR" altLang="en-US" dirty="0"/>
              <a:t>에 대한 마이그레이션이 적용될 때까지는 당신의 프로제트가 제대로 동작하지 않을 수 있습니다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마이그레이션</a:t>
            </a:r>
            <a:r>
              <a:rPr lang="en-US" altLang="ko-KR" dirty="0"/>
              <a:t>(migration)</a:t>
            </a:r>
          </a:p>
          <a:p>
            <a:pPr lvl="3"/>
            <a:r>
              <a:rPr lang="en-US" altLang="ko-KR" dirty="0"/>
              <a:t>Django</a:t>
            </a:r>
            <a:r>
              <a:rPr lang="ko-KR" altLang="en-US" dirty="0"/>
              <a:t>에서 만든 </a:t>
            </a:r>
            <a:r>
              <a:rPr lang="en-US" altLang="ko-KR" dirty="0"/>
              <a:t>class Model</a:t>
            </a:r>
            <a:r>
              <a:rPr lang="ko-KR" altLang="en-US" dirty="0"/>
              <a:t>을 데이터베이스에 적용하는 일</a:t>
            </a:r>
            <a:endParaRPr lang="en-US" altLang="ko-KR" dirty="0"/>
          </a:p>
          <a:p>
            <a:pPr lvl="4"/>
            <a:r>
              <a:rPr lang="ko-KR" altLang="en-US" dirty="0"/>
              <a:t>위 빨간 박스 안에 있는 표현은 </a:t>
            </a:r>
            <a:r>
              <a:rPr lang="en-US" altLang="ko-KR" dirty="0"/>
              <a:t>“App(s){admin, auth, </a:t>
            </a:r>
            <a:r>
              <a:rPr lang="en-US" altLang="ko-KR" dirty="0" err="1"/>
              <a:t>contenttypes</a:t>
            </a:r>
            <a:r>
              <a:rPr lang="en-US" altLang="ko-KR" dirty="0"/>
              <a:t>, sessions}</a:t>
            </a:r>
            <a:r>
              <a:rPr lang="ko-KR" altLang="en-US" dirty="0"/>
              <a:t>에서 만든 </a:t>
            </a:r>
            <a:r>
              <a:rPr lang="en-US" altLang="ko-KR" dirty="0"/>
              <a:t>class Model</a:t>
            </a:r>
            <a:r>
              <a:rPr lang="ko-KR" altLang="en-US" dirty="0"/>
              <a:t>이 데이터베이스에 적용</a:t>
            </a:r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r>
              <a:rPr lang="ko-KR" altLang="en-US" dirty="0"/>
              <a:t>되지 않았다</a:t>
            </a:r>
            <a:r>
              <a:rPr lang="en-US" altLang="ko-KR" dirty="0"/>
              <a:t>”</a:t>
            </a:r>
            <a:r>
              <a:rPr lang="ko-KR" altLang="en-US" dirty="0"/>
              <a:t>는 뜻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마이그레이션 적용하기</a:t>
            </a:r>
            <a:endParaRPr lang="en-US" altLang="ko-KR" dirty="0"/>
          </a:p>
          <a:p>
            <a:pPr lvl="4"/>
            <a:r>
              <a:rPr lang="ko-KR" altLang="en-US" dirty="0"/>
              <a:t>터미널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… \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pyburger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altLang="ko-KR" dirty="0"/>
              <a:t>python manage.py migrate</a:t>
            </a:r>
          </a:p>
          <a:p>
            <a:pPr marL="914400" lvl="4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Ch05 – Django</a:t>
            </a:r>
            <a:r>
              <a:rPr lang="ko-KR" altLang="en-US" dirty="0"/>
              <a:t>에 데이터 저장하기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991CF5-7C5F-ABAD-BC70-B6A809C1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77" y="1931675"/>
            <a:ext cx="7908759" cy="17404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F7ABD9-23A0-A0B3-1DFB-AE496256E97D}"/>
              </a:ext>
            </a:extLst>
          </p:cNvPr>
          <p:cNvSpPr/>
          <p:nvPr/>
        </p:nvSpPr>
        <p:spPr>
          <a:xfrm>
            <a:off x="1126075" y="2623122"/>
            <a:ext cx="7908759" cy="319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97C246-2451-3012-2418-0821E20E3D88}"/>
              </a:ext>
            </a:extLst>
          </p:cNvPr>
          <p:cNvSpPr/>
          <p:nvPr/>
        </p:nvSpPr>
        <p:spPr>
          <a:xfrm>
            <a:off x="1126075" y="2939786"/>
            <a:ext cx="2474722" cy="178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948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ko-KR" altLang="en-US" dirty="0"/>
              <a:t>데이터베이스 마이그레이션</a:t>
            </a:r>
            <a:endParaRPr lang="en-US" altLang="ko-KR" dirty="0"/>
          </a:p>
          <a:p>
            <a:pPr lvl="1"/>
            <a:r>
              <a:rPr lang="ko-KR" altLang="en-US" dirty="0"/>
              <a:t>마이그레이션의 결과 확인</a:t>
            </a:r>
            <a:endParaRPr lang="en-US" altLang="ko-KR" dirty="0"/>
          </a:p>
          <a:p>
            <a:pPr lvl="2"/>
            <a:r>
              <a:rPr lang="en-US" altLang="ko-KR" dirty="0"/>
              <a:t>DB Browser for SQLite </a:t>
            </a:r>
            <a:r>
              <a:rPr lang="ko-KR" altLang="en-US" dirty="0"/>
              <a:t>설치 후 데이터베이스 확인</a:t>
            </a:r>
            <a:endParaRPr lang="en-US" altLang="ko-KR" dirty="0"/>
          </a:p>
          <a:p>
            <a:pPr lvl="3"/>
            <a:r>
              <a:rPr lang="ko-KR" altLang="en-US" dirty="0"/>
              <a:t>설치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http://sqlitebrowser.org/dl</a:t>
            </a:r>
            <a:endParaRPr lang="en-US" altLang="ko-KR" dirty="0"/>
          </a:p>
          <a:p>
            <a:pPr lvl="3"/>
            <a:r>
              <a:rPr lang="ko-KR" altLang="en-US" dirty="0"/>
              <a:t>데이터베이스 오픈</a:t>
            </a:r>
            <a:r>
              <a:rPr lang="en-US" altLang="ko-KR" dirty="0"/>
              <a:t>(~</a:t>
            </a:r>
            <a:r>
              <a:rPr lang="en-US" altLang="ko-KR" dirty="0" err="1"/>
              <a:t>PycharmProject</a:t>
            </a:r>
            <a:r>
              <a:rPr lang="en-US" altLang="ko-KR" dirty="0"/>
              <a:t>\</a:t>
            </a:r>
            <a:r>
              <a:rPr lang="en-US" altLang="ko-KR" dirty="0" err="1"/>
              <a:t>pyburger</a:t>
            </a:r>
            <a:r>
              <a:rPr lang="en-US" altLang="ko-KR" dirty="0"/>
              <a:t>\db.sqlite3)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Ch05 – Django</a:t>
            </a:r>
            <a:r>
              <a:rPr lang="ko-KR" altLang="en-US" dirty="0"/>
              <a:t>에 데이터 저장하기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FD5CEB-05E6-5043-9654-1FD8EDE20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009" y="2507713"/>
            <a:ext cx="8848055" cy="3350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9B2CE0-6A48-884F-E38D-17CCCD896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336" y="746107"/>
            <a:ext cx="4321143" cy="17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0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1419" y="85023"/>
            <a:ext cx="10842913" cy="400049"/>
          </a:xfrm>
        </p:spPr>
        <p:txBody>
          <a:bodyPr/>
          <a:lstStyle/>
          <a:p>
            <a:r>
              <a:rPr lang="ko-KR" altLang="en-US" dirty="0"/>
              <a:t>강사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6286725" cy="1745730"/>
          </a:xfrm>
        </p:spPr>
        <p:txBody>
          <a:bodyPr/>
          <a:lstStyle/>
          <a:p>
            <a:r>
              <a:rPr lang="ko-KR" altLang="en-US" dirty="0"/>
              <a:t>김성필</a:t>
            </a:r>
            <a:endParaRPr lang="en-US" altLang="en-US" dirty="0"/>
          </a:p>
          <a:p>
            <a:pPr lvl="1"/>
            <a:r>
              <a:rPr lang="ko-KR" altLang="en-US" dirty="0"/>
              <a:t>이력</a:t>
            </a:r>
            <a:endParaRPr lang="en-US" altLang="ko-KR" dirty="0"/>
          </a:p>
          <a:p>
            <a:pPr lvl="2"/>
            <a:r>
              <a:rPr lang="ko-KR" altLang="en-US" dirty="0" err="1"/>
              <a:t>리아텍</a:t>
            </a:r>
            <a:r>
              <a:rPr lang="ko-KR" altLang="en-US" dirty="0"/>
              <a:t> 대표</a:t>
            </a:r>
            <a:r>
              <a:rPr lang="en-US" altLang="ko-KR" dirty="0"/>
              <a:t>(2014.11 ~ 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인하대학교 및 한국외국어대학교 겸임 교수</a:t>
            </a:r>
            <a:endParaRPr lang="en-US" altLang="ko-KR" dirty="0"/>
          </a:p>
          <a:p>
            <a:pPr lvl="2"/>
            <a:r>
              <a:rPr lang="en-US" altLang="ko-KR" dirty="0"/>
              <a:t>ICT</a:t>
            </a:r>
            <a:r>
              <a:rPr lang="ko-KR" altLang="en-US" dirty="0" err="1"/>
              <a:t>폴리텍대학</a:t>
            </a:r>
            <a:r>
              <a:rPr lang="en-US" altLang="ko-KR" dirty="0"/>
              <a:t>(</a:t>
            </a:r>
            <a:r>
              <a:rPr lang="ko-KR" altLang="en-US" dirty="0"/>
              <a:t>구</a:t>
            </a:r>
            <a:r>
              <a:rPr lang="en-US" altLang="ko-KR" dirty="0"/>
              <a:t>, </a:t>
            </a:r>
            <a:r>
              <a:rPr lang="ko-KR" altLang="en-US" dirty="0"/>
              <a:t>한국정보통신기능대학</a:t>
            </a:r>
            <a:r>
              <a:rPr lang="en-US" altLang="ko-KR" dirty="0"/>
              <a:t>) </a:t>
            </a:r>
            <a:r>
              <a:rPr lang="ko-KR" altLang="en-US" dirty="0"/>
              <a:t>교수</a:t>
            </a:r>
            <a:endParaRPr lang="en-US" altLang="ko-KR" dirty="0"/>
          </a:p>
          <a:p>
            <a:pPr lvl="1"/>
            <a:r>
              <a:rPr lang="ko-KR" altLang="en-US" dirty="0"/>
              <a:t>학력</a:t>
            </a:r>
            <a:endParaRPr lang="en-US" altLang="ko-KR" dirty="0"/>
          </a:p>
          <a:p>
            <a:pPr lvl="2"/>
            <a:r>
              <a:rPr lang="ko-KR" altLang="en-US" sz="1600" dirty="0"/>
              <a:t>박사</a:t>
            </a:r>
            <a:r>
              <a:rPr lang="en-US" altLang="ko-KR" sz="1600" dirty="0"/>
              <a:t>/</a:t>
            </a:r>
            <a:r>
              <a:rPr lang="ko-KR" altLang="en-US" sz="1600" dirty="0"/>
              <a:t>석사</a:t>
            </a:r>
            <a:r>
              <a:rPr lang="en-US" altLang="ko-KR" sz="1600" dirty="0"/>
              <a:t>/</a:t>
            </a:r>
            <a:r>
              <a:rPr lang="ko-KR" altLang="en-US" sz="1600" dirty="0"/>
              <a:t>학사 </a:t>
            </a:r>
            <a:r>
              <a:rPr lang="en-US" altLang="ko-KR" sz="1600" dirty="0"/>
              <a:t>– </a:t>
            </a:r>
            <a:r>
              <a:rPr lang="ko-KR" altLang="en-US" sz="1600" dirty="0"/>
              <a:t>한국외국어대학교</a:t>
            </a:r>
            <a:endParaRPr lang="en-US" altLang="ko-KR" sz="1600" dirty="0"/>
          </a:p>
          <a:p>
            <a:pPr lvl="3"/>
            <a:r>
              <a:rPr lang="ko-KR" altLang="en-US" sz="1200" dirty="0"/>
              <a:t>컴퓨터 및 정보통신공학과 정보통신전공</a:t>
            </a:r>
            <a:r>
              <a:rPr lang="en-US" altLang="ko-KR" sz="1200" dirty="0"/>
              <a:t>(</a:t>
            </a:r>
            <a:r>
              <a:rPr lang="ko-KR" altLang="en-US" sz="1200" dirty="0"/>
              <a:t>박사</a:t>
            </a:r>
            <a:r>
              <a:rPr lang="en-US" altLang="ko-KR" sz="1200" dirty="0"/>
              <a:t>)</a:t>
            </a:r>
          </a:p>
          <a:p>
            <a:pPr lvl="3"/>
            <a:r>
              <a:rPr lang="ko-KR" altLang="en-US" sz="1200" dirty="0"/>
              <a:t>전자∙제어공학과 제어계측전공</a:t>
            </a:r>
            <a:r>
              <a:rPr lang="en-US" altLang="ko-KR" sz="1200" dirty="0"/>
              <a:t>(</a:t>
            </a:r>
            <a:r>
              <a:rPr lang="ko-KR" altLang="en-US" sz="1200" dirty="0"/>
              <a:t>석사</a:t>
            </a:r>
            <a:r>
              <a:rPr lang="en-US" altLang="ko-KR" sz="1200" dirty="0"/>
              <a:t>)</a:t>
            </a:r>
          </a:p>
          <a:p>
            <a:pPr lvl="3"/>
            <a:r>
              <a:rPr lang="ko-KR" altLang="en-US" sz="1200" dirty="0"/>
              <a:t>디지털정보공학과</a:t>
            </a:r>
            <a:r>
              <a:rPr lang="en-US" altLang="ko-KR" sz="1200" dirty="0"/>
              <a:t>(</a:t>
            </a:r>
            <a:r>
              <a:rPr lang="ko-KR" altLang="en-US" sz="1200" dirty="0"/>
              <a:t>구 제어계측공학과</a:t>
            </a:r>
            <a:r>
              <a:rPr lang="en-US" altLang="ko-KR" sz="1200" dirty="0"/>
              <a:t>)(</a:t>
            </a:r>
            <a:r>
              <a:rPr lang="ko-KR" altLang="en-US" sz="1200" dirty="0"/>
              <a:t>학사</a:t>
            </a:r>
            <a:r>
              <a:rPr lang="en-US" altLang="ko-KR" sz="1200" dirty="0"/>
              <a:t>)</a:t>
            </a:r>
          </a:p>
          <a:p>
            <a:pPr lvl="1"/>
            <a:r>
              <a:rPr lang="ko-KR" altLang="en-US" dirty="0"/>
              <a:t>저서</a:t>
            </a:r>
            <a:endParaRPr lang="en-US" altLang="ko-KR" dirty="0"/>
          </a:p>
          <a:p>
            <a:pPr lvl="2"/>
            <a:r>
              <a:rPr lang="en-US" altLang="ko-KR" sz="1200" dirty="0"/>
              <a:t>『 </a:t>
            </a:r>
            <a:r>
              <a:rPr lang="ko-KR" altLang="en-US" sz="1200" dirty="0"/>
              <a:t>따라 </a:t>
            </a:r>
            <a:r>
              <a:rPr lang="ko-KR" altLang="en-US" sz="1200" dirty="0" err="1"/>
              <a:t>하다보면</a:t>
            </a:r>
            <a:r>
              <a:rPr lang="ko-KR" altLang="en-US" sz="1200" dirty="0"/>
              <a:t> 알게 되는 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배우기</a:t>
            </a:r>
            <a:r>
              <a:rPr lang="en-US" altLang="ko-KR" sz="1200" dirty="0"/>
              <a:t>』 </a:t>
            </a:r>
            <a:r>
              <a:rPr lang="ko-KR" altLang="en-US" sz="1200" dirty="0" err="1"/>
              <a:t>복두</a:t>
            </a:r>
            <a:r>
              <a:rPr lang="ko-KR" altLang="en-US" sz="1200" dirty="0"/>
              <a:t> 출판사</a:t>
            </a:r>
            <a:endParaRPr lang="en-US" altLang="ko-KR" sz="1200" dirty="0"/>
          </a:p>
          <a:p>
            <a:pPr lvl="2"/>
            <a:r>
              <a:rPr lang="en-US" altLang="ko-KR" sz="1200" dirty="0"/>
              <a:t>『 </a:t>
            </a:r>
            <a:r>
              <a:rPr lang="ko-KR" altLang="en-US" sz="1200" dirty="0"/>
              <a:t>따라 </a:t>
            </a:r>
            <a:r>
              <a:rPr lang="ko-KR" altLang="en-US" sz="1200" dirty="0" err="1"/>
              <a:t>하다보면</a:t>
            </a:r>
            <a:r>
              <a:rPr lang="ko-KR" altLang="en-US" sz="1200" dirty="0"/>
              <a:t> 알게 되는 </a:t>
            </a:r>
            <a:r>
              <a:rPr lang="ko-KR" altLang="en-US" sz="1200" dirty="0" err="1"/>
              <a:t>아두이노를</a:t>
            </a:r>
            <a:r>
              <a:rPr lang="ko-KR" altLang="en-US" sz="1200" dirty="0"/>
              <a:t> 위한 스크래치 배우기</a:t>
            </a:r>
            <a:r>
              <a:rPr lang="en-US" altLang="ko-KR" sz="1200" dirty="0"/>
              <a:t> 』, </a:t>
            </a:r>
            <a:r>
              <a:rPr lang="ko-KR" altLang="en-US" sz="1200" dirty="0" err="1"/>
              <a:t>복두출판사</a:t>
            </a:r>
            <a:endParaRPr lang="en-US" altLang="ko-KR" sz="1200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3F4A-4E56-472D-A19C-7CE7449ABD1B}" type="slidenum">
              <a:rPr lang="en-US" altLang="ko-KR" smtClean="0"/>
              <a:pPr/>
              <a:t>2</a:t>
            </a:fld>
            <a:endParaRPr lang="en-US" dirty="0"/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5755275" y="575791"/>
            <a:ext cx="5336475" cy="1745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4000" indent="-324000" algn="l" defTabSz="913755" rtl="0" eaLnBrk="1" latinLnBrk="0" hangingPunct="1">
              <a:lnSpc>
                <a:spcPct val="100000"/>
              </a:lnSpc>
              <a:spcBef>
                <a:spcPts val="1400"/>
              </a:spcBef>
              <a:buClr>
                <a:srgbClr val="506EA5"/>
              </a:buClr>
              <a:buFont typeface="돋움" pitchFamily="50" charset="-127"/>
              <a:buChar char="▐"/>
              <a:defRPr kumimoji="1" lang="ko-KR" altLang="en-US" sz="18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334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Wingdings 3" pitchFamily="18" charset="2"/>
              <a:buChar char=""/>
              <a:defRPr kumimoji="1" lang="ko-KR" altLang="en-US" sz="18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04850" indent="-161925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•"/>
              <a:defRPr kumimoji="1" lang="ko-KR" altLang="en-US" sz="18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900000" indent="-1980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돋움" pitchFamily="50" charset="-127"/>
              <a:buChar char="-"/>
              <a:defRPr kumimoji="1" lang="ko-KR" altLang="en-US" sz="18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104900" indent="-190500" algn="l" defTabSz="913755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06EA5"/>
              </a:buClr>
              <a:buFont typeface="Arial" pitchFamily="34" charset="0"/>
              <a:buChar char="»"/>
              <a:defRPr kumimoji="1" lang="ko-KR" altLang="en-US" sz="18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2835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72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601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480" indent="-228439" algn="l" defTabSz="91375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ko-KR" altLang="en-US" sz="1600" dirty="0"/>
              <a:t>네이버 카페 운영</a:t>
            </a:r>
            <a:r>
              <a:rPr lang="en-US" altLang="ko-KR" sz="1600" dirty="0"/>
              <a:t> - “</a:t>
            </a:r>
            <a:r>
              <a:rPr lang="ko-KR" altLang="en-US" sz="1600" dirty="0" err="1">
                <a:solidFill>
                  <a:schemeClr val="accent2"/>
                </a:solidFill>
              </a:rPr>
              <a:t>아두이노</a:t>
            </a:r>
            <a:r>
              <a:rPr lang="ko-KR" altLang="en-US" sz="1600" dirty="0">
                <a:solidFill>
                  <a:schemeClr val="accent2"/>
                </a:solidFill>
              </a:rPr>
              <a:t> 배우기</a:t>
            </a:r>
            <a:r>
              <a:rPr lang="en-US" altLang="ko-KR" sz="1600" dirty="0"/>
              <a:t>”</a:t>
            </a:r>
          </a:p>
          <a:p>
            <a:pPr lvl="2" fontAlgn="auto">
              <a:spcAft>
                <a:spcPts val="0"/>
              </a:spcAft>
            </a:pPr>
            <a:r>
              <a:rPr lang="en-US" altLang="ko-KR" sz="1200" dirty="0">
                <a:hlinkClick r:id="rId3"/>
              </a:rPr>
              <a:t>https://cafe.naver.com/studyonarduino</a:t>
            </a:r>
            <a:endParaRPr lang="en-US" altLang="ko-KR" sz="1600" dirty="0"/>
          </a:p>
          <a:p>
            <a:pPr lvl="1" fontAlgn="auto">
              <a:spcAft>
                <a:spcPts val="0"/>
              </a:spcAft>
            </a:pPr>
            <a:r>
              <a:rPr lang="ko-KR" altLang="en-US" sz="1600" dirty="0"/>
              <a:t>유튜브 채널 </a:t>
            </a:r>
            <a:r>
              <a:rPr lang="en-US" altLang="ko-KR" sz="1600" dirty="0"/>
              <a:t>– “Maker’s Lab. for Korean”</a:t>
            </a:r>
          </a:p>
          <a:p>
            <a:pPr lvl="2" fontAlgn="auto">
              <a:spcAft>
                <a:spcPts val="0"/>
              </a:spcAft>
            </a:pPr>
            <a:r>
              <a:rPr lang="en-US" altLang="ko-KR" sz="1100" dirty="0">
                <a:hlinkClick r:id="rId4"/>
              </a:rPr>
              <a:t>https://www.youtube.com/channel/UCf260wN9-xwDiy98yLibflw</a:t>
            </a:r>
            <a:endParaRPr lang="en-US" altLang="ko-KR" sz="1100" dirty="0"/>
          </a:p>
          <a:p>
            <a:pPr lvl="2" fontAlgn="auto">
              <a:spcAft>
                <a:spcPts val="0"/>
              </a:spcAft>
            </a:pPr>
            <a:endParaRPr lang="en-US" altLang="ko-KR" dirty="0"/>
          </a:p>
          <a:p>
            <a:pPr marL="342900" lvl="1" indent="0" fontAlgn="auto">
              <a:spcAft>
                <a:spcPts val="0"/>
              </a:spcAft>
              <a:buNone/>
            </a:pP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55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클래스 구현</a:t>
            </a:r>
            <a:endParaRPr lang="en-US" altLang="ko-KR" dirty="0"/>
          </a:p>
          <a:p>
            <a:pPr lvl="1"/>
            <a:r>
              <a:rPr lang="ko-KR" altLang="en-US" dirty="0"/>
              <a:t>디자인 패턴 </a:t>
            </a:r>
            <a:r>
              <a:rPr lang="en-US" altLang="ko-KR" dirty="0"/>
              <a:t>- MTV(</a:t>
            </a:r>
            <a:r>
              <a:rPr lang="en-US" altLang="ko-KR" dirty="0">
                <a:sym typeface="Wingdings" panose="05000000000000000000" pitchFamily="2" charset="2"/>
              </a:rPr>
              <a:t>Model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-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Template-View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Model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Model = DB</a:t>
            </a:r>
            <a:r>
              <a:rPr lang="ko-KR" altLang="en-US" dirty="0"/>
              <a:t>의 테이블 </a:t>
            </a:r>
            <a:r>
              <a:rPr lang="en-US" altLang="ko-KR" dirty="0"/>
              <a:t>= Excel</a:t>
            </a:r>
            <a:r>
              <a:rPr lang="ko-KR" altLang="en-US" dirty="0"/>
              <a:t>의 시트</a:t>
            </a:r>
            <a:r>
              <a:rPr lang="en-US" altLang="ko-KR" dirty="0"/>
              <a:t>(sheet)</a:t>
            </a:r>
          </a:p>
          <a:p>
            <a:pPr lvl="3"/>
            <a:r>
              <a:rPr lang="en-US" altLang="ko-KR" dirty="0"/>
              <a:t>DB</a:t>
            </a:r>
            <a:r>
              <a:rPr lang="ko-KR" altLang="en-US" dirty="0"/>
              <a:t>의 테이블과 같은 역할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Django</a:t>
            </a:r>
            <a:r>
              <a:rPr lang="ko-KR" altLang="en-US" dirty="0"/>
              <a:t>에서는 이와 같은 기능을 하는 </a:t>
            </a:r>
            <a:r>
              <a:rPr lang="en-US" altLang="ko-KR" dirty="0"/>
              <a:t>class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내장</a:t>
            </a:r>
            <a:endParaRPr lang="en-US" altLang="ko-KR" dirty="0"/>
          </a:p>
          <a:p>
            <a:pPr lvl="3"/>
            <a:r>
              <a:rPr lang="en-US" altLang="ko-KR" dirty="0" err="1"/>
              <a:t>models.Model</a:t>
            </a:r>
            <a:endParaRPr lang="en-US" altLang="ko-KR" dirty="0"/>
          </a:p>
          <a:p>
            <a:pPr lvl="2"/>
            <a:r>
              <a:rPr lang="ko-KR" altLang="en-US" dirty="0"/>
              <a:t>위 표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)</a:t>
            </a:r>
            <a:r>
              <a:rPr lang="ko-KR" altLang="en-US" dirty="0"/>
              <a:t> 데이터를 저장할 수 있는 클래스를 만든다면 아래와 유사할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Ch05 – Django</a:t>
            </a:r>
            <a:r>
              <a:rPr lang="ko-KR" altLang="en-US" dirty="0"/>
              <a:t>에 데이터 저장하기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7388537A-9282-2A71-CE89-BE4B06FBD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35415"/>
              </p:ext>
            </p:extLst>
          </p:nvPr>
        </p:nvGraphicFramePr>
        <p:xfrm>
          <a:off x="5645364" y="1079847"/>
          <a:ext cx="54532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737">
                  <a:extLst>
                    <a:ext uri="{9D8B030D-6E8A-4147-A177-3AD203B41FA5}">
                      <a16:colId xmlns:a16="http://schemas.microsoft.com/office/drawing/2014/main" val="2177286457"/>
                    </a:ext>
                  </a:extLst>
                </a:gridCol>
                <a:gridCol w="1817737">
                  <a:extLst>
                    <a:ext uri="{9D8B030D-6E8A-4147-A177-3AD203B41FA5}">
                      <a16:colId xmlns:a16="http://schemas.microsoft.com/office/drawing/2014/main" val="1513100435"/>
                    </a:ext>
                  </a:extLst>
                </a:gridCol>
                <a:gridCol w="1817737">
                  <a:extLst>
                    <a:ext uri="{9D8B030D-6E8A-4147-A177-3AD203B41FA5}">
                      <a16:colId xmlns:a16="http://schemas.microsoft.com/office/drawing/2014/main" val="1660194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(name)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(price)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칼로리</a:t>
                      </a:r>
                      <a:r>
                        <a:rPr lang="en-US" altLang="ko-KR" dirty="0"/>
                        <a:t>(calories)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6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더블와퍼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90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트리플머쉬룸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8,100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통새우와퍼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7,700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5526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261C188-2627-E4B1-6F1B-4A2D9DFDEA9E}"/>
              </a:ext>
            </a:extLst>
          </p:cNvPr>
          <p:cNvSpPr/>
          <p:nvPr/>
        </p:nvSpPr>
        <p:spPr>
          <a:xfrm>
            <a:off x="4308769" y="3164280"/>
            <a:ext cx="2588211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django.db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models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햄버거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models.Model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br>
              <a:rPr lang="ko-KR" altLang="en-US" sz="1400" dirty="0"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가격</a:t>
            </a:r>
            <a:br>
              <a:rPr lang="ko-KR" altLang="en-US" sz="1400" dirty="0"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칼로리</a:t>
            </a:r>
            <a:endParaRPr lang="ko-KR" altLang="en-US" sz="1400" dirty="0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815957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클래스 구현</a:t>
            </a:r>
            <a:endParaRPr lang="en-US" altLang="ko-KR" dirty="0"/>
          </a:p>
          <a:p>
            <a:pPr lvl="2"/>
            <a:r>
              <a:rPr lang="en-US" altLang="ko-KR" dirty="0"/>
              <a:t>burgers/models.py </a:t>
            </a:r>
            <a:r>
              <a:rPr lang="ko-KR" altLang="en-US" dirty="0"/>
              <a:t>편집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r>
              <a:rPr lang="en-US" altLang="ko-KR" dirty="0"/>
              <a:t>from </a:t>
            </a:r>
            <a:r>
              <a:rPr lang="en-US" altLang="ko-KR" dirty="0" err="1"/>
              <a:t>django.db</a:t>
            </a:r>
            <a:r>
              <a:rPr lang="en-US" altLang="ko-KR" dirty="0"/>
              <a:t> import</a:t>
            </a:r>
            <a:r>
              <a:rPr lang="ko-KR" altLang="en-US" dirty="0"/>
              <a:t> </a:t>
            </a:r>
            <a:r>
              <a:rPr lang="en-US" altLang="ko-KR" dirty="0"/>
              <a:t>models</a:t>
            </a:r>
          </a:p>
          <a:p>
            <a:pPr lvl="4"/>
            <a:r>
              <a:rPr lang="en-US" altLang="ko-KR" dirty="0"/>
              <a:t>Django</a:t>
            </a:r>
            <a:r>
              <a:rPr lang="ko-KR" altLang="en-US" dirty="0"/>
              <a:t>에서 </a:t>
            </a:r>
            <a:r>
              <a:rPr lang="en-US" altLang="ko-KR" dirty="0"/>
              <a:t>models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r>
              <a:rPr lang="ko-KR" altLang="en-US" dirty="0"/>
              <a:t>을 가져온다</a:t>
            </a:r>
            <a:r>
              <a:rPr lang="en-US" altLang="ko-KR" dirty="0"/>
              <a:t>. </a:t>
            </a:r>
            <a:r>
              <a:rPr lang="ko-KR" altLang="en-US" dirty="0"/>
              <a:t>모든 </a:t>
            </a:r>
            <a:r>
              <a:rPr lang="en-US" altLang="ko-KR" dirty="0"/>
              <a:t>Model </a:t>
            </a:r>
            <a:r>
              <a:rPr lang="ko-KR" altLang="en-US" dirty="0"/>
              <a:t>클래스가 상속받아야 하는 </a:t>
            </a:r>
            <a:r>
              <a:rPr lang="en-US" altLang="ko-KR" dirty="0" err="1"/>
              <a:t>models.Model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Django.</a:t>
            </a:r>
            <a:r>
              <a:rPr lang="ko-KR" altLang="en-US" dirty="0"/>
              <a:t>유</a:t>
            </a:r>
            <a:r>
              <a:rPr lang="en-US" altLang="ko-KR" dirty="0"/>
              <a:t> </a:t>
            </a:r>
            <a:r>
              <a:rPr lang="ko-KR" altLang="en-US" dirty="0"/>
              <a:t>모듈 안에 들어 있다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Burger(</a:t>
            </a:r>
            <a:r>
              <a:rPr lang="en-US" altLang="ko-KR" dirty="0" err="1"/>
              <a:t>models.Model</a:t>
            </a:r>
            <a:r>
              <a:rPr lang="en-US" altLang="ko-KR" dirty="0"/>
              <a:t>):</a:t>
            </a:r>
          </a:p>
          <a:p>
            <a:pPr lvl="4"/>
            <a:r>
              <a:rPr lang="en-US" altLang="ko-KR" dirty="0"/>
              <a:t>Burger</a:t>
            </a:r>
            <a:r>
              <a:rPr lang="ko-KR" altLang="en-US" dirty="0"/>
              <a:t>라는 이름의 </a:t>
            </a:r>
            <a:r>
              <a:rPr lang="en-US" altLang="ko-KR" dirty="0"/>
              <a:t>Model </a:t>
            </a:r>
            <a:r>
              <a:rPr lang="ko-KR" altLang="en-US" dirty="0"/>
              <a:t>클래스 정의</a:t>
            </a:r>
            <a:r>
              <a:rPr lang="en-US" altLang="ko-KR" dirty="0"/>
              <a:t>. </a:t>
            </a:r>
            <a:r>
              <a:rPr lang="ko-KR" altLang="en-US" dirty="0"/>
              <a:t>반듯이 </a:t>
            </a:r>
            <a:r>
              <a:rPr lang="en-US" altLang="ko-KR" dirty="0" err="1"/>
              <a:t>models.Model</a:t>
            </a:r>
            <a:r>
              <a:rPr lang="ko-KR" altLang="en-US" dirty="0"/>
              <a:t>로부터 상속 받아서 생성해야 함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name = </a:t>
            </a:r>
            <a:r>
              <a:rPr lang="en-US" altLang="ko-KR" dirty="0" err="1"/>
              <a:t>models.CharField</a:t>
            </a:r>
            <a:r>
              <a:rPr lang="en-US" altLang="ko-KR" dirty="0"/>
              <a:t>(</a:t>
            </a:r>
            <a:r>
              <a:rPr lang="en-US" altLang="ko-KR" dirty="0" err="1"/>
              <a:t>max_length</a:t>
            </a:r>
            <a:r>
              <a:rPr lang="en-US" altLang="ko-KR" dirty="0"/>
              <a:t>=20)</a:t>
            </a:r>
          </a:p>
          <a:p>
            <a:pPr lvl="4"/>
            <a:r>
              <a:rPr lang="en-US" altLang="ko-KR" dirty="0"/>
              <a:t>Burger Model</a:t>
            </a:r>
            <a:r>
              <a:rPr lang="ko-KR" altLang="en-US" dirty="0"/>
              <a:t>이 가지는 속성 중 이름</a:t>
            </a:r>
            <a:r>
              <a:rPr lang="en-US" altLang="ko-KR" dirty="0"/>
              <a:t>(name)</a:t>
            </a:r>
            <a:r>
              <a:rPr lang="ko-KR" altLang="en-US" dirty="0"/>
              <a:t>을 나타낸다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 err="1"/>
              <a:t>models.CharField</a:t>
            </a:r>
            <a:r>
              <a:rPr lang="ko-KR" altLang="en-US" dirty="0"/>
              <a:t>는 속성을 문자열 타입으로 지정한다는 의미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price = </a:t>
            </a:r>
            <a:r>
              <a:rPr lang="en-US" altLang="ko-KR" dirty="0" err="1"/>
              <a:t>models.IntegerField</a:t>
            </a:r>
            <a:r>
              <a:rPr lang="en-US" altLang="ko-KR" dirty="0"/>
              <a:t>(default=0)</a:t>
            </a:r>
          </a:p>
          <a:p>
            <a:pPr lvl="4"/>
            <a:r>
              <a:rPr lang="en-US" altLang="ko-KR" dirty="0" err="1"/>
              <a:t>Burer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이 가지는 속정 중 가격</a:t>
            </a:r>
            <a:r>
              <a:rPr lang="en-US" altLang="ko-KR" dirty="0"/>
              <a:t>(price)</a:t>
            </a:r>
            <a:r>
              <a:rPr lang="ko-KR" altLang="en-US" dirty="0"/>
              <a:t>를 나타냄</a:t>
            </a:r>
            <a:r>
              <a:rPr lang="en-US" altLang="ko-KR" dirty="0"/>
              <a:t>, </a:t>
            </a:r>
            <a:r>
              <a:rPr lang="ko-KR" altLang="en-US" dirty="0"/>
              <a:t>여기서 </a:t>
            </a:r>
            <a:r>
              <a:rPr lang="en-US" altLang="ko-KR" dirty="0" err="1"/>
              <a:t>models.IntegerField</a:t>
            </a:r>
            <a:r>
              <a:rPr lang="ko-KR" altLang="en-US" dirty="0"/>
              <a:t>는 속성을 정수형 타입으로 지정한다는 의미</a:t>
            </a:r>
            <a:r>
              <a:rPr lang="en-US" altLang="ko-KR" dirty="0"/>
              <a:t>. </a:t>
            </a:r>
          </a:p>
          <a:p>
            <a:pPr lvl="3"/>
            <a:r>
              <a:rPr lang="en-US" altLang="ko-KR" dirty="0"/>
              <a:t>Calories = </a:t>
            </a:r>
            <a:r>
              <a:rPr lang="en-US" altLang="ko-KR" dirty="0" err="1"/>
              <a:t>models.IntegerField</a:t>
            </a:r>
            <a:r>
              <a:rPr lang="en-US" altLang="ko-KR" dirty="0"/>
              <a:t>(default=0)</a:t>
            </a:r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를 이용하여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Model(=DB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테이블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을 만들었는데 데이터베이스는 내가 한 일을 어떻게 알지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3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내가 만든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을 데이터베이스에 어떻게 인식시키지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어떻게 데이터베이스에 등록하지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마이그레이션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3"/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Ch05 – Django</a:t>
            </a:r>
            <a:r>
              <a:rPr lang="ko-KR" altLang="en-US" dirty="0"/>
              <a:t>에 데이터 저장하기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7388537A-9282-2A71-CE89-BE4B06FBD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20375"/>
              </p:ext>
            </p:extLst>
          </p:nvPr>
        </p:nvGraphicFramePr>
        <p:xfrm>
          <a:off x="7312563" y="1223953"/>
          <a:ext cx="338437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872">
                  <a:extLst>
                    <a:ext uri="{9D8B030D-6E8A-4147-A177-3AD203B41FA5}">
                      <a16:colId xmlns:a16="http://schemas.microsoft.com/office/drawing/2014/main" val="2177286457"/>
                    </a:ext>
                  </a:extLst>
                </a:gridCol>
                <a:gridCol w="895342">
                  <a:extLst>
                    <a:ext uri="{9D8B030D-6E8A-4147-A177-3AD203B41FA5}">
                      <a16:colId xmlns:a16="http://schemas.microsoft.com/office/drawing/2014/main" val="1513100435"/>
                    </a:ext>
                  </a:extLst>
                </a:gridCol>
                <a:gridCol w="988164">
                  <a:extLst>
                    <a:ext uri="{9D8B030D-6E8A-4147-A177-3AD203B41FA5}">
                      <a16:colId xmlns:a16="http://schemas.microsoft.com/office/drawing/2014/main" val="1660194535"/>
                    </a:ext>
                  </a:extLst>
                </a:gridCol>
              </a:tblGrid>
              <a:tr h="46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(name)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가격</a:t>
                      </a:r>
                      <a:r>
                        <a:rPr lang="en-US" altLang="ko-KR" sz="1400" dirty="0"/>
                        <a:t>(price)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칼로리</a:t>
                      </a:r>
                      <a:r>
                        <a:rPr lang="en-US" altLang="ko-KR" sz="1400" dirty="0"/>
                        <a:t>(calories)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61825"/>
                  </a:ext>
                </a:extLst>
              </a:tr>
              <a:tr h="273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더블와퍼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9,600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905388"/>
                  </a:ext>
                </a:extLst>
              </a:tr>
              <a:tr h="273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트리플머쉬룸</a:t>
                      </a: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8,100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776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26406"/>
                  </a:ext>
                </a:extLst>
              </a:tr>
              <a:tr h="273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통새우와퍼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7,700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741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5526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3AD57D4-150D-B806-DAAC-CCA2FBB7D7BF}"/>
              </a:ext>
            </a:extLst>
          </p:cNvPr>
          <p:cNvSpPr/>
          <p:nvPr/>
        </p:nvSpPr>
        <p:spPr>
          <a:xfrm>
            <a:off x="864493" y="1415330"/>
            <a:ext cx="6120680" cy="110467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django.db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models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Burger(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models.Model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name   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models.CharField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 err="1"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altLang="ko-KR" sz="1400" dirty="0"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price  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models.IntegerField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altLang="ko-KR" sz="14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calories=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models.IntegerField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altLang="ko-KR" sz="14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70B658-BC59-44CB-BE1E-475F26B2DE3F}"/>
              </a:ext>
            </a:extLst>
          </p:cNvPr>
          <p:cNvSpPr/>
          <p:nvPr/>
        </p:nvSpPr>
        <p:spPr>
          <a:xfrm>
            <a:off x="864493" y="1223863"/>
            <a:ext cx="6120680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burgers/models.py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9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클래스 구현</a:t>
            </a:r>
            <a:endParaRPr lang="en-US" altLang="ko-KR" dirty="0"/>
          </a:p>
          <a:p>
            <a:pPr lvl="1"/>
            <a:r>
              <a:rPr lang="en-US" altLang="ko-KR" dirty="0"/>
              <a:t>Burger </a:t>
            </a:r>
            <a:r>
              <a:rPr lang="ko-KR" altLang="en-US" dirty="0"/>
              <a:t>클래스의 마이그레이션 과정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1. </a:t>
            </a:r>
            <a:r>
              <a:rPr lang="ko-KR" altLang="en-US" dirty="0"/>
              <a:t>마이그레이션 파일 생성</a:t>
            </a:r>
            <a:endParaRPr lang="en-US" altLang="ko-KR" dirty="0"/>
          </a:p>
          <a:p>
            <a:pPr lvl="3"/>
            <a:r>
              <a:rPr lang="ko-KR" altLang="en-US" dirty="0"/>
              <a:t>터미널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… \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pyburger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altLang="ko-KR" dirty="0"/>
              <a:t>python manage.py </a:t>
            </a:r>
            <a:r>
              <a:rPr lang="en-US" altLang="ko-KR" dirty="0" err="1"/>
              <a:t>makemigrations</a:t>
            </a:r>
            <a:r>
              <a:rPr lang="en-US" altLang="ko-KR" dirty="0"/>
              <a:t> burgers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2. </a:t>
            </a:r>
            <a:r>
              <a:rPr lang="ko-KR" altLang="en-US" dirty="0"/>
              <a:t>마이그레이션 파일을 </a:t>
            </a:r>
            <a:r>
              <a:rPr lang="ko-KR" altLang="en-US" dirty="0" err="1"/>
              <a:t>데어터베이스에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3"/>
            <a:r>
              <a:rPr lang="ko-KR" altLang="en-US" dirty="0"/>
              <a:t>터미널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… \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pyburger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altLang="ko-KR" dirty="0"/>
              <a:t>python manage.py migrate burgers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마이그레이션의 결과 확인</a:t>
            </a:r>
            <a:endParaRPr lang="en-US" altLang="ko-KR" dirty="0"/>
          </a:p>
          <a:p>
            <a:pPr lvl="2"/>
            <a:r>
              <a:rPr lang="en-US" altLang="ko-KR" dirty="0"/>
              <a:t>DB Browser for SQLite</a:t>
            </a:r>
          </a:p>
          <a:p>
            <a:pPr lvl="3"/>
            <a:r>
              <a:rPr lang="ko-KR" altLang="en-US" dirty="0"/>
              <a:t>데이터베이스 오픈</a:t>
            </a:r>
            <a:r>
              <a:rPr lang="en-US" altLang="ko-KR" dirty="0"/>
              <a:t>(~</a:t>
            </a:r>
            <a:r>
              <a:rPr lang="en-US" altLang="ko-KR" dirty="0" err="1"/>
              <a:t>PycharmProject</a:t>
            </a:r>
            <a:r>
              <a:rPr lang="en-US" altLang="ko-KR" dirty="0"/>
              <a:t>\</a:t>
            </a:r>
            <a:r>
              <a:rPr lang="en-US" altLang="ko-KR" dirty="0" err="1"/>
              <a:t>pyburger</a:t>
            </a:r>
            <a:r>
              <a:rPr lang="en-US" altLang="ko-KR" dirty="0"/>
              <a:t>\db.sqlite3)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Ch05 – Django</a:t>
            </a:r>
            <a:r>
              <a:rPr lang="ko-KR" altLang="en-US" dirty="0"/>
              <a:t>에 데이터 저장하기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CAB3FD-738A-15F5-B670-098762131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41" y="1946546"/>
            <a:ext cx="3200847" cy="6192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0050C4-C1BC-8BD6-381F-0AB1C93AB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41" y="3500943"/>
            <a:ext cx="2953162" cy="8192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BF24CD-9FED-ED35-019F-682A0A9FD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736" y="2535890"/>
            <a:ext cx="285789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4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ko-KR" altLang="en-US" dirty="0"/>
              <a:t>이쯤에서 복습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지금까지 만든 </a:t>
            </a:r>
            <a:r>
              <a:rPr lang="en-US" altLang="ko-KR" dirty="0" err="1"/>
              <a:t>pyburger</a:t>
            </a:r>
            <a:r>
              <a:rPr lang="en-US" altLang="ko-KR" dirty="0"/>
              <a:t> </a:t>
            </a:r>
            <a:r>
              <a:rPr lang="ko-KR" altLang="en-US" dirty="0"/>
              <a:t>프로젝트 폴더를 삭제 하고 처음부터 여기까지 다시 작성해보세요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파이참</a:t>
            </a:r>
            <a:r>
              <a:rPr lang="ko-KR" altLang="en-US" dirty="0"/>
              <a:t> 종료</a:t>
            </a:r>
            <a:endParaRPr lang="en-US" altLang="ko-KR" dirty="0"/>
          </a:p>
          <a:p>
            <a:pPr lvl="2"/>
            <a:r>
              <a:rPr lang="en-US" altLang="ko-KR" dirty="0" err="1"/>
              <a:t>pyburger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(C:\User\username\PycharmProject\</a:t>
            </a:r>
            <a:r>
              <a:rPr lang="en-US" altLang="ko-KR" dirty="0" err="1"/>
              <a:t>pyburger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r>
              <a:rPr lang="ko-KR" altLang="en-US" dirty="0"/>
              <a:t>프로젝트 생성부터 다시 시작해서 이전 페이지까지 다시 만드세요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Ch05 – Django</a:t>
            </a:r>
            <a:r>
              <a:rPr lang="ko-KR" altLang="en-US" dirty="0"/>
              <a:t>에 데이터 저장하기</a:t>
            </a:r>
          </a:p>
        </p:txBody>
      </p:sp>
    </p:spTree>
    <p:extLst>
      <p:ext uri="{BB962C8B-B14F-4D97-AF65-F5344CB8AC3E}">
        <p14:creationId xmlns:p14="http://schemas.microsoft.com/office/powerpoint/2010/main" val="950333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en-US" altLang="ko-KR" dirty="0"/>
              <a:t>Django admin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 lvl="2"/>
            <a:r>
              <a:rPr lang="en-US" altLang="ko-KR" dirty="0"/>
              <a:t>Django</a:t>
            </a:r>
            <a:r>
              <a:rPr lang="ko-KR" altLang="en-US" dirty="0"/>
              <a:t>는 데이터</a:t>
            </a:r>
            <a:r>
              <a:rPr lang="en-US" altLang="ko-KR" dirty="0"/>
              <a:t>(</a:t>
            </a:r>
            <a:r>
              <a:rPr lang="ko-KR" altLang="en-US" dirty="0"/>
              <a:t>베이스</a:t>
            </a:r>
            <a:r>
              <a:rPr lang="en-US" altLang="ko-KR" dirty="0"/>
              <a:t>)</a:t>
            </a:r>
            <a:r>
              <a:rPr lang="ko-KR" altLang="en-US" dirty="0"/>
              <a:t>를 쉽게 편집할 수 있도록 관리자 페이지를 제공함</a:t>
            </a:r>
            <a:endParaRPr lang="en-US" altLang="ko-KR" dirty="0"/>
          </a:p>
          <a:p>
            <a:pPr lvl="2"/>
            <a:r>
              <a:rPr lang="ko-KR" altLang="en-US" dirty="0"/>
              <a:t>이러한 앱</a:t>
            </a:r>
            <a:r>
              <a:rPr lang="en-US" altLang="ko-KR" dirty="0"/>
              <a:t>(app)</a:t>
            </a:r>
            <a:r>
              <a:rPr lang="ko-KR" altLang="en-US" dirty="0"/>
              <a:t>을 </a:t>
            </a:r>
            <a:r>
              <a:rPr lang="en-US" altLang="ko-KR" dirty="0"/>
              <a:t>Django admin</a:t>
            </a:r>
            <a:r>
              <a:rPr lang="ko-KR" altLang="en-US" dirty="0"/>
              <a:t>이라고 함</a:t>
            </a:r>
            <a:endParaRPr lang="en-US" altLang="ko-KR" dirty="0"/>
          </a:p>
          <a:p>
            <a:r>
              <a:rPr lang="en-US" altLang="ko-KR" dirty="0"/>
              <a:t>Django admin </a:t>
            </a:r>
            <a:r>
              <a:rPr lang="ko-KR" altLang="en-US" dirty="0"/>
              <a:t>활성화</a:t>
            </a:r>
            <a:endParaRPr lang="en-US" altLang="ko-KR" dirty="0"/>
          </a:p>
          <a:p>
            <a:pPr lvl="2"/>
            <a:r>
              <a:rPr lang="en-US" altLang="ko-KR" dirty="0"/>
              <a:t>Burger </a:t>
            </a:r>
            <a:r>
              <a:rPr lang="ko-KR" altLang="en-US" dirty="0"/>
              <a:t>클래스</a:t>
            </a:r>
            <a:r>
              <a:rPr lang="en-US" altLang="ko-KR" dirty="0"/>
              <a:t>(DB</a:t>
            </a:r>
            <a:r>
              <a:rPr lang="ko-KR" altLang="en-US" dirty="0"/>
              <a:t>의  </a:t>
            </a:r>
            <a:r>
              <a:rPr lang="en-US" altLang="ko-KR" dirty="0" err="1"/>
              <a:t>burgers_burger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다룰 수 있는 관리자 페이지 만들기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관리자 기능은 각 </a:t>
            </a:r>
            <a:r>
              <a:rPr lang="en-US" altLang="ko-KR" dirty="0"/>
              <a:t>app</a:t>
            </a:r>
            <a:r>
              <a:rPr lang="ko-KR" altLang="en-US" dirty="0"/>
              <a:t>의 </a:t>
            </a:r>
            <a:r>
              <a:rPr lang="en-US" altLang="ko-KR" dirty="0"/>
              <a:t>admin.py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정의한다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Ch05 – Django</a:t>
            </a:r>
            <a:r>
              <a:rPr lang="ko-KR" altLang="en-US" dirty="0"/>
              <a:t>에 데이터 저장하기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C307BC-1BD7-0BE7-7261-E4955DB3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309" y="2050073"/>
            <a:ext cx="2857899" cy="32961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9BC676-CF61-0247-080F-094D8673703D}"/>
              </a:ext>
            </a:extLst>
          </p:cNvPr>
          <p:cNvSpPr/>
          <p:nvPr/>
        </p:nvSpPr>
        <p:spPr>
          <a:xfrm>
            <a:off x="3124299" y="2505383"/>
            <a:ext cx="4608512" cy="123876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django.db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models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Burger(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models.Model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name   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models.CharField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 err="1"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altLang="ko-KR" sz="1400" dirty="0"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price  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models.IntegerField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altLang="ko-KR" sz="14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calories=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models.IntegerField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altLang="ko-KR" sz="14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4BA7F3-9710-6A5E-D9C8-86479BDA2316}"/>
              </a:ext>
            </a:extLst>
          </p:cNvPr>
          <p:cNvSpPr/>
          <p:nvPr/>
        </p:nvSpPr>
        <p:spPr>
          <a:xfrm>
            <a:off x="3124299" y="2313916"/>
            <a:ext cx="4608512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burgers/models.py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D4F081-789D-C693-C0C0-B1C6857CFFEA}"/>
              </a:ext>
            </a:extLst>
          </p:cNvPr>
          <p:cNvSpPr/>
          <p:nvPr/>
        </p:nvSpPr>
        <p:spPr>
          <a:xfrm>
            <a:off x="3124299" y="4302344"/>
            <a:ext cx="4608512" cy="138601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django.contrib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admin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burgers.models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Burger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3AE60"/>
                </a:solidFill>
                <a:effectLst/>
                <a:latin typeface="JetBrains Mono"/>
              </a:rPr>
              <a:t>@admin.register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(Burger)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BurgerAdmin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admin.ModelAdmin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pass</a:t>
            </a:r>
            <a:endParaRPr lang="en-US" altLang="ko-KR" sz="14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424555-4A6D-E5A7-EB49-8D8334EFC98B}"/>
              </a:ext>
            </a:extLst>
          </p:cNvPr>
          <p:cNvSpPr/>
          <p:nvPr/>
        </p:nvSpPr>
        <p:spPr>
          <a:xfrm>
            <a:off x="3124299" y="4110876"/>
            <a:ext cx="4608512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burgers/models.py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73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7942909" cy="2733946"/>
          </a:xfrm>
        </p:spPr>
        <p:txBody>
          <a:bodyPr/>
          <a:lstStyle/>
          <a:p>
            <a:r>
              <a:rPr lang="en-US" altLang="ko-KR" dirty="0"/>
              <a:t>Django admin </a:t>
            </a:r>
            <a:r>
              <a:rPr lang="ko-KR" altLang="en-US" dirty="0"/>
              <a:t>활성화</a:t>
            </a:r>
            <a:endParaRPr lang="en-US" altLang="ko-KR" dirty="0"/>
          </a:p>
          <a:p>
            <a:pPr lvl="1"/>
            <a:r>
              <a:rPr lang="ko-KR" altLang="en-US" dirty="0"/>
              <a:t>관리자 페이지에 접속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http://localhost:8000/admin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관리자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password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는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endParaRPr lang="en-US" altLang="ko-KR" dirty="0"/>
          </a:p>
          <a:p>
            <a:pPr lvl="1"/>
            <a:r>
              <a:rPr lang="ko-KR" altLang="en-US" dirty="0"/>
              <a:t>관리자</a:t>
            </a:r>
            <a:r>
              <a:rPr lang="en-US" altLang="ko-KR" dirty="0"/>
              <a:t>(admin) </a:t>
            </a:r>
            <a:r>
              <a:rPr lang="ko-KR" altLang="en-US" dirty="0"/>
              <a:t>등록</a:t>
            </a:r>
            <a:endParaRPr lang="en-US" altLang="ko-KR" dirty="0"/>
          </a:p>
          <a:p>
            <a:pPr lvl="2"/>
            <a:r>
              <a:rPr lang="ko-KR" altLang="en-US" dirty="0"/>
              <a:t>터미널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… \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pyburger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altLang="ko-KR" dirty="0"/>
              <a:t>python manage.py </a:t>
            </a:r>
            <a:r>
              <a:rPr lang="en-US" altLang="ko-KR" dirty="0" err="1"/>
              <a:t>createsuperuser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관리자 페이지에 접속</a:t>
            </a:r>
            <a:endParaRPr lang="en-US" altLang="ko-KR" dirty="0"/>
          </a:p>
          <a:p>
            <a:pPr marL="702000" lvl="3" indent="0">
              <a:buNone/>
            </a:pP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Ch05 – Django</a:t>
            </a:r>
            <a:r>
              <a:rPr lang="ko-KR" altLang="en-US" dirty="0"/>
              <a:t>에 데이터 저장하기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8E5D5E-69A1-F123-9055-FA144A3D7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853" y="687474"/>
            <a:ext cx="1974126" cy="15119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B8D1F2-5B65-0EBA-3094-1DB30A75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221" y="3501936"/>
            <a:ext cx="7727758" cy="23625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1C328F-CB67-04C2-7FBF-A0EDEFD66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890" y="2331275"/>
            <a:ext cx="3035089" cy="90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5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7942909" cy="2733946"/>
          </a:xfrm>
        </p:spPr>
        <p:txBody>
          <a:bodyPr/>
          <a:lstStyle/>
          <a:p>
            <a:r>
              <a:rPr lang="en-US" altLang="ko-KR" dirty="0"/>
              <a:t>Django admin </a:t>
            </a:r>
            <a:r>
              <a:rPr lang="ko-KR" altLang="en-US" dirty="0"/>
              <a:t>활성화</a:t>
            </a:r>
            <a:endParaRPr lang="en-US" altLang="ko-KR" dirty="0"/>
          </a:p>
          <a:p>
            <a:pPr lvl="1"/>
            <a:r>
              <a:rPr lang="en-US" altLang="ko-KR" dirty="0"/>
              <a:t>Burgers</a:t>
            </a:r>
          </a:p>
          <a:p>
            <a:pPr lvl="2"/>
            <a:r>
              <a:rPr lang="ko-KR" altLang="en-US" dirty="0"/>
              <a:t>새로운 데이터 추가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Name, Price, Calories </a:t>
            </a:r>
            <a:r>
              <a:rPr lang="ko-KR" altLang="en-US" dirty="0"/>
              <a:t>항목을 입력 후 </a:t>
            </a:r>
            <a:r>
              <a:rPr lang="en-US" altLang="ko-KR" dirty="0"/>
              <a:t>Save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Ch05 – Django</a:t>
            </a:r>
            <a:r>
              <a:rPr lang="ko-KR" altLang="en-US" dirty="0"/>
              <a:t>에 데이터 저장하기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B8D1F2-5B65-0EBA-3094-1DB30A75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77" y="1682337"/>
            <a:ext cx="5795819" cy="1771897"/>
          </a:xfrm>
          <a:prstGeom prst="rect">
            <a:avLst/>
          </a:prstGeom>
        </p:spPr>
      </p:pic>
      <p:sp>
        <p:nvSpPr>
          <p:cNvPr id="7" name="번개 6">
            <a:extLst>
              <a:ext uri="{FF2B5EF4-FFF2-40B4-BE49-F238E27FC236}">
                <a16:creationId xmlns:a16="http://schemas.microsoft.com/office/drawing/2014/main" id="{10126722-D874-4D4F-F2CD-6B3514161272}"/>
              </a:ext>
            </a:extLst>
          </p:cNvPr>
          <p:cNvSpPr/>
          <p:nvPr/>
        </p:nvSpPr>
        <p:spPr>
          <a:xfrm>
            <a:off x="3240758" y="3215362"/>
            <a:ext cx="144016" cy="144016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15CF61-E8A5-E769-7282-666B41298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861" y="2212239"/>
            <a:ext cx="5892988" cy="2006245"/>
          </a:xfrm>
          <a:prstGeom prst="rect">
            <a:avLst/>
          </a:prstGeom>
        </p:spPr>
      </p:pic>
      <p:sp>
        <p:nvSpPr>
          <p:cNvPr id="14" name="번개 13">
            <a:extLst>
              <a:ext uri="{FF2B5EF4-FFF2-40B4-BE49-F238E27FC236}">
                <a16:creationId xmlns:a16="http://schemas.microsoft.com/office/drawing/2014/main" id="{5D46B081-82C0-F404-2BE7-8B65B4D10D10}"/>
              </a:ext>
            </a:extLst>
          </p:cNvPr>
          <p:cNvSpPr/>
          <p:nvPr/>
        </p:nvSpPr>
        <p:spPr>
          <a:xfrm>
            <a:off x="5977061" y="3840120"/>
            <a:ext cx="144016" cy="144016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F431FE1-0F34-5571-A570-FC3660C61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653" y="4226234"/>
            <a:ext cx="6007303" cy="180047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1B8B87-308F-42F4-C05E-BE2FB663E294}"/>
              </a:ext>
            </a:extLst>
          </p:cNvPr>
          <p:cNvSpPr/>
          <p:nvPr/>
        </p:nvSpPr>
        <p:spPr>
          <a:xfrm>
            <a:off x="4320877" y="5544343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85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ko-KR" altLang="en-US" dirty="0"/>
              <a:t>관리자 페이지에서 </a:t>
            </a:r>
            <a:r>
              <a:rPr lang="en-US" altLang="ko-KR" dirty="0"/>
              <a:t>Burger </a:t>
            </a:r>
            <a:r>
              <a:rPr lang="ko-KR" altLang="en-US" dirty="0"/>
              <a:t>정보를 더 정확히 나타내기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관리자 페이지에서 아래 두 데이터를 데이터베이스에 </a:t>
            </a:r>
            <a:r>
              <a:rPr lang="ko-KR" altLang="en-US" dirty="0" err="1"/>
              <a:t>입력하시오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542925" lvl="2" indent="0">
              <a:buNone/>
            </a:pP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Ch05 – Django</a:t>
            </a:r>
            <a:r>
              <a:rPr lang="ko-KR" altLang="en-US" dirty="0"/>
              <a:t>에 데이터 저장하기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3C96A-D938-5676-14B7-171BB1EFC09E}"/>
              </a:ext>
            </a:extLst>
          </p:cNvPr>
          <p:cNvSpPr/>
          <p:nvPr/>
        </p:nvSpPr>
        <p:spPr>
          <a:xfrm>
            <a:off x="3146524" y="1127297"/>
            <a:ext cx="5229026" cy="247282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600" dirty="0" err="1">
                <a:solidFill>
                  <a:srgbClr val="BCBEC4"/>
                </a:solidFill>
                <a:effectLst/>
                <a:latin typeface="JetBrains Mono"/>
              </a:rPr>
              <a:t>django.db</a:t>
            </a: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6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models</a:t>
            </a:r>
            <a:b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Burger(</a:t>
            </a:r>
            <a:r>
              <a:rPr lang="en-US" altLang="ko-KR" sz="1600" dirty="0" err="1">
                <a:solidFill>
                  <a:srgbClr val="BCBEC4"/>
                </a:solidFill>
                <a:effectLst/>
                <a:latin typeface="JetBrains Mono"/>
              </a:rPr>
              <a:t>models.Model</a:t>
            </a: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    name    = </a:t>
            </a:r>
            <a:r>
              <a:rPr lang="en-US" altLang="ko-KR" sz="1600" dirty="0" err="1">
                <a:solidFill>
                  <a:srgbClr val="BCBEC4"/>
                </a:solidFill>
                <a:effectLst/>
                <a:latin typeface="JetBrains Mono"/>
              </a:rPr>
              <a:t>models.CharField</a:t>
            </a: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600" dirty="0" err="1"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altLang="ko-KR" sz="1600" dirty="0"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    price   = </a:t>
            </a:r>
            <a:r>
              <a:rPr lang="en-US" altLang="ko-KR" sz="1600" dirty="0" err="1">
                <a:solidFill>
                  <a:srgbClr val="BCBEC4"/>
                </a:solidFill>
                <a:effectLst/>
                <a:latin typeface="JetBrains Mono"/>
              </a:rPr>
              <a:t>models.IntegerField</a:t>
            </a: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600" dirty="0"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altLang="ko-KR" sz="16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    calories= </a:t>
            </a:r>
            <a:r>
              <a:rPr lang="en-US" altLang="ko-KR" sz="1600" dirty="0" err="1">
                <a:solidFill>
                  <a:srgbClr val="BCBEC4"/>
                </a:solidFill>
                <a:effectLst/>
                <a:latin typeface="JetBrains Mono"/>
              </a:rPr>
              <a:t>models.IntegerField</a:t>
            </a: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600" dirty="0"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altLang="ko-KR" sz="16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600" dirty="0">
                <a:solidFill>
                  <a:srgbClr val="CF8E6D"/>
                </a:solidFill>
                <a:effectLst/>
                <a:highlight>
                  <a:srgbClr val="0B5EAA"/>
                </a:highlight>
                <a:latin typeface="JetBrains Mono"/>
              </a:rPr>
              <a:t>def </a:t>
            </a:r>
            <a:r>
              <a:rPr lang="en-US" altLang="ko-KR" sz="1600" dirty="0">
                <a:solidFill>
                  <a:srgbClr val="B200B2"/>
                </a:solidFill>
                <a:effectLst/>
                <a:highlight>
                  <a:srgbClr val="0B5EAA"/>
                </a:highlight>
                <a:latin typeface="JetBrains Mono"/>
              </a:rPr>
              <a:t>__str__</a:t>
            </a:r>
            <a:r>
              <a:rPr lang="en-US" altLang="ko-KR" sz="1600" dirty="0">
                <a:solidFill>
                  <a:srgbClr val="BCBEC4"/>
                </a:solidFill>
                <a:effectLst/>
                <a:highlight>
                  <a:srgbClr val="0B5EAA"/>
                </a:highlight>
                <a:latin typeface="JetBrains Mono"/>
              </a:rPr>
              <a:t>(</a:t>
            </a:r>
            <a:r>
              <a:rPr lang="en-US" altLang="ko-KR" sz="1600" dirty="0">
                <a:solidFill>
                  <a:srgbClr val="94558D"/>
                </a:solidFill>
                <a:effectLst/>
                <a:highlight>
                  <a:srgbClr val="0B5EAA"/>
                </a:highlight>
                <a:latin typeface="JetBrains Mono"/>
              </a:rPr>
              <a:t>self</a:t>
            </a:r>
            <a:r>
              <a:rPr lang="en-US" altLang="ko-KR" sz="1600" dirty="0">
                <a:solidFill>
                  <a:srgbClr val="BCBEC4"/>
                </a:solidFill>
                <a:effectLst/>
                <a:highlight>
                  <a:srgbClr val="0B5EAA"/>
                </a:highlight>
                <a:latin typeface="JetBrains Mono"/>
              </a:rPr>
              <a:t>):</a:t>
            </a:r>
            <a:br>
              <a:rPr lang="en-US" altLang="ko-KR" sz="1600" dirty="0">
                <a:solidFill>
                  <a:srgbClr val="BCBEC4"/>
                </a:solidFill>
                <a:effectLst/>
                <a:highlight>
                  <a:srgbClr val="0B5EAA"/>
                </a:highlight>
                <a:latin typeface="JetBrains Mono"/>
              </a:rPr>
            </a:br>
            <a:r>
              <a:rPr lang="en-US" altLang="ko-KR" sz="16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600" dirty="0">
                <a:solidFill>
                  <a:srgbClr val="CF8E6D"/>
                </a:solidFill>
                <a:effectLst/>
                <a:highlight>
                  <a:srgbClr val="0B5EAA"/>
                </a:highlight>
                <a:latin typeface="JetBrains Mono"/>
              </a:rPr>
              <a:t>return </a:t>
            </a:r>
            <a:r>
              <a:rPr lang="en-US" altLang="ko-KR" sz="1600" dirty="0">
                <a:solidFill>
                  <a:srgbClr val="94558D"/>
                </a:solidFill>
                <a:effectLst/>
                <a:highlight>
                  <a:srgbClr val="0B5EAA"/>
                </a:highlight>
                <a:latin typeface="JetBrains Mono"/>
              </a:rPr>
              <a:t>self</a:t>
            </a:r>
            <a:r>
              <a:rPr lang="en-US" altLang="ko-KR" sz="1600" dirty="0">
                <a:solidFill>
                  <a:srgbClr val="BCBEC4"/>
                </a:solidFill>
                <a:effectLst/>
                <a:highlight>
                  <a:srgbClr val="0B5EAA"/>
                </a:highlight>
                <a:latin typeface="JetBrains Mono"/>
              </a:rPr>
              <a:t>.name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E971E6-7981-037E-E979-5B199E1AA95B}"/>
              </a:ext>
            </a:extLst>
          </p:cNvPr>
          <p:cNvSpPr/>
          <p:nvPr/>
        </p:nvSpPr>
        <p:spPr>
          <a:xfrm>
            <a:off x="3146524" y="935831"/>
            <a:ext cx="5229026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burgers/models.py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E97FBBF-94A2-702A-7ED7-CF948990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6182"/>
              </p:ext>
            </p:extLst>
          </p:nvPr>
        </p:nvGraphicFramePr>
        <p:xfrm>
          <a:off x="2580158" y="4071783"/>
          <a:ext cx="63617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586">
                  <a:extLst>
                    <a:ext uri="{9D8B030D-6E8A-4147-A177-3AD203B41FA5}">
                      <a16:colId xmlns:a16="http://schemas.microsoft.com/office/drawing/2014/main" val="548230795"/>
                    </a:ext>
                  </a:extLst>
                </a:gridCol>
                <a:gridCol w="2120586">
                  <a:extLst>
                    <a:ext uri="{9D8B030D-6E8A-4147-A177-3AD203B41FA5}">
                      <a16:colId xmlns:a16="http://schemas.microsoft.com/office/drawing/2014/main" val="1049266663"/>
                    </a:ext>
                  </a:extLst>
                </a:gridCol>
                <a:gridCol w="2120586">
                  <a:extLst>
                    <a:ext uri="{9D8B030D-6E8A-4147-A177-3AD203B41FA5}">
                      <a16:colId xmlns:a16="http://schemas.microsoft.com/office/drawing/2014/main" val="365728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칼로리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35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트레플머쉬룸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8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통새우버거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1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28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ko-KR" altLang="en-US" dirty="0"/>
              <a:t>데이터베이스 다루기</a:t>
            </a:r>
            <a:endParaRPr lang="en-US" altLang="ko-KR" dirty="0"/>
          </a:p>
          <a:p>
            <a:pPr lvl="2"/>
            <a:r>
              <a:rPr lang="ko-KR" altLang="en-US" dirty="0"/>
              <a:t>터미널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… \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pyburger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altLang="ko-KR" dirty="0"/>
              <a:t>python</a:t>
            </a:r>
          </a:p>
          <a:p>
            <a:pPr lvl="3"/>
            <a:r>
              <a:rPr lang="en-US" altLang="ko-KR" dirty="0"/>
              <a:t>&gt;&gt;&gt; from </a:t>
            </a:r>
            <a:r>
              <a:rPr lang="en-US" altLang="ko-KR" dirty="0" err="1"/>
              <a:t>burgers.models</a:t>
            </a:r>
            <a:r>
              <a:rPr lang="en-US" altLang="ko-KR" dirty="0"/>
              <a:t> import Burger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4"/>
            <a:r>
              <a:rPr lang="en-US" altLang="ko-KR" dirty="0"/>
              <a:t>Python </a:t>
            </a:r>
            <a:r>
              <a:rPr lang="ko-KR" altLang="en-US" dirty="0"/>
              <a:t>명령어로 실행한 인터프리터에는 </a:t>
            </a:r>
            <a:r>
              <a:rPr lang="en-US" altLang="ko-KR" dirty="0"/>
              <a:t>Django </a:t>
            </a:r>
            <a:r>
              <a:rPr lang="ko-KR" altLang="en-US" dirty="0"/>
              <a:t>프로젝트의 내용이 포함되어 있지 않음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&gt;&gt;&gt; quit()</a:t>
            </a:r>
          </a:p>
          <a:p>
            <a:pPr lvl="2"/>
            <a:r>
              <a:rPr lang="ko-KR" altLang="en-US" dirty="0"/>
              <a:t>터미널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… \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pyburger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altLang="ko-KR" dirty="0"/>
              <a:t>python manage.py shell</a:t>
            </a:r>
          </a:p>
          <a:p>
            <a:pPr lvl="3"/>
            <a:r>
              <a:rPr lang="en-US" altLang="ko-KR" dirty="0"/>
              <a:t>&gt;&gt;&gt; from </a:t>
            </a:r>
            <a:r>
              <a:rPr lang="en-US" altLang="ko-KR" dirty="0" err="1"/>
              <a:t>burgers.models</a:t>
            </a:r>
            <a:r>
              <a:rPr lang="en-US" altLang="ko-KR" dirty="0"/>
              <a:t> import Burger</a:t>
            </a:r>
          </a:p>
          <a:p>
            <a:pPr lvl="3"/>
            <a:r>
              <a:rPr lang="en-US" altLang="ko-KR" dirty="0"/>
              <a:t>&gt;&gt;&gt; Burger</a:t>
            </a:r>
          </a:p>
          <a:p>
            <a:pPr marL="702000" lvl="3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&lt;class ‘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burgers.models.Burger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’&gt;</a:t>
            </a:r>
          </a:p>
          <a:p>
            <a:pPr lvl="3"/>
            <a:r>
              <a:rPr lang="en-US" altLang="ko-KR" dirty="0"/>
              <a:t>&gt;&gt;&gt; </a:t>
            </a:r>
            <a:r>
              <a:rPr lang="en-US" altLang="ko-KR" dirty="0" err="1"/>
              <a:t>Burger.objects.all</a:t>
            </a:r>
            <a:r>
              <a:rPr lang="en-US" altLang="ko-KR" dirty="0"/>
              <a:t>()</a:t>
            </a:r>
          </a:p>
          <a:p>
            <a:pPr marL="702000" lvl="3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QuerySet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[&lt;Burger: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더블와퍼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&gt;, &lt;Burger: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트러플머쉬룸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X&gt;, &lt;Burger: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통새우와퍼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&gt;]&gt;</a:t>
            </a:r>
          </a:p>
          <a:p>
            <a:pPr lvl="3"/>
            <a:r>
              <a:rPr lang="en-US" altLang="ko-KR" dirty="0"/>
              <a:t>&gt;&gt;&gt; </a:t>
            </a:r>
            <a:r>
              <a:rPr lang="en-US" altLang="ko-KR" dirty="0" err="1"/>
              <a:t>Burger.objects.get</a:t>
            </a:r>
            <a:r>
              <a:rPr lang="en-US" altLang="ko-KR" dirty="0"/>
              <a:t>(name=‘</a:t>
            </a:r>
            <a:r>
              <a:rPr lang="ko-KR" altLang="en-US" dirty="0" err="1"/>
              <a:t>더블와퍼</a:t>
            </a:r>
            <a:r>
              <a:rPr lang="en-US" altLang="ko-KR" dirty="0"/>
              <a:t>’)</a:t>
            </a:r>
          </a:p>
          <a:p>
            <a:pPr marL="702000" lvl="3" indent="0">
              <a:buNone/>
            </a:pPr>
            <a:r>
              <a:rPr lang="en-US" altLang="ko-KR" dirty="0"/>
              <a:t>	&lt;Burger: </a:t>
            </a:r>
            <a:r>
              <a:rPr lang="ko-KR" altLang="en-US" dirty="0" err="1"/>
              <a:t>더블와퍼</a:t>
            </a:r>
            <a:r>
              <a:rPr lang="en-US" altLang="ko-KR" dirty="0"/>
              <a:t>&gt;</a:t>
            </a:r>
          </a:p>
          <a:p>
            <a:pPr lvl="3"/>
            <a:r>
              <a:rPr lang="en-US" altLang="ko-KR" dirty="0"/>
              <a:t>&gt;&gt;&gt; burger = </a:t>
            </a:r>
            <a:r>
              <a:rPr lang="en-US" altLang="ko-KR" dirty="0" err="1"/>
              <a:t>Burger.objects.get</a:t>
            </a:r>
            <a:r>
              <a:rPr lang="en-US" altLang="ko-KR" dirty="0"/>
              <a:t>(name=‘</a:t>
            </a:r>
            <a:r>
              <a:rPr lang="ko-KR" altLang="en-US" dirty="0" err="1"/>
              <a:t>더블와퍼</a:t>
            </a:r>
            <a:r>
              <a:rPr lang="en-US" altLang="ko-KR" dirty="0"/>
              <a:t>’)</a:t>
            </a:r>
          </a:p>
          <a:p>
            <a:pPr lvl="3"/>
            <a:r>
              <a:rPr lang="en-US" altLang="ko-KR" dirty="0"/>
              <a:t>&gt;&gt;&gt; burger.id</a:t>
            </a:r>
          </a:p>
          <a:p>
            <a:pPr marL="702000" lvl="3" indent="0">
              <a:buNone/>
            </a:pPr>
            <a:r>
              <a:rPr lang="en-US" altLang="ko-KR" dirty="0"/>
              <a:t>	1</a:t>
            </a:r>
          </a:p>
          <a:p>
            <a:pPr marL="702000" lvl="3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Ch06 – Django</a:t>
            </a:r>
            <a:r>
              <a:rPr lang="ko-KR" altLang="en-US" dirty="0"/>
              <a:t>로 데이터 보여주기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B0E062-2FA7-11B3-9C86-93F14DBEF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82" y="1521703"/>
            <a:ext cx="3477110" cy="638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C363AF-1667-101A-E033-9EDF790C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277" y="4007284"/>
            <a:ext cx="232442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91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ko-KR" altLang="en-US" dirty="0"/>
              <a:t>데이터베이스 다루기</a:t>
            </a:r>
            <a:endParaRPr lang="en-US" altLang="ko-KR" dirty="0"/>
          </a:p>
          <a:p>
            <a:pPr lvl="3"/>
            <a:r>
              <a:rPr lang="en-US" altLang="ko-KR" dirty="0"/>
              <a:t>&gt;&gt;&gt; burger = </a:t>
            </a:r>
            <a:r>
              <a:rPr lang="en-US" altLang="ko-KR" dirty="0" err="1"/>
              <a:t>Burger.objects.get</a:t>
            </a:r>
            <a:r>
              <a:rPr lang="en-US" altLang="ko-KR" dirty="0"/>
              <a:t>(name=‘</a:t>
            </a:r>
            <a:r>
              <a:rPr lang="ko-KR" altLang="en-US" dirty="0" err="1"/>
              <a:t>더블와퍼</a:t>
            </a:r>
            <a:r>
              <a:rPr lang="en-US" altLang="ko-KR" dirty="0"/>
              <a:t>’)</a:t>
            </a:r>
          </a:p>
          <a:p>
            <a:pPr lvl="3"/>
            <a:r>
              <a:rPr lang="en-US" altLang="ko-KR" dirty="0"/>
              <a:t>&gt;&gt;&gt; burger.id</a:t>
            </a:r>
          </a:p>
          <a:p>
            <a:pPr marL="702000" lvl="3" indent="0">
              <a:buNone/>
            </a:pPr>
            <a:r>
              <a:rPr lang="en-US" altLang="ko-KR" dirty="0"/>
              <a:t>	1</a:t>
            </a:r>
          </a:p>
          <a:p>
            <a:pPr lvl="3"/>
            <a:r>
              <a:rPr lang="en-US" altLang="ko-KR" dirty="0"/>
              <a:t>&gt;&gt;&gt; burger.name</a:t>
            </a:r>
          </a:p>
          <a:p>
            <a:pPr marL="702000" lvl="3" indent="0">
              <a:buNone/>
            </a:pPr>
            <a:r>
              <a:rPr lang="en-US" altLang="ko-KR" dirty="0"/>
              <a:t>	‘</a:t>
            </a:r>
            <a:r>
              <a:rPr lang="ko-KR" altLang="en-US" dirty="0" err="1"/>
              <a:t>더블와퍼</a:t>
            </a:r>
            <a:r>
              <a:rPr lang="en-US" altLang="ko-KR" dirty="0"/>
              <a:t>’</a:t>
            </a:r>
          </a:p>
          <a:p>
            <a:pPr lvl="3"/>
            <a:r>
              <a:rPr lang="en-US" altLang="ko-KR" dirty="0"/>
              <a:t>&gt;&gt;&gt; </a:t>
            </a:r>
            <a:r>
              <a:rPr lang="en-US" altLang="ko-KR" dirty="0" err="1"/>
              <a:t>burger.price</a:t>
            </a:r>
            <a:endParaRPr lang="en-US" altLang="ko-KR" dirty="0"/>
          </a:p>
          <a:p>
            <a:pPr marL="702000" lvl="3" indent="0">
              <a:buNone/>
            </a:pPr>
            <a:r>
              <a:rPr lang="en-US" altLang="ko-KR" dirty="0"/>
              <a:t>	9600</a:t>
            </a:r>
          </a:p>
          <a:p>
            <a:pPr lvl="3"/>
            <a:r>
              <a:rPr lang="en-US" altLang="ko-KR" dirty="0"/>
              <a:t>&gt;&gt;&gt; </a:t>
            </a:r>
            <a:r>
              <a:rPr lang="en-US" altLang="ko-KR" dirty="0" err="1"/>
              <a:t>burger.calories</a:t>
            </a:r>
            <a:endParaRPr lang="en-US" altLang="ko-KR" dirty="0"/>
          </a:p>
          <a:p>
            <a:pPr marL="702000" lvl="3" indent="0">
              <a:buNone/>
            </a:pPr>
            <a:r>
              <a:rPr lang="en-US" altLang="ko-KR" dirty="0"/>
              <a:t>	842</a:t>
            </a:r>
          </a:p>
          <a:p>
            <a:pPr lvl="3"/>
            <a:r>
              <a:rPr lang="en-US" altLang="ko-KR" dirty="0"/>
              <a:t>&gt;&gt;&gt; burgers = </a:t>
            </a:r>
            <a:r>
              <a:rPr lang="en-US" altLang="ko-KR" dirty="0" err="1"/>
              <a:t>Burger.objects.filter</a:t>
            </a:r>
            <a:r>
              <a:rPr lang="en-US" altLang="ko-KR" dirty="0"/>
              <a:t>(name__</a:t>
            </a:r>
            <a:r>
              <a:rPr lang="en-US" altLang="ko-KR" dirty="0" err="1"/>
              <a:t>endswidth</a:t>
            </a:r>
            <a:r>
              <a:rPr lang="en-US" altLang="ko-KR" dirty="0"/>
              <a:t>=‘</a:t>
            </a:r>
            <a:r>
              <a:rPr lang="ko-KR" altLang="en-US" dirty="0" err="1"/>
              <a:t>와퍼</a:t>
            </a:r>
            <a:r>
              <a:rPr lang="en-US" altLang="ko-KR" dirty="0"/>
              <a:t>’)</a:t>
            </a:r>
          </a:p>
          <a:p>
            <a:pPr lvl="3"/>
            <a:r>
              <a:rPr lang="en-US" altLang="ko-KR" dirty="0"/>
              <a:t>&gt;&gt;&gt; burgers</a:t>
            </a:r>
          </a:p>
          <a:p>
            <a:pPr marL="702000" lvl="3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QuerySet</a:t>
            </a:r>
            <a:r>
              <a:rPr lang="en-US" altLang="ko-KR" dirty="0"/>
              <a:t> [&lt;Burger: </a:t>
            </a:r>
            <a:r>
              <a:rPr lang="ko-KR" altLang="en-US" dirty="0" err="1"/>
              <a:t>더블와퍼</a:t>
            </a:r>
            <a:r>
              <a:rPr lang="en-US" altLang="ko-KR" dirty="0"/>
              <a:t>&gt;, &lt;Burger: </a:t>
            </a:r>
            <a:r>
              <a:rPr lang="ko-KR" altLang="en-US" dirty="0" err="1"/>
              <a:t>통새우와퍼</a:t>
            </a:r>
            <a:r>
              <a:rPr lang="en-US" altLang="ko-KR" dirty="0"/>
              <a:t>&gt;]&gt;</a:t>
            </a:r>
          </a:p>
          <a:p>
            <a:pPr lvl="3"/>
            <a:r>
              <a:rPr lang="en-US" altLang="ko-KR" dirty="0"/>
              <a:t>&gt;&gt;&gt; type(burgers)</a:t>
            </a:r>
          </a:p>
          <a:p>
            <a:pPr marL="702000" lvl="3" indent="0">
              <a:buNone/>
            </a:pPr>
            <a:r>
              <a:rPr lang="en-US" altLang="ko-KR" dirty="0"/>
              <a:t>	&lt;class '</a:t>
            </a:r>
            <a:r>
              <a:rPr lang="en-US" altLang="ko-KR" dirty="0" err="1"/>
              <a:t>django.db.models.query.QuerySet</a:t>
            </a:r>
            <a:r>
              <a:rPr lang="en-US" altLang="ko-KR" dirty="0"/>
              <a:t>’&gt;</a:t>
            </a:r>
          </a:p>
          <a:p>
            <a:pPr lvl="4"/>
            <a:r>
              <a:rPr lang="en-US" altLang="ko-KR" dirty="0" err="1"/>
              <a:t>QuerySet</a:t>
            </a:r>
            <a:r>
              <a:rPr lang="en-US" altLang="ko-KR" dirty="0"/>
              <a:t> </a:t>
            </a:r>
          </a:p>
          <a:p>
            <a:pPr marL="702000" lvl="3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Ch06 – Django</a:t>
            </a:r>
            <a:r>
              <a:rPr lang="ko-KR" altLang="en-US" dirty="0"/>
              <a:t>로 데이터 보여주기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C363AF-1667-101A-E033-9EDF790CF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606" y="636473"/>
            <a:ext cx="232442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5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FE86-204B-42D7-A6A2-902432BA6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177" y="1052300"/>
            <a:ext cx="10804406" cy="1396537"/>
          </a:xfrm>
        </p:spPr>
        <p:txBody>
          <a:bodyPr>
            <a:normAutofit/>
          </a:bodyPr>
          <a:lstStyle/>
          <a:p>
            <a:r>
              <a:rPr lang="en-US" altLang="ko-KR" dirty="0"/>
              <a:t>Django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7E79A3-F9E9-4970-BF0B-355F88C83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921" y="4369253"/>
            <a:ext cx="8640233" cy="156454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김 성 필</a:t>
            </a:r>
          </a:p>
        </p:txBody>
      </p:sp>
    </p:spTree>
    <p:extLst>
      <p:ext uri="{BB962C8B-B14F-4D97-AF65-F5344CB8AC3E}">
        <p14:creationId xmlns:p14="http://schemas.microsoft.com/office/powerpoint/2010/main" val="1382748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ko-KR" altLang="en-US" dirty="0"/>
              <a:t>데이터베이스 다루기</a:t>
            </a:r>
            <a:endParaRPr lang="en-US" altLang="ko-KR" dirty="0"/>
          </a:p>
          <a:p>
            <a:pPr lvl="3"/>
            <a:r>
              <a:rPr lang="en-US" altLang="ko-KR" dirty="0"/>
              <a:t>&gt;&gt;&gt; type(burgers)</a:t>
            </a:r>
          </a:p>
          <a:p>
            <a:pPr marL="702000" lvl="3" indent="0">
              <a:buNone/>
            </a:pPr>
            <a:r>
              <a:rPr lang="en-US" altLang="ko-KR" dirty="0"/>
              <a:t>	&lt;class '</a:t>
            </a:r>
            <a:r>
              <a:rPr lang="en-US" altLang="ko-KR" dirty="0" err="1"/>
              <a:t>django.db.models.query.QuerySet</a:t>
            </a:r>
            <a:r>
              <a:rPr lang="en-US" altLang="ko-KR" dirty="0"/>
              <a:t>’&gt;</a:t>
            </a:r>
          </a:p>
          <a:p>
            <a:pPr lvl="4"/>
            <a:r>
              <a:rPr lang="en-US" altLang="ko-KR" dirty="0" err="1"/>
              <a:t>QuerySet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&gt;&gt;&gt;</a:t>
            </a:r>
            <a:r>
              <a:rPr lang="ko-KR" altLang="en-US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(burgers)</a:t>
            </a:r>
          </a:p>
          <a:p>
            <a:pPr marL="914400" lvl="4" indent="0">
              <a:buNone/>
            </a:pPr>
            <a:r>
              <a:rPr lang="en-US" altLang="ko-KR" dirty="0"/>
              <a:t>2</a:t>
            </a:r>
          </a:p>
          <a:p>
            <a:pPr lvl="3"/>
            <a:r>
              <a:rPr lang="en-US" altLang="ko-KR" dirty="0"/>
              <a:t>&gt;&gt;&gt; burgers[0]</a:t>
            </a:r>
          </a:p>
          <a:p>
            <a:pPr marL="702000" lvl="3" indent="0">
              <a:buNone/>
            </a:pPr>
            <a:r>
              <a:rPr lang="en-US" altLang="ko-KR" dirty="0"/>
              <a:t>	&lt;Burger: </a:t>
            </a:r>
            <a:r>
              <a:rPr lang="ko-KR" altLang="en-US" dirty="0" err="1"/>
              <a:t>더블와퍼</a:t>
            </a:r>
            <a:r>
              <a:rPr lang="en-US" altLang="ko-KR" dirty="0"/>
              <a:t>&gt;</a:t>
            </a:r>
          </a:p>
          <a:p>
            <a:pPr lvl="3"/>
            <a:r>
              <a:rPr lang="en-US" altLang="ko-KR" dirty="0"/>
              <a:t>&gt;&gt;&gt; burgers[1]</a:t>
            </a:r>
          </a:p>
          <a:p>
            <a:pPr marL="702000" lvl="3" indent="0">
              <a:buNone/>
            </a:pPr>
            <a:r>
              <a:rPr lang="en-US" altLang="ko-KR" dirty="0"/>
              <a:t>	&lt;Burger: </a:t>
            </a:r>
            <a:r>
              <a:rPr lang="ko-KR" altLang="en-US" dirty="0" err="1"/>
              <a:t>통새우와퍼</a:t>
            </a:r>
            <a:r>
              <a:rPr lang="en-US" altLang="ko-KR" dirty="0"/>
              <a:t>&gt;</a:t>
            </a:r>
          </a:p>
          <a:p>
            <a:pPr marL="702000" lvl="3" indent="0">
              <a:buNone/>
            </a:pPr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Ch06 – Django</a:t>
            </a:r>
            <a:r>
              <a:rPr lang="ko-KR" altLang="en-US" dirty="0"/>
              <a:t>로 데이터 보여주기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C363AF-1667-101A-E033-9EDF790CF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606" y="636473"/>
            <a:ext cx="2324424" cy="1095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93C74-60F7-61D3-0F73-790253E3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632351"/>
            <a:ext cx="397247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39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en-US" altLang="ko-KR" dirty="0"/>
              <a:t>View</a:t>
            </a:r>
            <a:r>
              <a:rPr lang="ko-KR" altLang="en-US" dirty="0"/>
              <a:t>에서 데이터 다루기</a:t>
            </a:r>
            <a:endParaRPr lang="en-US" altLang="ko-KR" dirty="0"/>
          </a:p>
          <a:p>
            <a:pPr lvl="1"/>
            <a:r>
              <a:rPr lang="en-US" altLang="ko-KR" dirty="0"/>
              <a:t>View </a:t>
            </a:r>
            <a:r>
              <a:rPr lang="ko-KR" altLang="en-US" dirty="0"/>
              <a:t>함수에서 데이터 가져오기</a:t>
            </a:r>
            <a:r>
              <a:rPr lang="en-US" altLang="ko-KR" dirty="0"/>
              <a:t>	</a:t>
            </a:r>
          </a:p>
          <a:p>
            <a:pPr lvl="2"/>
            <a:r>
              <a:rPr lang="en-US" altLang="ko-KR" dirty="0"/>
              <a:t>config/views.py</a:t>
            </a:r>
            <a:r>
              <a:rPr lang="ko-KR" altLang="en-US" dirty="0"/>
              <a:t> 파일을 아래와 같이 수정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터미널 창에서 서버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/>
            <a:r>
              <a:rPr lang="ko-KR" altLang="en-US" dirty="0"/>
              <a:t>브라우저에서 서버에 접속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http://localhost:8000/burgers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터미널 창의 출력 결과 확인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</a:p>
          <a:p>
            <a:pPr lvl="2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URL(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http://localhost:8000/burgers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로 접속했을 때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../config/views.py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가 실행되는 이유는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3"/>
            <a:r>
              <a:rPr lang="en-US" altLang="ko-KR" dirty="0"/>
              <a:t>../config/urls.py </a:t>
            </a:r>
            <a:r>
              <a:rPr lang="ko-KR" altLang="en-US" dirty="0"/>
              <a:t>파일을 확인 하세요</a:t>
            </a:r>
            <a:r>
              <a:rPr lang="en-US" altLang="ko-KR" dirty="0"/>
              <a:t>.</a:t>
            </a:r>
          </a:p>
          <a:p>
            <a:pPr marL="702000" lvl="3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Ch06 – Django</a:t>
            </a:r>
            <a:r>
              <a:rPr lang="ko-KR" altLang="en-US" dirty="0"/>
              <a:t>로 데이터 보여주기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F88B57-CAE9-9D00-63E0-DA62AC2C87E8}"/>
              </a:ext>
            </a:extLst>
          </p:cNvPr>
          <p:cNvSpPr/>
          <p:nvPr/>
        </p:nvSpPr>
        <p:spPr>
          <a:xfrm>
            <a:off x="892051" y="1799838"/>
            <a:ext cx="5229026" cy="237626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django.shortcuts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highlight>
                  <a:srgbClr val="0000FF"/>
                </a:highlight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burgers.models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highlight>
                  <a:srgbClr val="0000FF"/>
                </a:highlight>
                <a:latin typeface="JetBrains Mono"/>
              </a:rPr>
              <a:t>import  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Burger</a:t>
            </a:r>
          </a:p>
          <a:p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400" dirty="0"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'main.html'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400" dirty="0" err="1">
                <a:solidFill>
                  <a:srgbClr val="56A8F5"/>
                </a:solidFill>
                <a:effectLst/>
                <a:latin typeface="JetBrains Mono"/>
              </a:rPr>
              <a:t>burger_list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00"/>
                </a:highlight>
                <a:latin typeface="JetBrains Mono"/>
              </a:rPr>
              <a:t> 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burgers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Burger.objects.all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()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8888C6"/>
                </a:solidFill>
                <a:effectLst/>
                <a:highlight>
                  <a:srgbClr val="0000FF"/>
                </a:highlight>
                <a:latin typeface="JetBrains Mono"/>
              </a:rPr>
              <a:t>print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(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0000FF"/>
                </a:highlight>
                <a:latin typeface="JetBrains Mono"/>
              </a:rPr>
              <a:t>'</a:t>
            </a:r>
            <a:r>
              <a:rPr lang="ko-KR" altLang="en-US" sz="1400" dirty="0">
                <a:solidFill>
                  <a:srgbClr val="6AAB73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전체 햄버거 목록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0000FF"/>
                </a:highlight>
                <a:latin typeface="JetBrains Mono"/>
              </a:rPr>
              <a:t>:'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, burgers)</a:t>
            </a:r>
            <a:b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'burger_list.html'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9C1917-6A48-4AE1-3EA7-F1532473DB8C}"/>
              </a:ext>
            </a:extLst>
          </p:cNvPr>
          <p:cNvSpPr/>
          <p:nvPr/>
        </p:nvSpPr>
        <p:spPr>
          <a:xfrm>
            <a:off x="892051" y="1608372"/>
            <a:ext cx="5229026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config/wiews.py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2B9756-BA68-C12F-3C36-7F3DBCA7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97" y="4965197"/>
            <a:ext cx="735432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08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en-US" altLang="ko-KR" dirty="0"/>
              <a:t>Quiz 	</a:t>
            </a:r>
          </a:p>
          <a:p>
            <a:pPr lvl="2"/>
            <a:r>
              <a:rPr lang="en-US" altLang="ko-KR" dirty="0"/>
              <a:t>config/views.py</a:t>
            </a:r>
            <a:r>
              <a:rPr lang="ko-KR" altLang="en-US" dirty="0"/>
              <a:t> 파일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코드가 위와 같이 변경되었다면 어떤 결과가 예상되는가</a:t>
            </a:r>
            <a:r>
              <a:rPr lang="en-US" altLang="ko-KR" dirty="0"/>
              <a:t>?</a:t>
            </a:r>
          </a:p>
          <a:p>
            <a:pPr marL="702000" lvl="3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Ch06 – Django</a:t>
            </a:r>
            <a:r>
              <a:rPr lang="ko-KR" altLang="en-US" dirty="0"/>
              <a:t>로 데이터 보여주기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F88B57-CAE9-9D00-63E0-DA62AC2C87E8}"/>
              </a:ext>
            </a:extLst>
          </p:cNvPr>
          <p:cNvSpPr/>
          <p:nvPr/>
        </p:nvSpPr>
        <p:spPr>
          <a:xfrm>
            <a:off x="892051" y="1415329"/>
            <a:ext cx="5229026" cy="237626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django.shortcuts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burgers.models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Burger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400" dirty="0"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'main.html'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400" dirty="0" err="1">
                <a:solidFill>
                  <a:srgbClr val="56A8F5"/>
                </a:solidFill>
                <a:effectLst/>
                <a:latin typeface="JetBrains Mono"/>
              </a:rPr>
              <a:t>burger_list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burgers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Burger.objects.all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highlight>
                  <a:srgbClr val="0000FF"/>
                </a:highlight>
                <a:latin typeface="JetBrains Mono"/>
              </a:rPr>
              <a:t>for 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burger </a:t>
            </a:r>
            <a:r>
              <a:rPr lang="en-US" altLang="ko-KR" sz="1400" dirty="0">
                <a:solidFill>
                  <a:srgbClr val="CF8E6D"/>
                </a:solidFill>
                <a:effectLst/>
                <a:highlight>
                  <a:srgbClr val="0000FF"/>
                </a:highlight>
                <a:latin typeface="JetBrains Mono"/>
              </a:rPr>
              <a:t>in 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burgers: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400" dirty="0">
                <a:solidFill>
                  <a:srgbClr val="8888C6"/>
                </a:solidFill>
                <a:effectLst/>
                <a:highlight>
                  <a:srgbClr val="0000FF"/>
                </a:highlight>
                <a:latin typeface="JetBrains Mono"/>
              </a:rPr>
              <a:t>print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(burger.name)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'burger_list.html'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9C1917-6A48-4AE1-3EA7-F1532473DB8C}"/>
              </a:ext>
            </a:extLst>
          </p:cNvPr>
          <p:cNvSpPr/>
          <p:nvPr/>
        </p:nvSpPr>
        <p:spPr>
          <a:xfrm>
            <a:off x="892051" y="1223863"/>
            <a:ext cx="5229026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config/wiews.py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5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en-US" altLang="ko-KR" dirty="0"/>
              <a:t>View</a:t>
            </a:r>
            <a:r>
              <a:rPr lang="ko-KR" altLang="en-US" dirty="0"/>
              <a:t>에서 데이터 다루기</a:t>
            </a:r>
            <a:endParaRPr lang="en-US" altLang="ko-KR" dirty="0"/>
          </a:p>
          <a:p>
            <a:pPr lvl="1"/>
            <a:r>
              <a:rPr lang="ko-KR" altLang="en-US" dirty="0"/>
              <a:t>가져온 데이터를 </a:t>
            </a:r>
            <a:r>
              <a:rPr lang="en-US" altLang="ko-KR" dirty="0"/>
              <a:t>Template</a:t>
            </a:r>
            <a:r>
              <a:rPr lang="ko-KR" altLang="en-US" dirty="0"/>
              <a:t>으로 전달하기</a:t>
            </a:r>
            <a:r>
              <a:rPr lang="en-US" altLang="ko-KR" dirty="0"/>
              <a:t>	</a:t>
            </a:r>
          </a:p>
          <a:p>
            <a:pPr lvl="2"/>
            <a:r>
              <a:rPr lang="en-US" altLang="ko-KR" dirty="0"/>
              <a:t>config/views.py</a:t>
            </a:r>
            <a:r>
              <a:rPr lang="ko-KR" altLang="en-US" dirty="0"/>
              <a:t> 파일의 </a:t>
            </a:r>
            <a:r>
              <a:rPr lang="en-US" altLang="ko-KR" dirty="0" err="1"/>
              <a:t>burger_list</a:t>
            </a:r>
            <a:r>
              <a:rPr lang="en-US" altLang="ko-KR" dirty="0"/>
              <a:t>()</a:t>
            </a:r>
            <a:r>
              <a:rPr lang="ko-KR" altLang="en-US" dirty="0"/>
              <a:t>를 아래와 같이 수정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Model</a:t>
            </a:r>
            <a:r>
              <a:rPr lang="ko-KR" altLang="en-US" dirty="0"/>
              <a:t>로부터 가져온 데이터를 </a:t>
            </a:r>
            <a:r>
              <a:rPr lang="en-US" altLang="ko-KR" dirty="0"/>
              <a:t>Template</a:t>
            </a:r>
            <a:r>
              <a:rPr lang="ko-KR" altLang="en-US" dirty="0"/>
              <a:t>로 전달할 때는 파이썬 </a:t>
            </a:r>
            <a:r>
              <a:rPr lang="en-US" altLang="ko-KR" dirty="0"/>
              <a:t>dictionary </a:t>
            </a:r>
            <a:r>
              <a:rPr lang="ko-KR" altLang="en-US" dirty="0"/>
              <a:t>객체를 사용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Dictionary </a:t>
            </a:r>
            <a:r>
              <a:rPr lang="ko-KR" altLang="en-US" dirty="0"/>
              <a:t>객체 이름은 </a:t>
            </a:r>
            <a:r>
              <a:rPr lang="en-US" altLang="ko-KR" dirty="0"/>
              <a:t>‘context’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4"/>
            <a:r>
              <a:rPr lang="en-US" altLang="ko-KR" dirty="0"/>
              <a:t>Dictionary </a:t>
            </a:r>
            <a:r>
              <a:rPr lang="ko-KR" altLang="en-US" dirty="0"/>
              <a:t>형 데이터 </a:t>
            </a:r>
            <a:r>
              <a:rPr lang="en-US" altLang="ko-KR" dirty="0"/>
              <a:t>context</a:t>
            </a:r>
            <a:r>
              <a:rPr lang="ko-KR" altLang="en-US" dirty="0"/>
              <a:t>는 </a:t>
            </a:r>
            <a:r>
              <a:rPr lang="en-US" altLang="ko-KR" dirty="0"/>
              <a:t>‘burgers’</a:t>
            </a:r>
            <a:r>
              <a:rPr lang="ko-KR" altLang="en-US" dirty="0"/>
              <a:t>라는 </a:t>
            </a:r>
            <a:r>
              <a:rPr lang="en-US" altLang="ko-KR" dirty="0"/>
              <a:t>Key</a:t>
            </a:r>
            <a:r>
              <a:rPr lang="ko-KR" altLang="en-US" dirty="0"/>
              <a:t>에 </a:t>
            </a:r>
            <a:r>
              <a:rPr lang="en-US" altLang="ko-KR" dirty="0" err="1"/>
              <a:t>QuerySet</a:t>
            </a:r>
            <a:r>
              <a:rPr lang="en-US" altLang="ko-KR" dirty="0"/>
              <a:t> </a:t>
            </a:r>
            <a:r>
              <a:rPr lang="ko-KR" altLang="en-US" dirty="0"/>
              <a:t>객체 형인 </a:t>
            </a:r>
            <a:r>
              <a:rPr lang="en-US" altLang="ko-KR" dirty="0"/>
              <a:t>burgers</a:t>
            </a:r>
            <a:r>
              <a:rPr lang="ko-KR" altLang="en-US" dirty="0"/>
              <a:t>란 </a:t>
            </a:r>
            <a:r>
              <a:rPr lang="en-US" altLang="ko-KR" dirty="0"/>
              <a:t>Value</a:t>
            </a:r>
            <a:r>
              <a:rPr lang="ko-KR" altLang="en-US" dirty="0"/>
              <a:t>를 갖는다</a:t>
            </a:r>
            <a:endParaRPr lang="en-US" altLang="ko-KR" dirty="0"/>
          </a:p>
          <a:p>
            <a:pPr lvl="3"/>
            <a:r>
              <a:rPr lang="en-US" altLang="ko-KR" dirty="0"/>
              <a:t>render( ) </a:t>
            </a:r>
            <a:r>
              <a:rPr lang="ko-KR" altLang="en-US" dirty="0"/>
              <a:t>함수의 세 번째 인수는 </a:t>
            </a:r>
            <a:r>
              <a:rPr lang="en-US" altLang="ko-KR" dirty="0"/>
              <a:t>Template</a:t>
            </a:r>
            <a:r>
              <a:rPr lang="ko-KR" altLang="en-US" dirty="0"/>
              <a:t>에 전달해 줄 </a:t>
            </a:r>
            <a:r>
              <a:rPr lang="en-US" altLang="ko-KR" dirty="0"/>
              <a:t>dictionary </a:t>
            </a:r>
            <a:r>
              <a:rPr lang="ko-KR" altLang="en-US" dirty="0"/>
              <a:t>형 객체이어야 함</a:t>
            </a:r>
            <a:endParaRPr lang="en-US" altLang="ko-KR" dirty="0"/>
          </a:p>
          <a:p>
            <a:pPr lvl="3"/>
            <a:r>
              <a:rPr lang="en-US" altLang="ko-KR" dirty="0"/>
              <a:t>render() </a:t>
            </a:r>
            <a:r>
              <a:rPr lang="ko-KR" altLang="en-US" dirty="0"/>
              <a:t>함수는 넘겨 받은 </a:t>
            </a:r>
            <a:r>
              <a:rPr lang="en-US" altLang="ko-KR" dirty="0"/>
              <a:t>dictionary </a:t>
            </a:r>
            <a:r>
              <a:rPr lang="ko-KR" altLang="en-US" dirty="0"/>
              <a:t>형 객체를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en-US" altLang="ko-KR" dirty="0"/>
              <a:t>‘burger_list.html’ </a:t>
            </a:r>
            <a:r>
              <a:rPr lang="ko-KR" altLang="en-US" dirty="0"/>
              <a:t>파일을 해석</a:t>
            </a:r>
            <a:r>
              <a:rPr lang="en-US" altLang="ko-KR" dirty="0"/>
              <a:t>(</a:t>
            </a:r>
            <a:r>
              <a:rPr lang="ko-KR" altLang="en-US" dirty="0"/>
              <a:t>완성</a:t>
            </a:r>
            <a:r>
              <a:rPr lang="en-US" altLang="ko-KR" dirty="0"/>
              <a:t>)</a:t>
            </a:r>
            <a:r>
              <a:rPr lang="ko-KR" altLang="en-US" dirty="0"/>
              <a:t>하여 반환함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전달된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dictonary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형 데이터는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Template(burger_list.html)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에서 어떻게 사용되나요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marL="702000" lvl="3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Ch06 – Django</a:t>
            </a:r>
            <a:r>
              <a:rPr lang="ko-KR" altLang="en-US" dirty="0"/>
              <a:t>로 데이터 보여주기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F88B57-CAE9-9D00-63E0-DA62AC2C87E8}"/>
              </a:ext>
            </a:extLst>
          </p:cNvPr>
          <p:cNvSpPr/>
          <p:nvPr/>
        </p:nvSpPr>
        <p:spPr>
          <a:xfrm>
            <a:off x="892051" y="1799838"/>
            <a:ext cx="5229026" cy="208832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800" dirty="0" err="1">
                <a:solidFill>
                  <a:srgbClr val="56A8F5"/>
                </a:solidFill>
                <a:effectLst/>
                <a:latin typeface="JetBrains Mono"/>
              </a:rPr>
              <a:t>burger_list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  <a:t>    burgers = 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JetBrains Mono"/>
              </a:rPr>
              <a:t>Burger.objects.all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8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context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  <a:t> = {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8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800" dirty="0" err="1">
                <a:solidFill>
                  <a:srgbClr val="6AAB73"/>
                </a:solidFill>
                <a:effectLst/>
                <a:latin typeface="JetBrains Mono"/>
              </a:rPr>
              <a:t>burgers'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JetBrains Mono"/>
              </a:rPr>
              <a:t>:burgers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8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lang="en-US" altLang="ko-KR" sz="1800" dirty="0">
                <a:solidFill>
                  <a:srgbClr val="6AAB73"/>
                </a:solidFill>
                <a:effectLst/>
                <a:latin typeface="JetBrains Mono"/>
              </a:rPr>
              <a:t>'burger_list.html'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altLang="ko-KR" sz="18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context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9C1917-6A48-4AE1-3EA7-F1532473DB8C}"/>
              </a:ext>
            </a:extLst>
          </p:cNvPr>
          <p:cNvSpPr/>
          <p:nvPr/>
        </p:nvSpPr>
        <p:spPr>
          <a:xfrm>
            <a:off x="892051" y="1608372"/>
            <a:ext cx="5229026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config/wiews.py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09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0979353" cy="2733946"/>
          </a:xfrm>
        </p:spPr>
        <p:txBody>
          <a:bodyPr/>
          <a:lstStyle/>
          <a:p>
            <a:r>
              <a:rPr lang="en-US" altLang="ko-KR" dirty="0"/>
              <a:t>Template</a:t>
            </a:r>
            <a:r>
              <a:rPr lang="ko-KR" altLang="en-US" dirty="0"/>
              <a:t>에서 데이터 다루기</a:t>
            </a:r>
            <a:endParaRPr lang="en-US" altLang="ko-KR" dirty="0"/>
          </a:p>
          <a:p>
            <a:pPr lvl="2"/>
            <a:r>
              <a:rPr lang="en-US" altLang="ko-KR" dirty="0"/>
              <a:t>render() </a:t>
            </a:r>
            <a:r>
              <a:rPr lang="ko-KR" altLang="en-US" dirty="0"/>
              <a:t>함수는 </a:t>
            </a:r>
            <a:r>
              <a:rPr lang="en-US" altLang="ko-KR" dirty="0"/>
              <a:t>View</a:t>
            </a:r>
            <a:r>
              <a:rPr lang="ko-KR" altLang="en-US" dirty="0"/>
              <a:t>가 전달한 데이터를 사용하여 동적인 </a:t>
            </a:r>
            <a:r>
              <a:rPr lang="en-US" altLang="ko-KR" dirty="0"/>
              <a:t>HTML </a:t>
            </a:r>
            <a:r>
              <a:rPr lang="ko-KR" altLang="en-US" dirty="0"/>
              <a:t>문서를 생성</a:t>
            </a:r>
            <a:endParaRPr lang="en-US" altLang="ko-KR" dirty="0"/>
          </a:p>
          <a:p>
            <a:pPr lvl="2"/>
            <a:r>
              <a:rPr lang="ko-KR" altLang="en-US" dirty="0"/>
              <a:t>생성된 </a:t>
            </a:r>
            <a:r>
              <a:rPr lang="en-US" altLang="ko-KR" dirty="0"/>
              <a:t>HTML </a:t>
            </a:r>
            <a:r>
              <a:rPr lang="ko-KR" altLang="en-US" dirty="0"/>
              <a:t>문서는 </a:t>
            </a:r>
            <a:r>
              <a:rPr lang="en-US" altLang="ko-KR" dirty="0"/>
              <a:t>view </a:t>
            </a:r>
            <a:r>
              <a:rPr lang="ko-KR" altLang="en-US" dirty="0"/>
              <a:t>함수로 반환되면 </a:t>
            </a:r>
            <a:r>
              <a:rPr lang="en-US" altLang="ko-KR" dirty="0"/>
              <a:t>view </a:t>
            </a:r>
            <a:r>
              <a:rPr lang="ko-KR" altLang="en-US" dirty="0"/>
              <a:t>함수는 이러한 문서를 클라이언트에 반환함</a:t>
            </a:r>
            <a:endParaRPr lang="en-US" altLang="ko-KR" dirty="0"/>
          </a:p>
          <a:p>
            <a:pPr lvl="2"/>
            <a:r>
              <a:rPr lang="ko-KR" altLang="en-US" dirty="0"/>
              <a:t>코드 수정 후 브라우저로 접속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http://localhost:8000/burgers/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View </a:t>
            </a:r>
            <a:r>
              <a:rPr lang="ko-KR" altLang="en-US" dirty="0"/>
              <a:t>함수에서 </a:t>
            </a:r>
            <a:r>
              <a:rPr lang="en-US" altLang="ko-KR" dirty="0"/>
              <a:t>render()</a:t>
            </a:r>
            <a:r>
              <a:rPr lang="ko-KR" altLang="en-US" dirty="0"/>
              <a:t>로 전달한 </a:t>
            </a:r>
            <a:r>
              <a:rPr lang="en-US" altLang="ko-KR" dirty="0"/>
              <a:t>dictionary </a:t>
            </a:r>
            <a:r>
              <a:rPr lang="ko-KR" altLang="en-US" dirty="0"/>
              <a:t>형 데이터 </a:t>
            </a:r>
            <a:r>
              <a:rPr lang="en-US" altLang="ko-KR" dirty="0"/>
              <a:t>context</a:t>
            </a:r>
            <a:r>
              <a:rPr lang="ko-KR" altLang="en-US" dirty="0"/>
              <a:t>에는 </a:t>
            </a:r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en-US" altLang="ko-KR" dirty="0"/>
              <a:t>‘burgers’</a:t>
            </a:r>
            <a:r>
              <a:rPr lang="ko-KR" altLang="en-US" dirty="0"/>
              <a:t>이고 </a:t>
            </a:r>
            <a:r>
              <a:rPr lang="en-US" altLang="ko-KR" dirty="0"/>
              <a:t>Value</a:t>
            </a:r>
            <a:r>
              <a:rPr lang="ko-KR" altLang="en-US" dirty="0"/>
              <a:t>는 </a:t>
            </a:r>
            <a:r>
              <a:rPr lang="en-US" altLang="ko-KR" dirty="0" err="1"/>
              <a:t>QuerySet</a:t>
            </a:r>
            <a:r>
              <a:rPr lang="en-US" altLang="ko-KR" dirty="0"/>
              <a:t> </a:t>
            </a:r>
            <a:r>
              <a:rPr lang="ko-KR" altLang="en-US" dirty="0"/>
              <a:t>형 데이터였음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이 </a:t>
            </a:r>
            <a:r>
              <a:rPr lang="en-US" altLang="ko-KR" dirty="0"/>
              <a:t>dictionary </a:t>
            </a:r>
            <a:r>
              <a:rPr lang="ko-KR" altLang="en-US" dirty="0"/>
              <a:t>형 데이터의 </a:t>
            </a:r>
            <a:r>
              <a:rPr lang="en-US" altLang="ko-KR" dirty="0"/>
              <a:t>Key</a:t>
            </a:r>
            <a:r>
              <a:rPr lang="ko-KR" altLang="en-US" dirty="0"/>
              <a:t>인 </a:t>
            </a:r>
            <a:r>
              <a:rPr lang="en-US" altLang="ko-KR" dirty="0"/>
              <a:t>‘burgers’</a:t>
            </a:r>
            <a:r>
              <a:rPr lang="ko-KR" altLang="en-US" dirty="0"/>
              <a:t>는 </a:t>
            </a:r>
            <a:r>
              <a:rPr lang="en-US" altLang="ko-KR" dirty="0"/>
              <a:t>Template</a:t>
            </a:r>
            <a:r>
              <a:rPr lang="ko-KR" altLang="en-US" dirty="0"/>
              <a:t>에서 변수가 됨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render() </a:t>
            </a:r>
            <a:r>
              <a:rPr lang="ko-KR" altLang="en-US" dirty="0"/>
              <a:t>함수는 </a:t>
            </a:r>
            <a:endParaRPr lang="en-US" altLang="ko-KR" dirty="0"/>
          </a:p>
          <a:p>
            <a:pPr lvl="4"/>
            <a:r>
              <a:rPr lang="en-US" altLang="ko-KR" dirty="0"/>
              <a:t>Template(burger_list.html)</a:t>
            </a:r>
            <a:r>
              <a:rPr lang="ko-KR" altLang="en-US" dirty="0"/>
              <a:t>에서 변수와 코드를 구분하기 위해 </a:t>
            </a:r>
            <a:r>
              <a:rPr lang="en-US" altLang="ko-KR" dirty="0"/>
              <a:t>{{ }} </a:t>
            </a:r>
            <a:r>
              <a:rPr lang="ko-KR" altLang="en-US" dirty="0"/>
              <a:t>기호를 사용함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Template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00B050"/>
                </a:solidFill>
              </a:rPr>
              <a:t>{{</a:t>
            </a: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en-US" altLang="ko-KR" dirty="0">
                <a:solidFill>
                  <a:srgbClr val="00B050"/>
                </a:solidFill>
              </a:rPr>
              <a:t>}}</a:t>
            </a:r>
            <a:r>
              <a:rPr lang="ko-KR" altLang="en-US" dirty="0"/>
              <a:t>과 같은 코드는 해당 위치에 </a:t>
            </a:r>
            <a:r>
              <a:rPr lang="en-US" altLang="ko-KR" dirty="0"/>
              <a:t>‘</a:t>
            </a:r>
            <a:r>
              <a:rPr lang="ko-KR" altLang="en-US" dirty="0"/>
              <a:t>변수</a:t>
            </a:r>
            <a:r>
              <a:rPr lang="en-US" altLang="ko-KR" dirty="0"/>
              <a:t>’</a:t>
            </a:r>
            <a:r>
              <a:rPr lang="ko-KR" altLang="en-US" dirty="0"/>
              <a:t>의 값을 채워 넣음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Ch06 – Django</a:t>
            </a:r>
            <a:r>
              <a:rPr lang="ko-KR" altLang="en-US" dirty="0"/>
              <a:t>로 데이터 보여주기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F88B57-CAE9-9D00-63E0-DA62AC2C87E8}"/>
              </a:ext>
            </a:extLst>
          </p:cNvPr>
          <p:cNvSpPr/>
          <p:nvPr/>
        </p:nvSpPr>
        <p:spPr>
          <a:xfrm>
            <a:off x="3077261" y="2065759"/>
            <a:ext cx="5544616" cy="236012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&lt;html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lang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en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&lt;head&gt;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&lt;meta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="UTF-8"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&lt;title&gt;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Title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&lt;/title&gt;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&lt;/head&gt;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&lt;h1&gt;</a:t>
            </a:r>
            <a:r>
              <a:rPr lang="ko-KR" alt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새우버거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... 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아무튼 많아요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D5B778"/>
                </a:solidFill>
                <a:effectLst/>
                <a:highlight>
                  <a:srgbClr val="0000FF"/>
                </a:highlight>
                <a:latin typeface="JetBrains Mono"/>
              </a:rPr>
              <a:t>&lt;div&gt;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{{ burgers }}</a:t>
            </a:r>
            <a:r>
              <a:rPr lang="en-US" altLang="ko-KR" sz="1400" dirty="0">
                <a:solidFill>
                  <a:srgbClr val="D5B778"/>
                </a:solidFill>
                <a:effectLst/>
                <a:highlight>
                  <a:srgbClr val="0000FF"/>
                </a:highlight>
                <a:latin typeface="JetBrains Mono"/>
              </a:rPr>
              <a:t>&lt;/div&gt;</a:t>
            </a:r>
            <a:br>
              <a:rPr lang="en-US" altLang="ko-KR" sz="1400" dirty="0">
                <a:solidFill>
                  <a:srgbClr val="D5B778"/>
                </a:solidFill>
                <a:effectLst/>
                <a:highlight>
                  <a:srgbClr val="0000FF"/>
                </a:highlight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endParaRPr lang="en-US" altLang="ko-KR" sz="14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9C1917-6A48-4AE1-3EA7-F1532473DB8C}"/>
              </a:ext>
            </a:extLst>
          </p:cNvPr>
          <p:cNvSpPr/>
          <p:nvPr/>
        </p:nvSpPr>
        <p:spPr>
          <a:xfrm>
            <a:off x="3077261" y="1874293"/>
            <a:ext cx="5544616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templates/burger_list.html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34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0979353" cy="2733946"/>
          </a:xfrm>
        </p:spPr>
        <p:txBody>
          <a:bodyPr/>
          <a:lstStyle/>
          <a:p>
            <a:r>
              <a:rPr lang="en-US" altLang="ko-KR" dirty="0"/>
              <a:t>Template</a:t>
            </a:r>
            <a:r>
              <a:rPr lang="ko-KR" altLang="en-US" dirty="0"/>
              <a:t>에서 데이터 다루기</a:t>
            </a:r>
            <a:endParaRPr lang="en-US" altLang="ko-KR" dirty="0"/>
          </a:p>
          <a:p>
            <a:pPr lvl="2"/>
            <a:r>
              <a:rPr lang="en-US" altLang="ko-KR" dirty="0"/>
              <a:t>Template</a:t>
            </a:r>
            <a:r>
              <a:rPr lang="ko-KR" altLang="en-US" dirty="0"/>
              <a:t>에서 </a:t>
            </a:r>
            <a:endParaRPr lang="en-US" altLang="ko-KR" dirty="0"/>
          </a:p>
          <a:p>
            <a:pPr lvl="3"/>
            <a:r>
              <a:rPr lang="ko-KR" altLang="en-US" dirty="0"/>
              <a:t>변수와 코드를 구분하기 위해 </a:t>
            </a:r>
            <a:r>
              <a:rPr lang="en-US" altLang="ko-KR" dirty="0"/>
              <a:t>{{ }} </a:t>
            </a:r>
            <a:r>
              <a:rPr lang="ko-KR" altLang="en-US" dirty="0"/>
              <a:t>기호를 사용함</a:t>
            </a:r>
            <a:r>
              <a:rPr lang="en-US" altLang="ko-KR" dirty="0"/>
              <a:t>, {{ </a:t>
            </a:r>
            <a:r>
              <a:rPr lang="ko-KR" altLang="en-US" dirty="0"/>
              <a:t>변수 </a:t>
            </a:r>
            <a:r>
              <a:rPr lang="en-US" altLang="ko-KR" dirty="0"/>
              <a:t>}}</a:t>
            </a:r>
            <a:r>
              <a:rPr lang="ko-KR" altLang="en-US" dirty="0"/>
              <a:t>과 같은 코드는 해당 위치에 </a:t>
            </a:r>
            <a:r>
              <a:rPr lang="en-US" altLang="ko-KR" dirty="0"/>
              <a:t>‘</a:t>
            </a:r>
            <a:r>
              <a:rPr lang="ko-KR" altLang="en-US" dirty="0"/>
              <a:t>변수</a:t>
            </a:r>
            <a:r>
              <a:rPr lang="en-US" altLang="ko-KR" dirty="0"/>
              <a:t>’</a:t>
            </a:r>
            <a:r>
              <a:rPr lang="ko-KR" altLang="en-US" dirty="0"/>
              <a:t>의 값을 채워 넣음</a:t>
            </a:r>
            <a:endParaRPr lang="en-US" altLang="ko-KR" dirty="0"/>
          </a:p>
          <a:p>
            <a:pPr lvl="3"/>
            <a:r>
              <a:rPr lang="ko-KR" altLang="en-US" dirty="0"/>
              <a:t>태그는</a:t>
            </a:r>
            <a:endParaRPr lang="en-US" altLang="ko-KR" dirty="0"/>
          </a:p>
          <a:p>
            <a:pPr lvl="4"/>
            <a:r>
              <a:rPr lang="en-US" altLang="ko-KR" dirty="0">
                <a:solidFill>
                  <a:srgbClr val="00B050"/>
                </a:solidFill>
              </a:rPr>
              <a:t>{%</a:t>
            </a:r>
            <a:r>
              <a:rPr lang="ko-KR" altLang="en-US" dirty="0"/>
              <a:t>로 시작하고 </a:t>
            </a:r>
            <a:r>
              <a:rPr lang="en-US" altLang="ko-KR" dirty="0">
                <a:solidFill>
                  <a:srgbClr val="00B050"/>
                </a:solidFill>
              </a:rPr>
              <a:t>%}</a:t>
            </a:r>
            <a:r>
              <a:rPr lang="ko-KR" altLang="en-US" dirty="0"/>
              <a:t>로 끝을 알림</a:t>
            </a:r>
            <a:endParaRPr lang="en-US" altLang="ko-KR" dirty="0"/>
          </a:p>
          <a:p>
            <a:pPr lvl="4"/>
            <a:r>
              <a:rPr lang="en-US" altLang="ko-KR" dirty="0"/>
              <a:t>for </a:t>
            </a:r>
            <a:r>
              <a:rPr lang="ko-KR" altLang="en-US" dirty="0"/>
              <a:t>태그는 반복가능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한 객체를 순회하는 데 사용</a:t>
            </a:r>
            <a:endParaRPr lang="en-US" altLang="ko-KR" dirty="0"/>
          </a:p>
          <a:p>
            <a:pPr lvl="2"/>
            <a:r>
              <a:rPr lang="ko-KR" altLang="en-US" dirty="0"/>
              <a:t>코드 수정 후 브라우저로 접속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http://localhost:8000/burgers/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Ch06 – Django</a:t>
            </a:r>
            <a:r>
              <a:rPr lang="ko-KR" altLang="en-US" dirty="0"/>
              <a:t>로 데이터 보여주기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F88B57-CAE9-9D00-63E0-DA62AC2C87E8}"/>
              </a:ext>
            </a:extLst>
          </p:cNvPr>
          <p:cNvSpPr/>
          <p:nvPr/>
        </p:nvSpPr>
        <p:spPr>
          <a:xfrm>
            <a:off x="3240757" y="2786868"/>
            <a:ext cx="5544616" cy="305653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&lt;html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lang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en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&lt;head&gt;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&lt;meta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="UTF-8"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&lt;title&gt;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Title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&lt;/title&gt;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&lt;/head&gt;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&lt;h1&gt;</a:t>
            </a:r>
            <a:r>
              <a:rPr lang="ko-KR" alt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새우버거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... 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아무튼 많아요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{% for burger in burgers %}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400" dirty="0">
                <a:solidFill>
                  <a:srgbClr val="D5B778"/>
                </a:solidFill>
                <a:effectLst/>
                <a:highlight>
                  <a:srgbClr val="0000FF"/>
                </a:highlight>
                <a:latin typeface="JetBrains Mono"/>
              </a:rPr>
              <a:t>&lt;div&gt;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{{ burger }}</a:t>
            </a:r>
            <a:r>
              <a:rPr lang="en-US" altLang="ko-KR" sz="1400" dirty="0">
                <a:solidFill>
                  <a:srgbClr val="D5B778"/>
                </a:solidFill>
                <a:effectLst/>
                <a:highlight>
                  <a:srgbClr val="0000FF"/>
                </a:highlight>
                <a:latin typeface="JetBrains Mono"/>
              </a:rPr>
              <a:t>&lt;/div&gt;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{% </a:t>
            </a:r>
            <a:r>
              <a:rPr lang="en-US" altLang="ko-KR" sz="1400" dirty="0" err="1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endfor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 %}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endParaRPr lang="en-US" altLang="ko-KR" sz="14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9C1917-6A48-4AE1-3EA7-F1532473DB8C}"/>
              </a:ext>
            </a:extLst>
          </p:cNvPr>
          <p:cNvSpPr/>
          <p:nvPr/>
        </p:nvSpPr>
        <p:spPr>
          <a:xfrm>
            <a:off x="3240757" y="2595403"/>
            <a:ext cx="5544616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templates/burger_list.html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522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0979353" cy="2733946"/>
          </a:xfrm>
        </p:spPr>
        <p:txBody>
          <a:bodyPr/>
          <a:lstStyle/>
          <a:p>
            <a:r>
              <a:rPr lang="en-US" altLang="ko-KR" dirty="0"/>
              <a:t>Template</a:t>
            </a:r>
            <a:r>
              <a:rPr lang="ko-KR" altLang="en-US" dirty="0"/>
              <a:t>에서 데이터 다루기</a:t>
            </a:r>
            <a:endParaRPr lang="en-US" altLang="ko-KR" dirty="0"/>
          </a:p>
          <a:p>
            <a:pPr lvl="2"/>
            <a:r>
              <a:rPr lang="ko-KR" altLang="en-US" dirty="0"/>
              <a:t>코드 수정 후 브라우저로 접속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http://localhost:8000/burgers/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Ch06 – Django</a:t>
            </a:r>
            <a:r>
              <a:rPr lang="ko-KR" altLang="en-US" dirty="0"/>
              <a:t>로 데이터 보여주기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F88B57-CAE9-9D00-63E0-DA62AC2C87E8}"/>
              </a:ext>
            </a:extLst>
          </p:cNvPr>
          <p:cNvSpPr/>
          <p:nvPr/>
        </p:nvSpPr>
        <p:spPr>
          <a:xfrm>
            <a:off x="3168749" y="1559344"/>
            <a:ext cx="5544616" cy="355295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&lt;html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lang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en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&lt;head&gt;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&lt;meta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="UTF-8"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&lt;title&gt;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Title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&lt;/title&gt;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&lt;/head&gt;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&lt;h1&gt;</a:t>
            </a:r>
            <a:r>
              <a:rPr lang="ko-KR" alt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새우버거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... 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아무튼 많아요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{% for burger in burgers %}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&lt;div&gt;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       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{{ burger.name }}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    (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가격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: {{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burger.price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}}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원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칼로리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: {{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burger.calories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}}kcal)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{%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endfor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%}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endParaRPr lang="en-US" altLang="ko-KR" sz="14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9C1917-6A48-4AE1-3EA7-F1532473DB8C}"/>
              </a:ext>
            </a:extLst>
          </p:cNvPr>
          <p:cNvSpPr/>
          <p:nvPr/>
        </p:nvSpPr>
        <p:spPr>
          <a:xfrm>
            <a:off x="3168749" y="1367879"/>
            <a:ext cx="5544616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templates/burger_list.html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FE86-204B-42D7-A6A2-902432BA6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177" y="1052300"/>
            <a:ext cx="10804406" cy="1396537"/>
          </a:xfrm>
        </p:spPr>
        <p:txBody>
          <a:bodyPr>
            <a:normAutofit/>
          </a:bodyPr>
          <a:lstStyle/>
          <a:p>
            <a:r>
              <a:rPr lang="en-US" altLang="ko-KR" dirty="0"/>
              <a:t>Django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7E79A3-F9E9-4970-BF0B-355F88C83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921" y="4369253"/>
            <a:ext cx="8640233" cy="156454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김 성 필</a:t>
            </a:r>
          </a:p>
        </p:txBody>
      </p:sp>
    </p:spTree>
    <p:extLst>
      <p:ext uri="{BB962C8B-B14F-4D97-AF65-F5344CB8AC3E}">
        <p14:creationId xmlns:p14="http://schemas.microsoft.com/office/powerpoint/2010/main" val="2284633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웹에서 데이터를 서버</a:t>
            </a:r>
            <a:r>
              <a:rPr lang="en-US" altLang="ko-KR" dirty="0"/>
              <a:t>(Django)</a:t>
            </a:r>
            <a:r>
              <a:rPr lang="ko-KR" altLang="en-US" dirty="0"/>
              <a:t>로 전송하는 방법</a:t>
            </a:r>
            <a:endParaRPr lang="en-US" altLang="ko-KR" dirty="0"/>
          </a:p>
          <a:p>
            <a:pPr lvl="2"/>
            <a:r>
              <a:rPr lang="ko-KR" altLang="en-US" dirty="0"/>
              <a:t>클라이언트에서 서버로 데이터를 전송하는 방법</a:t>
            </a:r>
            <a:endParaRPr lang="en-US" altLang="ko-KR" dirty="0"/>
          </a:p>
          <a:p>
            <a:pPr lvl="1"/>
            <a:r>
              <a:rPr lang="en-US" altLang="ko-KR" dirty="0"/>
              <a:t>GET</a:t>
            </a:r>
            <a:r>
              <a:rPr lang="ko-KR" altLang="en-US" dirty="0"/>
              <a:t>과 </a:t>
            </a:r>
            <a:r>
              <a:rPr lang="en-US" altLang="ko-KR" dirty="0"/>
              <a:t>POST</a:t>
            </a:r>
          </a:p>
          <a:p>
            <a:pPr lvl="2"/>
            <a:r>
              <a:rPr lang="en-US" altLang="ko-KR" dirty="0"/>
              <a:t>GET </a:t>
            </a:r>
            <a:r>
              <a:rPr lang="ko-KR" altLang="en-US" dirty="0"/>
              <a:t>방식으로 데이터 전송</a:t>
            </a:r>
            <a:endParaRPr lang="en-US" altLang="ko-KR" dirty="0"/>
          </a:p>
          <a:p>
            <a:pPr lvl="3"/>
            <a:r>
              <a:rPr lang="en-US" altLang="ko-KR" dirty="0"/>
              <a:t>GET </a:t>
            </a:r>
            <a:r>
              <a:rPr lang="ko-KR" altLang="en-US" dirty="0"/>
              <a:t>방식은 서버에 보낼 데이터가 공개되어도 상관 없는 경우 사용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rgbClr val="FF0000"/>
                </a:solidFill>
              </a:rPr>
              <a:t>데이터는 </a:t>
            </a:r>
            <a:r>
              <a:rPr lang="en-US" altLang="ko-KR" dirty="0">
                <a:solidFill>
                  <a:srgbClr val="FF0000"/>
                </a:solidFill>
              </a:rPr>
              <a:t>URL</a:t>
            </a:r>
            <a:r>
              <a:rPr lang="ko-KR" altLang="en-US" dirty="0">
                <a:solidFill>
                  <a:srgbClr val="FF0000"/>
                </a:solidFill>
              </a:rPr>
              <a:t>에 포함되어 서버로 전송 </a:t>
            </a:r>
            <a:r>
              <a:rPr lang="ko-KR" altLang="en-US" dirty="0"/>
              <a:t>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Ch07 – Django</a:t>
            </a:r>
            <a:r>
              <a:rPr lang="ko-KR" altLang="en-US" dirty="0"/>
              <a:t>에 데이터 전송하기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04542B-F6D3-3C57-1960-715D73CE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89" y="2610362"/>
            <a:ext cx="10120772" cy="16156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6FA0297-4388-C459-70DC-92D87684564C}"/>
              </a:ext>
            </a:extLst>
          </p:cNvPr>
          <p:cNvSpPr/>
          <p:nvPr/>
        </p:nvSpPr>
        <p:spPr>
          <a:xfrm>
            <a:off x="6125935" y="2980546"/>
            <a:ext cx="357690" cy="169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0DA754-732D-9F87-E0FA-6C14A3988CB2}"/>
              </a:ext>
            </a:extLst>
          </p:cNvPr>
          <p:cNvSpPr/>
          <p:nvPr/>
        </p:nvSpPr>
        <p:spPr>
          <a:xfrm>
            <a:off x="1257344" y="3376094"/>
            <a:ext cx="633672" cy="22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61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웹에서 데이터를 서버</a:t>
            </a:r>
            <a:r>
              <a:rPr lang="en-US" altLang="ko-KR" dirty="0"/>
              <a:t>(Django)</a:t>
            </a:r>
            <a:r>
              <a:rPr lang="ko-KR" altLang="en-US" dirty="0"/>
              <a:t>로 전송하는 방법</a:t>
            </a:r>
            <a:endParaRPr lang="en-US" altLang="ko-KR" dirty="0"/>
          </a:p>
          <a:p>
            <a:pPr lvl="2"/>
            <a:r>
              <a:rPr lang="ko-KR" altLang="en-US" dirty="0"/>
              <a:t>클라이언트에서 서버로 데이터를 전송하는 방법</a:t>
            </a:r>
            <a:endParaRPr lang="en-US" altLang="ko-KR" dirty="0"/>
          </a:p>
          <a:p>
            <a:pPr lvl="1"/>
            <a:r>
              <a:rPr lang="en-US" altLang="ko-KR" dirty="0"/>
              <a:t>GET</a:t>
            </a:r>
            <a:r>
              <a:rPr lang="ko-KR" altLang="en-US" dirty="0"/>
              <a:t>과 </a:t>
            </a:r>
            <a:r>
              <a:rPr lang="en-US" altLang="ko-KR" dirty="0"/>
              <a:t>POST</a:t>
            </a:r>
          </a:p>
          <a:p>
            <a:pPr lvl="2"/>
            <a:r>
              <a:rPr lang="en-US" altLang="ko-KR" dirty="0"/>
              <a:t>POST </a:t>
            </a:r>
            <a:r>
              <a:rPr lang="ko-KR" altLang="en-US" dirty="0"/>
              <a:t>방식으로 데이터 전송</a:t>
            </a:r>
            <a:endParaRPr lang="en-US" altLang="ko-KR" dirty="0"/>
          </a:p>
          <a:p>
            <a:pPr lvl="3"/>
            <a:r>
              <a:rPr lang="en-US" altLang="ko-KR" dirty="0"/>
              <a:t>POST </a:t>
            </a:r>
            <a:r>
              <a:rPr lang="ko-KR" altLang="en-US" dirty="0"/>
              <a:t>방식은 </a:t>
            </a:r>
            <a:r>
              <a:rPr lang="en-US" altLang="ko-KR" dirty="0"/>
              <a:t>URL </a:t>
            </a:r>
            <a:r>
              <a:rPr lang="ko-KR" altLang="en-US" dirty="0"/>
              <a:t>대신 </a:t>
            </a:r>
            <a:r>
              <a:rPr lang="ko-KR" altLang="en-US" dirty="0">
                <a:solidFill>
                  <a:srgbClr val="FF0000"/>
                </a:solidFill>
              </a:rPr>
              <a:t>요청 메시지에 데이터를 담아 보내며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r>
              <a:rPr lang="ko-KR" altLang="en-US" dirty="0"/>
              <a:t>외부에 노출되지 안되는 비밀 값을 사용할 때 주로 사용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Ch07 – Django</a:t>
            </a:r>
            <a:r>
              <a:rPr lang="ko-KR" altLang="en-US" dirty="0"/>
              <a:t>에 데이터 전송하기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B20DE3-218A-D359-80E2-62B788E7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13" y="1625409"/>
            <a:ext cx="5398770" cy="32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6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프로젝트 생성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Django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File/New Project…</a:t>
            </a:r>
          </a:p>
          <a:p>
            <a:pPr lvl="2"/>
            <a:r>
              <a:rPr lang="ko-KR" altLang="en-US" dirty="0"/>
              <a:t>프로젝트 파일 위치 및 프로제트 이름 지정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Location: C:\Users\phiri\PycharmProject\pyburger</a:t>
            </a:r>
          </a:p>
          <a:p>
            <a:pPr lvl="2"/>
            <a:r>
              <a:rPr lang="ko-KR" altLang="en-US" dirty="0"/>
              <a:t>체크 해제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Create a main.py welcome script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가 요청에 응답하게 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AE22A3-7EC8-37B6-95A5-AA0F14DF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045" y="1727919"/>
            <a:ext cx="4888992" cy="3968496"/>
          </a:xfrm>
          <a:prstGeom prst="rect">
            <a:avLst/>
          </a:prstGeom>
        </p:spPr>
      </p:pic>
      <p:sp>
        <p:nvSpPr>
          <p:cNvPr id="9" name="번개 8">
            <a:extLst>
              <a:ext uri="{FF2B5EF4-FFF2-40B4-BE49-F238E27FC236}">
                <a16:creationId xmlns:a16="http://schemas.microsoft.com/office/drawing/2014/main" id="{33E39690-C22C-D6C5-AE31-47C5D9BFB4BC}"/>
              </a:ext>
            </a:extLst>
          </p:cNvPr>
          <p:cNvSpPr/>
          <p:nvPr/>
        </p:nvSpPr>
        <p:spPr>
          <a:xfrm>
            <a:off x="10063106" y="5316045"/>
            <a:ext cx="216024" cy="21602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78123-4D99-7CD3-50AD-EBFF79E05856}"/>
              </a:ext>
            </a:extLst>
          </p:cNvPr>
          <p:cNvSpPr/>
          <p:nvPr/>
        </p:nvSpPr>
        <p:spPr>
          <a:xfrm>
            <a:off x="6283503" y="2015951"/>
            <a:ext cx="437407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C6D0FB-3FC4-51F7-D9F5-46C8738F6865}"/>
              </a:ext>
            </a:extLst>
          </p:cNvPr>
          <p:cNvSpPr/>
          <p:nvPr/>
        </p:nvSpPr>
        <p:spPr>
          <a:xfrm>
            <a:off x="5905053" y="3944548"/>
            <a:ext cx="2592288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49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0979353" cy="2733946"/>
          </a:xfrm>
        </p:spPr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방식을 사용한 버거 검색</a:t>
            </a:r>
            <a:endParaRPr lang="en-US" altLang="ko-KR" dirty="0"/>
          </a:p>
          <a:p>
            <a:pPr lvl="1"/>
            <a:r>
              <a:rPr lang="en-US" altLang="ko-KR" dirty="0" err="1"/>
              <a:t>URLconf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Template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2"/>
            <a:r>
              <a:rPr lang="ko-KR" altLang="en-US" dirty="0"/>
              <a:t>버거 검색을 위한 </a:t>
            </a:r>
            <a:r>
              <a:rPr lang="en-US" altLang="ko-KR" dirty="0"/>
              <a:t>View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2"/>
            <a:r>
              <a:rPr lang="en-US" altLang="ko-KR" dirty="0" err="1"/>
              <a:t>burger_search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(view)</a:t>
            </a:r>
            <a:r>
              <a:rPr lang="ko-KR" altLang="en-US" dirty="0"/>
              <a:t>에서 사용할 </a:t>
            </a:r>
            <a:r>
              <a:rPr lang="en-US" altLang="ko-KR" dirty="0"/>
              <a:t>Template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3"/>
            <a:r>
              <a:rPr lang="en-US" altLang="ko-KR" dirty="0"/>
              <a:t>~/templates/burger_search.html </a:t>
            </a:r>
            <a:r>
              <a:rPr lang="ko-KR" altLang="en-US" dirty="0"/>
              <a:t>파일 생성 후 아래와 같이 코딩</a:t>
            </a:r>
            <a:endParaRPr lang="en-US" altLang="ko-KR" dirty="0"/>
          </a:p>
          <a:p>
            <a:pPr lvl="2"/>
            <a:r>
              <a:rPr lang="en-US" altLang="ko-KR" dirty="0" err="1"/>
              <a:t>URLconf</a:t>
            </a:r>
            <a:r>
              <a:rPr lang="ko-KR" altLang="en-US" dirty="0"/>
              <a:t>에 </a:t>
            </a:r>
            <a:r>
              <a:rPr lang="en-US" altLang="ko-KR" dirty="0" err="1"/>
              <a:t>burger_search</a:t>
            </a:r>
            <a:r>
              <a:rPr lang="en-US" altLang="ko-KR" dirty="0"/>
              <a:t> View</a:t>
            </a:r>
            <a:r>
              <a:rPr lang="ko-KR" altLang="en-US" dirty="0"/>
              <a:t>와의 연결 구현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연결 확인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http://Localhost:8000/search/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Ch07 – Django</a:t>
            </a:r>
            <a:r>
              <a:rPr lang="ko-KR" altLang="en-US" dirty="0"/>
              <a:t>에 데이터 전송하기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6386DD-A1AB-59CE-455F-402FA664FEB0}"/>
              </a:ext>
            </a:extLst>
          </p:cNvPr>
          <p:cNvSpPr/>
          <p:nvPr/>
        </p:nvSpPr>
        <p:spPr>
          <a:xfrm>
            <a:off x="6236229" y="1585152"/>
            <a:ext cx="4238891" cy="82875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7A7E85"/>
                </a:solidFill>
                <a:effectLst/>
                <a:latin typeface="JetBrains Mono"/>
              </a:rPr>
              <a:t>#</a:t>
            </a:r>
            <a:r>
              <a:rPr lang="ko-KR" altLang="en-US" sz="1400" dirty="0">
                <a:solidFill>
                  <a:srgbClr val="7A7E85"/>
                </a:solidFill>
                <a:effectLst/>
                <a:latin typeface="Courier New" panose="02070309020205020404" pitchFamily="49" charset="0"/>
              </a:rPr>
              <a:t>파일 낸 아래에 추가</a:t>
            </a:r>
            <a:br>
              <a:rPr lang="ko-KR" altLang="en-US" sz="1400" dirty="0">
                <a:solidFill>
                  <a:srgbClr val="7A7E85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400" dirty="0" err="1">
                <a:solidFill>
                  <a:srgbClr val="56A8F5"/>
                </a:solidFill>
                <a:effectLst/>
                <a:latin typeface="JetBrains Mono"/>
              </a:rPr>
              <a:t>burger_search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'burger_search.html'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757915-A780-8673-5D23-F47245BB93FF}"/>
              </a:ext>
            </a:extLst>
          </p:cNvPr>
          <p:cNvSpPr/>
          <p:nvPr/>
        </p:nvSpPr>
        <p:spPr>
          <a:xfrm>
            <a:off x="6236229" y="1393687"/>
            <a:ext cx="4238891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config/views.py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D033DE-E392-548C-E93C-BF714908ECAC}"/>
              </a:ext>
            </a:extLst>
          </p:cNvPr>
          <p:cNvSpPr/>
          <p:nvPr/>
        </p:nvSpPr>
        <p:spPr>
          <a:xfrm>
            <a:off x="6236229" y="2711473"/>
            <a:ext cx="4238891" cy="222234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&lt;html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lang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en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&lt;head&gt;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&lt;meta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="UTF-8"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&lt;title&gt;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Title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&lt;/title&gt;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&lt;/head&gt;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&lt;h1&gt;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pyburger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의 햄버거 검색 화면입니다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endParaRPr lang="en-US" altLang="ko-KR" sz="14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822CEE-838C-5D1B-5B3A-DDE374480588}"/>
              </a:ext>
            </a:extLst>
          </p:cNvPr>
          <p:cNvSpPr/>
          <p:nvPr/>
        </p:nvSpPr>
        <p:spPr>
          <a:xfrm>
            <a:off x="6236229" y="2520007"/>
            <a:ext cx="4238891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templates/burger_search.html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3D651C-B5F3-8517-73AA-ACFC74A2E03F}"/>
              </a:ext>
            </a:extLst>
          </p:cNvPr>
          <p:cNvSpPr/>
          <p:nvPr/>
        </p:nvSpPr>
        <p:spPr>
          <a:xfrm>
            <a:off x="1046955" y="2711473"/>
            <a:ext cx="4714082" cy="222234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django.contrib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admin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django.urls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path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config.views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main,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burger_list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altLang="ko-KR" sz="1400" dirty="0" err="1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burger_search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urlpatterns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= [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path(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'admin/'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admin.site.urls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path(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 main),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path(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'burgers/'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burger_list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path(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0000FF"/>
                </a:highlight>
                <a:latin typeface="JetBrains Mono"/>
              </a:rPr>
              <a:t>'search/'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, </a:t>
            </a:r>
            <a:r>
              <a:rPr lang="en-US" altLang="ko-KR" sz="1400" dirty="0" err="1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burger_search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)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03179D-D8CE-BD2E-B546-22D751ADC8A1}"/>
              </a:ext>
            </a:extLst>
          </p:cNvPr>
          <p:cNvSpPr/>
          <p:nvPr/>
        </p:nvSpPr>
        <p:spPr>
          <a:xfrm>
            <a:off x="1046955" y="2520007"/>
            <a:ext cx="4714082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config/urls.py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82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0979353" cy="2733946"/>
          </a:xfrm>
        </p:spPr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방식을 사용한 버거 검색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 데이터 전달하기</a:t>
            </a:r>
            <a:endParaRPr lang="en-US" altLang="ko-KR" dirty="0"/>
          </a:p>
          <a:p>
            <a:pPr lvl="2"/>
            <a:r>
              <a:rPr lang="ko-KR" altLang="en-US" dirty="0"/>
              <a:t>주소표시줄의 </a:t>
            </a:r>
            <a:r>
              <a:rPr lang="en-US" altLang="ko-KR" dirty="0"/>
              <a:t>URL</a:t>
            </a:r>
            <a:r>
              <a:rPr lang="ko-KR" altLang="en-US" dirty="0"/>
              <a:t>을 이용해 직접 전달하기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GET </a:t>
            </a:r>
            <a:r>
              <a:rPr lang="ko-KR" altLang="en-US" dirty="0">
                <a:solidFill>
                  <a:srgbClr val="FF0000"/>
                </a:solidFill>
              </a:rPr>
              <a:t>방식을 사용하면 </a:t>
            </a:r>
            <a:r>
              <a:rPr lang="en-US" altLang="ko-KR" dirty="0">
                <a:solidFill>
                  <a:srgbClr val="FF0000"/>
                </a:solidFill>
              </a:rPr>
              <a:t>URL</a:t>
            </a:r>
            <a:r>
              <a:rPr lang="ko-KR" altLang="en-US" dirty="0">
                <a:solidFill>
                  <a:srgbClr val="FF0000"/>
                </a:solidFill>
              </a:rPr>
              <a:t>의 끝에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ko-KR" altLang="en-US" dirty="0">
                <a:solidFill>
                  <a:srgbClr val="FF0000"/>
                </a:solidFill>
              </a:rPr>
              <a:t>를 붙이고 이후 </a:t>
            </a:r>
            <a:r>
              <a:rPr lang="en-US" altLang="ko-KR" dirty="0">
                <a:solidFill>
                  <a:srgbClr val="FF0000"/>
                </a:solidFill>
              </a:rPr>
              <a:t>key=value </a:t>
            </a:r>
            <a:r>
              <a:rPr lang="ko-KR" altLang="en-US" dirty="0">
                <a:solidFill>
                  <a:srgbClr val="FF0000"/>
                </a:solidFill>
              </a:rPr>
              <a:t>형태로 서버에 데이터를 전송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View </a:t>
            </a:r>
            <a:r>
              <a:rPr lang="ko-KR" altLang="en-US" dirty="0">
                <a:solidFill>
                  <a:srgbClr val="FF0000"/>
                </a:solidFill>
              </a:rPr>
              <a:t>함수의 첫 번째 매개변수인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GET </a:t>
            </a:r>
            <a:r>
              <a:rPr lang="ko-KR" altLang="en-US" dirty="0">
                <a:solidFill>
                  <a:srgbClr val="FF0000"/>
                </a:solidFill>
              </a:rPr>
              <a:t>속성으로 전달됨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브라우저의 주소표시줄에 아래와 같이 </a:t>
            </a:r>
            <a:r>
              <a:rPr lang="en-US" altLang="ko-KR" dirty="0"/>
              <a:t>URL</a:t>
            </a:r>
            <a:r>
              <a:rPr lang="ko-KR" altLang="en-US" dirty="0"/>
              <a:t>을 입력</a:t>
            </a:r>
            <a:r>
              <a:rPr lang="en-US" altLang="ko-KR" dirty="0"/>
              <a:t>(</a:t>
            </a:r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로 접속</a:t>
            </a:r>
            <a:r>
              <a:rPr lang="en-US" altLang="ko-KR" dirty="0"/>
              <a:t>) </a:t>
            </a:r>
            <a:r>
              <a:rPr lang="ko-KR" altLang="en-US" dirty="0"/>
              <a:t>후 터미널 창의 출력 결과 확인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http://localhost:8000/search/?keyword=</a:t>
            </a:r>
            <a:r>
              <a:rPr lang="ko-KR" altLang="en-US" dirty="0">
                <a:hlinkClick r:id="rId2"/>
              </a:rPr>
              <a:t>더블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 err="1"/>
              <a:t>reqeust.GET</a:t>
            </a:r>
            <a:r>
              <a:rPr lang="ko-KR" altLang="en-US" dirty="0"/>
              <a:t>은 </a:t>
            </a:r>
            <a:r>
              <a:rPr lang="en-US" altLang="ko-KR" dirty="0"/>
              <a:t>{ ‘keyword’ : [ ‘</a:t>
            </a:r>
            <a:r>
              <a:rPr lang="ko-KR" altLang="en-US" dirty="0"/>
              <a:t>더블</a:t>
            </a:r>
            <a:r>
              <a:rPr lang="en-US" altLang="ko-KR" dirty="0"/>
              <a:t>’ ] } </a:t>
            </a:r>
            <a:r>
              <a:rPr lang="ko-KR" altLang="en-US" dirty="0"/>
              <a:t>의 </a:t>
            </a:r>
            <a:r>
              <a:rPr lang="en-US" altLang="ko-KR" dirty="0" err="1"/>
              <a:t>QueryDict</a:t>
            </a:r>
            <a:r>
              <a:rPr lang="en-US" altLang="ko-KR" dirty="0"/>
              <a:t> </a:t>
            </a:r>
            <a:r>
              <a:rPr lang="ko-KR" altLang="en-US" dirty="0"/>
              <a:t>형 데이터라는 것을 알 수 있음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 err="1"/>
              <a:t>QueryDict</a:t>
            </a:r>
            <a:r>
              <a:rPr lang="ko-KR" altLang="en-US" dirty="0"/>
              <a:t>는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dictionary</a:t>
            </a:r>
            <a:r>
              <a:rPr lang="ko-KR" altLang="en-US" dirty="0"/>
              <a:t>와 유사한 객체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Ch07 – Django</a:t>
            </a:r>
            <a:r>
              <a:rPr lang="ko-KR" altLang="en-US" dirty="0"/>
              <a:t>에 데이터 전송하기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93647E-6AD3-FCC6-8456-EA9EC0DC9D25}"/>
              </a:ext>
            </a:extLst>
          </p:cNvPr>
          <p:cNvSpPr/>
          <p:nvPr/>
        </p:nvSpPr>
        <p:spPr>
          <a:xfrm>
            <a:off x="3600797" y="2411332"/>
            <a:ext cx="4238891" cy="82875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400" dirty="0" err="1">
                <a:solidFill>
                  <a:srgbClr val="56A8F5"/>
                </a:solidFill>
                <a:effectLst/>
                <a:latin typeface="JetBrains Mono"/>
              </a:rPr>
              <a:t>burger_search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8888C6"/>
                </a:solidFill>
                <a:effectLst/>
                <a:highlight>
                  <a:srgbClr val="0000FF"/>
                </a:highlight>
                <a:latin typeface="JetBrains Mono"/>
              </a:rPr>
              <a:t>print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(</a:t>
            </a:r>
            <a:r>
              <a:rPr lang="en-US" altLang="ko-KR" sz="1400" dirty="0" err="1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request.GET</a:t>
            </a:r>
            <a:r>
              <a:rPr lang="en-US" altLang="ko-KR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JetBrains Mono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'burger_search.html'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E4212-4CEC-F97B-F05C-69A7D609744A}"/>
              </a:ext>
            </a:extLst>
          </p:cNvPr>
          <p:cNvSpPr/>
          <p:nvPr/>
        </p:nvSpPr>
        <p:spPr>
          <a:xfrm>
            <a:off x="3600797" y="2219867"/>
            <a:ext cx="4238891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config/views.py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E630D7-2A35-2415-3AD2-C48B96A63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844" y="3851058"/>
            <a:ext cx="635406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5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6142710" cy="2733946"/>
          </a:xfrm>
        </p:spPr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방식을 사용한 버거 검색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 데이터 전달하기</a:t>
            </a:r>
            <a:endParaRPr lang="en-US" altLang="ko-KR" dirty="0"/>
          </a:p>
          <a:p>
            <a:pPr lvl="2"/>
            <a:r>
              <a:rPr lang="ko-KR" altLang="en-US" dirty="0"/>
              <a:t>전달받은 키워드로 버거 검색하기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브라우저의 주소표시줄에 아래와 같이 </a:t>
            </a:r>
            <a:r>
              <a:rPr lang="en-US" altLang="ko-KR" dirty="0"/>
              <a:t>URL</a:t>
            </a:r>
            <a:r>
              <a:rPr lang="ko-KR" altLang="en-US" dirty="0"/>
              <a:t>을 입력</a:t>
            </a:r>
            <a:r>
              <a:rPr lang="en-US" altLang="ko-KR" dirty="0"/>
              <a:t>(</a:t>
            </a:r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로 접속</a:t>
            </a:r>
            <a:r>
              <a:rPr lang="en-US" altLang="ko-KR" dirty="0"/>
              <a:t>) </a:t>
            </a:r>
            <a:r>
              <a:rPr lang="ko-KR" altLang="en-US" dirty="0"/>
              <a:t>후 터미널 창의 출력 결과 확인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http://localhost:8000/search/?keyword=</a:t>
            </a:r>
            <a:r>
              <a:rPr lang="ko-KR" altLang="en-US" dirty="0">
                <a:hlinkClick r:id="rId2"/>
              </a:rPr>
              <a:t>더블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Ch07 – Django</a:t>
            </a:r>
            <a:r>
              <a:rPr lang="ko-KR" altLang="en-US" dirty="0"/>
              <a:t>에 데이터 전송하기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93647E-6AD3-FCC6-8456-EA9EC0DC9D25}"/>
              </a:ext>
            </a:extLst>
          </p:cNvPr>
          <p:cNvSpPr/>
          <p:nvPr/>
        </p:nvSpPr>
        <p:spPr>
          <a:xfrm>
            <a:off x="6310252" y="1295696"/>
            <a:ext cx="4707368" cy="100686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400" dirty="0" err="1">
                <a:solidFill>
                  <a:srgbClr val="56A8F5"/>
                </a:solidFill>
                <a:effectLst/>
                <a:latin typeface="JetBrains Mono"/>
              </a:rPr>
              <a:t>burger_search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keyword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request.GET.get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'keyword'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(keyword)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'burger_search.html'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E4212-4CEC-F97B-F05C-69A7D609744A}"/>
              </a:ext>
            </a:extLst>
          </p:cNvPr>
          <p:cNvSpPr/>
          <p:nvPr/>
        </p:nvSpPr>
        <p:spPr>
          <a:xfrm>
            <a:off x="6310252" y="1104231"/>
            <a:ext cx="4707368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config/views.py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65AF4E-4B03-D338-0C86-648E41AFB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741" y="2761444"/>
            <a:ext cx="6201640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38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6142710" cy="2733946"/>
          </a:xfrm>
        </p:spPr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방식을 사용한 버거 검색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 데이터 전달하기</a:t>
            </a:r>
            <a:endParaRPr lang="en-US" altLang="ko-KR" dirty="0"/>
          </a:p>
          <a:p>
            <a:pPr lvl="2"/>
            <a:r>
              <a:rPr lang="en-US" altLang="ko-KR" dirty="0"/>
              <a:t>ORM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버거 이름에 검색어를 포함하는 버거 목록을 가져옴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브라우저의 주소표시줄에 아래와 같이 </a:t>
            </a:r>
            <a:r>
              <a:rPr lang="en-US" altLang="ko-KR" dirty="0"/>
              <a:t>URL</a:t>
            </a:r>
            <a:r>
              <a:rPr lang="ko-KR" altLang="en-US" dirty="0"/>
              <a:t>을 입력</a:t>
            </a:r>
            <a:r>
              <a:rPr lang="en-US" altLang="ko-KR" dirty="0"/>
              <a:t>(</a:t>
            </a:r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로 접속</a:t>
            </a:r>
            <a:r>
              <a:rPr lang="en-US" altLang="ko-KR" dirty="0"/>
              <a:t>) </a:t>
            </a:r>
            <a:r>
              <a:rPr lang="ko-KR" altLang="en-US" dirty="0"/>
              <a:t>후 터미널 창의 출력 결과 확인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http://localhost:8000/search/?keyword=</a:t>
            </a:r>
            <a:r>
              <a:rPr lang="ko-KR" altLang="en-US" dirty="0">
                <a:hlinkClick r:id="rId2"/>
              </a:rPr>
              <a:t>더블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filter </a:t>
            </a:r>
            <a:r>
              <a:rPr lang="ko-KR" altLang="en-US" dirty="0"/>
              <a:t>메서드의 속성명과 </a:t>
            </a:r>
            <a:r>
              <a:rPr lang="ko-KR" altLang="en-US" dirty="0" err="1"/>
              <a:t>언더바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(__)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연결된 추가 조건</a:t>
            </a:r>
            <a:endParaRPr lang="en-US" altLang="ko-KR" dirty="0"/>
          </a:p>
          <a:p>
            <a:pPr lvl="3"/>
            <a:r>
              <a:rPr lang="en-US" altLang="ko-KR" dirty="0" err="1"/>
              <a:t>name__contains</a:t>
            </a:r>
            <a:r>
              <a:rPr lang="en-US" altLang="ko-KR" dirty="0"/>
              <a:t>=‘</a:t>
            </a:r>
            <a:r>
              <a:rPr lang="ko-KR" altLang="en-US" dirty="0" err="1"/>
              <a:t>와퍼</a:t>
            </a:r>
            <a:r>
              <a:rPr lang="en-US" altLang="ko-KR" dirty="0"/>
              <a:t>‘</a:t>
            </a:r>
            <a:r>
              <a:rPr lang="ko-KR" altLang="en-US" dirty="0"/>
              <a:t>는</a:t>
            </a:r>
            <a:r>
              <a:rPr lang="en-US" altLang="ko-KR" dirty="0"/>
              <a:t> name </a:t>
            </a:r>
            <a:r>
              <a:rPr lang="ko-KR" altLang="en-US" dirty="0"/>
              <a:t>속성에 </a:t>
            </a:r>
            <a:r>
              <a:rPr lang="en-US" altLang="ko-KR" dirty="0"/>
              <a:t>‘</a:t>
            </a:r>
            <a:r>
              <a:rPr lang="ko-KR" altLang="en-US" dirty="0" err="1"/>
              <a:t>와퍼</a:t>
            </a:r>
            <a:r>
              <a:rPr lang="en-US" altLang="ko-KR" dirty="0"/>
              <a:t>＇</a:t>
            </a:r>
            <a:r>
              <a:rPr lang="ko-KR" altLang="en-US" dirty="0"/>
              <a:t>가 포함될 경우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‘</a:t>
            </a:r>
            <a:r>
              <a:rPr lang="ko-KR" altLang="en-US" dirty="0" err="1"/>
              <a:t>더블와퍼</a:t>
            </a:r>
            <a:r>
              <a:rPr lang="en-US" altLang="ko-KR" dirty="0"/>
              <a:t>＇</a:t>
            </a:r>
            <a:r>
              <a:rPr lang="ko-KR" altLang="en-US" dirty="0"/>
              <a:t>나 </a:t>
            </a:r>
            <a:r>
              <a:rPr lang="en-US" altLang="ko-KR" dirty="0"/>
              <a:t>‘</a:t>
            </a:r>
            <a:r>
              <a:rPr lang="ko-KR" altLang="en-US" dirty="0" err="1"/>
              <a:t>불고기와퍼</a:t>
            </a:r>
            <a:r>
              <a:rPr lang="en-US" altLang="ko-KR" dirty="0"/>
              <a:t>’ </a:t>
            </a:r>
            <a:r>
              <a:rPr lang="ko-KR" altLang="en-US" dirty="0"/>
              <a:t>모두 포함된다</a:t>
            </a:r>
            <a:r>
              <a:rPr lang="en-US" altLang="ko-KR" dirty="0"/>
              <a:t>. 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Ch07 – Django</a:t>
            </a:r>
            <a:r>
              <a:rPr lang="ko-KR" altLang="en-US" dirty="0"/>
              <a:t>에 데이터 전송하기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30B164-71D3-906E-8517-69103A4B302E}"/>
              </a:ext>
            </a:extLst>
          </p:cNvPr>
          <p:cNvSpPr/>
          <p:nvPr/>
        </p:nvSpPr>
        <p:spPr>
          <a:xfrm>
            <a:off x="6412745" y="1439887"/>
            <a:ext cx="4707368" cy="148088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400" dirty="0" err="1">
                <a:solidFill>
                  <a:srgbClr val="56A8F5"/>
                </a:solidFill>
                <a:effectLst/>
                <a:latin typeface="JetBrains Mono"/>
              </a:rPr>
              <a:t>burger_search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keyword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request.GET.get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'keyword'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burgers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Burger.objects.filter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 err="1">
                <a:solidFill>
                  <a:srgbClr val="AA4926"/>
                </a:solidFill>
                <a:effectLst/>
                <a:latin typeface="JetBrains Mono"/>
              </a:rPr>
              <a:t>name__contains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=keyword)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(burgers)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'burger_search.html'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CB7B54-E911-51E4-881B-60F544696AC6}"/>
              </a:ext>
            </a:extLst>
          </p:cNvPr>
          <p:cNvSpPr/>
          <p:nvPr/>
        </p:nvSpPr>
        <p:spPr>
          <a:xfrm>
            <a:off x="6412745" y="1248422"/>
            <a:ext cx="4707368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config/views.py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FBECC30-08DB-C80F-C6ED-70DA9945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01" y="3044797"/>
            <a:ext cx="618258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6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0842913" cy="2733946"/>
          </a:xfrm>
        </p:spPr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방식을 사용한 버거 검색</a:t>
            </a:r>
            <a:endParaRPr lang="en-US" altLang="ko-KR" dirty="0"/>
          </a:p>
          <a:p>
            <a:pPr lvl="1"/>
            <a:r>
              <a:rPr lang="en-US" altLang="ko-KR" dirty="0"/>
              <a:t>Template</a:t>
            </a:r>
            <a:r>
              <a:rPr lang="ko-KR" altLang="en-US" dirty="0"/>
              <a:t>에서 데이터 보여주기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브라우저의 주소표시줄에 아래와 같이 </a:t>
            </a:r>
            <a:r>
              <a:rPr lang="en-US" altLang="ko-KR" dirty="0"/>
              <a:t>URL</a:t>
            </a:r>
            <a:r>
              <a:rPr lang="ko-KR" altLang="en-US" dirty="0"/>
              <a:t>을 입력</a:t>
            </a:r>
            <a:r>
              <a:rPr lang="en-US" altLang="ko-KR" dirty="0"/>
              <a:t>(</a:t>
            </a:r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로 접속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http://localhost:8000/search/?keyword=</a:t>
            </a:r>
            <a:r>
              <a:rPr lang="ko-KR" altLang="en-US" dirty="0">
                <a:hlinkClick r:id="rId2"/>
              </a:rPr>
              <a:t>더블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Ch07 – Django</a:t>
            </a:r>
            <a:r>
              <a:rPr lang="ko-KR" altLang="en-US" dirty="0"/>
              <a:t>에 데이터 전송하기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30B164-71D3-906E-8517-69103A4B302E}"/>
              </a:ext>
            </a:extLst>
          </p:cNvPr>
          <p:cNvSpPr/>
          <p:nvPr/>
        </p:nvSpPr>
        <p:spPr>
          <a:xfrm>
            <a:off x="815065" y="1583902"/>
            <a:ext cx="4707368" cy="324036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400" dirty="0" err="1">
                <a:solidFill>
                  <a:srgbClr val="56A8F5"/>
                </a:solidFill>
                <a:effectLst/>
                <a:latin typeface="JetBrains Mono"/>
              </a:rPr>
              <a:t>burger_search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keyword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request.GET.get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'keyword'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burgers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Burger.objects.filter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 err="1">
                <a:solidFill>
                  <a:srgbClr val="AA4926"/>
                </a:solidFill>
                <a:effectLst/>
                <a:latin typeface="JetBrains Mono"/>
              </a:rPr>
              <a:t>name__contains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=keyword)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context =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burgers'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:burgers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'burger_search.html'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 context)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CB7B54-E911-51E4-881B-60F544696AC6}"/>
              </a:ext>
            </a:extLst>
          </p:cNvPr>
          <p:cNvSpPr/>
          <p:nvPr/>
        </p:nvSpPr>
        <p:spPr>
          <a:xfrm>
            <a:off x="815065" y="1392438"/>
            <a:ext cx="4707368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config/views.py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38568F-B346-585A-5463-7CF69C9F0977}"/>
              </a:ext>
            </a:extLst>
          </p:cNvPr>
          <p:cNvSpPr/>
          <p:nvPr/>
        </p:nvSpPr>
        <p:spPr>
          <a:xfrm>
            <a:off x="5905053" y="1572437"/>
            <a:ext cx="4707368" cy="325182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&lt;html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lang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en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&lt;head&gt;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&lt;meta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="UTF-8"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&lt;title&gt;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Title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&lt;/title&gt;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&lt;/head&gt;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&lt;h1&gt;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pyburger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의 햄버거 </a:t>
            </a:r>
            <a:r>
              <a:rPr lang="ko-KR" alt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검색화면입니다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&lt;div&gt;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{{burgers}}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endParaRPr lang="en-US" altLang="ko-KR" sz="14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063087-D590-E640-2371-EBAB6EA4946C}"/>
              </a:ext>
            </a:extLst>
          </p:cNvPr>
          <p:cNvSpPr/>
          <p:nvPr/>
        </p:nvSpPr>
        <p:spPr>
          <a:xfrm>
            <a:off x="5905053" y="1380974"/>
            <a:ext cx="4707368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templates/burger_search.html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07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0842913" cy="2733946"/>
          </a:xfrm>
        </p:spPr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방식을 사용한 버거 검색</a:t>
            </a:r>
            <a:endParaRPr lang="en-US" altLang="ko-KR" dirty="0"/>
          </a:p>
          <a:p>
            <a:pPr lvl="1"/>
            <a:r>
              <a:rPr lang="en-US" altLang="ko-KR" dirty="0"/>
              <a:t>Template</a:t>
            </a:r>
            <a:r>
              <a:rPr lang="ko-KR" altLang="en-US" dirty="0"/>
              <a:t>에서 데이터 보여주기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브라우저의 주소표시줄에 아래와 같이 </a:t>
            </a:r>
            <a:r>
              <a:rPr lang="en-US" altLang="ko-KR" dirty="0"/>
              <a:t>URL</a:t>
            </a:r>
            <a:r>
              <a:rPr lang="ko-KR" altLang="en-US" dirty="0"/>
              <a:t>을 입력</a:t>
            </a:r>
            <a:r>
              <a:rPr lang="en-US" altLang="ko-KR" dirty="0"/>
              <a:t>(</a:t>
            </a:r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로 접속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http://localhost:8000/search/?keyword=</a:t>
            </a:r>
            <a:r>
              <a:rPr lang="ko-KR" altLang="en-US" dirty="0">
                <a:hlinkClick r:id="rId2"/>
              </a:rPr>
              <a:t>더블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Ch07 – Django</a:t>
            </a:r>
            <a:r>
              <a:rPr lang="ko-KR" altLang="en-US" dirty="0"/>
              <a:t>에 데이터 전송하기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30B164-71D3-906E-8517-69103A4B302E}"/>
              </a:ext>
            </a:extLst>
          </p:cNvPr>
          <p:cNvSpPr/>
          <p:nvPr/>
        </p:nvSpPr>
        <p:spPr>
          <a:xfrm>
            <a:off x="815065" y="1452980"/>
            <a:ext cx="4707368" cy="373132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400" dirty="0" err="1">
                <a:solidFill>
                  <a:srgbClr val="56A8F5"/>
                </a:solidFill>
                <a:effectLst/>
                <a:latin typeface="JetBrains Mono"/>
              </a:rPr>
              <a:t>burger_search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keyword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request.GET.get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'keyword'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burgers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Burger.objects.filter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 err="1">
                <a:solidFill>
                  <a:srgbClr val="AA4926"/>
                </a:solidFill>
                <a:effectLst/>
                <a:latin typeface="JetBrains Mono"/>
              </a:rPr>
              <a:t>name__contains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=keyword)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context =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burgers'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:burgers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'burger_search.html'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 context)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CB7B54-E911-51E4-881B-60F544696AC6}"/>
              </a:ext>
            </a:extLst>
          </p:cNvPr>
          <p:cNvSpPr/>
          <p:nvPr/>
        </p:nvSpPr>
        <p:spPr>
          <a:xfrm>
            <a:off x="815065" y="1261516"/>
            <a:ext cx="4707368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config/views.py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38568F-B346-585A-5463-7CF69C9F0977}"/>
              </a:ext>
            </a:extLst>
          </p:cNvPr>
          <p:cNvSpPr/>
          <p:nvPr/>
        </p:nvSpPr>
        <p:spPr>
          <a:xfrm>
            <a:off x="5905053" y="1441515"/>
            <a:ext cx="4707368" cy="374278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&lt;html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lang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en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&lt;head&gt;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&lt;meta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="UTF-8"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&lt;title&gt;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Title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&lt;/title&gt;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&lt;/head&gt;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&lt;h1&gt;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pyburger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의 햄버거 </a:t>
            </a:r>
            <a:r>
              <a:rPr lang="ko-KR" alt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검색화면입니다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&lt;h2&gt;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검색 결과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&lt;/h2&gt;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{% for burger in burgers %}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&lt;div&gt;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       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{{burger.name}}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    (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가격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: {{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burger.price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}}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원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칼로리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: {{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burger.calories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}}kcal)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{%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endfor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%}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endParaRPr lang="en-US" altLang="ko-KR" sz="14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063087-D590-E640-2371-EBAB6EA4946C}"/>
              </a:ext>
            </a:extLst>
          </p:cNvPr>
          <p:cNvSpPr/>
          <p:nvPr/>
        </p:nvSpPr>
        <p:spPr>
          <a:xfrm>
            <a:off x="5905053" y="1250052"/>
            <a:ext cx="4707368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templates/burger_search.html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43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0842913" cy="2733946"/>
          </a:xfrm>
        </p:spPr>
        <p:txBody>
          <a:bodyPr/>
          <a:lstStyle/>
          <a:p>
            <a:r>
              <a:rPr lang="en-US" altLang="ko-KR" dirty="0"/>
              <a:t>Form</a:t>
            </a:r>
            <a:r>
              <a:rPr lang="ko-KR" altLang="en-US" dirty="0"/>
              <a:t>을 사용한 </a:t>
            </a:r>
            <a:r>
              <a:rPr lang="en-US" altLang="ko-KR" dirty="0"/>
              <a:t>GET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2"/>
            <a:r>
              <a:rPr lang="ko-KR" altLang="en-US" dirty="0"/>
              <a:t>앞서 주소표시줄에 </a:t>
            </a:r>
            <a:r>
              <a:rPr lang="en-US" altLang="ko-KR" dirty="0"/>
              <a:t>?keyword=&lt;</a:t>
            </a:r>
            <a:r>
              <a:rPr lang="ko-KR" altLang="en-US" dirty="0"/>
              <a:t>검색어</a:t>
            </a:r>
            <a:r>
              <a:rPr lang="en-US" altLang="ko-KR" dirty="0"/>
              <a:t>&gt;</a:t>
            </a:r>
            <a:r>
              <a:rPr lang="ko-KR" altLang="en-US" dirty="0"/>
              <a:t>를 입력해 </a:t>
            </a:r>
            <a:r>
              <a:rPr lang="en-US" altLang="ko-KR" dirty="0"/>
              <a:t>View</a:t>
            </a:r>
            <a:r>
              <a:rPr lang="ko-KR" altLang="en-US" dirty="0"/>
              <a:t>에 </a:t>
            </a:r>
            <a:r>
              <a:rPr lang="en-US" altLang="ko-KR" dirty="0"/>
              <a:t>keyword</a:t>
            </a:r>
            <a:r>
              <a:rPr lang="ko-KR" altLang="en-US" dirty="0"/>
              <a:t>라는 항목으로 값을 전달하고 버거 목록을 검색했음</a:t>
            </a:r>
            <a:endParaRPr lang="en-US" altLang="ko-KR" dirty="0"/>
          </a:p>
          <a:p>
            <a:pPr lvl="2"/>
            <a:r>
              <a:rPr lang="ko-KR" altLang="en-US" dirty="0"/>
              <a:t>이번에는 </a:t>
            </a:r>
            <a:r>
              <a:rPr lang="en-US" altLang="ko-KR" dirty="0">
                <a:solidFill>
                  <a:srgbClr val="00B050"/>
                </a:solidFill>
              </a:rPr>
              <a:t>HTML</a:t>
            </a:r>
            <a:r>
              <a:rPr lang="ko-KR" altLang="en-US" dirty="0">
                <a:solidFill>
                  <a:srgbClr val="00B050"/>
                </a:solidFill>
              </a:rPr>
              <a:t>의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form</a:t>
            </a:r>
            <a:r>
              <a:rPr lang="ko-KR" altLang="en-US" dirty="0">
                <a:solidFill>
                  <a:srgbClr val="00B050"/>
                </a:solidFill>
              </a:rPr>
              <a:t>을 사용해서 좀 더 편하게 검색 동작 수행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버그 수정</a:t>
            </a:r>
            <a:endParaRPr lang="en-US" altLang="ko-KR" dirty="0"/>
          </a:p>
          <a:p>
            <a:pPr lvl="2"/>
            <a:r>
              <a:rPr lang="en-US" altLang="ko-KR" dirty="0"/>
              <a:t>“?keyword=&lt;</a:t>
            </a:r>
            <a:r>
              <a:rPr lang="ko-KR" altLang="en-US" dirty="0"/>
              <a:t>검색어</a:t>
            </a:r>
            <a:r>
              <a:rPr lang="en-US" altLang="ko-KR" dirty="0"/>
              <a:t>&gt;”</a:t>
            </a:r>
            <a:r>
              <a:rPr lang="ko-KR" altLang="en-US" dirty="0"/>
              <a:t>를 생략하고 아래와 같은 </a:t>
            </a:r>
            <a:r>
              <a:rPr lang="en-US" altLang="ko-KR" dirty="0"/>
              <a:t>URL</a:t>
            </a:r>
            <a:r>
              <a:rPr lang="ko-KR" altLang="en-US" dirty="0"/>
              <a:t>로 접속시도 해보면 에러발생</a:t>
            </a:r>
            <a:r>
              <a:rPr lang="en-US" altLang="ko-KR" dirty="0"/>
              <a:t>(</a:t>
            </a:r>
            <a:r>
              <a:rPr lang="en-US" altLang="ko-KR" dirty="0" err="1"/>
              <a:t>ValueError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>
                <a:hlinkClick r:id="rId2"/>
              </a:rPr>
              <a:t>http://localhost:8000/search/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Traceback</a:t>
            </a:r>
            <a:r>
              <a:rPr lang="ko-KR" altLang="en-US" dirty="0"/>
              <a:t> 파트를 보면 아래와 같이 진한 회색 부분이 보임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이전 실습에서는 에러가 나지 않았는데 지금은 왜 에러가 나지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4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../config/views.py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burger_search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함수에서 변수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‘keyword’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에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할당되는 값은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Ch07 – Django</a:t>
            </a:r>
            <a:r>
              <a:rPr lang="ko-KR" altLang="en-US" dirty="0"/>
              <a:t>에 데이터 전송하기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DBBB9D-18B9-6EF3-3C67-7D5DB412A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44" y="2493737"/>
            <a:ext cx="3816425" cy="14926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2CFD7F-B7A6-74E1-CAF9-D4E929D3B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644" y="4464223"/>
            <a:ext cx="4334480" cy="8573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895953-EF44-3A63-BA48-402E3AFDA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437" y="4145091"/>
            <a:ext cx="4934639" cy="149563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53DB88-98AD-9693-3318-5CCDE87D9B4A}"/>
              </a:ext>
            </a:extLst>
          </p:cNvPr>
          <p:cNvSpPr/>
          <p:nvPr/>
        </p:nvSpPr>
        <p:spPr>
          <a:xfrm>
            <a:off x="3191661" y="4470360"/>
            <a:ext cx="22680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9E32B3-0BBE-4761-4860-2A8E9334DAC5}"/>
              </a:ext>
            </a:extLst>
          </p:cNvPr>
          <p:cNvSpPr/>
          <p:nvPr/>
        </p:nvSpPr>
        <p:spPr>
          <a:xfrm>
            <a:off x="5879436" y="4589246"/>
            <a:ext cx="4934639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29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0842913" cy="2733946"/>
          </a:xfrm>
        </p:spPr>
        <p:txBody>
          <a:bodyPr/>
          <a:lstStyle/>
          <a:p>
            <a:r>
              <a:rPr lang="en-US" altLang="ko-KR" dirty="0"/>
              <a:t>Form</a:t>
            </a:r>
            <a:r>
              <a:rPr lang="ko-KR" altLang="en-US" dirty="0"/>
              <a:t>을 사용한 </a:t>
            </a:r>
            <a:r>
              <a:rPr lang="en-US" altLang="ko-KR" dirty="0"/>
              <a:t>GET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버그 수정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Ch07 – Django</a:t>
            </a:r>
            <a:r>
              <a:rPr lang="ko-KR" altLang="en-US" dirty="0"/>
              <a:t>에 데이터 전송하기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009667-60FA-221C-1339-A27922CE4F3C}"/>
              </a:ext>
            </a:extLst>
          </p:cNvPr>
          <p:cNvSpPr/>
          <p:nvPr/>
        </p:nvSpPr>
        <p:spPr>
          <a:xfrm>
            <a:off x="720477" y="1552533"/>
            <a:ext cx="4707368" cy="373132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400" dirty="0" err="1">
                <a:solidFill>
                  <a:srgbClr val="56A8F5"/>
                </a:solidFill>
                <a:effectLst/>
                <a:latin typeface="JetBrains Mono"/>
              </a:rPr>
              <a:t>burger_search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keyword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request.GET.get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'keyword'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burgers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Burger.objects.filter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 err="1">
                <a:solidFill>
                  <a:srgbClr val="AA4926"/>
                </a:solidFill>
                <a:effectLst/>
                <a:latin typeface="JetBrains Mono"/>
              </a:rPr>
              <a:t>name__contains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=keyword)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context =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burgers'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:burgers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'burger_search.html'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 context)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2AE78F-983C-CC00-DA21-B9330A66FAA6}"/>
              </a:ext>
            </a:extLst>
          </p:cNvPr>
          <p:cNvSpPr/>
          <p:nvPr/>
        </p:nvSpPr>
        <p:spPr>
          <a:xfrm>
            <a:off x="720477" y="1361069"/>
            <a:ext cx="4707368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config/views.py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59A9AC-8C08-A138-596B-B5B970772945}"/>
              </a:ext>
            </a:extLst>
          </p:cNvPr>
          <p:cNvSpPr/>
          <p:nvPr/>
        </p:nvSpPr>
        <p:spPr>
          <a:xfrm>
            <a:off x="6166237" y="1552533"/>
            <a:ext cx="4707368" cy="373132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altLang="ko-KR" sz="1400" dirty="0" err="1">
                <a:solidFill>
                  <a:srgbClr val="56A8F5"/>
                </a:solidFill>
                <a:effectLst/>
                <a:latin typeface="JetBrains Mono"/>
              </a:rPr>
              <a:t>burger_search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keyword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request.GET.get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'keyword'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keyword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is not None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burgers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Burger.objects.filter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altLang="ko-KR" sz="1400" dirty="0" err="1">
                <a:solidFill>
                  <a:srgbClr val="AA4926"/>
                </a:solidFill>
                <a:effectLst/>
                <a:latin typeface="JetBrains Mono"/>
              </a:rPr>
              <a:t>name__contains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=keyword)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burgers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Burger.objects.none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context =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burgers'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:burgers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'burger_search.html'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 context)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D8C3F8-6178-7823-3AFD-5F80E64C603A}"/>
              </a:ext>
            </a:extLst>
          </p:cNvPr>
          <p:cNvSpPr/>
          <p:nvPr/>
        </p:nvSpPr>
        <p:spPr>
          <a:xfrm>
            <a:off x="6166237" y="1361069"/>
            <a:ext cx="4707368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config/views.py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7DEE72B-5BA7-FB03-E825-42C81E5E58B0}"/>
              </a:ext>
            </a:extLst>
          </p:cNvPr>
          <p:cNvSpPr/>
          <p:nvPr/>
        </p:nvSpPr>
        <p:spPr>
          <a:xfrm>
            <a:off x="5545013" y="3312095"/>
            <a:ext cx="504056" cy="36004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63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0842913" cy="2733946"/>
          </a:xfrm>
        </p:spPr>
        <p:txBody>
          <a:bodyPr/>
          <a:lstStyle/>
          <a:p>
            <a:r>
              <a:rPr lang="en-US" altLang="ko-KR" dirty="0"/>
              <a:t>Template</a:t>
            </a:r>
            <a:r>
              <a:rPr lang="ko-KR" altLang="en-US" dirty="0"/>
              <a:t>에 </a:t>
            </a:r>
            <a:r>
              <a:rPr lang="ko-KR" altLang="en-US" dirty="0" err="1"/>
              <a:t>검색창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button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문서에 검색창과 버튼을 추가</a:t>
            </a:r>
            <a:endParaRPr lang="en-US" altLang="ko-KR" dirty="0"/>
          </a:p>
          <a:p>
            <a:pPr lvl="2"/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http://localhost:8000/search/</a:t>
            </a:r>
            <a:endParaRPr lang="en-US" altLang="ko-KR" dirty="0"/>
          </a:p>
          <a:p>
            <a:pPr lvl="3"/>
            <a:r>
              <a:rPr lang="ko-KR" altLang="en-US" dirty="0"/>
              <a:t>그리고 검색을 시도 해볼 것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Ch07 – Django</a:t>
            </a:r>
            <a:r>
              <a:rPr lang="ko-KR" altLang="en-US" dirty="0"/>
              <a:t>에 데이터 전송하기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D33869-6C3B-18AF-F6F9-9281F5062453}"/>
              </a:ext>
            </a:extLst>
          </p:cNvPr>
          <p:cNvSpPr/>
          <p:nvPr/>
        </p:nvSpPr>
        <p:spPr>
          <a:xfrm>
            <a:off x="4968949" y="1327972"/>
            <a:ext cx="5643472" cy="460824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&lt;html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lang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lang="en-US" altLang="ko-KR" sz="1400" dirty="0" err="1">
                <a:solidFill>
                  <a:srgbClr val="6AAB73"/>
                </a:solidFill>
                <a:effectLst/>
                <a:latin typeface="JetBrains Mono"/>
              </a:rPr>
              <a:t>en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&lt;head&gt;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&lt;meta </a:t>
            </a:r>
            <a:r>
              <a:rPr lang="en-US" altLang="ko-KR" sz="1400" dirty="0"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JetBrains Mono"/>
              </a:rPr>
              <a:t>="UTF-8"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&lt;title&gt;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Title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&lt;/title&gt;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&lt;/head&gt;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&lt;h1&gt;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pyburger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의 햄버거 </a:t>
            </a:r>
            <a:r>
              <a:rPr lang="ko-KR" alt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검색화면입니다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D5B778"/>
                </a:solidFill>
                <a:effectLst/>
                <a:highlight>
                  <a:srgbClr val="0000FF"/>
                </a:highlight>
                <a:latin typeface="JetBrains Mono"/>
              </a:rPr>
              <a:t>&lt;div&gt;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    </a:t>
            </a:r>
            <a:r>
              <a:rPr lang="en-US" altLang="ko-KR" sz="1400" dirty="0">
                <a:solidFill>
                  <a:srgbClr val="D5B778"/>
                </a:solidFill>
                <a:effectLst/>
                <a:highlight>
                  <a:srgbClr val="0000FF"/>
                </a:highlight>
                <a:latin typeface="JetBrains Mono"/>
              </a:rPr>
              <a:t>&lt;input </a:t>
            </a:r>
            <a:r>
              <a:rPr lang="en-US" altLang="ko-KR" sz="1400" dirty="0">
                <a:solidFill>
                  <a:srgbClr val="BABABA"/>
                </a:solidFill>
                <a:effectLst/>
                <a:highlight>
                  <a:srgbClr val="0000FF"/>
                </a:highlight>
                <a:latin typeface="JetBrains Mono"/>
              </a:rPr>
              <a:t>type</a:t>
            </a:r>
            <a:r>
              <a:rPr lang="en-US" altLang="ko-KR" sz="1400" dirty="0">
                <a:solidFill>
                  <a:srgbClr val="6AAB73"/>
                </a:solidFill>
                <a:effectLst/>
                <a:highlight>
                  <a:srgbClr val="0000FF"/>
                </a:highlight>
                <a:latin typeface="JetBrains Mono"/>
              </a:rPr>
              <a:t>="text"</a:t>
            </a:r>
            <a:r>
              <a:rPr lang="en-US" altLang="ko-KR" sz="1400" dirty="0">
                <a:solidFill>
                  <a:srgbClr val="D5B778"/>
                </a:solidFill>
                <a:effectLst/>
                <a:highlight>
                  <a:srgbClr val="0000FF"/>
                </a:highlight>
                <a:latin typeface="JetBrains Mono"/>
              </a:rPr>
              <a:t>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    </a:t>
            </a:r>
            <a:r>
              <a:rPr lang="en-US" altLang="ko-KR" sz="1400" dirty="0">
                <a:solidFill>
                  <a:srgbClr val="D5B778"/>
                </a:solidFill>
                <a:effectLst/>
                <a:highlight>
                  <a:srgbClr val="0000FF"/>
                </a:highlight>
                <a:latin typeface="JetBrains Mono"/>
              </a:rPr>
              <a:t>&lt;button&gt;</a:t>
            </a:r>
            <a:r>
              <a:rPr lang="ko-KR" altLang="en-US" sz="1400" dirty="0">
                <a:solidFill>
                  <a:srgbClr val="BCBEC4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검색</a:t>
            </a:r>
            <a:r>
              <a:rPr lang="en-US" altLang="ko-KR" sz="1400" dirty="0">
                <a:solidFill>
                  <a:srgbClr val="D5B778"/>
                </a:solidFill>
                <a:effectLst/>
                <a:highlight>
                  <a:srgbClr val="0000FF"/>
                </a:highlight>
                <a:latin typeface="JetBrains Mono"/>
              </a:rPr>
              <a:t>&lt;/button&gt;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D5B778"/>
                </a:solidFill>
                <a:effectLst/>
                <a:highlight>
                  <a:srgbClr val="0000FF"/>
                </a:highlight>
                <a:latin typeface="JetBrains Mono"/>
              </a:rPr>
              <a:t>&lt;/div&gt;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&lt;h2&gt;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검색 결과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&lt;/h2&gt;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{% for burger in burgers %}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&lt;div&gt;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       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{{burger.name}}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    (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가격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: {{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burger.price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}}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원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ko-KR" alt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칼로리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: {{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burger.calories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}}kcal)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{%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JetBrains Mono"/>
              </a:rPr>
              <a:t>endfor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  <a:t> %}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400" dirty="0"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endParaRPr lang="en-US" altLang="ko-KR" sz="14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A81D43-A316-046B-1559-407B378D0570}"/>
              </a:ext>
            </a:extLst>
          </p:cNvPr>
          <p:cNvSpPr/>
          <p:nvPr/>
        </p:nvSpPr>
        <p:spPr>
          <a:xfrm>
            <a:off x="4968949" y="1136509"/>
            <a:ext cx="5643472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templates/burger_search.html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25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0842913" cy="2733946"/>
          </a:xfrm>
        </p:spPr>
        <p:txBody>
          <a:bodyPr/>
          <a:lstStyle/>
          <a:p>
            <a:r>
              <a:rPr lang="en-US" altLang="ko-KR" dirty="0"/>
              <a:t>Template</a:t>
            </a:r>
            <a:r>
              <a:rPr lang="ko-KR" altLang="en-US" dirty="0"/>
              <a:t>에 </a:t>
            </a:r>
            <a:r>
              <a:rPr lang="ko-KR" altLang="en-US" dirty="0" err="1"/>
              <a:t>검색창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button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문서에 검색창과 버튼을 추가</a:t>
            </a:r>
            <a:endParaRPr lang="en-US" altLang="ko-KR" dirty="0"/>
          </a:p>
          <a:p>
            <a:pPr lvl="3"/>
            <a:r>
              <a:rPr lang="ko-KR" altLang="en-US" dirty="0"/>
              <a:t>옆에 보인 것과 같이 코드 수정</a:t>
            </a:r>
            <a:endParaRPr lang="en-US" altLang="ko-KR" dirty="0"/>
          </a:p>
          <a:p>
            <a:pPr lvl="2"/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http://localhost:8000/search/</a:t>
            </a:r>
            <a:endParaRPr lang="en-US" altLang="ko-KR" dirty="0"/>
          </a:p>
          <a:p>
            <a:pPr lvl="3"/>
            <a:r>
              <a:rPr lang="ko-KR" altLang="en-US" dirty="0"/>
              <a:t>그리고 </a:t>
            </a:r>
            <a:r>
              <a:rPr lang="en-US" altLang="ko-KR" dirty="0"/>
              <a:t>‘</a:t>
            </a:r>
            <a:r>
              <a:rPr lang="ko-KR" altLang="en-US" dirty="0"/>
              <a:t>더블</a:t>
            </a:r>
            <a:r>
              <a:rPr lang="en-US" altLang="ko-KR" dirty="0"/>
              <a:t>’ </a:t>
            </a:r>
            <a:r>
              <a:rPr lang="ko-KR" altLang="en-US" dirty="0"/>
              <a:t>키워드로 검색을 시도 해볼 것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그러면</a:t>
            </a:r>
            <a:r>
              <a:rPr lang="en-US" altLang="ko-KR" dirty="0"/>
              <a:t>, URL</a:t>
            </a:r>
            <a:r>
              <a:rPr lang="ko-KR" altLang="en-US" dirty="0"/>
              <a:t>은</a:t>
            </a:r>
            <a:endParaRPr lang="en-US" altLang="ko-KR" dirty="0"/>
          </a:p>
          <a:p>
            <a:pPr lvl="4"/>
            <a:r>
              <a:rPr lang="en-US" altLang="ko-KR" dirty="0"/>
              <a:t>http://localhost:8000/search/?keyword=</a:t>
            </a:r>
            <a:r>
              <a:rPr lang="ko-KR" altLang="en-US" dirty="0"/>
              <a:t>더블</a:t>
            </a:r>
            <a:endParaRPr lang="en-US" altLang="ko-KR" dirty="0"/>
          </a:p>
          <a:p>
            <a:pPr lvl="3"/>
            <a:r>
              <a:rPr lang="ko-KR" altLang="en-US" dirty="0"/>
              <a:t>위와 같이 변경됨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코드 분석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r>
              <a:rPr lang="en-US" altLang="ko-KR" dirty="0"/>
              <a:t>&lt;form method=“GET”&gt;</a:t>
            </a:r>
          </a:p>
          <a:p>
            <a:pPr lvl="4"/>
            <a:r>
              <a:rPr lang="en-US" altLang="ko-KR" dirty="0"/>
              <a:t>form</a:t>
            </a:r>
            <a:r>
              <a:rPr lang="ko-KR" altLang="en-US" dirty="0"/>
              <a:t> 태그는 브라우저에서 데이터를 서버로 보내기 위한 영역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method</a:t>
            </a:r>
            <a:r>
              <a:rPr lang="ko-KR" altLang="en-US" dirty="0"/>
              <a:t>는 데이터를 보낼 때 어떤 방식을 사용할 것인지를 나타냄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&lt;input type=“text” name=“keyword”&gt;</a:t>
            </a:r>
          </a:p>
          <a:p>
            <a:pPr lvl="4"/>
            <a:r>
              <a:rPr lang="ko-KR" altLang="en-US" dirty="0" err="1"/>
              <a:t>택스트를</a:t>
            </a:r>
            <a:r>
              <a:rPr lang="ko-KR" altLang="en-US" dirty="0"/>
              <a:t> 입력할 있는 창으로</a:t>
            </a:r>
            <a:r>
              <a:rPr lang="en-US" altLang="ko-KR" dirty="0"/>
              <a:t>, </a:t>
            </a:r>
            <a:r>
              <a:rPr lang="ko-KR" altLang="en-US" dirty="0"/>
              <a:t>입력한 값을 전달할 때 </a:t>
            </a:r>
            <a:r>
              <a:rPr lang="en-US" altLang="ko-KR" dirty="0"/>
              <a:t>“keyword”</a:t>
            </a:r>
            <a:r>
              <a:rPr lang="ko-KR" altLang="en-US" dirty="0"/>
              <a:t>라는 항목으로 전달됨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&lt;button type=“submit”&gt;</a:t>
            </a:r>
          </a:p>
          <a:p>
            <a:pPr lvl="4"/>
            <a:r>
              <a:rPr lang="en-US" altLang="ko-KR" dirty="0"/>
              <a:t>Button </a:t>
            </a:r>
            <a:r>
              <a:rPr lang="ko-KR" altLang="en-US" dirty="0"/>
              <a:t>태그</a:t>
            </a:r>
            <a:r>
              <a:rPr lang="en-US" altLang="ko-KR" dirty="0"/>
              <a:t> </a:t>
            </a:r>
            <a:r>
              <a:rPr lang="ko-KR" altLang="en-US" dirty="0"/>
              <a:t>자체는 버튼 모양을 만들어주며 </a:t>
            </a:r>
            <a:r>
              <a:rPr lang="en-US" altLang="ko-KR" dirty="0"/>
              <a:t>type=“submit” </a:t>
            </a:r>
            <a:r>
              <a:rPr lang="ko-KR" altLang="en-US" dirty="0"/>
              <a:t>속성이 부여되면 버튼 클릭되었을 때 </a:t>
            </a:r>
            <a:r>
              <a:rPr lang="en-US" altLang="ko-KR" dirty="0"/>
              <a:t>from </a:t>
            </a:r>
            <a:r>
              <a:rPr lang="ko-KR" altLang="en-US" dirty="0"/>
              <a:t>태그 영역에 있는 데이터를 제출</a:t>
            </a:r>
            <a:r>
              <a:rPr lang="en-US" altLang="ko-KR" dirty="0"/>
              <a:t>(</a:t>
            </a:r>
            <a:r>
              <a:rPr lang="ko-KR" altLang="en-US" dirty="0"/>
              <a:t>전송</a:t>
            </a:r>
            <a:r>
              <a:rPr lang="en-US" altLang="ko-KR" dirty="0"/>
              <a:t>)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Ch07 – Django</a:t>
            </a:r>
            <a:r>
              <a:rPr lang="ko-KR" altLang="en-US" dirty="0"/>
              <a:t>에 데이터 전송하기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D33869-6C3B-18AF-F6F9-9281F5062453}"/>
              </a:ext>
            </a:extLst>
          </p:cNvPr>
          <p:cNvSpPr/>
          <p:nvPr/>
        </p:nvSpPr>
        <p:spPr>
          <a:xfrm>
            <a:off x="5040957" y="1367879"/>
            <a:ext cx="5643472" cy="254248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  <a:t>…</a:t>
            </a:r>
          </a:p>
          <a:p>
            <a: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  <a:t>&lt;h1&gt;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JetBrains Mono"/>
              </a:rPr>
              <a:t>pyburger</a:t>
            </a:r>
            <a:r>
              <a:rPr lang="ko-KR" alt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의 햄버거 </a:t>
            </a:r>
            <a:r>
              <a:rPr lang="ko-KR" alt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검색화면입니다</a:t>
            </a:r>
            <a: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  <a:t>&lt;div&gt;</a:t>
            </a:r>
            <a:b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  <a:t>    &lt;form </a:t>
            </a:r>
            <a:r>
              <a:rPr lang="en-US" altLang="ko-KR" sz="1800" dirty="0"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lang="en-US" altLang="ko-KR" sz="1800" dirty="0">
                <a:solidFill>
                  <a:srgbClr val="6AAB73"/>
                </a:solidFill>
                <a:effectLst/>
                <a:latin typeface="JetBrains Mono"/>
              </a:rPr>
              <a:t>="GET"</a:t>
            </a:r>
            <a: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  <a:t>        &lt;input </a:t>
            </a:r>
            <a:r>
              <a:rPr lang="en-US" altLang="ko-KR" sz="1800" dirty="0"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lang="en-US" altLang="ko-KR" sz="1800" dirty="0">
                <a:solidFill>
                  <a:srgbClr val="6AAB73"/>
                </a:solidFill>
                <a:effectLst/>
                <a:latin typeface="JetBrains Mono"/>
              </a:rPr>
              <a:t>="text" </a:t>
            </a:r>
            <a:r>
              <a:rPr lang="en-US" altLang="ko-KR" sz="1800" dirty="0"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lang="en-US" altLang="ko-KR" sz="1800" dirty="0">
                <a:solidFill>
                  <a:srgbClr val="6AAB73"/>
                </a:solidFill>
                <a:effectLst/>
                <a:latin typeface="JetBrains Mono"/>
              </a:rPr>
              <a:t>="keyword"</a:t>
            </a:r>
            <a: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  <a:t>        &lt;button </a:t>
            </a:r>
            <a:r>
              <a:rPr lang="en-US" altLang="ko-KR" sz="1800" dirty="0"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lang="en-US" altLang="ko-KR" sz="1800" dirty="0">
                <a:solidFill>
                  <a:srgbClr val="6AAB73"/>
                </a:solidFill>
                <a:effectLst/>
                <a:latin typeface="JetBrains Mono"/>
              </a:rPr>
              <a:t>="submit"</a:t>
            </a:r>
            <a: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lang="ko-KR" alt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</a:rPr>
              <a:t>검색</a:t>
            </a:r>
            <a: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  <a:t>&lt;/button&gt;</a:t>
            </a:r>
            <a:b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  <a:t>    &lt;/form&gt;</a:t>
            </a:r>
            <a:b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</a:p>
          <a:p>
            <a:r>
              <a:rPr lang="en-US" altLang="ko-KR" dirty="0">
                <a:solidFill>
                  <a:srgbClr val="D5B778"/>
                </a:solidFill>
                <a:latin typeface="JetBrains Mono"/>
              </a:rPr>
              <a:t>…</a:t>
            </a:r>
            <a:endParaRPr lang="en-US" altLang="ko-KR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A81D43-A316-046B-1559-407B378D0570}"/>
              </a:ext>
            </a:extLst>
          </p:cNvPr>
          <p:cNvSpPr/>
          <p:nvPr/>
        </p:nvSpPr>
        <p:spPr>
          <a:xfrm>
            <a:off x="5040957" y="1176416"/>
            <a:ext cx="5643472" cy="1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templates/burger_search.html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9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프로젝트 생성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Django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프로젝트 오픈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(2)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디렉토리 구조 보기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(3)  </a:t>
            </a:r>
            <a:r>
              <a:rPr lang="ko-KR" altLang="en-US" dirty="0">
                <a:sym typeface="Wingdings" panose="05000000000000000000" pitchFamily="2" charset="2"/>
              </a:rPr>
              <a:t>터미널 창 열기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가 요청에 응답하게 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8A92D9-497D-27A7-CD37-F4F53F70F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01" y="1295871"/>
            <a:ext cx="3407664" cy="1292352"/>
          </a:xfrm>
          <a:prstGeom prst="rect">
            <a:avLst/>
          </a:prstGeom>
        </p:spPr>
      </p:pic>
      <p:sp>
        <p:nvSpPr>
          <p:cNvPr id="9" name="번개 8">
            <a:extLst>
              <a:ext uri="{FF2B5EF4-FFF2-40B4-BE49-F238E27FC236}">
                <a16:creationId xmlns:a16="http://schemas.microsoft.com/office/drawing/2014/main" id="{33E39690-C22C-D6C5-AE31-47C5D9BFB4BC}"/>
              </a:ext>
            </a:extLst>
          </p:cNvPr>
          <p:cNvSpPr/>
          <p:nvPr/>
        </p:nvSpPr>
        <p:spPr>
          <a:xfrm>
            <a:off x="1152525" y="2165695"/>
            <a:ext cx="216024" cy="21602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3A89455-B268-0F5E-7BF8-1E28860F1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053" y="1295870"/>
            <a:ext cx="4235545" cy="460615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A31278B-4FF2-23A5-9B15-5FA1F061C6FB}"/>
              </a:ext>
            </a:extLst>
          </p:cNvPr>
          <p:cNvSpPr/>
          <p:nvPr/>
        </p:nvSpPr>
        <p:spPr>
          <a:xfrm>
            <a:off x="1008509" y="2144149"/>
            <a:ext cx="144016" cy="137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번개 14">
            <a:extLst>
              <a:ext uri="{FF2B5EF4-FFF2-40B4-BE49-F238E27FC236}">
                <a16:creationId xmlns:a16="http://schemas.microsoft.com/office/drawing/2014/main" id="{A2ACC5B0-4722-F1A6-F0D1-D65DAE96B1EF}"/>
              </a:ext>
            </a:extLst>
          </p:cNvPr>
          <p:cNvSpPr/>
          <p:nvPr/>
        </p:nvSpPr>
        <p:spPr>
          <a:xfrm>
            <a:off x="5306613" y="1295870"/>
            <a:ext cx="216024" cy="21602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D9398D8-201A-1FC0-B2A4-A25B96EF10C4}"/>
              </a:ext>
            </a:extLst>
          </p:cNvPr>
          <p:cNvSpPr/>
          <p:nvPr/>
        </p:nvSpPr>
        <p:spPr>
          <a:xfrm>
            <a:off x="5162597" y="1274324"/>
            <a:ext cx="144016" cy="137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번개 16">
            <a:extLst>
              <a:ext uri="{FF2B5EF4-FFF2-40B4-BE49-F238E27FC236}">
                <a16:creationId xmlns:a16="http://schemas.microsoft.com/office/drawing/2014/main" id="{8945536B-97B6-1156-A019-9F41256600B7}"/>
              </a:ext>
            </a:extLst>
          </p:cNvPr>
          <p:cNvSpPr/>
          <p:nvPr/>
        </p:nvSpPr>
        <p:spPr>
          <a:xfrm>
            <a:off x="5306613" y="5250486"/>
            <a:ext cx="216024" cy="21602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38DC89D-DCEE-5222-E734-8F38B40293FD}"/>
              </a:ext>
            </a:extLst>
          </p:cNvPr>
          <p:cNvSpPr/>
          <p:nvPr/>
        </p:nvSpPr>
        <p:spPr>
          <a:xfrm>
            <a:off x="5162597" y="5228940"/>
            <a:ext cx="144016" cy="137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325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2733946"/>
          </a:xfrm>
        </p:spPr>
        <p:txBody>
          <a:bodyPr/>
          <a:lstStyle/>
          <a:p>
            <a:r>
              <a:rPr lang="ko-KR" altLang="en-US" dirty="0"/>
              <a:t>이쯤에서 복습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지금까지 만든 </a:t>
            </a:r>
            <a:r>
              <a:rPr lang="en-US" altLang="ko-KR" dirty="0" err="1"/>
              <a:t>pyburger</a:t>
            </a:r>
            <a:r>
              <a:rPr lang="en-US" altLang="ko-KR" dirty="0"/>
              <a:t> </a:t>
            </a:r>
            <a:r>
              <a:rPr lang="ko-KR" altLang="en-US" dirty="0"/>
              <a:t>프로젝트 폴더를 삭제 하고 처음부터 여기까지 다시 작성해보세요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파이참</a:t>
            </a:r>
            <a:r>
              <a:rPr lang="ko-KR" altLang="en-US" dirty="0"/>
              <a:t> 종료</a:t>
            </a:r>
            <a:endParaRPr lang="en-US" altLang="ko-KR" dirty="0"/>
          </a:p>
          <a:p>
            <a:pPr lvl="2"/>
            <a:r>
              <a:rPr lang="en-US" altLang="ko-KR" dirty="0" err="1"/>
              <a:t>pyburger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(C:\User\username\PycharmProject\</a:t>
            </a:r>
            <a:r>
              <a:rPr lang="en-US" altLang="ko-KR" dirty="0" err="1"/>
              <a:t>pyburger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r>
              <a:rPr lang="ko-KR" altLang="en-US" dirty="0"/>
              <a:t>프로젝트 생성부터 다시 시작해서 이전 페이지까지 다시 만드세요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Ch07 – Django</a:t>
            </a:r>
            <a:r>
              <a:rPr lang="ko-KR" altLang="en-US" dirty="0"/>
              <a:t>에 데이터 전송하기</a:t>
            </a:r>
          </a:p>
        </p:txBody>
      </p:sp>
    </p:spTree>
    <p:extLst>
      <p:ext uri="{BB962C8B-B14F-4D97-AF65-F5344CB8AC3E}">
        <p14:creationId xmlns:p14="http://schemas.microsoft.com/office/powerpoint/2010/main" val="301224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ko-KR" altLang="en-US" dirty="0"/>
              <a:t>터미널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PS C:\User\username\PycharmProject\pyburger&gt; </a:t>
            </a:r>
            <a:r>
              <a:rPr lang="en-US" altLang="ko-KR" dirty="0"/>
              <a:t>pip install ‘</a:t>
            </a:r>
            <a:r>
              <a:rPr lang="en-US" altLang="ko-KR" dirty="0" err="1"/>
              <a:t>django</a:t>
            </a:r>
            <a:r>
              <a:rPr lang="en-US" altLang="ko-KR" dirty="0"/>
              <a:t>&lt;5’</a:t>
            </a:r>
          </a:p>
          <a:p>
            <a:pPr lvl="4"/>
            <a:r>
              <a:rPr lang="ko-KR" altLang="en-US" dirty="0"/>
              <a:t>교재에서는 </a:t>
            </a:r>
            <a:r>
              <a:rPr lang="en-US" altLang="ko-KR" dirty="0"/>
              <a:t>Django 4.x </a:t>
            </a:r>
            <a:r>
              <a:rPr lang="ko-KR" altLang="en-US" dirty="0"/>
              <a:t>버전을 사용하므로 </a:t>
            </a:r>
            <a:r>
              <a:rPr lang="en-US" altLang="ko-KR" dirty="0"/>
              <a:t>Django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버전은 </a:t>
            </a:r>
            <a:r>
              <a:rPr lang="en-US" altLang="ko-KR" dirty="0"/>
              <a:t>5</a:t>
            </a:r>
            <a:r>
              <a:rPr lang="ko-KR" altLang="en-US" dirty="0"/>
              <a:t> 미만인 것을 설치</a:t>
            </a:r>
            <a:endParaRPr lang="en-US" altLang="ko-KR" dirty="0"/>
          </a:p>
          <a:p>
            <a:pPr lvl="1"/>
            <a:r>
              <a:rPr lang="en-US" altLang="ko-KR" dirty="0"/>
              <a:t>[notice] A new release of pip available: 22.3.1 -&gt;23.0.1</a:t>
            </a:r>
          </a:p>
          <a:p>
            <a:pPr lvl="2"/>
            <a:r>
              <a:rPr lang="en-US" altLang="ko-KR" dirty="0"/>
              <a:t>To update, run : </a:t>
            </a:r>
            <a:r>
              <a:rPr lang="en-US" altLang="ko-KR" dirty="0">
                <a:solidFill>
                  <a:srgbClr val="00B050"/>
                </a:solidFill>
              </a:rPr>
              <a:t>python.exe –m pip install --upgrade pip</a:t>
            </a:r>
          </a:p>
          <a:p>
            <a:pPr lvl="2"/>
            <a:r>
              <a:rPr lang="ko-KR" altLang="en-US" dirty="0"/>
              <a:t>터미널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PS C:\User\username\PycharmProject\pyburger&gt; </a:t>
            </a:r>
            <a:r>
              <a:rPr lang="en-US" altLang="ko-KR" dirty="0"/>
              <a:t>python.exe</a:t>
            </a:r>
            <a:r>
              <a:rPr lang="ko-KR" altLang="en-US" dirty="0"/>
              <a:t> </a:t>
            </a:r>
            <a:r>
              <a:rPr lang="en-US" altLang="ko-KR" dirty="0"/>
              <a:t>–m</a:t>
            </a:r>
            <a:r>
              <a:rPr lang="ko-KR" altLang="en-US" dirty="0"/>
              <a:t> </a:t>
            </a:r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--upgrade</a:t>
            </a:r>
            <a:r>
              <a:rPr lang="ko-KR" altLang="en-US" dirty="0"/>
              <a:t> </a:t>
            </a:r>
            <a:r>
              <a:rPr lang="en-US" altLang="ko-KR" dirty="0"/>
              <a:t>pip</a:t>
            </a:r>
          </a:p>
          <a:p>
            <a:pPr lvl="4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라는 명령의로 필요한 모듈을 설치하는데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설치된 버전 보다 더 최신 버전의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있으니 업그레이드 할 것을 권고하고 있음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2"/>
            <a:r>
              <a:rPr lang="ko-KR" altLang="en-US" dirty="0"/>
              <a:t>터미널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PS C:\User\username\PycharmProject\pyburger&gt; </a:t>
            </a:r>
            <a:r>
              <a:rPr lang="en-US" altLang="ko-KR" dirty="0" err="1"/>
              <a:t>django</a:t>
            </a:r>
            <a:r>
              <a:rPr lang="en-US" altLang="ko-KR" dirty="0"/>
              <a:t>-admin --version</a:t>
            </a:r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가 요청에 응답하게 하기</a:t>
            </a:r>
          </a:p>
        </p:txBody>
      </p:sp>
    </p:spTree>
    <p:extLst>
      <p:ext uri="{BB962C8B-B14F-4D97-AF65-F5344CB8AC3E}">
        <p14:creationId xmlns:p14="http://schemas.microsoft.com/office/powerpoint/2010/main" val="210116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pPr lvl="2"/>
            <a:r>
              <a:rPr lang="ko-KR" altLang="en-US" dirty="0" err="1"/>
              <a:t>터미털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PS C:\User\username\PycharmProject\pyburger&gt;</a:t>
            </a:r>
            <a:r>
              <a:rPr lang="en-US" altLang="ko-KR" dirty="0"/>
              <a:t> </a:t>
            </a:r>
            <a:r>
              <a:rPr lang="en-US" altLang="ko-KR" dirty="0" err="1"/>
              <a:t>django</a:t>
            </a:r>
            <a:r>
              <a:rPr lang="en-US" altLang="ko-KR" dirty="0"/>
              <a:t>-admin </a:t>
            </a:r>
            <a:r>
              <a:rPr lang="en-US" altLang="ko-KR" dirty="0" err="1"/>
              <a:t>startproject</a:t>
            </a:r>
            <a:r>
              <a:rPr lang="en-US" altLang="ko-KR" dirty="0"/>
              <a:t> config .</a:t>
            </a:r>
          </a:p>
          <a:p>
            <a:pPr lvl="4"/>
            <a:r>
              <a:rPr lang="ko-KR" altLang="en-US" dirty="0"/>
              <a:t>주의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위 명령 </a:t>
            </a:r>
            <a:r>
              <a:rPr lang="en-US" altLang="ko-KR" dirty="0"/>
              <a:t>“</a:t>
            </a:r>
            <a:r>
              <a:rPr lang="en-US" altLang="ko-KR" dirty="0" err="1"/>
              <a:t>django-admin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√</a:t>
            </a:r>
            <a:r>
              <a:rPr lang="en-US" altLang="ko-KR" dirty="0" err="1"/>
              <a:t>startproject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√</a:t>
            </a:r>
            <a:r>
              <a:rPr lang="en-US" altLang="ko-KR" dirty="0" err="1"/>
              <a:t>config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√</a:t>
            </a:r>
            <a:r>
              <a:rPr lang="en-US" altLang="ko-KR" dirty="0"/>
              <a:t>.”</a:t>
            </a:r>
            <a:r>
              <a:rPr lang="ko-KR" altLang="en-US" dirty="0"/>
              <a:t>을 입력할 때 띄어쓰기와 마지막에 점</a:t>
            </a:r>
            <a:r>
              <a:rPr lang="en-US" altLang="ko-KR" dirty="0"/>
              <a:t>(.)</a:t>
            </a:r>
          </a:p>
          <a:p>
            <a:pPr lvl="5"/>
            <a:r>
              <a:rPr lang="en-US" altLang="ko-KR" dirty="0"/>
              <a:t>‘</a:t>
            </a:r>
            <a:r>
              <a:rPr lang="ko-KR" altLang="en-US" dirty="0"/>
              <a:t>점</a:t>
            </a:r>
            <a:r>
              <a:rPr lang="en-US" altLang="ko-KR" dirty="0"/>
              <a:t>(.)’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현재 디렉토리를 의미함</a:t>
            </a:r>
            <a:r>
              <a:rPr lang="en-US" altLang="ko-KR" dirty="0"/>
              <a:t>. </a:t>
            </a:r>
            <a:r>
              <a:rPr lang="ko-KR" altLang="en-US" dirty="0"/>
              <a:t>따라서 위 명령은 </a:t>
            </a:r>
            <a:r>
              <a:rPr lang="en-US" altLang="ko-KR" dirty="0"/>
              <a:t>“</a:t>
            </a:r>
            <a:r>
              <a:rPr lang="ko-KR" altLang="en-US" dirty="0"/>
              <a:t>현재 폴더</a:t>
            </a:r>
            <a:r>
              <a:rPr lang="en-US" altLang="ko-KR" dirty="0"/>
              <a:t>(.)</a:t>
            </a:r>
            <a:r>
              <a:rPr lang="ko-KR" altLang="en-US" dirty="0"/>
              <a:t>에 </a:t>
            </a:r>
            <a:r>
              <a:rPr lang="en-US" altLang="ko-KR" dirty="0"/>
              <a:t>config</a:t>
            </a:r>
            <a:r>
              <a:rPr lang="ko-KR" altLang="en-US" dirty="0"/>
              <a:t>라는 프로젝트를 만들어라</a:t>
            </a:r>
            <a:r>
              <a:rPr lang="en-US" altLang="ko-KR" dirty="0"/>
              <a:t>＂</a:t>
            </a:r>
            <a:r>
              <a:rPr lang="ko-KR" altLang="en-US" dirty="0"/>
              <a:t>라는 의미로 해석할 수 있음</a:t>
            </a:r>
            <a:endParaRPr lang="en-US" altLang="ko-KR" dirty="0"/>
          </a:p>
          <a:p>
            <a:pPr lvl="5"/>
            <a:r>
              <a:rPr lang="ko-KR" altLang="en-US" dirty="0"/>
              <a:t>조금 다른 각도에서 말하면 </a:t>
            </a:r>
            <a:r>
              <a:rPr lang="en-US" altLang="ko-KR" dirty="0"/>
              <a:t>“</a:t>
            </a:r>
            <a:r>
              <a:rPr lang="ko-KR" altLang="en-US" dirty="0"/>
              <a:t>현재 폴더</a:t>
            </a:r>
            <a:r>
              <a:rPr lang="en-US" altLang="ko-KR" dirty="0"/>
              <a:t>(.)</a:t>
            </a:r>
            <a:r>
              <a:rPr lang="ko-KR" altLang="en-US" dirty="0"/>
              <a:t>에 </a:t>
            </a:r>
            <a:r>
              <a:rPr lang="en-US" altLang="ko-KR" dirty="0"/>
              <a:t>config</a:t>
            </a:r>
            <a:r>
              <a:rPr lang="ko-KR" altLang="en-US" dirty="0"/>
              <a:t>라는 폴더를 만들고 프로젝트 관련 파일을 </a:t>
            </a:r>
            <a:r>
              <a:rPr lang="en-US" altLang="ko-KR" dirty="0"/>
              <a:t>config </a:t>
            </a:r>
            <a:r>
              <a:rPr lang="ko-KR" altLang="en-US" dirty="0"/>
              <a:t>폴더에 생성하게 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4"/>
            <a:endParaRPr lang="en-US" altLang="ko-KR" dirty="0"/>
          </a:p>
          <a:p>
            <a:pPr lvl="5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가 요청에 응답하게 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71CFC1-5AAA-F4EF-EC95-E4168CAD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704" y="2028338"/>
            <a:ext cx="3452342" cy="24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3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프로젝트 실행</a:t>
            </a:r>
            <a:endParaRPr lang="en-US" altLang="ko-KR" dirty="0"/>
          </a:p>
          <a:p>
            <a:pPr lvl="2"/>
            <a:r>
              <a:rPr lang="ko-KR" altLang="en-US" dirty="0"/>
              <a:t>터미널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… \pyburger&gt;</a:t>
            </a:r>
            <a:r>
              <a:rPr lang="en-US" altLang="ko-KR" dirty="0"/>
              <a:t> python</a:t>
            </a:r>
            <a:r>
              <a:rPr lang="ko-KR" altLang="en-US" dirty="0"/>
              <a:t> </a:t>
            </a:r>
            <a:r>
              <a:rPr lang="en-US" altLang="ko-KR" dirty="0"/>
              <a:t>manage.py</a:t>
            </a:r>
            <a:r>
              <a:rPr lang="ko-KR" altLang="en-US" dirty="0"/>
              <a:t> </a:t>
            </a:r>
            <a:r>
              <a:rPr lang="en-US" altLang="ko-KR" dirty="0" err="1"/>
              <a:t>runserver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r>
              <a:rPr lang="en-US" altLang="ko-KR" dirty="0"/>
              <a:t>Starting development server at </a:t>
            </a:r>
            <a:r>
              <a:rPr lang="en-US" altLang="ko-KR" dirty="0">
                <a:hlinkClick r:id="rId2"/>
              </a:rPr>
              <a:t>http://127.0.0.1:8000/</a:t>
            </a:r>
            <a:r>
              <a:rPr lang="en-US" altLang="ko-KR" dirty="0"/>
              <a:t> or </a:t>
            </a:r>
            <a:r>
              <a:rPr lang="en-US" altLang="ko-KR" dirty="0">
                <a:hlinkClick r:id="rId3"/>
              </a:rPr>
              <a:t>http://localhost:8000/</a:t>
            </a:r>
            <a:r>
              <a:rPr lang="en-US" altLang="ko-KR" dirty="0"/>
              <a:t> </a:t>
            </a:r>
          </a:p>
          <a:p>
            <a:pPr lvl="4"/>
            <a:r>
              <a:rPr lang="en-US" altLang="ko-KR" dirty="0"/>
              <a:t>localhost</a:t>
            </a:r>
            <a:r>
              <a:rPr lang="ko-KR" altLang="en-US" dirty="0"/>
              <a:t>는 위 프로젝트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이 실행되고 있는 컴퓨터를 의미함</a:t>
            </a:r>
            <a:endParaRPr lang="en-US" altLang="ko-KR" dirty="0"/>
          </a:p>
          <a:p>
            <a:pPr lvl="4"/>
            <a:r>
              <a:rPr lang="en-US" altLang="ko-KR" dirty="0"/>
              <a:t>localhost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127.0.0.1</a:t>
            </a:r>
            <a:r>
              <a:rPr lang="ko-KR" altLang="en-US" dirty="0"/>
              <a:t>임</a:t>
            </a:r>
            <a:endParaRPr lang="en-US" altLang="ko-KR" dirty="0"/>
          </a:p>
          <a:p>
            <a:pPr lvl="4"/>
            <a:r>
              <a:rPr lang="en-US" altLang="ko-KR" dirty="0">
                <a:hlinkClick r:id="rId3"/>
              </a:rPr>
              <a:t>http://localhost:8000/</a:t>
            </a:r>
            <a:r>
              <a:rPr lang="ko-KR" altLang="en-US" dirty="0"/>
              <a:t>에서 뒤에 붙은 숫자</a:t>
            </a:r>
            <a:r>
              <a:rPr lang="en-US" altLang="ko-KR" dirty="0"/>
              <a:t>, 8000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ko-KR" altLang="en-US" dirty="0"/>
              <a:t>포트 번호</a:t>
            </a:r>
            <a:r>
              <a:rPr lang="en-US" altLang="ko-KR" dirty="0"/>
              <a:t>’</a:t>
            </a:r>
            <a:r>
              <a:rPr lang="ko-KR" altLang="en-US" dirty="0"/>
              <a:t>라고 함</a:t>
            </a:r>
            <a:r>
              <a:rPr lang="en-US" altLang="ko-KR" dirty="0"/>
              <a:t>(</a:t>
            </a:r>
            <a:r>
              <a:rPr lang="ko-KR" altLang="en-US" dirty="0"/>
              <a:t>강사의 구두 설명 참고</a:t>
            </a:r>
            <a:r>
              <a:rPr lang="en-US" altLang="ko-KR" dirty="0"/>
              <a:t>)</a:t>
            </a:r>
          </a:p>
          <a:p>
            <a:pPr lvl="5"/>
            <a:r>
              <a:rPr lang="en-US" altLang="ko-KR" dirty="0"/>
              <a:t>Port</a:t>
            </a:r>
            <a:r>
              <a:rPr lang="ko-KR" altLang="en-US" dirty="0"/>
              <a:t>의 사전적 의미는</a:t>
            </a:r>
            <a:r>
              <a:rPr lang="en-US" altLang="ko-KR" dirty="0"/>
              <a:t> </a:t>
            </a:r>
            <a:r>
              <a:rPr lang="ko-KR" altLang="en-US" dirty="0"/>
              <a:t>무엇인가요</a:t>
            </a:r>
            <a:r>
              <a:rPr lang="en-US" altLang="ko-KR" dirty="0"/>
              <a:t>? </a:t>
            </a:r>
            <a:r>
              <a:rPr lang="en-US" altLang="ko-KR" dirty="0">
                <a:hlinkClick r:id="rId4"/>
              </a:rPr>
              <a:t>[</a:t>
            </a:r>
            <a:r>
              <a:rPr lang="ko-KR" altLang="en-US" dirty="0">
                <a:hlinkClick r:id="rId4"/>
              </a:rPr>
              <a:t>네이버 어학사전</a:t>
            </a:r>
            <a:r>
              <a:rPr lang="en-US" altLang="ko-KR" dirty="0">
                <a:hlinkClick r:id="rId4"/>
              </a:rPr>
              <a:t>]</a:t>
            </a:r>
            <a:endParaRPr lang="en-US" altLang="ko-KR" dirty="0"/>
          </a:p>
          <a:p>
            <a:pPr lvl="4"/>
            <a:endParaRPr lang="en-US" altLang="ko-KR" dirty="0"/>
          </a:p>
          <a:p>
            <a:pPr lvl="5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가 요청에 응답하게 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0E8F53-DAC1-292B-29AD-4370C0F97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774" y="1283828"/>
            <a:ext cx="9046202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3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프로젝트 실행 확인</a:t>
            </a:r>
            <a:endParaRPr lang="en-US" altLang="ko-KR" dirty="0"/>
          </a:p>
          <a:p>
            <a:pPr lvl="1"/>
            <a:r>
              <a:rPr lang="ko-KR" altLang="en-US" dirty="0"/>
              <a:t>웹 브라우저</a:t>
            </a:r>
            <a:r>
              <a:rPr lang="en-US" altLang="ko-KR" dirty="0"/>
              <a:t>(</a:t>
            </a:r>
            <a:r>
              <a:rPr lang="ko-KR" altLang="en-US" dirty="0"/>
              <a:t>크롬</a:t>
            </a:r>
            <a:r>
              <a:rPr lang="en-US" altLang="ko-KR" dirty="0"/>
              <a:t>)</a:t>
            </a:r>
            <a:r>
              <a:rPr lang="ko-KR" altLang="en-US" dirty="0"/>
              <a:t>에서 위 주소</a:t>
            </a:r>
            <a:r>
              <a:rPr lang="en-US" altLang="ko-KR" dirty="0"/>
              <a:t>(localhost)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lvl="2"/>
            <a:r>
              <a:rPr lang="en-US" altLang="ko-KR" dirty="0"/>
              <a:t>Starting development server at </a:t>
            </a:r>
            <a:r>
              <a:rPr lang="en-US" altLang="ko-KR" dirty="0">
                <a:hlinkClick r:id="rId2"/>
              </a:rPr>
              <a:t>http://127.0.0.1:8000/</a:t>
            </a:r>
            <a:r>
              <a:rPr lang="en-US" altLang="ko-KR" dirty="0"/>
              <a:t> or </a:t>
            </a:r>
            <a:r>
              <a:rPr lang="en-US" altLang="ko-KR" dirty="0">
                <a:hlinkClick r:id="rId3"/>
              </a:rPr>
              <a:t>http://localhost:8000/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4"/>
            <a:endParaRPr lang="en-US" altLang="ko-KR" dirty="0"/>
          </a:p>
          <a:p>
            <a:pPr lvl="5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가 요청에 응답하게 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EA78D7-58E9-C5AA-DB0B-9AEE674FE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701" y="1687346"/>
            <a:ext cx="5675376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85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4f7c8514ecab08232b64392df256eeeb4d7bf6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YCU 표준 폰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solidFill>
            <a:srgbClr val="FF0000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Words>6164</Words>
  <Application>Microsoft Office PowerPoint</Application>
  <PresentationFormat>사용자 지정</PresentationFormat>
  <Paragraphs>900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0" baseType="lpstr">
      <vt:lpstr>JetBrains Mono</vt:lpstr>
      <vt:lpstr>굴림</vt:lpstr>
      <vt:lpstr>돋움</vt:lpstr>
      <vt:lpstr>맑은 고딕</vt:lpstr>
      <vt:lpstr>맑은고딕</vt:lpstr>
      <vt:lpstr>Arial</vt:lpstr>
      <vt:lpstr>Courier New</vt:lpstr>
      <vt:lpstr>Wingdings</vt:lpstr>
      <vt:lpstr>Wingdings 3</vt:lpstr>
      <vt:lpstr>1_Office 테마</vt:lpstr>
      <vt:lpstr>Django</vt:lpstr>
      <vt:lpstr>강사 소개</vt:lpstr>
      <vt:lpstr>Django</vt:lpstr>
      <vt:lpstr>Django가 요청에 응답하게 하기</vt:lpstr>
      <vt:lpstr>Django가 요청에 응답하게 하기</vt:lpstr>
      <vt:lpstr>Django가 요청에 응답하게 하기</vt:lpstr>
      <vt:lpstr>Django가 요청에 응답하게 하기</vt:lpstr>
      <vt:lpstr>Django가 요청에 응답하게 하기</vt:lpstr>
      <vt:lpstr>Django가 요청에 응답하게 하기</vt:lpstr>
      <vt:lpstr>Django가 요청에 응답하게 하기</vt:lpstr>
      <vt:lpstr>Django가 요청에 응답하게 하기</vt:lpstr>
      <vt:lpstr>Django가 요청에 응답하게 하기</vt:lpstr>
      <vt:lpstr>Django가 요청에 응답하게 하기</vt:lpstr>
      <vt:lpstr>Django가 요청에 응답하게 하기</vt:lpstr>
      <vt:lpstr>Django가 요청에 응답하게 하기</vt:lpstr>
      <vt:lpstr>Django가 요청에 응답하게 하기</vt:lpstr>
      <vt:lpstr>Ch05 – Django에 데이터 저장하기</vt:lpstr>
      <vt:lpstr>Ch05 – Django에 데이터 저장하기</vt:lpstr>
      <vt:lpstr>Ch05 – Django에 데이터 저장하기</vt:lpstr>
      <vt:lpstr>Ch05 – Django에 데이터 저장하기</vt:lpstr>
      <vt:lpstr>Ch05 – Django에 데이터 저장하기</vt:lpstr>
      <vt:lpstr>Ch05 – Django에 데이터 저장하기</vt:lpstr>
      <vt:lpstr>Ch05 – Django에 데이터 저장하기</vt:lpstr>
      <vt:lpstr>Ch05 – Django에 데이터 저장하기</vt:lpstr>
      <vt:lpstr>Ch05 – Django에 데이터 저장하기</vt:lpstr>
      <vt:lpstr>Ch05 – Django에 데이터 저장하기</vt:lpstr>
      <vt:lpstr>Ch05 – Django에 데이터 저장하기</vt:lpstr>
      <vt:lpstr>Ch06 – Django로 데이터 보여주기</vt:lpstr>
      <vt:lpstr>Ch06 – Django로 데이터 보여주기</vt:lpstr>
      <vt:lpstr>Ch06 – Django로 데이터 보여주기</vt:lpstr>
      <vt:lpstr>Ch06 – Django로 데이터 보여주기</vt:lpstr>
      <vt:lpstr>Ch06 – Django로 데이터 보여주기</vt:lpstr>
      <vt:lpstr>Ch06 – Django로 데이터 보여주기</vt:lpstr>
      <vt:lpstr>Ch06 – Django로 데이터 보여주기</vt:lpstr>
      <vt:lpstr>Ch06 – Django로 데이터 보여주기</vt:lpstr>
      <vt:lpstr>Ch06 – Django로 데이터 보여주기</vt:lpstr>
      <vt:lpstr>Django</vt:lpstr>
      <vt:lpstr>Ch07 – Django에 데이터 전송하기</vt:lpstr>
      <vt:lpstr>Ch07 – Django에 데이터 전송하기</vt:lpstr>
      <vt:lpstr>Ch07 – Django에 데이터 전송하기</vt:lpstr>
      <vt:lpstr>Ch07 – Django에 데이터 전송하기</vt:lpstr>
      <vt:lpstr>Ch07 – Django에 데이터 전송하기</vt:lpstr>
      <vt:lpstr>Ch07 – Django에 데이터 전송하기</vt:lpstr>
      <vt:lpstr>Ch07 – Django에 데이터 전송하기</vt:lpstr>
      <vt:lpstr>Ch07 – Django에 데이터 전송하기</vt:lpstr>
      <vt:lpstr>Ch07 – Django에 데이터 전송하기</vt:lpstr>
      <vt:lpstr>Ch07 – Django에 데이터 전송하기</vt:lpstr>
      <vt:lpstr>Ch07 – Django에 데이터 전송하기</vt:lpstr>
      <vt:lpstr>Ch07 – Django에 데이터 전송하기</vt:lpstr>
      <vt:lpstr>Ch07 – Django에 데이터 전송하기</vt:lpstr>
    </vt:vector>
  </TitlesOfParts>
  <Company>JEMM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webdesign</dc:creator>
  <cp:lastModifiedBy>김 성필</cp:lastModifiedBy>
  <cp:revision>5175</cp:revision>
  <dcterms:created xsi:type="dcterms:W3CDTF">2006-05-09T06:23:44Z</dcterms:created>
  <dcterms:modified xsi:type="dcterms:W3CDTF">2023-04-21T10:39:50Z</dcterms:modified>
</cp:coreProperties>
</file>