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">
          <p15:clr>
            <a:srgbClr val="A4A3A4"/>
          </p15:clr>
        </p15:guide>
        <p15:guide id="2" orient="horz" pos="3132">
          <p15:clr>
            <a:srgbClr val="A4A3A4"/>
          </p15:clr>
        </p15:guide>
        <p15:guide id="3" orient="horz" pos="1406">
          <p15:clr>
            <a:srgbClr val="A4A3A4"/>
          </p15:clr>
        </p15:guide>
        <p15:guide id="4" orient="horz" pos="1186">
          <p15:clr>
            <a:srgbClr val="A4A3A4"/>
          </p15:clr>
        </p15:guide>
        <p15:guide id="5" orient="horz" pos="967">
          <p15:clr>
            <a:srgbClr val="A4A3A4"/>
          </p15:clr>
        </p15:guide>
        <p15:guide id="6" orient="horz" pos="755">
          <p15:clr>
            <a:srgbClr val="A4A3A4"/>
          </p15:clr>
        </p15:guide>
        <p15:guide id="7" orient="horz" pos="470">
          <p15:clr>
            <a:srgbClr val="A4A3A4"/>
          </p15:clr>
        </p15:guide>
        <p15:guide id="8" orient="horz" pos="327">
          <p15:clr>
            <a:srgbClr val="A4A3A4"/>
          </p15:clr>
        </p15:guide>
        <p15:guide id="9" pos="5479">
          <p15:clr>
            <a:srgbClr val="A4A3A4"/>
          </p15:clr>
        </p15:guide>
        <p15:guide id="10" pos="2599">
          <p15:clr>
            <a:srgbClr val="A4A3A4"/>
          </p15:clr>
        </p15:guide>
        <p15:guide id="11" pos="283">
          <p15:clr>
            <a:srgbClr val="A4A3A4"/>
          </p15:clr>
        </p15:guide>
        <p15:guide id="12" pos="593">
          <p15:clr>
            <a:srgbClr val="A4A3A4"/>
          </p15:clr>
        </p15:guide>
        <p15:guide id="13" pos="873">
          <p15:clr>
            <a:srgbClr val="A4A3A4"/>
          </p15:clr>
        </p15:guide>
        <p15:guide id="14" pos="1000">
          <p15:clr>
            <a:srgbClr val="A4A3A4"/>
          </p15:clr>
        </p15:guide>
        <p15:guide id="15" pos="1449">
          <p15:clr>
            <a:srgbClr val="A4A3A4"/>
          </p15:clr>
        </p15:guide>
        <p15:guide id="16" pos="2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e Devencenzi (Vega Consulting LLC)" initials="DD(CL" lastIdx="10" clrIdx="0"/>
  <p:cmAuthor id="1" name="Jon Jorczak" initials="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41B3DC"/>
    <a:srgbClr val="0092D2"/>
    <a:srgbClr val="6DC2E9"/>
    <a:srgbClr val="0072C6"/>
    <a:srgbClr val="00BCF2"/>
    <a:srgbClr val="0072C4"/>
    <a:srgbClr val="EB3CFF"/>
    <a:srgbClr val="005291"/>
    <a:srgbClr val="1B7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3" autoAdjust="0"/>
    <p:restoredTop sz="66740" autoAdjust="0"/>
  </p:normalViewPr>
  <p:slideViewPr>
    <p:cSldViewPr snapToGrid="0" showGuides="1">
      <p:cViewPr varScale="1">
        <p:scale>
          <a:sx n="101" d="100"/>
          <a:sy n="101" d="100"/>
        </p:scale>
        <p:origin x="920" y="144"/>
      </p:cViewPr>
      <p:guideLst>
        <p:guide orient="horz" pos="110"/>
        <p:guide orient="horz" pos="3132"/>
        <p:guide orient="horz" pos="1406"/>
        <p:guide orient="horz" pos="1186"/>
        <p:guide orient="horz" pos="967"/>
        <p:guide orient="horz" pos="755"/>
        <p:guide orient="horz" pos="470"/>
        <p:guide orient="horz" pos="327"/>
        <p:guide pos="5479"/>
        <p:guide pos="2599"/>
        <p:guide pos="283"/>
        <p:guide pos="593"/>
        <p:guide pos="873"/>
        <p:guide pos="1000"/>
        <p:guide pos="1449"/>
        <p:guide pos="2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A4908-F131-6B4F-B703-F49409031879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678D5-A924-724A-9CC8-25BBA7AA0E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12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E1A55-6A57-5141-A628-AA04EAF4415E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C26B4-1347-4C4B-AA5F-FCDAEA9B19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0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179440.aspx" TargetMode="External"/><Relationship Id="rId4" Type="http://schemas.openxmlformats.org/officeDocument/2006/relationships/hyperlink" Target="http://msdn.microsoft.com/en-us/library/dd179451.aspx" TargetMode="External"/><Relationship Id="rId5" Type="http://schemas.openxmlformats.org/officeDocument/2006/relationships/hyperlink" Target="http://msdn.microsoft.com/en-us/library/ee691975.aspx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26B4-1347-4C4B-AA5F-FCDAEA9B19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Slide Objectives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="0" dirty="0" smtClean="0"/>
              <a:t>Understand the hierarchy of Blob storage</a:t>
            </a:r>
          </a:p>
          <a:p>
            <a:endParaRPr lang="en-US" b="0" dirty="0" smtClean="0"/>
          </a:p>
          <a:p>
            <a:r>
              <a:rPr lang="en-US" b="1" dirty="0" smtClean="0"/>
              <a:t>Speaker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The Blob service provides storage for entities, such as binary files and text files.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The REST API for the Blob service exposes two resources: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NZ" dirty="0" smtClean="0"/>
              <a:t>Containers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NZ" dirty="0" smtClean="0"/>
              <a:t>Blobs.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NZ" dirty="0" smtClean="0"/>
              <a:t>A container is a set of blobs; every blob must belong to a container.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NZ" dirty="0" smtClean="0"/>
              <a:t>The Blob service defines two types of blobs: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NZ" dirty="0" smtClean="0"/>
              <a:t>Block blobs, which are optimized for streaming.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NZ" dirty="0" smtClean="0"/>
              <a:t>Page blobs, which are optimized for random read/write operations and which provide the ability to write to a range of bytes in a blob. 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NZ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dirty="0" smtClean="0"/>
              <a:t>Blobs can be read by calling the </a:t>
            </a:r>
            <a:r>
              <a:rPr lang="en-NZ" dirty="0" smtClean="0">
                <a:hlinkClick r:id="rId3"/>
              </a:rPr>
              <a:t>Get Blob</a:t>
            </a:r>
            <a:r>
              <a:rPr lang="en-NZ" dirty="0" smtClean="0"/>
              <a:t> operation. A client may read the entire blob, or an arbitrary range of bytes. 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NZ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dirty="0" smtClean="0"/>
              <a:t>Block blobs less than or equal to 64 MB in size can be uploaded by calling the </a:t>
            </a:r>
            <a:r>
              <a:rPr lang="en-NZ" dirty="0" smtClean="0">
                <a:hlinkClick r:id="rId4"/>
              </a:rPr>
              <a:t>Put Blob</a:t>
            </a:r>
            <a:r>
              <a:rPr lang="en-NZ" dirty="0" smtClean="0"/>
              <a:t> operation.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NZ" dirty="0" smtClean="0"/>
              <a:t>Block blobs larger than 64 MB must be uploaded as a set of blocks, each of which must be less than or equal to 4 MB in size. </a:t>
            </a:r>
            <a:br>
              <a:rPr lang="en-NZ" dirty="0" smtClean="0"/>
            </a:br>
            <a:endParaRPr lang="en-NZ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dirty="0" smtClean="0"/>
              <a:t>Page blobs are created and initialized with a maximum size with a call to </a:t>
            </a:r>
            <a:r>
              <a:rPr lang="en-NZ" dirty="0" smtClean="0">
                <a:hlinkClick r:id="rId4"/>
              </a:rPr>
              <a:t>Put Blob</a:t>
            </a:r>
            <a:r>
              <a:rPr lang="en-NZ" dirty="0" smtClean="0"/>
              <a:t>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NZ" dirty="0" smtClean="0"/>
              <a:t>To write content to a page blob, you call the </a:t>
            </a:r>
            <a:r>
              <a:rPr lang="en-NZ" dirty="0" smtClean="0">
                <a:hlinkClick r:id="rId5"/>
              </a:rPr>
              <a:t>Put Page</a:t>
            </a:r>
            <a:r>
              <a:rPr lang="en-NZ" dirty="0" smtClean="0"/>
              <a:t> operation. The maximum size currently supported for a page blob is 1 TB.</a:t>
            </a:r>
          </a:p>
          <a:p>
            <a:endParaRPr lang="en-US" b="1" dirty="0" smtClean="0"/>
          </a:p>
          <a:p>
            <a:r>
              <a:rPr lang="en-US" b="1" dirty="0" smtClean="0"/>
              <a:t>Notes</a:t>
            </a:r>
          </a:p>
          <a:p>
            <a:r>
              <a:rPr lang="en-US" dirty="0" smtClean="0"/>
              <a:t>http://msdn.microsoft.com/en-us/library/dd573356.aspx</a:t>
            </a:r>
          </a:p>
          <a:p>
            <a:r>
              <a:rPr lang="en-NZ" dirty="0" smtClean="0"/>
              <a:t>Using the REST API for the Blob service, developers can create a hierarchical namespace similar to a file system. Blob names may encode a hierarchy by using a configurable path separator. For example, the blob names </a:t>
            </a:r>
            <a:r>
              <a:rPr lang="en-NZ" i="1" dirty="0" smtClean="0"/>
              <a:t>MyGroup/MyBlob1</a:t>
            </a:r>
            <a:r>
              <a:rPr lang="en-NZ" dirty="0" smtClean="0"/>
              <a:t> and </a:t>
            </a:r>
            <a:r>
              <a:rPr lang="en-NZ" i="1" dirty="0" smtClean="0"/>
              <a:t>MyGroup/MyBlob2</a:t>
            </a:r>
            <a:r>
              <a:rPr lang="en-NZ" dirty="0" smtClean="0"/>
              <a:t> imply a virtual level of organization for blobs. The enumeration operation for blobs supports traversing the virtual hierarchy in a manner similar to that of a file system, so that you can return a set of blobs that are organized beneath a group. For example, you can enumerate all blobs organized under </a:t>
            </a:r>
            <a:r>
              <a:rPr lang="en-NZ" i="1" dirty="0" smtClean="0"/>
              <a:t>MyGroup/</a:t>
            </a:r>
            <a:r>
              <a:rPr lang="en-NZ" dirty="0" smtClean="0"/>
              <a:t>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01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Slide Objectives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="0" dirty="0" smtClean="0"/>
              <a:t>Understand Tables</a:t>
            </a:r>
          </a:p>
          <a:p>
            <a:endParaRPr lang="en-US" dirty="0" smtClean="0"/>
          </a:p>
          <a:p>
            <a:r>
              <a:rPr lang="en-US" b="1" dirty="0" smtClean="0"/>
              <a:t>Speaker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The Table service provides structured storage in the form of tables.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The Table service supports a REST API that is compliant with the ADO.NET Data Services REST API.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Developers may also use the .NET Client Library for ADO.NET Data Services to access the Table service.</a:t>
            </a:r>
            <a:endParaRPr lang="en-US" b="1" dirty="0" smtClean="0"/>
          </a:p>
          <a:p>
            <a:pPr marL="0" indent="0">
              <a:buFont typeface="Arial" pitchFamily="34" charset="0"/>
              <a:buNone/>
            </a:pPr>
            <a:endParaRPr lang="en-US" baseline="0" dirty="0" smtClean="0"/>
          </a:p>
          <a:p>
            <a:pPr marL="0" indent="0">
              <a:buFont typeface="Arial" pitchFamily="34" charset="0"/>
              <a:buNone/>
            </a:pPr>
            <a:r>
              <a:rPr lang="en-US" b="1" baseline="0" dirty="0" smtClean="0"/>
              <a:t>Notes</a:t>
            </a:r>
          </a:p>
          <a:p>
            <a:r>
              <a:rPr lang="en-US" dirty="0" smtClean="0"/>
              <a:t>http://msdn.microsoft.com/en-us/library/dd573356.aspx</a:t>
            </a:r>
          </a:p>
          <a:p>
            <a:endParaRPr lang="en-US" dirty="0" smtClean="0"/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NZ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67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Slide Objectives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="0" dirty="0" smtClean="0"/>
              <a:t>Understand Flexible Entities</a:t>
            </a:r>
          </a:p>
          <a:p>
            <a:endParaRPr lang="en-US" dirty="0" smtClean="0"/>
          </a:p>
          <a:p>
            <a:r>
              <a:rPr lang="en-US" b="1" dirty="0" smtClean="0"/>
              <a:t>Speaker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Tables store data as entities.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A table can contain entities of any shape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NZ" dirty="0" smtClean="0"/>
              <a:t>There</a:t>
            </a:r>
            <a:r>
              <a:rPr lang="en-NZ" baseline="0" dirty="0" smtClean="0"/>
              <a:t> is no fixed schema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NZ" baseline="0" dirty="0" smtClean="0"/>
              <a:t>There is no schema checking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NZ" baseline="0" dirty="0" smtClean="0"/>
              <a:t>There is no strong typing- not that Birthdate is stored as both a </a:t>
            </a:r>
            <a:r>
              <a:rPr lang="en-NZ" baseline="0" dirty="0" err="1" smtClean="0"/>
              <a:t>datetime</a:t>
            </a:r>
            <a:r>
              <a:rPr lang="en-NZ" baseline="0" dirty="0" smtClean="0"/>
              <a:t> value and as a string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NZ" baseline="0" dirty="0" smtClean="0"/>
              <a:t>Not that we can add additional columns</a:t>
            </a:r>
            <a:endParaRPr lang="en-NZ" dirty="0" smtClean="0"/>
          </a:p>
          <a:p>
            <a:pPr marL="0" indent="0">
              <a:buFont typeface="Arial" pitchFamily="34" charset="0"/>
              <a:buNone/>
            </a:pPr>
            <a:endParaRPr lang="en-US" baseline="0" dirty="0" smtClean="0"/>
          </a:p>
          <a:p>
            <a:pPr marL="0" indent="0">
              <a:buFont typeface="Arial" pitchFamily="34" charset="0"/>
              <a:buNone/>
            </a:pPr>
            <a:r>
              <a:rPr lang="en-US" b="1" baseline="0" dirty="0" smtClean="0"/>
              <a:t>Notes</a:t>
            </a:r>
          </a:p>
          <a:p>
            <a:r>
              <a:rPr lang="en-US" dirty="0" smtClean="0"/>
              <a:t>http://msdn.microsoft.com/en-us/library/dd573356.aspx</a:t>
            </a:r>
          </a:p>
          <a:p>
            <a:endParaRPr lang="en-US" dirty="0" smtClean="0"/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NZ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4DC9-2D40-4898-9995-3C224EE0F48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7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Relationship Id="rId3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Relationship Id="rId3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Relationship Id="rId3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w_0000_Layer Comp 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3" name="Picture 12" descr="Z:\Share\To-Jake\logos_for_jake\MSP_regular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6024630" y="4519626"/>
            <a:ext cx="3119370" cy="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 userDrawn="1"/>
        </p:nvSpPr>
        <p:spPr>
          <a:xfrm>
            <a:off x="4752813" y="329352"/>
            <a:ext cx="3556674" cy="3611961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/>
          </a:p>
        </p:txBody>
      </p:sp>
      <p:sp>
        <p:nvSpPr>
          <p:cNvPr id="34" name="Rectangle 33"/>
          <p:cNvSpPr/>
          <p:nvPr userDrawn="1"/>
        </p:nvSpPr>
        <p:spPr>
          <a:xfrm flipH="1">
            <a:off x="4752813" y="3996076"/>
            <a:ext cx="806516" cy="803957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 flipH="1">
            <a:off x="4299181" y="3993953"/>
            <a:ext cx="398869" cy="397604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 flipH="1">
            <a:off x="4504977" y="3746730"/>
            <a:ext cx="193073" cy="192460"/>
          </a:xfrm>
          <a:prstGeom prst="rect">
            <a:avLst/>
          </a:prstGeom>
          <a:solidFill>
            <a:srgbClr val="6DC2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754144" y="718186"/>
            <a:ext cx="3556000" cy="1725975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>
              <a:defRPr sz="4800" b="0" cap="none" baseline="0">
                <a:solidFill>
                  <a:srgbClr val="FFFFFF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96596" y="2968460"/>
            <a:ext cx="3105355" cy="505773"/>
          </a:xfrm>
        </p:spPr>
        <p:txBody>
          <a:bodyPr tIns="0">
            <a:normAutofit/>
          </a:bodyPr>
          <a:lstStyle>
            <a:lvl1pPr marL="0" indent="0" algn="l">
              <a:buNone/>
              <a:defRPr sz="2000" b="0">
                <a:solidFill>
                  <a:srgbClr val="FFFFFF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2" descr="Z:\Share\To-Jake\logos_for_jake\MSP_regular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6024630" y="4519626"/>
            <a:ext cx="3119370" cy="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13311" y="1908437"/>
            <a:ext cx="7826044" cy="1102393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7200" b="0" cap="none" baseline="0">
                <a:solidFill>
                  <a:schemeClr val="bg1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divider page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18100" y="3017520"/>
            <a:ext cx="7320135" cy="31470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rgbClr val="FFFFFF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55441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3311" y="1908437"/>
            <a:ext cx="7826044" cy="1102393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7200" b="0" cap="none" baseline="0">
                <a:solidFill>
                  <a:schemeClr val="bg1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divider page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18100" y="3017520"/>
            <a:ext cx="7320135" cy="31470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rgbClr val="FFFFFF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pic>
        <p:nvPicPr>
          <p:cNvPr id="11" name="Picture 12" descr="Z:\Share\To-Jake\logos_for_jake\MSP_regular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6024630" y="4519626"/>
            <a:ext cx="3119370" cy="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441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146837" y="341946"/>
            <a:ext cx="5644598" cy="3657600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693205" y="4056749"/>
            <a:ext cx="398869" cy="397604"/>
          </a:xfrm>
          <a:prstGeom prst="rect">
            <a:avLst/>
          </a:prstGeom>
          <a:solidFill>
            <a:srgbClr val="6DC2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46837" y="4056749"/>
            <a:ext cx="806516" cy="803957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WIN11_Sarah_01_PPT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32" b="-232"/>
          <a:stretch/>
        </p:blipFill>
        <p:spPr>
          <a:xfrm>
            <a:off x="356017" y="1265931"/>
            <a:ext cx="2743200" cy="2743200"/>
          </a:xfrm>
          <a:prstGeom prst="rect">
            <a:avLst/>
          </a:prstGeom>
        </p:spPr>
      </p:pic>
      <p:pic>
        <p:nvPicPr>
          <p:cNvPr id="12" name="Picture 11" descr="Z:\Share\To-Jake\logos_for_jake\MSP_regular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6024630" y="4519626"/>
            <a:ext cx="3119370" cy="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46838" y="676636"/>
            <a:ext cx="4380725" cy="1507258"/>
          </a:xfrm>
        </p:spPr>
        <p:txBody>
          <a:bodyPr tIns="0" bIns="0" anchor="t">
            <a:noAutofit/>
          </a:bodyPr>
          <a:lstStyle>
            <a:lvl1pPr algn="l">
              <a:lnSpc>
                <a:spcPct val="80000"/>
              </a:lnSpc>
              <a:defRPr sz="5400" b="0" cap="none" baseline="0">
                <a:solidFill>
                  <a:schemeClr val="bg1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headline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44438" y="2186914"/>
            <a:ext cx="3885285" cy="662196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rgbClr val="FFFFFF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09627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146837" y="341946"/>
            <a:ext cx="5644598" cy="3657600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693205" y="4056749"/>
            <a:ext cx="398869" cy="397604"/>
          </a:xfrm>
          <a:prstGeom prst="rect">
            <a:avLst/>
          </a:prstGeom>
          <a:solidFill>
            <a:srgbClr val="6DC2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46837" y="4056749"/>
            <a:ext cx="806516" cy="803957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179" y="1262669"/>
            <a:ext cx="2739318" cy="2739318"/>
          </a:xfrm>
          <a:prstGeom prst="rect">
            <a:avLst/>
          </a:prstGeom>
        </p:spPr>
      </p:pic>
      <p:pic>
        <p:nvPicPr>
          <p:cNvPr id="11" name="Picture 10" descr="Z:\Share\To-Jake\logos_for_jake\MSP_regular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6024630" y="4519626"/>
            <a:ext cx="3119370" cy="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146838" y="676636"/>
            <a:ext cx="4380725" cy="1507258"/>
          </a:xfrm>
        </p:spPr>
        <p:txBody>
          <a:bodyPr tIns="0" bIns="0" anchor="t">
            <a:noAutofit/>
          </a:bodyPr>
          <a:lstStyle>
            <a:lvl1pPr algn="l">
              <a:lnSpc>
                <a:spcPct val="80000"/>
              </a:lnSpc>
              <a:defRPr sz="5400" b="0" cap="none" baseline="0">
                <a:solidFill>
                  <a:schemeClr val="bg1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headline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44438" y="2186914"/>
            <a:ext cx="3885285" cy="662196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rgbClr val="FFFFFF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5729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146837" y="341946"/>
            <a:ext cx="5644598" cy="3657600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693205" y="4056749"/>
            <a:ext cx="398869" cy="397604"/>
          </a:xfrm>
          <a:prstGeom prst="rect">
            <a:avLst/>
          </a:prstGeom>
          <a:solidFill>
            <a:srgbClr val="6DC2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146837" y="4056749"/>
            <a:ext cx="806516" cy="803957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018" y="1265931"/>
            <a:ext cx="2734056" cy="2734056"/>
          </a:xfrm>
          <a:prstGeom prst="rect">
            <a:avLst/>
          </a:prstGeom>
        </p:spPr>
      </p:pic>
      <p:pic>
        <p:nvPicPr>
          <p:cNvPr id="9" name="Picture 8" descr="Z:\Share\To-Jake\logos_for_jake\MSP_regular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6024630" y="4519626"/>
            <a:ext cx="3119370" cy="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146838" y="676636"/>
            <a:ext cx="4380725" cy="1507258"/>
          </a:xfrm>
        </p:spPr>
        <p:txBody>
          <a:bodyPr tIns="0" bIns="0" anchor="t">
            <a:noAutofit/>
          </a:bodyPr>
          <a:lstStyle>
            <a:lvl1pPr algn="l">
              <a:lnSpc>
                <a:spcPct val="80000"/>
              </a:lnSpc>
              <a:defRPr sz="5400" b="0" cap="none" baseline="0">
                <a:solidFill>
                  <a:schemeClr val="bg1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headline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44438" y="2186914"/>
            <a:ext cx="3885285" cy="662196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rgbClr val="FFFFFF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8539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146837" y="341946"/>
            <a:ext cx="5644598" cy="3657600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693205" y="4056749"/>
            <a:ext cx="398869" cy="397604"/>
          </a:xfrm>
          <a:prstGeom prst="rect">
            <a:avLst/>
          </a:prstGeom>
          <a:solidFill>
            <a:srgbClr val="6DC2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3146837" y="4056749"/>
            <a:ext cx="806516" cy="803957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46838" y="676636"/>
            <a:ext cx="4380725" cy="1507258"/>
          </a:xfrm>
        </p:spPr>
        <p:txBody>
          <a:bodyPr tIns="0" bIns="0" anchor="t">
            <a:noAutofit/>
          </a:bodyPr>
          <a:lstStyle>
            <a:lvl1pPr algn="l">
              <a:lnSpc>
                <a:spcPct val="80000"/>
              </a:lnSpc>
              <a:defRPr sz="5400" b="0" cap="none" baseline="0">
                <a:solidFill>
                  <a:schemeClr val="bg1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headline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44438" y="2186914"/>
            <a:ext cx="3885285" cy="662196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rgbClr val="FFFFFF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933" y="1267930"/>
            <a:ext cx="2729723" cy="2734056"/>
          </a:xfrm>
          <a:prstGeom prst="rect">
            <a:avLst/>
          </a:prstGeom>
        </p:spPr>
      </p:pic>
      <p:pic>
        <p:nvPicPr>
          <p:cNvPr id="9" name="Picture 8" descr="Z:\Share\To-Jake\logos_for_jake\MSP_regular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6024630" y="4519626"/>
            <a:ext cx="3119370" cy="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185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0442" y="0"/>
            <a:ext cx="8693558" cy="602226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394664" cy="602603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1879" y="1"/>
            <a:ext cx="8692121" cy="602604"/>
          </a:xfrm>
        </p:spPr>
        <p:txBody>
          <a:bodyPr lIns="182880" tIns="0" rIns="182880" anchor="ctr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5631"/>
            <a:ext cx="8229600" cy="367899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9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339447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686800" cy="648586"/>
          </a:xfrm>
        </p:spPr>
        <p:txBody>
          <a:bodyPr lIns="182880" tIns="0" rIns="182880" anchor="b" anchorCtr="0">
            <a:noAutofit/>
          </a:bodyPr>
          <a:lstStyle>
            <a:lvl1pPr algn="l">
              <a:defRPr sz="2800" b="0" cap="none">
                <a:solidFill>
                  <a:srgbClr val="0072C6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86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0442" y="0"/>
            <a:ext cx="8693558" cy="602226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394664" cy="602603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51879" y="1"/>
            <a:ext cx="8692121" cy="602604"/>
          </a:xfrm>
        </p:spPr>
        <p:txBody>
          <a:bodyPr lIns="182880" tIns="0" rIns="182880" anchor="ctr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8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686800" cy="648586"/>
          </a:xfrm>
        </p:spPr>
        <p:txBody>
          <a:bodyPr lIns="182880" tIns="0" rIns="182880" anchor="b" anchorCtr="0">
            <a:noAutofit/>
          </a:bodyPr>
          <a:lstStyle>
            <a:lvl1pPr algn="l">
              <a:defRPr sz="2800" b="0" cap="none">
                <a:solidFill>
                  <a:srgbClr val="0072C6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8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_0001_Layer Comp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Picture 12" descr="Z:\Share\To-Jake\logos_for_jake\MSP_regular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4519626"/>
            <a:ext cx="3119370" cy="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4882166" y="410211"/>
            <a:ext cx="3556674" cy="3611961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492362" y="4077332"/>
            <a:ext cx="398869" cy="397604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492362" y="3830085"/>
            <a:ext cx="193073" cy="192460"/>
          </a:xfrm>
          <a:prstGeom prst="rect">
            <a:avLst/>
          </a:prstGeom>
          <a:solidFill>
            <a:srgbClr val="6DC2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2166" y="718186"/>
            <a:ext cx="3556000" cy="1725975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>
              <a:defRPr sz="4800" b="0" cap="none" baseline="0">
                <a:solidFill>
                  <a:srgbClr val="FFFFFF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24618" y="2968460"/>
            <a:ext cx="3105355" cy="505773"/>
          </a:xfrm>
        </p:spPr>
        <p:txBody>
          <a:bodyPr tIns="0">
            <a:normAutofit/>
          </a:bodyPr>
          <a:lstStyle>
            <a:lvl1pPr marL="0" indent="0" algn="l">
              <a:buNone/>
              <a:defRPr sz="2000" b="0">
                <a:solidFill>
                  <a:srgbClr val="FFFFFF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7631585" y="4077651"/>
            <a:ext cx="806516" cy="803957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8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0442" y="0"/>
            <a:ext cx="8693558" cy="602226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394664" cy="602603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1879" y="1"/>
            <a:ext cx="8692121" cy="602604"/>
          </a:xfrm>
        </p:spPr>
        <p:txBody>
          <a:bodyPr lIns="182880" tIns="0" rIns="182880" anchor="ctr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87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686800" cy="648586"/>
          </a:xfrm>
        </p:spPr>
        <p:txBody>
          <a:bodyPr lIns="182880" tIns="0" rIns="182880" anchor="b" anchorCtr="0">
            <a:noAutofit/>
          </a:bodyPr>
          <a:lstStyle>
            <a:lvl1pPr algn="l">
              <a:defRPr sz="2800" b="0" cap="none">
                <a:solidFill>
                  <a:srgbClr val="0072C6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04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50442" y="0"/>
            <a:ext cx="8693558" cy="602226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1"/>
            <a:ext cx="394664" cy="602603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1879" y="1"/>
            <a:ext cx="8692121" cy="602604"/>
          </a:xfrm>
        </p:spPr>
        <p:txBody>
          <a:bodyPr lIns="182880" tIns="0" rIns="182880" anchor="ctr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94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Subhead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686800" cy="648586"/>
          </a:xfrm>
        </p:spPr>
        <p:txBody>
          <a:bodyPr lIns="182880" tIns="0" rIns="182880" anchor="b" anchorCtr="0">
            <a:noAutofit/>
          </a:bodyPr>
          <a:lstStyle>
            <a:lvl1pPr algn="l">
              <a:defRPr sz="2800" b="0" cap="none">
                <a:solidFill>
                  <a:srgbClr val="0072C6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70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575050" y="1076327"/>
            <a:ext cx="5111750" cy="351829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0442" y="0"/>
            <a:ext cx="8693558" cy="602226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394664" cy="602603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1879" y="1"/>
            <a:ext cx="8692121" cy="602604"/>
          </a:xfrm>
        </p:spPr>
        <p:txBody>
          <a:bodyPr lIns="182880" tIns="0" rIns="182880" anchor="ctr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575050" y="1076327"/>
            <a:ext cx="5111750" cy="351829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686800" cy="648586"/>
          </a:xfrm>
        </p:spPr>
        <p:txBody>
          <a:bodyPr lIns="182880" tIns="0" rIns="182880" anchor="b" anchorCtr="0">
            <a:noAutofit/>
          </a:bodyPr>
          <a:lstStyle>
            <a:lvl1pPr algn="l">
              <a:defRPr sz="2800" b="0" cap="none">
                <a:solidFill>
                  <a:srgbClr val="0072C6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3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310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7904"/>
            <a:ext cx="5486400" cy="355997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0442" y="0"/>
            <a:ext cx="8693558" cy="602226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394664" cy="602603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1879" y="1"/>
            <a:ext cx="8692121" cy="602604"/>
          </a:xfrm>
        </p:spPr>
        <p:txBody>
          <a:bodyPr lIns="182880" tIns="0" rIns="182880" anchor="ctr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9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310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7904"/>
            <a:ext cx="5486400" cy="355997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686800" cy="648586"/>
          </a:xfrm>
        </p:spPr>
        <p:txBody>
          <a:bodyPr lIns="182880" tIns="0" rIns="182880" anchor="b" anchorCtr="0">
            <a:noAutofit/>
          </a:bodyPr>
          <a:lstStyle>
            <a:lvl1pPr algn="l">
              <a:defRPr sz="2800" b="0" cap="none">
                <a:solidFill>
                  <a:srgbClr val="0072C6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6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 template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3449514" y="1377950"/>
            <a:ext cx="2447925" cy="2889250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baseline="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Insert Photo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936035" y="2874971"/>
            <a:ext cx="1409346" cy="1406589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666" fontAlgn="base">
              <a:spcBef>
                <a:spcPct val="0"/>
              </a:spcBef>
              <a:spcAft>
                <a:spcPct val="0"/>
              </a:spcAft>
            </a:pPr>
            <a:endParaRPr lang="en-US" sz="1800" spc="-38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449292" y="2864338"/>
            <a:ext cx="1409346" cy="1406589"/>
          </a:xfrm>
          <a:prstGeom prst="rect">
            <a:avLst/>
          </a:prstGeom>
          <a:solidFill>
            <a:srgbClr val="41B3D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666" fontAlgn="base">
              <a:spcBef>
                <a:spcPct val="0"/>
              </a:spcBef>
              <a:spcAft>
                <a:spcPct val="0"/>
              </a:spcAft>
            </a:pPr>
            <a:endParaRPr lang="en-US" sz="1600" spc="-38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449292" y="1370755"/>
            <a:ext cx="1409346" cy="1406589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8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936033" y="1377536"/>
            <a:ext cx="1409346" cy="1406589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800" b="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6007100" y="1381029"/>
            <a:ext cx="2661894" cy="2886171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49263" y="1370013"/>
            <a:ext cx="1403350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942031" y="1370013"/>
            <a:ext cx="1403350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07100" y="1381029"/>
            <a:ext cx="2661894" cy="2877161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942031" y="2867908"/>
            <a:ext cx="1403350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49263" y="2863850"/>
            <a:ext cx="1409700" cy="1403350"/>
          </a:xfrm>
          <a:solidFill>
            <a:srgbClr val="6DC2E9"/>
          </a:solidFill>
        </p:spPr>
        <p:txBody>
          <a:bodyPr>
            <a:normAutofit/>
          </a:bodyPr>
          <a:lstStyle>
            <a:lvl1pPr marL="0" indent="0">
              <a:buNone/>
              <a:defRPr lang="en-US" sz="1800" b="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Insert Icon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0442" y="0"/>
            <a:ext cx="8693558" cy="602226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0" y="1"/>
            <a:ext cx="394664" cy="602603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451879" y="1"/>
            <a:ext cx="8692121" cy="602604"/>
          </a:xfrm>
        </p:spPr>
        <p:txBody>
          <a:bodyPr lIns="182880" tIns="0" rIns="182880" anchor="ctr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27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 template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3449514" y="1377950"/>
            <a:ext cx="2447925" cy="2889250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baseline="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Insert Photo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936035" y="2874971"/>
            <a:ext cx="1409346" cy="1406589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666" fontAlgn="base">
              <a:spcBef>
                <a:spcPct val="0"/>
              </a:spcBef>
              <a:spcAft>
                <a:spcPct val="0"/>
              </a:spcAft>
            </a:pPr>
            <a:endParaRPr lang="en-US" sz="1800" spc="-38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449292" y="2864338"/>
            <a:ext cx="1409346" cy="1406589"/>
          </a:xfrm>
          <a:prstGeom prst="rect">
            <a:avLst/>
          </a:prstGeom>
          <a:solidFill>
            <a:srgbClr val="41B3D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666" fontAlgn="base">
              <a:spcBef>
                <a:spcPct val="0"/>
              </a:spcBef>
              <a:spcAft>
                <a:spcPct val="0"/>
              </a:spcAft>
            </a:pPr>
            <a:endParaRPr lang="en-US" sz="1600" spc="-38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449292" y="1370755"/>
            <a:ext cx="1409346" cy="1406589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8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936033" y="1377536"/>
            <a:ext cx="1409346" cy="1406589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800" b="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6007100" y="1381029"/>
            <a:ext cx="2661894" cy="2886171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1455"/>
            <a:ext cx="8244357" cy="437131"/>
          </a:xfrm>
        </p:spPr>
        <p:txBody>
          <a:bodyPr vert="horz" lIns="91440" tIns="0" rIns="91440" bIns="45720" rtlCol="0" anchor="t" anchorCtr="0">
            <a:noAutofit/>
          </a:bodyPr>
          <a:lstStyle>
            <a:lvl1pPr>
              <a:defRPr lang="en-US" b="0" dirty="0">
                <a:solidFill>
                  <a:srgbClr val="0072C6"/>
                </a:solidFill>
              </a:defRPr>
            </a:lvl1pPr>
          </a:lstStyle>
          <a:p>
            <a:pPr lvl="0"/>
            <a:r>
              <a:rPr lang="en-US" dirty="0" smtClean="0"/>
              <a:t>title of text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49263" y="1370013"/>
            <a:ext cx="1403350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942031" y="1370013"/>
            <a:ext cx="1403350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007100" y="1381029"/>
            <a:ext cx="2661894" cy="2877161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942031" y="2867908"/>
            <a:ext cx="1403350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49263" y="2863850"/>
            <a:ext cx="1409700" cy="1403350"/>
          </a:xfrm>
          <a:solidFill>
            <a:srgbClr val="6DC2E9"/>
          </a:solidFill>
        </p:spPr>
        <p:txBody>
          <a:bodyPr>
            <a:normAutofit/>
          </a:bodyPr>
          <a:lstStyle>
            <a:lvl1pPr marL="0" indent="0">
              <a:buNone/>
              <a:defRPr lang="en-US" sz="1800" b="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Insert 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19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_0004_Layer Comp 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882166" y="410211"/>
            <a:ext cx="3556674" cy="3611961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492362" y="4077332"/>
            <a:ext cx="398869" cy="397604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492362" y="3830085"/>
            <a:ext cx="193073" cy="192460"/>
          </a:xfrm>
          <a:prstGeom prst="rect">
            <a:avLst/>
          </a:prstGeom>
          <a:solidFill>
            <a:srgbClr val="6DC2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2166" y="718186"/>
            <a:ext cx="3556000" cy="1725975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>
              <a:defRPr sz="4800" b="0" cap="none" baseline="0">
                <a:solidFill>
                  <a:srgbClr val="FFFFFF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24618" y="2968460"/>
            <a:ext cx="3105355" cy="505773"/>
          </a:xfrm>
        </p:spPr>
        <p:txBody>
          <a:bodyPr tIns="0">
            <a:normAutofit/>
          </a:bodyPr>
          <a:lstStyle>
            <a:lvl1pPr marL="0" indent="0" algn="l">
              <a:buNone/>
              <a:defRPr sz="2000" b="0">
                <a:solidFill>
                  <a:srgbClr val="FFFFFF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7631585" y="4077651"/>
            <a:ext cx="806516" cy="803957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Z:\Share\To-Jake\logos_for_jake\MSP_regular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4519626"/>
            <a:ext cx="3119370" cy="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42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 templa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3441701" y="1381029"/>
            <a:ext cx="2247900" cy="2889898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baseline="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Insert Photo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0442" y="0"/>
            <a:ext cx="8693558" cy="602226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394664" cy="602603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1936035" y="2864338"/>
            <a:ext cx="1409346" cy="1406589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666" fontAlgn="base">
              <a:spcBef>
                <a:spcPct val="0"/>
              </a:spcBef>
              <a:spcAft>
                <a:spcPct val="0"/>
              </a:spcAft>
            </a:pPr>
            <a:endParaRPr lang="en-US" sz="1500" spc="-38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49292" y="2864338"/>
            <a:ext cx="1409346" cy="1406589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666" fontAlgn="base">
              <a:spcBef>
                <a:spcPct val="0"/>
              </a:spcBef>
              <a:spcAft>
                <a:spcPct val="0"/>
              </a:spcAft>
            </a:pPr>
            <a:endParaRPr lang="en-US" sz="1500" spc="-38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449291" y="1381029"/>
            <a:ext cx="2894881" cy="1396315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5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5777166" y="1381029"/>
            <a:ext cx="2913008" cy="2889898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49291" y="2864338"/>
            <a:ext cx="1409347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936035" y="2864338"/>
            <a:ext cx="1403350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777166" y="1381029"/>
            <a:ext cx="2913008" cy="2889897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49290" y="1381028"/>
            <a:ext cx="2894881" cy="1396315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1879" y="1"/>
            <a:ext cx="8692121" cy="602604"/>
          </a:xfrm>
        </p:spPr>
        <p:txBody>
          <a:bodyPr lIns="182880" tIns="0" rIns="182880" anchor="ctr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1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 templa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3441701" y="1381029"/>
            <a:ext cx="2247900" cy="2889898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baseline="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Insert Photo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1936035" y="2864338"/>
            <a:ext cx="1409346" cy="1406589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666" fontAlgn="base">
              <a:spcBef>
                <a:spcPct val="0"/>
              </a:spcBef>
              <a:spcAft>
                <a:spcPct val="0"/>
              </a:spcAft>
            </a:pPr>
            <a:endParaRPr lang="en-US" sz="1500" spc="-38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49292" y="2864338"/>
            <a:ext cx="1409346" cy="1406589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666" fontAlgn="base">
              <a:spcBef>
                <a:spcPct val="0"/>
              </a:spcBef>
              <a:spcAft>
                <a:spcPct val="0"/>
              </a:spcAft>
            </a:pPr>
            <a:endParaRPr lang="en-US" sz="1500" spc="-38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449291" y="1381029"/>
            <a:ext cx="2894881" cy="1396315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5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5777166" y="1381029"/>
            <a:ext cx="2913008" cy="2889898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49291" y="2864338"/>
            <a:ext cx="1409347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936035" y="2864338"/>
            <a:ext cx="1403350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777166" y="1381029"/>
            <a:ext cx="2913008" cy="2889897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49290" y="1381028"/>
            <a:ext cx="2894881" cy="1396315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686800" cy="648586"/>
          </a:xfrm>
        </p:spPr>
        <p:txBody>
          <a:bodyPr lIns="182880" tIns="0" rIns="182880" anchor="b" anchorCtr="0">
            <a:noAutofit/>
          </a:bodyPr>
          <a:lstStyle>
            <a:lvl1pPr algn="l">
              <a:defRPr sz="2800" b="0" cap="none">
                <a:solidFill>
                  <a:srgbClr val="0072C6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16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 templa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3430805" y="1375154"/>
            <a:ext cx="3742728" cy="289339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baseline="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Insert Photo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0442" y="0"/>
            <a:ext cx="8693558" cy="602226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394664" cy="602603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7253403" y="1391509"/>
            <a:ext cx="1409346" cy="1392616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666" fontAlgn="base">
              <a:spcBef>
                <a:spcPct val="0"/>
              </a:spcBef>
              <a:spcAft>
                <a:spcPct val="0"/>
              </a:spcAft>
            </a:pPr>
            <a:endParaRPr lang="en-US" sz="1500" spc="-38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7253403" y="2864338"/>
            <a:ext cx="1409346" cy="1407138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685666" fontAlgn="base">
              <a:spcBef>
                <a:spcPct val="0"/>
              </a:spcBef>
              <a:spcAft>
                <a:spcPct val="0"/>
              </a:spcAft>
            </a:pPr>
            <a:endParaRPr lang="en-US" sz="1500" spc="-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449292" y="1377536"/>
            <a:ext cx="1409346" cy="2893391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5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1936035" y="2864338"/>
            <a:ext cx="1409346" cy="1406589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666" fontAlgn="base">
              <a:spcBef>
                <a:spcPct val="0"/>
              </a:spcBef>
              <a:spcAft>
                <a:spcPct val="0"/>
              </a:spcAft>
            </a:pPr>
            <a:endParaRPr lang="en-US" sz="1500" spc="-38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936033" y="1377536"/>
            <a:ext cx="1409346" cy="1406589"/>
          </a:xfrm>
          <a:prstGeom prst="rect">
            <a:avLst/>
          </a:prstGeom>
          <a:solidFill>
            <a:srgbClr val="41B3D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939649" y="2864337"/>
            <a:ext cx="1403350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1936035" y="1377536"/>
            <a:ext cx="1409700" cy="1403350"/>
          </a:xfrm>
          <a:solidFill>
            <a:srgbClr val="6DC2E9"/>
          </a:solidFill>
        </p:spPr>
        <p:txBody>
          <a:bodyPr>
            <a:normAutofit/>
          </a:bodyPr>
          <a:lstStyle>
            <a:lvl1pPr marL="0" indent="0">
              <a:buNone/>
              <a:defRPr lang="en-US" sz="1800" b="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Insert Icon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259399" y="1381949"/>
            <a:ext cx="1403350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7259399" y="2862815"/>
            <a:ext cx="1403350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55204" y="1376013"/>
            <a:ext cx="1403350" cy="2894914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51879" y="1"/>
            <a:ext cx="8692121" cy="602604"/>
          </a:xfrm>
        </p:spPr>
        <p:txBody>
          <a:bodyPr lIns="182880" tIns="0" rIns="182880" anchor="ctr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44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 templat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3430805" y="1375154"/>
            <a:ext cx="3742728" cy="289339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baseline="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Insert Photo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7253403" y="1391509"/>
            <a:ext cx="1409346" cy="1392616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666" fontAlgn="base">
              <a:spcBef>
                <a:spcPct val="0"/>
              </a:spcBef>
              <a:spcAft>
                <a:spcPct val="0"/>
              </a:spcAft>
            </a:pPr>
            <a:endParaRPr lang="en-US" sz="1500" spc="-38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7253403" y="2864338"/>
            <a:ext cx="1409346" cy="1407138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685666" fontAlgn="base">
              <a:spcBef>
                <a:spcPct val="0"/>
              </a:spcBef>
              <a:spcAft>
                <a:spcPct val="0"/>
              </a:spcAft>
            </a:pPr>
            <a:endParaRPr lang="en-US" sz="1500" spc="-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449292" y="1377536"/>
            <a:ext cx="1409346" cy="2893391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5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1936035" y="2864338"/>
            <a:ext cx="1409346" cy="1406589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666" fontAlgn="base">
              <a:spcBef>
                <a:spcPct val="0"/>
              </a:spcBef>
              <a:spcAft>
                <a:spcPct val="0"/>
              </a:spcAft>
            </a:pPr>
            <a:endParaRPr lang="en-US" sz="1500" spc="-38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936033" y="1377536"/>
            <a:ext cx="1409346" cy="1406589"/>
          </a:xfrm>
          <a:prstGeom prst="rect">
            <a:avLst/>
          </a:prstGeom>
          <a:solidFill>
            <a:srgbClr val="41B3D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939649" y="2864337"/>
            <a:ext cx="1403350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1936035" y="1377536"/>
            <a:ext cx="1409700" cy="1403350"/>
          </a:xfrm>
          <a:solidFill>
            <a:srgbClr val="6DC2E9"/>
          </a:solidFill>
        </p:spPr>
        <p:txBody>
          <a:bodyPr>
            <a:normAutofit/>
          </a:bodyPr>
          <a:lstStyle>
            <a:lvl1pPr marL="0" indent="0">
              <a:buNone/>
              <a:defRPr lang="en-US" sz="1800" b="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Insert Icon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259399" y="1381949"/>
            <a:ext cx="1403350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7259399" y="2862815"/>
            <a:ext cx="1403350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55204" y="1376013"/>
            <a:ext cx="1403350" cy="2894914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686800" cy="648586"/>
          </a:xfrm>
        </p:spPr>
        <p:txBody>
          <a:bodyPr lIns="182880" tIns="0" rIns="182880" anchor="b" anchorCtr="0">
            <a:noAutofit/>
          </a:bodyPr>
          <a:lstStyle>
            <a:lvl1pPr algn="l">
              <a:defRPr sz="2800" b="0" cap="none">
                <a:solidFill>
                  <a:srgbClr val="0072C6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2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 templat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1951517" y="1392437"/>
            <a:ext cx="4286250" cy="2853734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baseline="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Insert Photo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0442" y="0"/>
            <a:ext cx="8693558" cy="602226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394664" cy="602603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68045" y="1392437"/>
            <a:ext cx="1409346" cy="1391688"/>
          </a:xfrm>
          <a:prstGeom prst="rect">
            <a:avLst/>
          </a:prstGeom>
          <a:solidFill>
            <a:srgbClr val="41B3D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500" b="1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68047" y="2854814"/>
            <a:ext cx="1409346" cy="1394376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666" fontAlgn="base">
              <a:spcBef>
                <a:spcPct val="0"/>
              </a:spcBef>
              <a:spcAft>
                <a:spcPct val="0"/>
              </a:spcAft>
            </a:pPr>
            <a:endParaRPr lang="en-US" sz="1500" spc="-38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6321103" y="1392437"/>
            <a:ext cx="2374900" cy="2856752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56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500" spc="-38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5532" y="2854814"/>
            <a:ext cx="1403350" cy="1395208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67691" y="1392437"/>
            <a:ext cx="1409700" cy="1391688"/>
          </a:xfrm>
          <a:solidFill>
            <a:srgbClr val="6DC2E9"/>
          </a:solidFill>
        </p:spPr>
        <p:txBody>
          <a:bodyPr>
            <a:normAutofit/>
          </a:bodyPr>
          <a:lstStyle>
            <a:lvl1pPr marL="0" indent="0">
              <a:buNone/>
              <a:defRPr lang="en-US" sz="1800" b="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Insert Icon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321103" y="1392437"/>
            <a:ext cx="2374900" cy="2854864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1879" y="1"/>
            <a:ext cx="8692121" cy="602604"/>
          </a:xfrm>
        </p:spPr>
        <p:txBody>
          <a:bodyPr lIns="182880" tIns="0" rIns="182880" anchor="ctr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44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 templat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1951517" y="1392437"/>
            <a:ext cx="4286250" cy="2853734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baseline="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Insert Photo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68045" y="1392437"/>
            <a:ext cx="1409346" cy="1391688"/>
          </a:xfrm>
          <a:prstGeom prst="rect">
            <a:avLst/>
          </a:prstGeom>
          <a:solidFill>
            <a:srgbClr val="41B3DC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500" b="1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68047" y="2854814"/>
            <a:ext cx="1409346" cy="1394376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666" fontAlgn="base">
              <a:spcBef>
                <a:spcPct val="0"/>
              </a:spcBef>
              <a:spcAft>
                <a:spcPct val="0"/>
              </a:spcAft>
            </a:pPr>
            <a:endParaRPr lang="en-US" sz="1500" spc="-38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6321103" y="1392437"/>
            <a:ext cx="2374900" cy="2856752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56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500" spc="-38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5532" y="2854814"/>
            <a:ext cx="1403350" cy="1395208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67691" y="1392437"/>
            <a:ext cx="1409700" cy="1391688"/>
          </a:xfrm>
          <a:solidFill>
            <a:srgbClr val="6DC2E9"/>
          </a:solidFill>
        </p:spPr>
        <p:txBody>
          <a:bodyPr>
            <a:normAutofit/>
          </a:bodyPr>
          <a:lstStyle>
            <a:lvl1pPr marL="0" indent="0">
              <a:buNone/>
              <a:defRPr lang="en-US" sz="1800" b="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Insert Icon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321103" y="1392437"/>
            <a:ext cx="2374900" cy="2854864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686800" cy="648586"/>
          </a:xfrm>
        </p:spPr>
        <p:txBody>
          <a:bodyPr lIns="182880" tIns="0" rIns="182880" anchor="b" anchorCtr="0">
            <a:noAutofit/>
          </a:bodyPr>
          <a:lstStyle>
            <a:lvl1pPr algn="l">
              <a:defRPr sz="2800" b="0" cap="none">
                <a:solidFill>
                  <a:srgbClr val="0072C6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87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 templat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0442" y="0"/>
            <a:ext cx="8693558" cy="602226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394664" cy="602603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68045" y="1392437"/>
            <a:ext cx="1409346" cy="1391688"/>
          </a:xfrm>
          <a:prstGeom prst="rect">
            <a:avLst/>
          </a:prstGeom>
          <a:solidFill>
            <a:srgbClr val="6DC2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99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68047" y="2854813"/>
            <a:ext cx="1409346" cy="1403001"/>
          </a:xfrm>
          <a:prstGeom prst="rect">
            <a:avLst/>
          </a:prstGeom>
          <a:solidFill>
            <a:srgbClr val="0052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</a:pPr>
            <a:endParaRPr lang="en-US" sz="1600" spc="-38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1959164" y="1401062"/>
            <a:ext cx="6728214" cy="2856753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56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1B3DC"/>
              </a:buClr>
              <a:buSzTx/>
              <a:buFont typeface="Arial" pitchFamily="34" charset="0"/>
              <a:buNone/>
              <a:tabLst/>
              <a:defRPr/>
            </a:pPr>
            <a:endParaRPr lang="en-US" sz="1500" spc="-38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8045" y="1389386"/>
            <a:ext cx="1403350" cy="1394376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68048" y="2853537"/>
            <a:ext cx="1409345" cy="1404277"/>
          </a:xfrm>
          <a:solidFill>
            <a:srgbClr val="0072C6"/>
          </a:solidFill>
        </p:spPr>
        <p:txBody>
          <a:bodyPr>
            <a:normAutofit/>
          </a:bodyPr>
          <a:lstStyle>
            <a:lvl1pPr marL="0" indent="0">
              <a:buNone/>
              <a:defRPr lang="en-US" sz="1800" b="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Insert Icon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959164" y="1401062"/>
            <a:ext cx="6728214" cy="2848128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1879" y="1"/>
            <a:ext cx="8692121" cy="602604"/>
          </a:xfrm>
        </p:spPr>
        <p:txBody>
          <a:bodyPr lIns="182880" tIns="0" rIns="182880" anchor="ctr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44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 templat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68045" y="1392437"/>
            <a:ext cx="1409346" cy="1391688"/>
          </a:xfrm>
          <a:prstGeom prst="rect">
            <a:avLst/>
          </a:prstGeom>
          <a:solidFill>
            <a:srgbClr val="6DC2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99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68047" y="2854814"/>
            <a:ext cx="1409346" cy="1392115"/>
          </a:xfrm>
          <a:prstGeom prst="rect">
            <a:avLst/>
          </a:prstGeom>
          <a:solidFill>
            <a:srgbClr val="0052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66" fontAlgn="base">
              <a:spcBef>
                <a:spcPct val="0"/>
              </a:spcBef>
              <a:spcAft>
                <a:spcPct val="0"/>
              </a:spcAft>
            </a:pPr>
            <a:endParaRPr lang="en-US" sz="1600" spc="-38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1959164" y="1390176"/>
            <a:ext cx="6728214" cy="2856753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856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1B3DC"/>
              </a:buClr>
              <a:buSzTx/>
              <a:buFont typeface="Arial" pitchFamily="34" charset="0"/>
              <a:buNone/>
              <a:tabLst/>
              <a:defRPr/>
            </a:pPr>
            <a:endParaRPr lang="en-US" sz="1500" spc="-38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68045" y="1390175"/>
            <a:ext cx="1403350" cy="1393950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68045" y="2854813"/>
            <a:ext cx="1409345" cy="1392115"/>
          </a:xfrm>
          <a:solidFill>
            <a:srgbClr val="0072C6"/>
          </a:solidFill>
        </p:spPr>
        <p:txBody>
          <a:bodyPr>
            <a:normAutofit/>
          </a:bodyPr>
          <a:lstStyle>
            <a:lvl1pPr marL="0" indent="0">
              <a:buNone/>
              <a:defRPr lang="en-US" sz="1800" b="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Insert Icon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959164" y="1401062"/>
            <a:ext cx="6728214" cy="2848128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686800" cy="648586"/>
          </a:xfrm>
        </p:spPr>
        <p:txBody>
          <a:bodyPr lIns="182880" tIns="0" rIns="182880" anchor="b" anchorCtr="0">
            <a:noAutofit/>
          </a:bodyPr>
          <a:lstStyle>
            <a:lvl1pPr algn="l">
              <a:defRPr sz="2800" b="0" cap="none">
                <a:solidFill>
                  <a:srgbClr val="0072C6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52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 templat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3449881" y="1372849"/>
            <a:ext cx="2447925" cy="2889250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baseline="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Insert Photo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0442" y="0"/>
            <a:ext cx="8693558" cy="602226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394664" cy="602603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007100" y="1371600"/>
            <a:ext cx="2661894" cy="1405744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49292" y="1371600"/>
            <a:ext cx="2894936" cy="1405744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449292" y="2864339"/>
            <a:ext cx="1409346" cy="1402862"/>
          </a:xfrm>
          <a:prstGeom prst="rect">
            <a:avLst/>
          </a:prstGeom>
          <a:solidFill>
            <a:srgbClr val="6DC2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666" fontAlgn="base">
              <a:spcBef>
                <a:spcPct val="0"/>
              </a:spcBef>
              <a:spcAft>
                <a:spcPct val="0"/>
              </a:spcAft>
            </a:pPr>
            <a:endParaRPr lang="en-US" sz="1600" spc="-38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1936035" y="2864339"/>
            <a:ext cx="1409346" cy="1402861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666" fontAlgn="base">
              <a:spcBef>
                <a:spcPct val="0"/>
              </a:spcBef>
              <a:spcAft>
                <a:spcPct val="0"/>
              </a:spcAft>
            </a:pPr>
            <a:endParaRPr lang="en-US" sz="1500" spc="-38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6007100" y="2864339"/>
            <a:ext cx="2661894" cy="1402861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49292" y="1369232"/>
            <a:ext cx="2894936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48938" y="2863850"/>
            <a:ext cx="1409700" cy="1403350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Insert Icon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007100" y="1369232"/>
            <a:ext cx="2661894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07100" y="2864339"/>
            <a:ext cx="2661894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936035" y="2864339"/>
            <a:ext cx="1408193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51879" y="1"/>
            <a:ext cx="8692121" cy="602604"/>
          </a:xfrm>
        </p:spPr>
        <p:txBody>
          <a:bodyPr lIns="182880" tIns="0" rIns="182880" anchor="ctr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29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 templat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3449881" y="1372849"/>
            <a:ext cx="2447925" cy="2889250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baseline="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Insert Photo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007100" y="1371600"/>
            <a:ext cx="2661894" cy="1405744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49292" y="1371600"/>
            <a:ext cx="2894936" cy="1405744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500" dirty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449292" y="2864339"/>
            <a:ext cx="1409346" cy="1402862"/>
          </a:xfrm>
          <a:prstGeom prst="rect">
            <a:avLst/>
          </a:prstGeom>
          <a:solidFill>
            <a:srgbClr val="6DC2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666" fontAlgn="base">
              <a:spcBef>
                <a:spcPct val="0"/>
              </a:spcBef>
              <a:spcAft>
                <a:spcPct val="0"/>
              </a:spcAft>
            </a:pPr>
            <a:endParaRPr lang="en-US" sz="1600" spc="-38" dirty="0" smtClean="0">
              <a:solidFill>
                <a:srgbClr val="FFFF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1936035" y="2864339"/>
            <a:ext cx="1409346" cy="1402861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666" fontAlgn="base">
              <a:spcBef>
                <a:spcPct val="0"/>
              </a:spcBef>
              <a:spcAft>
                <a:spcPct val="0"/>
              </a:spcAft>
            </a:pPr>
            <a:endParaRPr lang="en-US" sz="1500" spc="-38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6007100" y="2864339"/>
            <a:ext cx="2661894" cy="1402861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5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49292" y="1369232"/>
            <a:ext cx="2894936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48938" y="2863850"/>
            <a:ext cx="1409700" cy="1403350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Insert Icon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007100" y="1369232"/>
            <a:ext cx="2661894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007100" y="2864339"/>
            <a:ext cx="2661894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936035" y="2864339"/>
            <a:ext cx="1408193" cy="1408112"/>
          </a:xfrm>
        </p:spPr>
        <p:txBody>
          <a:bodyPr>
            <a:normAutofit/>
          </a:bodyPr>
          <a:lstStyle>
            <a:lvl1pPr marL="0" indent="0">
              <a:buNone/>
              <a:defRPr lang="en-US" sz="1800" b="0" kern="1200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algn="l" defTabSz="457200" rtl="0" eaLnBrk="1" latinLnBrk="0" hangingPunct="1"/>
            <a:r>
              <a:rPr lang="en-US" dirty="0" smtClean="0"/>
              <a:t>Enter Text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"/>
            <a:ext cx="8686800" cy="648586"/>
          </a:xfrm>
        </p:spPr>
        <p:txBody>
          <a:bodyPr lIns="182880" tIns="0" rIns="182880" anchor="b" anchorCtr="0">
            <a:noAutofit/>
          </a:bodyPr>
          <a:lstStyle>
            <a:lvl1pPr algn="l">
              <a:defRPr sz="2800" b="0" cap="none">
                <a:solidFill>
                  <a:srgbClr val="0072C6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59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w_0001_Layer Comp 2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" t="10272" r="17057" b="7457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58352" y="336926"/>
            <a:ext cx="3556674" cy="3611961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/>
          </a:p>
        </p:txBody>
      </p:sp>
      <p:sp>
        <p:nvSpPr>
          <p:cNvPr id="12" name="Rectangle 11"/>
          <p:cNvSpPr/>
          <p:nvPr userDrawn="1"/>
        </p:nvSpPr>
        <p:spPr>
          <a:xfrm flipH="1">
            <a:off x="658352" y="4003650"/>
            <a:ext cx="806516" cy="803957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H="1">
            <a:off x="204720" y="4001527"/>
            <a:ext cx="398869" cy="397604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410516" y="3754304"/>
            <a:ext cx="193073" cy="192460"/>
          </a:xfrm>
          <a:prstGeom prst="rect">
            <a:avLst/>
          </a:prstGeom>
          <a:solidFill>
            <a:srgbClr val="6DC2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9026" y="652085"/>
            <a:ext cx="3556000" cy="1725975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>
              <a:defRPr sz="4800" b="0" cap="none" baseline="0">
                <a:solidFill>
                  <a:srgbClr val="FFFFFF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52" y="2913375"/>
            <a:ext cx="3105355" cy="505773"/>
          </a:xfrm>
        </p:spPr>
        <p:txBody>
          <a:bodyPr tIns="0">
            <a:normAutofit/>
          </a:bodyPr>
          <a:lstStyle>
            <a:lvl1pPr marL="0" indent="0" algn="l">
              <a:buNone/>
              <a:defRPr sz="2000" b="0">
                <a:solidFill>
                  <a:srgbClr val="FFFFFF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pic>
        <p:nvPicPr>
          <p:cNvPr id="10" name="Picture 12" descr="Z:\Share\To-Jake\logos_for_jake\MSP_regular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6024630" y="4519626"/>
            <a:ext cx="3119370" cy="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033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 Color 1 Layout">
    <p:bg>
      <p:bgPr>
        <a:solidFill>
          <a:srgbClr val="C86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947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35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SC12_Sam_001_16x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309337" y="410211"/>
            <a:ext cx="3556674" cy="3611961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/>
          </a:p>
        </p:txBody>
      </p: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9337" y="718186"/>
            <a:ext cx="3556000" cy="1725975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>
              <a:defRPr sz="4800" b="0" cap="none" baseline="0">
                <a:solidFill>
                  <a:srgbClr val="FFFFFF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51789" y="2968460"/>
            <a:ext cx="3105355" cy="505773"/>
          </a:xfrm>
        </p:spPr>
        <p:txBody>
          <a:bodyPr tIns="0">
            <a:normAutofit/>
          </a:bodyPr>
          <a:lstStyle>
            <a:lvl1pPr marL="0" indent="0" algn="l">
              <a:buNone/>
              <a:defRPr sz="2000" b="0">
                <a:solidFill>
                  <a:srgbClr val="FFFFFF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flipH="1">
            <a:off x="5309337" y="4076935"/>
            <a:ext cx="806516" cy="803957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H="1">
            <a:off x="4855705" y="4074812"/>
            <a:ext cx="398869" cy="397604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H="1">
            <a:off x="5061501" y="3827589"/>
            <a:ext cx="193073" cy="192460"/>
          </a:xfrm>
          <a:prstGeom prst="rect">
            <a:avLst/>
          </a:prstGeom>
          <a:solidFill>
            <a:srgbClr val="6DC2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2" descr="Z:\Share\To-Jake\logos_for_jake\MSP_regular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4519626"/>
            <a:ext cx="3119370" cy="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64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w_0002_Layer Comp 3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0" r="8470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653066" y="306222"/>
            <a:ext cx="3556674" cy="3611961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/>
          </a:p>
        </p:txBody>
      </p:sp>
      <p:sp>
        <p:nvSpPr>
          <p:cNvPr id="13" name="Rectangle 12"/>
          <p:cNvSpPr/>
          <p:nvPr userDrawn="1"/>
        </p:nvSpPr>
        <p:spPr>
          <a:xfrm flipH="1">
            <a:off x="653066" y="3972946"/>
            <a:ext cx="806516" cy="803957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199434" y="3970823"/>
            <a:ext cx="398869" cy="397604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H="1">
            <a:off x="405230" y="3723600"/>
            <a:ext cx="193073" cy="192460"/>
          </a:xfrm>
          <a:prstGeom prst="rect">
            <a:avLst/>
          </a:prstGeom>
          <a:solidFill>
            <a:srgbClr val="6DC2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9026" y="652085"/>
            <a:ext cx="3556000" cy="1725975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>
              <a:defRPr sz="4800" b="0" cap="none" baseline="0">
                <a:solidFill>
                  <a:srgbClr val="FFFFFF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pic>
        <p:nvPicPr>
          <p:cNvPr id="11" name="Picture 12" descr="Z:\Share\To-Jake\logos_for_jake\MSP_regular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6024630" y="0"/>
            <a:ext cx="3119370" cy="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52" y="2913375"/>
            <a:ext cx="3105355" cy="505773"/>
          </a:xfrm>
        </p:spPr>
        <p:txBody>
          <a:bodyPr tIns="0">
            <a:normAutofit/>
          </a:bodyPr>
          <a:lstStyle>
            <a:lvl1pPr marL="0" indent="0" algn="l">
              <a:buNone/>
              <a:defRPr sz="2000" b="0">
                <a:solidFill>
                  <a:srgbClr val="FFFFFF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57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_0003_Layer Comp 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5233580" y="245654"/>
            <a:ext cx="3184052" cy="3875969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33582" y="1300918"/>
            <a:ext cx="3184050" cy="1465761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>
              <a:defRPr sz="4400" b="0" cap="none" baseline="0">
                <a:solidFill>
                  <a:srgbClr val="FFFFFF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</a:t>
            </a:r>
            <a:br>
              <a:rPr lang="en-US" dirty="0" smtClean="0"/>
            </a:b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4224" y="3529722"/>
            <a:ext cx="2902766" cy="429521"/>
          </a:xfrm>
        </p:spPr>
        <p:txBody>
          <a:bodyPr tIns="0">
            <a:normAutofit/>
          </a:bodyPr>
          <a:lstStyle>
            <a:lvl1pPr marL="0" indent="0" algn="l">
              <a:buNone/>
              <a:defRPr sz="2000" b="0">
                <a:solidFill>
                  <a:srgbClr val="FFFFFF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8472687" y="4175960"/>
            <a:ext cx="398869" cy="397604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8472687" y="3928713"/>
            <a:ext cx="193073" cy="192460"/>
          </a:xfrm>
          <a:prstGeom prst="rect">
            <a:avLst/>
          </a:prstGeom>
          <a:solidFill>
            <a:srgbClr val="6DC2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7611116" y="4176386"/>
            <a:ext cx="806516" cy="803957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2" descr="Z:\Share\To-Jake\logos_for_jake\MSP_regular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0"/>
            <a:ext cx="3119370" cy="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88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27067" y="464639"/>
            <a:ext cx="7302500" cy="2723061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027067" y="1345644"/>
            <a:ext cx="7301768" cy="830262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5400" b="0" cap="none" baseline="0">
                <a:solidFill>
                  <a:schemeClr val="bg1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35071" y="2176993"/>
            <a:ext cx="6993764" cy="419605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rgbClr val="FFFFFF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71641" y="3242463"/>
            <a:ext cx="398869" cy="397604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78219" y="2995240"/>
            <a:ext cx="193073" cy="192460"/>
          </a:xfrm>
          <a:prstGeom prst="rect">
            <a:avLst/>
          </a:prstGeom>
          <a:solidFill>
            <a:srgbClr val="6DC2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027067" y="3242628"/>
            <a:ext cx="806516" cy="803957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Z:\Share\To-Jake\logos_for_jake\MSP_regular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6024630" y="4519626"/>
            <a:ext cx="3119370" cy="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292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DC2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2" descr="Z:\Share\To-Jake\logos_for_jake\MSP_regular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6024630" y="4519626"/>
            <a:ext cx="3119370" cy="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13311" y="1908437"/>
            <a:ext cx="7826044" cy="1102393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7200" b="0" cap="none" baseline="0">
                <a:solidFill>
                  <a:schemeClr val="bg1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divider page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18100" y="3017520"/>
            <a:ext cx="7320135" cy="31470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rgbClr val="FFFFFF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90041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0730F-B7E3-6A47-BE8A-187D77555B7C}" type="datetimeFigureOut">
              <a:rPr lang="en-US" smtClean="0"/>
              <a:pPr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85D-0FC7-164D-9B9E-D8CDD8FC5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kern="1200" cap="none" baseline="0">
          <a:solidFill>
            <a:schemeClr val="tx1"/>
          </a:solidFill>
          <a:latin typeface="Segoe Light"/>
          <a:ea typeface="Segoe UI" pitchFamily="34" charset="0"/>
          <a:cs typeface="Sego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72C6"/>
        </a:buClr>
        <a:buFont typeface="Arial"/>
        <a:buChar char="•"/>
        <a:defRPr lang="en-US" sz="2800" b="0" i="0" kern="12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457200" rtl="0" eaLnBrk="1" latinLnBrk="0" hangingPunct="1">
        <a:spcBef>
          <a:spcPts val="400"/>
        </a:spcBef>
        <a:buClr>
          <a:srgbClr val="0072C6"/>
        </a:buClr>
        <a:buSzPct val="70000"/>
        <a:buFont typeface="Courier New" pitchFamily="49" charset="0"/>
        <a:buChar char="o"/>
        <a:defRPr lang="en-US" sz="2400" b="0" i="0" kern="12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2C6"/>
        </a:buClr>
        <a:buFont typeface="Wingdings" pitchFamily="2" charset="2"/>
        <a:buChar char="§"/>
        <a:defRPr lang="en-US" sz="2000" b="0" i="0" kern="12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72C6"/>
        </a:buClr>
        <a:buFont typeface="Arial"/>
        <a:buChar char="–"/>
        <a:defRPr lang="en-US" sz="1600" b="0" i="0" kern="12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72C6"/>
        </a:buClr>
        <a:buFont typeface="Arial"/>
        <a:buChar char="»"/>
        <a:defRPr lang="en-US" sz="1600" b="0" i="0" kern="1200" dirty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Data Platform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Edgars </a:t>
            </a:r>
            <a:r>
              <a:rPr lang="en-US" dirty="0" err="1" smtClean="0"/>
              <a:t>Ozols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52000">
              <a:spcBef>
                <a:spcPts val="1200"/>
              </a:spcBef>
            </a:pPr>
            <a:r>
              <a:rPr lang="en-US" dirty="0"/>
              <a:t>Messages are </a:t>
            </a:r>
            <a:r>
              <a:rPr lang="en-US" dirty="0">
                <a:solidFill>
                  <a:srgbClr val="0071BC"/>
                </a:solidFill>
              </a:rPr>
              <a:t>ordered</a:t>
            </a:r>
            <a:r>
              <a:rPr lang="en-US" dirty="0"/>
              <a:t> but </a:t>
            </a:r>
            <a:r>
              <a:rPr lang="en-US" dirty="0">
                <a:solidFill>
                  <a:srgbClr val="0071BC"/>
                </a:solidFill>
              </a:rPr>
              <a:t>not guaranteed FIFO</a:t>
            </a:r>
            <a:r>
              <a:rPr lang="en-US" dirty="0"/>
              <a:t>.</a:t>
            </a:r>
          </a:p>
          <a:p>
            <a:pPr marL="252000">
              <a:spcBef>
                <a:spcPts val="1200"/>
              </a:spcBef>
            </a:pPr>
            <a:r>
              <a:rPr lang="en-US" dirty="0"/>
              <a:t>Message will be processed </a:t>
            </a:r>
            <a:r>
              <a:rPr lang="en-US" dirty="0">
                <a:solidFill>
                  <a:srgbClr val="0071BC"/>
                </a:solidFill>
              </a:rPr>
              <a:t>at least once.</a:t>
            </a:r>
          </a:p>
          <a:p>
            <a:pPr marL="252000">
              <a:spcBef>
                <a:spcPts val="1200"/>
              </a:spcBef>
            </a:pPr>
            <a:r>
              <a:rPr lang="en-US" dirty="0"/>
              <a:t>Message may be processed more than once.</a:t>
            </a:r>
          </a:p>
          <a:p>
            <a:pPr marL="252000">
              <a:spcBef>
                <a:spcPts val="1200"/>
              </a:spcBef>
            </a:pPr>
            <a:r>
              <a:rPr lang="en-US" dirty="0"/>
              <a:t>.</a:t>
            </a:r>
            <a:r>
              <a:rPr lang="en-US" dirty="0" err="1"/>
              <a:t>DequeueCount</a:t>
            </a:r>
            <a:r>
              <a:rPr lang="en-US" dirty="0"/>
              <a:t> increases every time.</a:t>
            </a:r>
          </a:p>
          <a:p>
            <a:pPr marL="252000">
              <a:spcBef>
                <a:spcPts val="1200"/>
              </a:spcBef>
            </a:pPr>
            <a:r>
              <a:rPr lang="en-US" dirty="0"/>
              <a:t>	-&gt; </a:t>
            </a:r>
            <a:r>
              <a:rPr lang="en-US" dirty="0">
                <a:solidFill>
                  <a:srgbClr val="0071BC"/>
                </a:solidFill>
              </a:rPr>
              <a:t>Processing must be idempotent.</a:t>
            </a:r>
          </a:p>
          <a:p>
            <a:endParaRPr lang="en-US" dirty="0">
              <a:solidFill>
                <a:srgbClr val="0071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9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Table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3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Storage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46" name="Rounded Rectangle 65"/>
          <p:cNvSpPr/>
          <p:nvPr/>
        </p:nvSpPr>
        <p:spPr>
          <a:xfrm>
            <a:off x="5651163" y="960120"/>
            <a:ext cx="1650533" cy="3223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350"/>
          </a:p>
        </p:txBody>
      </p:sp>
      <p:sp>
        <p:nvSpPr>
          <p:cNvPr id="47" name="Rounded Rectangle 4"/>
          <p:cNvSpPr/>
          <p:nvPr/>
        </p:nvSpPr>
        <p:spPr>
          <a:xfrm>
            <a:off x="5651163" y="960120"/>
            <a:ext cx="1650533" cy="10801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186690" rIns="186690" bIns="186690" numCol="1" spcCol="1270" anchor="t" anchorCtr="0">
            <a:noAutofit/>
          </a:bodyPr>
          <a:lstStyle/>
          <a:p>
            <a:pPr algn="ctr" defTabSz="116676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>
                <a:solidFill>
                  <a:srgbClr val="595959">
                    <a:alpha val="98824"/>
                  </a:srgbClr>
                </a:solidFill>
                <a:latin typeface="Segoe UI Light" pitchFamily="34" charset="0"/>
              </a:rPr>
              <a:t>Entity</a:t>
            </a:r>
            <a:endParaRPr lang="en-US" sz="2100" dirty="0">
              <a:solidFill>
                <a:srgbClr val="595959">
                  <a:alpha val="98824"/>
                </a:srgbClr>
              </a:solidFill>
              <a:latin typeface="Segoe UI Light" pitchFamily="34" charset="0"/>
            </a:endParaRPr>
          </a:p>
        </p:txBody>
      </p:sp>
      <p:sp>
        <p:nvSpPr>
          <p:cNvPr id="49" name="Rounded Rectangle 68"/>
          <p:cNvSpPr/>
          <p:nvPr/>
        </p:nvSpPr>
        <p:spPr>
          <a:xfrm>
            <a:off x="3746734" y="960121"/>
            <a:ext cx="1649700" cy="3223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350"/>
          </a:p>
        </p:txBody>
      </p:sp>
      <p:sp>
        <p:nvSpPr>
          <p:cNvPr id="50" name="Rounded Rectangle 6"/>
          <p:cNvSpPr/>
          <p:nvPr/>
        </p:nvSpPr>
        <p:spPr>
          <a:xfrm>
            <a:off x="3746734" y="960121"/>
            <a:ext cx="1649700" cy="10801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186690" rIns="186690" bIns="186690" numCol="1" spcCol="1270" anchor="t" anchorCtr="0">
            <a:noAutofit/>
          </a:bodyPr>
          <a:lstStyle/>
          <a:p>
            <a:pPr algn="ctr" defTabSz="116676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>
                <a:solidFill>
                  <a:srgbClr val="595959">
                    <a:alpha val="98824"/>
                  </a:srgbClr>
                </a:solidFill>
                <a:latin typeface="Segoe UI Light" pitchFamily="34" charset="0"/>
              </a:rPr>
              <a:t>Table</a:t>
            </a:r>
          </a:p>
        </p:txBody>
      </p:sp>
      <p:sp>
        <p:nvSpPr>
          <p:cNvPr id="52" name="Rounded Rectangle 71"/>
          <p:cNvSpPr/>
          <p:nvPr/>
        </p:nvSpPr>
        <p:spPr>
          <a:xfrm>
            <a:off x="1842305" y="960121"/>
            <a:ext cx="1649700" cy="3223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350"/>
          </a:p>
        </p:txBody>
      </p:sp>
      <p:sp>
        <p:nvSpPr>
          <p:cNvPr id="53" name="Rounded Rectangle 8"/>
          <p:cNvSpPr/>
          <p:nvPr/>
        </p:nvSpPr>
        <p:spPr>
          <a:xfrm>
            <a:off x="1842305" y="960121"/>
            <a:ext cx="1636770" cy="10801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186690" rIns="186690" bIns="186690" numCol="1" spcCol="1270" anchor="t" anchorCtr="0">
            <a:noAutofit/>
          </a:bodyPr>
          <a:lstStyle/>
          <a:p>
            <a:pPr algn="ctr" defTabSz="116676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>
                <a:solidFill>
                  <a:srgbClr val="595959">
                    <a:alpha val="98824"/>
                  </a:srgbClr>
                </a:solidFill>
                <a:latin typeface="Segoe UI Light" pitchFamily="34" charset="0"/>
              </a:rPr>
              <a:t>Account</a:t>
            </a:r>
            <a:endParaRPr lang="en-US" sz="2325" dirty="0">
              <a:solidFill>
                <a:srgbClr val="595959">
                  <a:alpha val="98824"/>
                </a:srgbClr>
              </a:solidFill>
              <a:latin typeface="Segoe UI Light" pitchFamily="34" charset="0"/>
            </a:endParaRPr>
          </a:p>
        </p:txBody>
      </p:sp>
      <p:cxnSp>
        <p:nvCxnSpPr>
          <p:cNvPr id="57" name="Straight Connector 56"/>
          <p:cNvCxnSpPr>
            <a:stCxn id="59" idx="3"/>
            <a:endCxn id="71" idx="1"/>
          </p:cNvCxnSpPr>
          <p:nvPr/>
        </p:nvCxnSpPr>
        <p:spPr>
          <a:xfrm>
            <a:off x="3224388" y="2857328"/>
            <a:ext cx="808167" cy="62095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9" idx="3"/>
            <a:endCxn id="69" idx="1"/>
          </p:cNvCxnSpPr>
          <p:nvPr/>
        </p:nvCxnSpPr>
        <p:spPr>
          <a:xfrm flipV="1">
            <a:off x="3224388" y="2236371"/>
            <a:ext cx="808167" cy="620957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109921" y="2577356"/>
            <a:ext cx="1114467" cy="559944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500" dirty="0" err="1">
                <a:solidFill>
                  <a:srgbClr val="000000">
                    <a:alpha val="99000"/>
                  </a:srgbClr>
                </a:solidFill>
                <a:latin typeface="+mj-lt"/>
              </a:rPr>
              <a:t>contoso</a:t>
            </a:r>
            <a:endParaRPr lang="en-US" sz="1500" dirty="0">
              <a:solidFill>
                <a:srgbClr val="000000">
                  <a:alpha val="99000"/>
                </a:srgbClr>
              </a:solidFill>
              <a:latin typeface="+mj-lt"/>
            </a:endParaRPr>
          </a:p>
        </p:txBody>
      </p:sp>
      <p:cxnSp>
        <p:nvCxnSpPr>
          <p:cNvPr id="61" name="Straight Connector 60"/>
          <p:cNvCxnSpPr>
            <a:stCxn id="69" idx="3"/>
            <a:endCxn id="68" idx="1"/>
          </p:cNvCxnSpPr>
          <p:nvPr/>
        </p:nvCxnSpPr>
        <p:spPr>
          <a:xfrm>
            <a:off x="5110612" y="2236370"/>
            <a:ext cx="771110" cy="31047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9" idx="3"/>
            <a:endCxn id="65" idx="1"/>
          </p:cNvCxnSpPr>
          <p:nvPr/>
        </p:nvCxnSpPr>
        <p:spPr>
          <a:xfrm flipV="1">
            <a:off x="5110613" y="1925893"/>
            <a:ext cx="771110" cy="31047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1" idx="3"/>
            <a:endCxn id="70" idx="1"/>
          </p:cNvCxnSpPr>
          <p:nvPr/>
        </p:nvCxnSpPr>
        <p:spPr>
          <a:xfrm>
            <a:off x="5110613" y="3478285"/>
            <a:ext cx="771110" cy="31047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1" idx="3"/>
            <a:endCxn id="72" idx="1"/>
          </p:cNvCxnSpPr>
          <p:nvPr/>
        </p:nvCxnSpPr>
        <p:spPr>
          <a:xfrm flipV="1">
            <a:off x="5110613" y="3167807"/>
            <a:ext cx="771110" cy="31047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032556" y="1956398"/>
            <a:ext cx="1078058" cy="1801859"/>
            <a:chOff x="3406969" y="2774584"/>
            <a:chExt cx="1437411" cy="2402478"/>
          </a:xfrm>
        </p:grpSpPr>
        <p:sp>
          <p:nvSpPr>
            <p:cNvPr id="69" name="Rectangle 68"/>
            <p:cNvSpPr/>
            <p:nvPr/>
          </p:nvSpPr>
          <p:spPr>
            <a:xfrm>
              <a:off x="3406969" y="2774584"/>
              <a:ext cx="1437410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sz="1500" dirty="0">
                  <a:solidFill>
                    <a:srgbClr val="000000">
                      <a:alpha val="99000"/>
                    </a:srgbClr>
                  </a:solidFill>
                  <a:latin typeface="+mj-lt"/>
                </a:rPr>
                <a:t>customers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406969" y="4430470"/>
              <a:ext cx="1437411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sz="1500" dirty="0">
                  <a:solidFill>
                    <a:srgbClr val="000000">
                      <a:alpha val="99000"/>
                    </a:srgbClr>
                  </a:solidFill>
                  <a:latin typeface="+mj-lt"/>
                </a:rPr>
                <a:t>photos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81722" y="1645921"/>
            <a:ext cx="1189415" cy="1180901"/>
            <a:chOff x="5906591" y="2360613"/>
            <a:chExt cx="1585886" cy="1574535"/>
          </a:xfrm>
        </p:grpSpPr>
        <p:sp>
          <p:nvSpPr>
            <p:cNvPr id="65" name="Rectangle 64"/>
            <p:cNvSpPr/>
            <p:nvPr/>
          </p:nvSpPr>
          <p:spPr>
            <a:xfrm>
              <a:off x="5906592" y="2360613"/>
              <a:ext cx="1585884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sz="1350" dirty="0">
                  <a:solidFill>
                    <a:srgbClr val="000000">
                      <a:alpha val="99000"/>
                    </a:srgbClr>
                  </a:solidFill>
                  <a:latin typeface="+mj-lt"/>
                </a:rPr>
                <a:t>Name =…</a:t>
              </a:r>
            </a:p>
            <a:p>
              <a:r>
                <a:rPr lang="en-US" sz="1350" dirty="0">
                  <a:solidFill>
                    <a:srgbClr val="000000">
                      <a:alpha val="99000"/>
                    </a:srgbClr>
                  </a:solidFill>
                  <a:latin typeface="+mj-lt"/>
                </a:rPr>
                <a:t>Email = …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06591" y="3188556"/>
              <a:ext cx="1585886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sz="1350" dirty="0">
                  <a:solidFill>
                    <a:srgbClr val="000000">
                      <a:alpha val="99000"/>
                    </a:srgbClr>
                  </a:solidFill>
                  <a:latin typeface="+mj-lt"/>
                </a:rPr>
                <a:t>Name =…</a:t>
              </a:r>
            </a:p>
            <a:p>
              <a:r>
                <a:rPr lang="en-US" sz="1350" dirty="0" err="1">
                  <a:solidFill>
                    <a:srgbClr val="000000">
                      <a:alpha val="99000"/>
                    </a:srgbClr>
                  </a:solidFill>
                  <a:latin typeface="+mj-lt"/>
                </a:rPr>
                <a:t>EMailAdd</a:t>
              </a:r>
              <a:r>
                <a:rPr lang="en-US" sz="1350" dirty="0">
                  <a:solidFill>
                    <a:srgbClr val="000000">
                      <a:alpha val="99000"/>
                    </a:srgbClr>
                  </a:solidFill>
                  <a:latin typeface="+mj-lt"/>
                </a:rPr>
                <a:t>= 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81723" y="2887834"/>
            <a:ext cx="1189413" cy="1180901"/>
            <a:chOff x="5906592" y="4016499"/>
            <a:chExt cx="1585884" cy="1574534"/>
          </a:xfrm>
        </p:grpSpPr>
        <p:sp>
          <p:nvSpPr>
            <p:cNvPr id="70" name="Rounded Rectangle 97"/>
            <p:cNvSpPr/>
            <p:nvPr/>
          </p:nvSpPr>
          <p:spPr>
            <a:xfrm>
              <a:off x="5906592" y="4844441"/>
              <a:ext cx="1585884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sz="1350" dirty="0">
                  <a:solidFill>
                    <a:srgbClr val="000000">
                      <a:alpha val="99000"/>
                    </a:srgbClr>
                  </a:solidFill>
                  <a:latin typeface="+mj-lt"/>
                </a:rPr>
                <a:t>Photo ID =…</a:t>
              </a:r>
            </a:p>
            <a:p>
              <a:r>
                <a:rPr lang="en-US" sz="1350" dirty="0">
                  <a:solidFill>
                    <a:srgbClr val="000000">
                      <a:alpha val="99000"/>
                    </a:srgbClr>
                  </a:solidFill>
                  <a:latin typeface="+mj-lt"/>
                </a:rPr>
                <a:t>Date =…</a:t>
              </a:r>
            </a:p>
          </p:txBody>
        </p:sp>
        <p:sp>
          <p:nvSpPr>
            <p:cNvPr id="72" name="Rounded Rectangle 97"/>
            <p:cNvSpPr/>
            <p:nvPr/>
          </p:nvSpPr>
          <p:spPr>
            <a:xfrm>
              <a:off x="5906592" y="4016499"/>
              <a:ext cx="1585884" cy="746592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sz="1350" dirty="0">
                  <a:solidFill>
                    <a:srgbClr val="000000">
                      <a:alpha val="99000"/>
                    </a:srgbClr>
                  </a:solidFill>
                  <a:latin typeface="+mj-lt"/>
                </a:rPr>
                <a:t>Photo ID =…</a:t>
              </a:r>
            </a:p>
            <a:p>
              <a:r>
                <a:rPr lang="en-US" sz="1350" dirty="0">
                  <a:solidFill>
                    <a:srgbClr val="000000">
                      <a:alpha val="99000"/>
                    </a:srgbClr>
                  </a:solidFill>
                  <a:latin typeface="+mj-lt"/>
                </a:rPr>
                <a:t>Date =…</a:t>
              </a:r>
            </a:p>
          </p:txBody>
        </p: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730" y="49495"/>
            <a:ext cx="645921" cy="56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3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4103155" y="820743"/>
            <a:ext cx="4172693" cy="2796727"/>
          </a:xfrm>
          <a:custGeom>
            <a:avLst/>
            <a:gdLst>
              <a:gd name="T0" fmla="*/ 239 w 276"/>
              <a:gd name="T1" fmla="*/ 77 h 185"/>
              <a:gd name="T2" fmla="*/ 240 w 276"/>
              <a:gd name="T3" fmla="*/ 65 h 185"/>
              <a:gd name="T4" fmla="*/ 175 w 276"/>
              <a:gd name="T5" fmla="*/ 0 h 185"/>
              <a:gd name="T6" fmla="*/ 116 w 276"/>
              <a:gd name="T7" fmla="*/ 39 h 185"/>
              <a:gd name="T8" fmla="*/ 81 w 276"/>
              <a:gd name="T9" fmla="*/ 24 h 185"/>
              <a:gd name="T10" fmla="*/ 34 w 276"/>
              <a:gd name="T11" fmla="*/ 71 h 185"/>
              <a:gd name="T12" fmla="*/ 35 w 276"/>
              <a:gd name="T13" fmla="*/ 81 h 185"/>
              <a:gd name="T14" fmla="*/ 0 w 276"/>
              <a:gd name="T15" fmla="*/ 131 h 185"/>
              <a:gd name="T16" fmla="*/ 54 w 276"/>
              <a:gd name="T17" fmla="*/ 185 h 185"/>
              <a:gd name="T18" fmla="*/ 220 w 276"/>
              <a:gd name="T19" fmla="*/ 185 h 185"/>
              <a:gd name="T20" fmla="*/ 276 w 276"/>
              <a:gd name="T21" fmla="*/ 129 h 185"/>
              <a:gd name="T22" fmla="*/ 239 w 276"/>
              <a:gd name="T23" fmla="*/ 7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6" h="185">
                <a:moveTo>
                  <a:pt x="239" y="77"/>
                </a:moveTo>
                <a:cubicBezTo>
                  <a:pt x="239" y="73"/>
                  <a:pt x="240" y="69"/>
                  <a:pt x="240" y="65"/>
                </a:cubicBezTo>
                <a:cubicBezTo>
                  <a:pt x="240" y="29"/>
                  <a:pt x="211" y="0"/>
                  <a:pt x="175" y="0"/>
                </a:cubicBezTo>
                <a:cubicBezTo>
                  <a:pt x="148" y="0"/>
                  <a:pt x="126" y="16"/>
                  <a:pt x="116" y="39"/>
                </a:cubicBezTo>
                <a:cubicBezTo>
                  <a:pt x="107" y="30"/>
                  <a:pt x="95" y="24"/>
                  <a:pt x="81" y="24"/>
                </a:cubicBezTo>
                <a:cubicBezTo>
                  <a:pt x="55" y="24"/>
                  <a:pt x="34" y="45"/>
                  <a:pt x="34" y="71"/>
                </a:cubicBezTo>
                <a:cubicBezTo>
                  <a:pt x="34" y="74"/>
                  <a:pt x="34" y="78"/>
                  <a:pt x="35" y="81"/>
                </a:cubicBezTo>
                <a:cubicBezTo>
                  <a:pt x="14" y="88"/>
                  <a:pt x="0" y="108"/>
                  <a:pt x="0" y="131"/>
                </a:cubicBezTo>
                <a:cubicBezTo>
                  <a:pt x="0" y="161"/>
                  <a:pt x="24" y="185"/>
                  <a:pt x="54" y="185"/>
                </a:cubicBezTo>
                <a:cubicBezTo>
                  <a:pt x="220" y="185"/>
                  <a:pt x="220" y="185"/>
                  <a:pt x="220" y="185"/>
                </a:cubicBezTo>
                <a:cubicBezTo>
                  <a:pt x="251" y="185"/>
                  <a:pt x="276" y="160"/>
                  <a:pt x="276" y="129"/>
                </a:cubicBezTo>
                <a:cubicBezTo>
                  <a:pt x="276" y="105"/>
                  <a:pt x="260" y="84"/>
                  <a:pt x="239" y="77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vert="horz" wrap="square" lIns="61729" tIns="30865" rIns="61729" bIns="30865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No Fixed Schema</a:t>
            </a:r>
            <a:endParaRPr lang="en-NZ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886636" y="1770462"/>
          <a:ext cx="5250308" cy="23370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3927"/>
                <a:gridCol w="1483927"/>
                <a:gridCol w="1127860"/>
                <a:gridCol w="1154594"/>
              </a:tblGrid>
              <a:tr h="481157">
                <a:tc>
                  <a:txBody>
                    <a:bodyPr/>
                    <a:lstStyle/>
                    <a:p>
                      <a:endParaRPr lang="en-NZ" sz="1200" b="1" dirty="0">
                        <a:solidFill>
                          <a:schemeClr val="lt1">
                            <a:alpha val="99000"/>
                          </a:schemeClr>
                        </a:solidFill>
                      </a:endParaRPr>
                    </a:p>
                  </a:txBody>
                  <a:tcPr marL="137160" marR="137160" marT="68580" marB="6858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1200" b="1" cap="all" baseline="0" dirty="0" smtClean="0">
                          <a:solidFill>
                            <a:schemeClr val="lt1">
                              <a:alpha val="99000"/>
                            </a:schemeClr>
                          </a:solidFill>
                        </a:rPr>
                        <a:t>FIRST</a:t>
                      </a:r>
                      <a:endParaRPr lang="en-NZ" sz="1200" b="1" cap="all" baseline="0" dirty="0">
                        <a:solidFill>
                          <a:schemeClr val="lt1">
                            <a:alpha val="99000"/>
                          </a:schemeClr>
                        </a:solidFill>
                      </a:endParaRPr>
                    </a:p>
                  </a:txBody>
                  <a:tcPr marL="137160" marR="137160" marT="68580" marB="68580" anchor="ctr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200" b="1" cap="all" baseline="0" dirty="0" smtClean="0">
                          <a:solidFill>
                            <a:schemeClr val="lt1">
                              <a:alpha val="99000"/>
                            </a:schemeClr>
                          </a:solidFill>
                        </a:rPr>
                        <a:t>LAST</a:t>
                      </a:r>
                      <a:endParaRPr lang="en-NZ" sz="1200" b="1" cap="all" baseline="0" dirty="0">
                        <a:solidFill>
                          <a:schemeClr val="lt1">
                            <a:alpha val="99000"/>
                          </a:schemeClr>
                        </a:solidFill>
                      </a:endParaRPr>
                    </a:p>
                  </a:txBody>
                  <a:tcPr marL="137160" marR="137160" marT="68580" marB="6858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200" b="1" cap="all" baseline="0" dirty="0" smtClean="0">
                          <a:solidFill>
                            <a:schemeClr val="lt1">
                              <a:alpha val="99000"/>
                            </a:schemeClr>
                          </a:solidFill>
                        </a:rPr>
                        <a:t>BIRTHDATE</a:t>
                      </a:r>
                      <a:endParaRPr lang="en-NZ" sz="1200" b="1" cap="all" baseline="0" dirty="0">
                        <a:solidFill>
                          <a:schemeClr val="lt1">
                            <a:alpha val="99000"/>
                          </a:schemeClr>
                        </a:solidFill>
                      </a:endParaRPr>
                    </a:p>
                  </a:txBody>
                  <a:tcPr marL="137160" marR="137160" marT="68580" marB="6858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18629">
                <a:tc>
                  <a:txBody>
                    <a:bodyPr/>
                    <a:lstStyle/>
                    <a:p>
                      <a:pPr algn="r"/>
                      <a:endParaRPr lang="en-NZ" sz="1800" dirty="0">
                        <a:solidFill>
                          <a:schemeClr val="tx1">
                            <a:lumMod val="50000"/>
                            <a:lumOff val="50000"/>
                            <a:alpha val="99000"/>
                          </a:schemeClr>
                        </a:solidFill>
                        <a:latin typeface="Segoe UI Light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100" kern="1200" dirty="0" smtClean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Wade</a:t>
                      </a:r>
                    </a:p>
                  </a:txBody>
                  <a:tcPr marL="137160" marR="137160" marT="68580" marB="68580" anchor="ctr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100" kern="1200" dirty="0" smtClean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Wegner</a:t>
                      </a:r>
                    </a:p>
                  </a:txBody>
                  <a:tcPr marL="137160" marR="137160" marT="68580" marB="6858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63" rtl="0" eaLnBrk="1" latinLnBrk="0" hangingPunct="1"/>
                      <a:r>
                        <a:rPr lang="en-US" sz="1100" kern="1200" dirty="0" smtClean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2/2/1981</a:t>
                      </a:r>
                      <a:endParaRPr lang="en-US" sz="11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34290" marB="3429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8629">
                <a:tc>
                  <a:txBody>
                    <a:bodyPr/>
                    <a:lstStyle/>
                    <a:p>
                      <a:pPr algn="r"/>
                      <a:endParaRPr lang="en-NZ" sz="1800" dirty="0">
                        <a:solidFill>
                          <a:schemeClr val="tx1">
                            <a:lumMod val="50000"/>
                            <a:lumOff val="50000"/>
                            <a:alpha val="99000"/>
                          </a:schemeClr>
                        </a:solidFill>
                        <a:latin typeface="Segoe UI Light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100" kern="1200" dirty="0" smtClean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Nathan</a:t>
                      </a:r>
                    </a:p>
                  </a:txBody>
                  <a:tcPr marL="137160" marR="137160" marT="68580" marB="68580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100" kern="1200" dirty="0" smtClean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Totten</a:t>
                      </a:r>
                      <a:endParaRPr lang="en-US" sz="11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68580" marB="685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63" rtl="0" eaLnBrk="1" latinLnBrk="0" hangingPunct="1"/>
                      <a:r>
                        <a:rPr lang="en-US" sz="1100" kern="1200" dirty="0" smtClean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3/15/1965</a:t>
                      </a:r>
                      <a:endParaRPr lang="en-US" sz="11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8629">
                <a:tc>
                  <a:txBody>
                    <a:bodyPr/>
                    <a:lstStyle/>
                    <a:p>
                      <a:pPr algn="r"/>
                      <a:endParaRPr lang="en-NZ" sz="1800" dirty="0">
                        <a:solidFill>
                          <a:schemeClr val="tx1">
                            <a:lumMod val="50000"/>
                            <a:lumOff val="50000"/>
                            <a:alpha val="99000"/>
                          </a:schemeClr>
                        </a:solidFill>
                        <a:latin typeface="Segoe UI Light" pitchFamily="34" charset="0"/>
                      </a:endParaRPr>
                    </a:p>
                  </a:txBody>
                  <a:tcPr marL="137160" marR="137160" marT="68580" marB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Nick</a:t>
                      </a:r>
                      <a:endParaRPr lang="en-US" sz="11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34290" marB="34290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Harris</a:t>
                      </a:r>
                      <a:endParaRPr lang="en-US" sz="11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63" rtl="0" eaLnBrk="1" latinLnBrk="0" hangingPunct="1"/>
                      <a:r>
                        <a:rPr lang="en-US" sz="1100" kern="1200" dirty="0" smtClean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May 1, 1976</a:t>
                      </a:r>
                      <a:endParaRPr lang="en-US" sz="11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971611" y="3483644"/>
            <a:ext cx="924542" cy="635946"/>
          </a:xfrm>
          <a:prstGeom prst="ellipse">
            <a:avLst/>
          </a:prstGeom>
          <a:noFill/>
          <a:ln>
            <a:solidFill>
              <a:schemeClr val="accent2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en-US" sz="1350" dirty="0"/>
          </a:p>
        </p:txBody>
      </p:sp>
      <p:sp>
        <p:nvSpPr>
          <p:cNvPr id="18" name="Rectangle 17"/>
          <p:cNvSpPr/>
          <p:nvPr/>
        </p:nvSpPr>
        <p:spPr>
          <a:xfrm>
            <a:off x="6135888" y="1770461"/>
            <a:ext cx="1370468" cy="486965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34289" rIns="68577" bIns="34289" rtlCol="0" anchor="ctr" anchorCtr="0"/>
          <a:lstStyle/>
          <a:p>
            <a:r>
              <a:rPr lang="en-NZ" sz="1200" b="1" cap="all" dirty="0">
                <a:solidFill>
                  <a:srgbClr val="FFFFFF">
                    <a:alpha val="99000"/>
                  </a:srgbClr>
                </a:solidFill>
              </a:rPr>
              <a:t>FAV SPORT</a:t>
            </a:r>
            <a:endParaRPr lang="en-US" sz="1425" b="1" dirty="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34101" y="2870649"/>
            <a:ext cx="1371600" cy="6182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34289" rIns="68577" bIns="34289" rtlCol="0" anchor="ctr" anchorCtr="0"/>
          <a:lstStyle/>
          <a:p>
            <a:r>
              <a:rPr lang="en-US" sz="1050" dirty="0">
                <a:solidFill>
                  <a:schemeClr val="tx2">
                    <a:lumMod val="75000"/>
                    <a:alpha val="99000"/>
                  </a:schemeClr>
                </a:solidFill>
              </a:rPr>
              <a:t>Canoeing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90100" y="2328680"/>
            <a:ext cx="508985" cy="514517"/>
            <a:chOff x="2251879" y="3104907"/>
            <a:chExt cx="678646" cy="686022"/>
          </a:xfrm>
        </p:grpSpPr>
        <p:sp>
          <p:nvSpPr>
            <p:cNvPr id="25" name="Freeform 74"/>
            <p:cNvSpPr>
              <a:spLocks/>
            </p:cNvSpPr>
            <p:nvPr/>
          </p:nvSpPr>
          <p:spPr bwMode="auto">
            <a:xfrm>
              <a:off x="2251879" y="3336040"/>
              <a:ext cx="201627" cy="314734"/>
            </a:xfrm>
            <a:custGeom>
              <a:avLst/>
              <a:gdLst>
                <a:gd name="T0" fmla="*/ 35 w 35"/>
                <a:gd name="T1" fmla="*/ 0 h 54"/>
                <a:gd name="T2" fmla="*/ 35 w 35"/>
                <a:gd name="T3" fmla="*/ 0 h 54"/>
                <a:gd name="T4" fmla="*/ 9 w 35"/>
                <a:gd name="T5" fmla="*/ 26 h 54"/>
                <a:gd name="T6" fmla="*/ 18 w 35"/>
                <a:gd name="T7" fmla="*/ 53 h 54"/>
                <a:gd name="T8" fmla="*/ 18 w 35"/>
                <a:gd name="T9" fmla="*/ 34 h 54"/>
                <a:gd name="T10" fmla="*/ 35 w 35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4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9" y="2"/>
                    <a:pt x="17" y="7"/>
                    <a:pt x="9" y="26"/>
                  </a:cubicBezTo>
                  <a:cubicBezTo>
                    <a:pt x="0" y="44"/>
                    <a:pt x="10" y="54"/>
                    <a:pt x="18" y="53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20"/>
                    <a:pt x="25" y="7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61729" tIns="30865" rIns="61729" bIns="30865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" name="Freeform 75"/>
            <p:cNvSpPr>
              <a:spLocks/>
            </p:cNvSpPr>
            <p:nvPr/>
          </p:nvSpPr>
          <p:spPr bwMode="auto">
            <a:xfrm>
              <a:off x="2726440" y="3336040"/>
              <a:ext cx="204085" cy="314734"/>
            </a:xfrm>
            <a:custGeom>
              <a:avLst/>
              <a:gdLst>
                <a:gd name="T0" fmla="*/ 0 w 35"/>
                <a:gd name="T1" fmla="*/ 0 h 54"/>
                <a:gd name="T2" fmla="*/ 0 w 35"/>
                <a:gd name="T3" fmla="*/ 0 h 54"/>
                <a:gd name="T4" fmla="*/ 26 w 35"/>
                <a:gd name="T5" fmla="*/ 26 h 54"/>
                <a:gd name="T6" fmla="*/ 17 w 35"/>
                <a:gd name="T7" fmla="*/ 53 h 54"/>
                <a:gd name="T8" fmla="*/ 17 w 35"/>
                <a:gd name="T9" fmla="*/ 34 h 54"/>
                <a:gd name="T10" fmla="*/ 0 w 35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2"/>
                    <a:pt x="18" y="7"/>
                    <a:pt x="26" y="26"/>
                  </a:cubicBezTo>
                  <a:cubicBezTo>
                    <a:pt x="35" y="44"/>
                    <a:pt x="25" y="54"/>
                    <a:pt x="17" y="5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20"/>
                    <a:pt x="10" y="7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61729" tIns="30865" rIns="61729" bIns="30865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7" name="Freeform 76"/>
            <p:cNvSpPr>
              <a:spLocks/>
            </p:cNvSpPr>
            <p:nvPr/>
          </p:nvSpPr>
          <p:spPr bwMode="auto">
            <a:xfrm>
              <a:off x="2389576" y="3353251"/>
              <a:ext cx="400795" cy="437678"/>
            </a:xfrm>
            <a:custGeom>
              <a:avLst/>
              <a:gdLst>
                <a:gd name="T0" fmla="*/ 69 w 69"/>
                <a:gd name="T1" fmla="*/ 29 h 75"/>
                <a:gd name="T2" fmla="*/ 58 w 69"/>
                <a:gd name="T3" fmla="*/ 0 h 75"/>
                <a:gd name="T4" fmla="*/ 35 w 69"/>
                <a:gd name="T5" fmla="*/ 10 h 75"/>
                <a:gd name="T6" fmla="*/ 13 w 69"/>
                <a:gd name="T7" fmla="*/ 0 h 75"/>
                <a:gd name="T8" fmla="*/ 0 w 69"/>
                <a:gd name="T9" fmla="*/ 29 h 75"/>
                <a:gd name="T10" fmla="*/ 0 w 69"/>
                <a:gd name="T11" fmla="*/ 59 h 75"/>
                <a:gd name="T12" fmla="*/ 14 w 69"/>
                <a:gd name="T13" fmla="*/ 75 h 75"/>
                <a:gd name="T14" fmla="*/ 57 w 69"/>
                <a:gd name="T15" fmla="*/ 75 h 75"/>
                <a:gd name="T16" fmla="*/ 57 w 69"/>
                <a:gd name="T17" fmla="*/ 75 h 75"/>
                <a:gd name="T18" fmla="*/ 69 w 69"/>
                <a:gd name="T19" fmla="*/ 37 h 75"/>
                <a:gd name="T20" fmla="*/ 69 w 69"/>
                <a:gd name="T21" fmla="*/ 29 h 75"/>
                <a:gd name="T22" fmla="*/ 69 w 69"/>
                <a:gd name="T23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75">
                  <a:moveTo>
                    <a:pt x="69" y="29"/>
                  </a:moveTo>
                  <a:cubicBezTo>
                    <a:pt x="69" y="18"/>
                    <a:pt x="65" y="7"/>
                    <a:pt x="58" y="0"/>
                  </a:cubicBezTo>
                  <a:cubicBezTo>
                    <a:pt x="52" y="6"/>
                    <a:pt x="44" y="10"/>
                    <a:pt x="35" y="10"/>
                  </a:cubicBezTo>
                  <a:cubicBezTo>
                    <a:pt x="26" y="10"/>
                    <a:pt x="18" y="6"/>
                    <a:pt x="13" y="0"/>
                  </a:cubicBezTo>
                  <a:cubicBezTo>
                    <a:pt x="5" y="7"/>
                    <a:pt x="0" y="18"/>
                    <a:pt x="0" y="2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8"/>
                    <a:pt x="7" y="75"/>
                    <a:pt x="14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4" y="75"/>
                    <a:pt x="69" y="71"/>
                    <a:pt x="69" y="37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29"/>
                    <a:pt x="69" y="29"/>
                    <a:pt x="69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Oval 77"/>
            <p:cNvSpPr>
              <a:spLocks noChangeArrowheads="1"/>
            </p:cNvSpPr>
            <p:nvPr/>
          </p:nvSpPr>
          <p:spPr bwMode="auto">
            <a:xfrm>
              <a:off x="2460882" y="3104907"/>
              <a:ext cx="265558" cy="265557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61729" tIns="30865" rIns="61729" bIns="30865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0100" y="2923283"/>
            <a:ext cx="508985" cy="514517"/>
            <a:chOff x="2251879" y="3897711"/>
            <a:chExt cx="678646" cy="686022"/>
          </a:xfrm>
        </p:grpSpPr>
        <p:sp>
          <p:nvSpPr>
            <p:cNvPr id="30" name="Freeform 74"/>
            <p:cNvSpPr>
              <a:spLocks/>
            </p:cNvSpPr>
            <p:nvPr/>
          </p:nvSpPr>
          <p:spPr bwMode="auto">
            <a:xfrm>
              <a:off x="2251879" y="4128844"/>
              <a:ext cx="201627" cy="314734"/>
            </a:xfrm>
            <a:custGeom>
              <a:avLst/>
              <a:gdLst>
                <a:gd name="T0" fmla="*/ 35 w 35"/>
                <a:gd name="T1" fmla="*/ 0 h 54"/>
                <a:gd name="T2" fmla="*/ 35 w 35"/>
                <a:gd name="T3" fmla="*/ 0 h 54"/>
                <a:gd name="T4" fmla="*/ 9 w 35"/>
                <a:gd name="T5" fmla="*/ 26 h 54"/>
                <a:gd name="T6" fmla="*/ 18 w 35"/>
                <a:gd name="T7" fmla="*/ 53 h 54"/>
                <a:gd name="T8" fmla="*/ 18 w 35"/>
                <a:gd name="T9" fmla="*/ 34 h 54"/>
                <a:gd name="T10" fmla="*/ 35 w 35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4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9" y="2"/>
                    <a:pt x="17" y="7"/>
                    <a:pt x="9" y="26"/>
                  </a:cubicBezTo>
                  <a:cubicBezTo>
                    <a:pt x="0" y="44"/>
                    <a:pt x="10" y="54"/>
                    <a:pt x="18" y="53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20"/>
                    <a:pt x="25" y="7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61729" tIns="30865" rIns="61729" bIns="30865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1" name="Freeform 75"/>
            <p:cNvSpPr>
              <a:spLocks/>
            </p:cNvSpPr>
            <p:nvPr/>
          </p:nvSpPr>
          <p:spPr bwMode="auto">
            <a:xfrm>
              <a:off x="2726440" y="4128844"/>
              <a:ext cx="204085" cy="314734"/>
            </a:xfrm>
            <a:custGeom>
              <a:avLst/>
              <a:gdLst>
                <a:gd name="T0" fmla="*/ 0 w 35"/>
                <a:gd name="T1" fmla="*/ 0 h 54"/>
                <a:gd name="T2" fmla="*/ 0 w 35"/>
                <a:gd name="T3" fmla="*/ 0 h 54"/>
                <a:gd name="T4" fmla="*/ 26 w 35"/>
                <a:gd name="T5" fmla="*/ 26 h 54"/>
                <a:gd name="T6" fmla="*/ 17 w 35"/>
                <a:gd name="T7" fmla="*/ 53 h 54"/>
                <a:gd name="T8" fmla="*/ 17 w 35"/>
                <a:gd name="T9" fmla="*/ 34 h 54"/>
                <a:gd name="T10" fmla="*/ 0 w 35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2"/>
                    <a:pt x="18" y="7"/>
                    <a:pt x="26" y="26"/>
                  </a:cubicBezTo>
                  <a:cubicBezTo>
                    <a:pt x="35" y="44"/>
                    <a:pt x="25" y="54"/>
                    <a:pt x="17" y="5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20"/>
                    <a:pt x="10" y="7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61729" tIns="30865" rIns="61729" bIns="30865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2" name="Freeform 76"/>
            <p:cNvSpPr>
              <a:spLocks/>
            </p:cNvSpPr>
            <p:nvPr/>
          </p:nvSpPr>
          <p:spPr bwMode="auto">
            <a:xfrm>
              <a:off x="2389576" y="4146055"/>
              <a:ext cx="400795" cy="437678"/>
            </a:xfrm>
            <a:custGeom>
              <a:avLst/>
              <a:gdLst>
                <a:gd name="T0" fmla="*/ 69 w 69"/>
                <a:gd name="T1" fmla="*/ 29 h 75"/>
                <a:gd name="T2" fmla="*/ 58 w 69"/>
                <a:gd name="T3" fmla="*/ 0 h 75"/>
                <a:gd name="T4" fmla="*/ 35 w 69"/>
                <a:gd name="T5" fmla="*/ 10 h 75"/>
                <a:gd name="T6" fmla="*/ 13 w 69"/>
                <a:gd name="T7" fmla="*/ 0 h 75"/>
                <a:gd name="T8" fmla="*/ 0 w 69"/>
                <a:gd name="T9" fmla="*/ 29 h 75"/>
                <a:gd name="T10" fmla="*/ 0 w 69"/>
                <a:gd name="T11" fmla="*/ 59 h 75"/>
                <a:gd name="T12" fmla="*/ 14 w 69"/>
                <a:gd name="T13" fmla="*/ 75 h 75"/>
                <a:gd name="T14" fmla="*/ 57 w 69"/>
                <a:gd name="T15" fmla="*/ 75 h 75"/>
                <a:gd name="T16" fmla="*/ 57 w 69"/>
                <a:gd name="T17" fmla="*/ 75 h 75"/>
                <a:gd name="T18" fmla="*/ 69 w 69"/>
                <a:gd name="T19" fmla="*/ 37 h 75"/>
                <a:gd name="T20" fmla="*/ 69 w 69"/>
                <a:gd name="T21" fmla="*/ 29 h 75"/>
                <a:gd name="T22" fmla="*/ 69 w 69"/>
                <a:gd name="T23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75">
                  <a:moveTo>
                    <a:pt x="69" y="29"/>
                  </a:moveTo>
                  <a:cubicBezTo>
                    <a:pt x="69" y="18"/>
                    <a:pt x="65" y="7"/>
                    <a:pt x="58" y="0"/>
                  </a:cubicBezTo>
                  <a:cubicBezTo>
                    <a:pt x="52" y="6"/>
                    <a:pt x="44" y="10"/>
                    <a:pt x="35" y="10"/>
                  </a:cubicBezTo>
                  <a:cubicBezTo>
                    <a:pt x="26" y="10"/>
                    <a:pt x="18" y="6"/>
                    <a:pt x="13" y="0"/>
                  </a:cubicBezTo>
                  <a:cubicBezTo>
                    <a:pt x="5" y="7"/>
                    <a:pt x="0" y="18"/>
                    <a:pt x="0" y="2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8"/>
                    <a:pt x="7" y="75"/>
                    <a:pt x="14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4" y="75"/>
                    <a:pt x="69" y="71"/>
                    <a:pt x="69" y="37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29"/>
                    <a:pt x="69" y="29"/>
                    <a:pt x="69" y="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Oval 77"/>
            <p:cNvSpPr>
              <a:spLocks noChangeArrowheads="1"/>
            </p:cNvSpPr>
            <p:nvPr/>
          </p:nvSpPr>
          <p:spPr bwMode="auto">
            <a:xfrm>
              <a:off x="2460882" y="3897711"/>
              <a:ext cx="265558" cy="265557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61729" tIns="30865" rIns="61729" bIns="30865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90100" y="3517886"/>
            <a:ext cx="508985" cy="514517"/>
            <a:chOff x="2251879" y="4690515"/>
            <a:chExt cx="678646" cy="686022"/>
          </a:xfrm>
        </p:grpSpPr>
        <p:sp>
          <p:nvSpPr>
            <p:cNvPr id="35" name="Freeform 74"/>
            <p:cNvSpPr>
              <a:spLocks/>
            </p:cNvSpPr>
            <p:nvPr/>
          </p:nvSpPr>
          <p:spPr bwMode="auto">
            <a:xfrm>
              <a:off x="2251879" y="4921648"/>
              <a:ext cx="201627" cy="314734"/>
            </a:xfrm>
            <a:custGeom>
              <a:avLst/>
              <a:gdLst>
                <a:gd name="T0" fmla="*/ 35 w 35"/>
                <a:gd name="T1" fmla="*/ 0 h 54"/>
                <a:gd name="T2" fmla="*/ 35 w 35"/>
                <a:gd name="T3" fmla="*/ 0 h 54"/>
                <a:gd name="T4" fmla="*/ 9 w 35"/>
                <a:gd name="T5" fmla="*/ 26 h 54"/>
                <a:gd name="T6" fmla="*/ 18 w 35"/>
                <a:gd name="T7" fmla="*/ 53 h 54"/>
                <a:gd name="T8" fmla="*/ 18 w 35"/>
                <a:gd name="T9" fmla="*/ 34 h 54"/>
                <a:gd name="T10" fmla="*/ 35 w 35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4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9" y="2"/>
                    <a:pt x="17" y="7"/>
                    <a:pt x="9" y="26"/>
                  </a:cubicBezTo>
                  <a:cubicBezTo>
                    <a:pt x="0" y="44"/>
                    <a:pt x="10" y="54"/>
                    <a:pt x="18" y="53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20"/>
                    <a:pt x="25" y="7"/>
                    <a:pt x="3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61729" tIns="30865" rIns="61729" bIns="30865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6" name="Freeform 75"/>
            <p:cNvSpPr>
              <a:spLocks/>
            </p:cNvSpPr>
            <p:nvPr/>
          </p:nvSpPr>
          <p:spPr bwMode="auto">
            <a:xfrm>
              <a:off x="2726440" y="4921648"/>
              <a:ext cx="204085" cy="314734"/>
            </a:xfrm>
            <a:custGeom>
              <a:avLst/>
              <a:gdLst>
                <a:gd name="T0" fmla="*/ 0 w 35"/>
                <a:gd name="T1" fmla="*/ 0 h 54"/>
                <a:gd name="T2" fmla="*/ 0 w 35"/>
                <a:gd name="T3" fmla="*/ 0 h 54"/>
                <a:gd name="T4" fmla="*/ 26 w 35"/>
                <a:gd name="T5" fmla="*/ 26 h 54"/>
                <a:gd name="T6" fmla="*/ 17 w 35"/>
                <a:gd name="T7" fmla="*/ 53 h 54"/>
                <a:gd name="T8" fmla="*/ 17 w 35"/>
                <a:gd name="T9" fmla="*/ 34 h 54"/>
                <a:gd name="T10" fmla="*/ 0 w 35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5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2"/>
                    <a:pt x="18" y="7"/>
                    <a:pt x="26" y="26"/>
                  </a:cubicBezTo>
                  <a:cubicBezTo>
                    <a:pt x="35" y="44"/>
                    <a:pt x="25" y="54"/>
                    <a:pt x="17" y="5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20"/>
                    <a:pt x="10" y="7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61729" tIns="30865" rIns="61729" bIns="30865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7" name="Freeform 76"/>
            <p:cNvSpPr>
              <a:spLocks/>
            </p:cNvSpPr>
            <p:nvPr/>
          </p:nvSpPr>
          <p:spPr bwMode="auto">
            <a:xfrm>
              <a:off x="2389576" y="4938859"/>
              <a:ext cx="400795" cy="437678"/>
            </a:xfrm>
            <a:custGeom>
              <a:avLst/>
              <a:gdLst>
                <a:gd name="T0" fmla="*/ 69 w 69"/>
                <a:gd name="T1" fmla="*/ 29 h 75"/>
                <a:gd name="T2" fmla="*/ 58 w 69"/>
                <a:gd name="T3" fmla="*/ 0 h 75"/>
                <a:gd name="T4" fmla="*/ 35 w 69"/>
                <a:gd name="T5" fmla="*/ 10 h 75"/>
                <a:gd name="T6" fmla="*/ 13 w 69"/>
                <a:gd name="T7" fmla="*/ 0 h 75"/>
                <a:gd name="T8" fmla="*/ 0 w 69"/>
                <a:gd name="T9" fmla="*/ 29 h 75"/>
                <a:gd name="T10" fmla="*/ 0 w 69"/>
                <a:gd name="T11" fmla="*/ 59 h 75"/>
                <a:gd name="T12" fmla="*/ 14 w 69"/>
                <a:gd name="T13" fmla="*/ 75 h 75"/>
                <a:gd name="T14" fmla="*/ 57 w 69"/>
                <a:gd name="T15" fmla="*/ 75 h 75"/>
                <a:gd name="T16" fmla="*/ 57 w 69"/>
                <a:gd name="T17" fmla="*/ 75 h 75"/>
                <a:gd name="T18" fmla="*/ 69 w 69"/>
                <a:gd name="T19" fmla="*/ 37 h 75"/>
                <a:gd name="T20" fmla="*/ 69 w 69"/>
                <a:gd name="T21" fmla="*/ 29 h 75"/>
                <a:gd name="T22" fmla="*/ 69 w 69"/>
                <a:gd name="T23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75">
                  <a:moveTo>
                    <a:pt x="69" y="29"/>
                  </a:moveTo>
                  <a:cubicBezTo>
                    <a:pt x="69" y="18"/>
                    <a:pt x="65" y="7"/>
                    <a:pt x="58" y="0"/>
                  </a:cubicBezTo>
                  <a:cubicBezTo>
                    <a:pt x="52" y="6"/>
                    <a:pt x="44" y="10"/>
                    <a:pt x="35" y="10"/>
                  </a:cubicBezTo>
                  <a:cubicBezTo>
                    <a:pt x="26" y="10"/>
                    <a:pt x="18" y="6"/>
                    <a:pt x="13" y="0"/>
                  </a:cubicBezTo>
                  <a:cubicBezTo>
                    <a:pt x="5" y="7"/>
                    <a:pt x="0" y="18"/>
                    <a:pt x="0" y="2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8"/>
                    <a:pt x="7" y="75"/>
                    <a:pt x="14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64" y="75"/>
                    <a:pt x="69" y="71"/>
                    <a:pt x="69" y="37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29"/>
                    <a:pt x="69" y="29"/>
                    <a:pt x="69" y="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Oval 77"/>
            <p:cNvSpPr>
              <a:spLocks noChangeArrowheads="1"/>
            </p:cNvSpPr>
            <p:nvPr/>
          </p:nvSpPr>
          <p:spPr bwMode="auto">
            <a:xfrm>
              <a:off x="2460882" y="4690515"/>
              <a:ext cx="265558" cy="265557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  <a:extLst/>
          </p:spPr>
          <p:txBody>
            <a:bodyPr vert="horz" wrap="square" lIns="61729" tIns="30865" rIns="61729" bIns="30865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730" y="49495"/>
            <a:ext cx="645921" cy="56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2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Storage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can have up to </a:t>
            </a:r>
            <a:r>
              <a:rPr lang="en-US" dirty="0">
                <a:solidFill>
                  <a:srgbClr val="0071BC"/>
                </a:solidFill>
              </a:rPr>
              <a:t>255 properties</a:t>
            </a:r>
          </a:p>
          <a:p>
            <a:r>
              <a:rPr lang="en-US" dirty="0"/>
              <a:t>Up to </a:t>
            </a:r>
            <a:r>
              <a:rPr lang="en-US" dirty="0">
                <a:solidFill>
                  <a:srgbClr val="0071BC"/>
                </a:solidFill>
              </a:rPr>
              <a:t>1MB </a:t>
            </a:r>
            <a:r>
              <a:rPr lang="en-US" dirty="0"/>
              <a:t>per </a:t>
            </a:r>
            <a:r>
              <a:rPr lang="en-US" dirty="0" smtClean="0"/>
              <a:t>entity</a:t>
            </a:r>
          </a:p>
          <a:p>
            <a:r>
              <a:rPr lang="en-US" dirty="0" err="1" smtClean="0">
                <a:solidFill>
                  <a:srgbClr val="0071BC"/>
                </a:solidFill>
              </a:rPr>
              <a:t>PartitionKey</a:t>
            </a:r>
            <a:r>
              <a:rPr lang="en-US" dirty="0" smtClean="0">
                <a:solidFill>
                  <a:srgbClr val="0071BC"/>
                </a:solidFill>
              </a:rPr>
              <a:t> </a:t>
            </a:r>
            <a:r>
              <a:rPr lang="en-US" dirty="0">
                <a:solidFill>
                  <a:srgbClr val="0071BC"/>
                </a:solidFill>
              </a:rPr>
              <a:t>&amp; </a:t>
            </a:r>
            <a:r>
              <a:rPr lang="en-US" dirty="0" err="1">
                <a:solidFill>
                  <a:srgbClr val="0071BC"/>
                </a:solidFill>
              </a:rPr>
              <a:t>RowKey</a:t>
            </a:r>
            <a:r>
              <a:rPr lang="en-US" dirty="0">
                <a:solidFill>
                  <a:srgbClr val="0071BC"/>
                </a:solidFill>
              </a:rPr>
              <a:t> </a:t>
            </a:r>
            <a:r>
              <a:rPr lang="en-US" dirty="0"/>
              <a:t>are mandatory properties</a:t>
            </a:r>
          </a:p>
          <a:p>
            <a:r>
              <a:rPr lang="en-US" dirty="0"/>
              <a:t>Composite key which uniquely identifies an entity</a:t>
            </a:r>
          </a:p>
          <a:p>
            <a:r>
              <a:rPr lang="en-US" dirty="0"/>
              <a:t>They are the </a:t>
            </a:r>
            <a:r>
              <a:rPr lang="en-US" dirty="0">
                <a:solidFill>
                  <a:srgbClr val="0071BC"/>
                </a:solidFill>
              </a:rPr>
              <a:t>only indexed</a:t>
            </a:r>
            <a:r>
              <a:rPr lang="en-US" dirty="0"/>
              <a:t> properties</a:t>
            </a:r>
          </a:p>
          <a:p>
            <a:r>
              <a:rPr lang="en-US" dirty="0"/>
              <a:t>Defines the sort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5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DocumentDB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3F3F3F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solidFill>
                  <a:srgbClr val="0071BC"/>
                </a:solidFill>
                <a:ea typeface="Calibri" panose="020F0502020204030204" pitchFamily="34" charset="0"/>
                <a:cs typeface="Segoe UI Semibold" panose="020B0702040204020203" pitchFamily="34" charset="0"/>
              </a:rPr>
              <a:t>NoSQL document database-as-a-service</a:t>
            </a:r>
            <a:r>
              <a:rPr lang="en-US" dirty="0">
                <a:solidFill>
                  <a:srgbClr val="3F3F3F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fully managed by Microsoft Azure. 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3F3F3F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For cloud-designed apps when query over schema-free data; reliable and predictable performance; and rapid development are key. </a:t>
            </a:r>
            <a:r>
              <a:rPr lang="en-US" dirty="0" smtClean="0">
                <a:solidFill>
                  <a:srgbClr val="0071BC"/>
                </a:solidFill>
              </a:rPr>
              <a:t>First of its kind database service to offer native support for JavaScript, SQL query and transactions over schema-free JSON documents.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rgbClr val="3F3F3F"/>
                </a:solidFill>
              </a:rPr>
              <a:t>Perfect for cloud </a:t>
            </a:r>
            <a:r>
              <a:rPr lang="en-US" dirty="0" smtClean="0">
                <a:solidFill>
                  <a:srgbClr val="0071BC"/>
                </a:solidFill>
              </a:rPr>
              <a:t>architects and developers </a:t>
            </a:r>
            <a:r>
              <a:rPr lang="en-US" dirty="0" smtClean="0">
                <a:solidFill>
                  <a:srgbClr val="3F3F3F"/>
                </a:solidFill>
              </a:rPr>
              <a:t>who need an enterprise-ready NoSQL document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3014" y="807352"/>
            <a:ext cx="6098015" cy="432223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</a:pPr>
            <a:r>
              <a:rPr lang="en-US" sz="1029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https://myaccountname.documents.azure.net/dbs/{id}/colls/{id}/docs/{id} </a:t>
            </a:r>
          </a:p>
        </p:txBody>
      </p:sp>
      <p:pic>
        <p:nvPicPr>
          <p:cNvPr id="4" name="Picture 3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48" y="1301398"/>
            <a:ext cx="6752261" cy="364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6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Functionalaty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HTTP/JSON API for creating indexes, pushing documents, searching</a:t>
            </a:r>
          </a:p>
          <a:p>
            <a:r>
              <a:rPr lang="en-US" dirty="0"/>
              <a:t>Keyword search with user-friendly operators (+, -, *, “”, etc.)</a:t>
            </a:r>
          </a:p>
          <a:p>
            <a:r>
              <a:rPr lang="en-US" dirty="0"/>
              <a:t>Hit highlighting</a:t>
            </a:r>
          </a:p>
          <a:p>
            <a:r>
              <a:rPr lang="en-US" dirty="0"/>
              <a:t>Faceting (histograms over ranges, typically used in catalog browsing)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Blobs</a:t>
            </a:r>
          </a:p>
          <a:p>
            <a:r>
              <a:rPr lang="en-US" dirty="0" smtClean="0"/>
              <a:t>Queues</a:t>
            </a:r>
          </a:p>
          <a:p>
            <a:r>
              <a:rPr lang="en-US" dirty="0" smtClean="0"/>
              <a:t>Tables</a:t>
            </a:r>
          </a:p>
          <a:p>
            <a:r>
              <a:rPr lang="en-US" dirty="0" err="1" smtClean="0"/>
              <a:t>DocumentDb</a:t>
            </a:r>
            <a:endParaRPr lang="en-US" dirty="0" smtClean="0"/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Suggestions (auto-complete)</a:t>
            </a:r>
          </a:p>
          <a:p>
            <a:r>
              <a:rPr lang="en-US" dirty="0"/>
              <a:t>Rich structured queries (filter, select, sort) that combines with search</a:t>
            </a:r>
          </a:p>
          <a:p>
            <a:r>
              <a:rPr lang="en-US" dirty="0"/>
              <a:t>Scoring profiles to model search result relevance</a:t>
            </a:r>
          </a:p>
          <a:p>
            <a:r>
              <a:rPr lang="en-US" dirty="0"/>
              <a:t>Geo-spatial support integrated in filtering, sorting and ranking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1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cjee</a:t>
            </a:r>
            <a:r>
              <a:rPr lang="en-US" dirty="0"/>
              <a:t>/</a:t>
            </a:r>
            <a:r>
              <a:rPr lang="en-US" dirty="0" err="1"/>
              <a:t>CloudDayRigaData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cjee</a:t>
            </a:r>
            <a:r>
              <a:rPr lang="en-US" dirty="0"/>
              <a:t>/</a:t>
            </a:r>
            <a:r>
              <a:rPr lang="en-US" dirty="0" err="1"/>
              <a:t>CloudDayRigaData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2800" y="24892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3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Storage Blobs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Block blob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Page Blob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Blobs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8024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Targeted at </a:t>
            </a:r>
            <a:r>
              <a:rPr lang="en-US" dirty="0">
                <a:solidFill>
                  <a:srgbClr val="0071BC"/>
                </a:solidFill>
              </a:rPr>
              <a:t>streaming workloads</a:t>
            </a:r>
          </a:p>
          <a:p>
            <a:r>
              <a:rPr lang="en-US" dirty="0"/>
              <a:t>Each blob consists of a </a:t>
            </a:r>
            <a:r>
              <a:rPr lang="en-US" dirty="0">
                <a:solidFill>
                  <a:srgbClr val="0071BC"/>
                </a:solidFill>
              </a:rPr>
              <a:t>sequence of blocks</a:t>
            </a:r>
          </a:p>
          <a:p>
            <a:r>
              <a:rPr lang="en-US" dirty="0"/>
              <a:t>Each block is identified by a Block ID</a:t>
            </a:r>
          </a:p>
          <a:p>
            <a:r>
              <a:rPr lang="en-US" dirty="0"/>
              <a:t>Size limit </a:t>
            </a:r>
            <a:r>
              <a:rPr lang="en-US" dirty="0">
                <a:solidFill>
                  <a:srgbClr val="0071BC"/>
                </a:solidFill>
              </a:rPr>
              <a:t>200GB </a:t>
            </a:r>
            <a:r>
              <a:rPr lang="en-US" dirty="0"/>
              <a:t>per blob</a:t>
            </a:r>
          </a:p>
          <a:p>
            <a:r>
              <a:rPr lang="en-US" dirty="0">
                <a:solidFill>
                  <a:srgbClr val="0071BC"/>
                </a:solidFill>
              </a:rPr>
              <a:t>Optimistic Concurrency </a:t>
            </a:r>
            <a:r>
              <a:rPr lang="en-US" dirty="0"/>
              <a:t>via </a:t>
            </a:r>
            <a:r>
              <a:rPr lang="en-US" dirty="0" err="1"/>
              <a:t>Etags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Targeted at </a:t>
            </a:r>
            <a:r>
              <a:rPr lang="en-US" dirty="0">
                <a:solidFill>
                  <a:srgbClr val="0071BC"/>
                </a:solidFill>
              </a:rPr>
              <a:t>random read/write workloads</a:t>
            </a:r>
          </a:p>
          <a:p>
            <a:r>
              <a:rPr lang="en-US" dirty="0"/>
              <a:t>Each blob consists of an </a:t>
            </a:r>
            <a:r>
              <a:rPr lang="en-US" dirty="0">
                <a:solidFill>
                  <a:srgbClr val="0071BC"/>
                </a:solidFill>
              </a:rPr>
              <a:t>array of pages </a:t>
            </a:r>
          </a:p>
          <a:p>
            <a:r>
              <a:rPr lang="en-US" dirty="0"/>
              <a:t>Each page is identified by its offset from the start of the blob</a:t>
            </a:r>
          </a:p>
          <a:p>
            <a:r>
              <a:rPr lang="en-US" dirty="0"/>
              <a:t>Size limit </a:t>
            </a:r>
            <a:r>
              <a:rPr lang="en-US" dirty="0">
                <a:solidFill>
                  <a:srgbClr val="0071BC"/>
                </a:solidFill>
              </a:rPr>
              <a:t>1TB per blob</a:t>
            </a:r>
          </a:p>
          <a:p>
            <a:r>
              <a:rPr lang="en-US" dirty="0">
                <a:solidFill>
                  <a:srgbClr val="0071BC"/>
                </a:solidFill>
              </a:rPr>
              <a:t>Optimistic or Pessimistic</a:t>
            </a:r>
            <a:r>
              <a:rPr lang="en-US" dirty="0"/>
              <a:t> (locking) </a:t>
            </a:r>
            <a:r>
              <a:rPr lang="en-US" dirty="0">
                <a:solidFill>
                  <a:srgbClr val="0071BC"/>
                </a:solidFill>
              </a:rPr>
              <a:t>concurrency</a:t>
            </a:r>
            <a:r>
              <a:rPr lang="en-US" dirty="0"/>
              <a:t> via leases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 Storage Concepts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4620331" y="1352549"/>
            <a:ext cx="1650533" cy="3223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205740"/>
          <a:lstStyle/>
          <a:p>
            <a:pPr algn="ctr" defTabSz="116676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>
                <a:solidFill>
                  <a:srgbClr val="595959">
                    <a:alpha val="98824"/>
                  </a:srgbClr>
                </a:solidFill>
                <a:latin typeface="Segoe UI Light" pitchFamily="34" charset="0"/>
              </a:rPr>
              <a:t>Blob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2690352" y="1352550"/>
            <a:ext cx="1833509" cy="3223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205740"/>
          <a:lstStyle/>
          <a:p>
            <a:pPr algn="ctr" defTabSz="116676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>
                <a:solidFill>
                  <a:srgbClr val="595959">
                    <a:alpha val="98824"/>
                  </a:srgbClr>
                </a:solidFill>
                <a:latin typeface="Segoe UI Light" pitchFamily="34" charset="0"/>
              </a:rPr>
              <a:t>Container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811472" y="1352550"/>
            <a:ext cx="1770860" cy="3223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205740"/>
          <a:lstStyle/>
          <a:p>
            <a:pPr algn="ctr" defTabSz="116676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>
                <a:solidFill>
                  <a:srgbClr val="595959">
                    <a:alpha val="98824"/>
                  </a:srgbClr>
                </a:solidFill>
                <a:latin typeface="Segoe UI Light" pitchFamily="34" charset="0"/>
              </a:rPr>
              <a:t>Account</a:t>
            </a:r>
            <a:endParaRPr lang="en-US" sz="2325" dirty="0">
              <a:solidFill>
                <a:srgbClr val="595959">
                  <a:alpha val="98824"/>
                </a:srgbClr>
              </a:solidFill>
              <a:latin typeface="Segoe UI Light" pitchFamily="34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131417" y="852284"/>
            <a:ext cx="7343253" cy="3429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74" tIns="34287" rIns="68574" bIns="34287" numCol="1" rtlCol="0" anchor="ctr" anchorCtr="0" compatLnSpc="1">
            <a:prstTxWarp prst="textNoShape">
              <a:avLst/>
            </a:prstTxWarp>
          </a:bodyPr>
          <a:lstStyle/>
          <a:p>
            <a:pPr defTabSz="685546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15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cs typeface="Consolas" pitchFamily="49" charset="0"/>
              </a:rPr>
              <a:t>://{account}.</a:t>
            </a:r>
            <a:r>
              <a:rPr lang="en-US" sz="1500" i="1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cs typeface="Consolas" pitchFamily="49" charset="0"/>
              </a:rPr>
              <a:t>blob.core.windows.net</a:t>
            </a:r>
            <a:r>
              <a:rPr lang="en-US" sz="15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cs typeface="Consolas" pitchFamily="49" charset="0"/>
              </a:rPr>
              <a:t>/{</a:t>
            </a:r>
            <a:r>
              <a:rPr lang="en-US" sz="15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sz="15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15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cs typeface="Consolas" pitchFamily="49" charset="0"/>
              </a:rPr>
              <a:t>/{blobname</a:t>
            </a:r>
            <a:r>
              <a:rPr lang="en-US" sz="15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1" name="Down Arrow 100"/>
          <p:cNvSpPr/>
          <p:nvPr/>
        </p:nvSpPr>
        <p:spPr bwMode="auto">
          <a:xfrm rot="10800000">
            <a:off x="1275141" y="1130813"/>
            <a:ext cx="226624" cy="295658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68574" tIns="34287" rIns="68574" bIns="34287" numCol="1" rtlCol="0" anchor="ctr" anchorCtr="0" compatLnSpc="1">
            <a:prstTxWarp prst="textNoShape">
              <a:avLst/>
            </a:prstTxWarp>
          </a:bodyPr>
          <a:lstStyle/>
          <a:p>
            <a:pPr algn="ctr" defTabSz="685546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Down Arrow 101"/>
          <p:cNvSpPr/>
          <p:nvPr/>
        </p:nvSpPr>
        <p:spPr bwMode="auto">
          <a:xfrm rot="12917701">
            <a:off x="4162957" y="1102493"/>
            <a:ext cx="226624" cy="346860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68574" tIns="34287" rIns="68574" bIns="34287" numCol="1" rtlCol="0" anchor="ctr" anchorCtr="0" compatLnSpc="1">
            <a:prstTxWarp prst="textNoShape">
              <a:avLst/>
            </a:prstTxWarp>
          </a:bodyPr>
          <a:lstStyle/>
          <a:p>
            <a:pPr algn="ctr" defTabSz="685546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369165" y="1352550"/>
            <a:ext cx="1785562" cy="32220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205740"/>
          <a:lstStyle/>
          <a:p>
            <a:pPr algn="ctr" defTabSz="116676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>
                <a:solidFill>
                  <a:srgbClr val="595959">
                    <a:alpha val="98824"/>
                  </a:srgbClr>
                </a:solidFill>
                <a:latin typeface="Segoe UI Light" pitchFamily="34" charset="0"/>
              </a:rPr>
              <a:t>Pages/Blocks</a:t>
            </a:r>
            <a:endParaRPr lang="en-US" sz="2100" dirty="0">
              <a:solidFill>
                <a:srgbClr val="595959">
                  <a:alpha val="98824"/>
                </a:srgbClr>
              </a:solidFill>
              <a:latin typeface="Segoe UI Light" pitchFamily="34" charset="0"/>
            </a:endParaRPr>
          </a:p>
        </p:txBody>
      </p:sp>
      <p:sp>
        <p:nvSpPr>
          <p:cNvPr id="103" name="Down Arrow 102"/>
          <p:cNvSpPr/>
          <p:nvPr/>
        </p:nvSpPr>
        <p:spPr bwMode="auto">
          <a:xfrm rot="12330302">
            <a:off x="5792208" y="1120185"/>
            <a:ext cx="226624" cy="290944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68574" tIns="34287" rIns="68574" bIns="34287" numCol="1" rtlCol="0" anchor="ctr" anchorCtr="0" compatLnSpc="1">
            <a:prstTxWarp prst="textNoShape">
              <a:avLst/>
            </a:prstTxWarp>
          </a:bodyPr>
          <a:lstStyle/>
          <a:p>
            <a:pPr algn="ctr" defTabSz="685546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144107" y="3413415"/>
            <a:ext cx="1153391" cy="76373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136315" y="2735407"/>
            <a:ext cx="1122218" cy="78711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139669" y="3172991"/>
            <a:ext cx="1114467" cy="559944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500" dirty="0" err="1">
                <a:solidFill>
                  <a:srgbClr val="FFFFFF">
                    <a:alpha val="99000"/>
                  </a:srgbClr>
                </a:solidFill>
              </a:rPr>
              <a:t>contoso</a:t>
            </a:r>
            <a:endParaRPr lang="en-US" sz="1500" dirty="0">
              <a:solidFill>
                <a:srgbClr val="FFFFFF">
                  <a:alpha val="99000"/>
                </a:srgbClr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4092402" y="4075834"/>
            <a:ext cx="7715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037851" y="2782167"/>
            <a:ext cx="955097" cy="49876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4037850" y="2314575"/>
            <a:ext cx="896540" cy="56890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916008" y="3179618"/>
            <a:ext cx="1192357" cy="67800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11" idx="1"/>
          </p:cNvCxnSpPr>
          <p:nvPr/>
        </p:nvCxnSpPr>
        <p:spPr>
          <a:xfrm flipV="1">
            <a:off x="5908214" y="2802806"/>
            <a:ext cx="758265" cy="50150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850891" y="2080234"/>
            <a:ext cx="1189413" cy="559944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500" dirty="0">
                <a:solidFill>
                  <a:srgbClr val="FFFFFF">
                    <a:alpha val="99000"/>
                  </a:srgbClr>
                </a:solidFill>
              </a:rPr>
              <a:t>PIC01.JPG</a:t>
            </a:r>
          </a:p>
        </p:txBody>
      </p:sp>
      <p:sp>
        <p:nvSpPr>
          <p:cNvPr id="111" name="Rounded Rectangle 18"/>
          <p:cNvSpPr/>
          <p:nvPr/>
        </p:nvSpPr>
        <p:spPr>
          <a:xfrm>
            <a:off x="6666480" y="2539234"/>
            <a:ext cx="1189102" cy="527144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500" dirty="0">
                <a:solidFill>
                  <a:srgbClr val="FFFFFF">
                    <a:alpha val="99000"/>
                  </a:srgbClr>
                </a:solidFill>
              </a:rPr>
              <a:t>Block/Page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666322" y="3390657"/>
            <a:ext cx="1189415" cy="559944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500" dirty="0">
                <a:solidFill>
                  <a:srgbClr val="FFFFFF">
                    <a:alpha val="99000"/>
                  </a:srgbClr>
                </a:solidFill>
              </a:rPr>
              <a:t>Block/Page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850890" y="2937486"/>
            <a:ext cx="1189415" cy="559944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500" dirty="0">
                <a:solidFill>
                  <a:srgbClr val="FFFFFF">
                    <a:alpha val="99000"/>
                  </a:srgbClr>
                </a:solidFill>
              </a:rPr>
              <a:t>PIC02.JPG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62302" y="2537438"/>
            <a:ext cx="1078058" cy="559944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500" dirty="0">
                <a:solidFill>
                  <a:srgbClr val="FFFFFF">
                    <a:alpha val="99000"/>
                  </a:srgbClr>
                </a:solidFill>
              </a:rPr>
              <a:t>images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4850891" y="3808544"/>
            <a:ext cx="1189413" cy="559944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500" dirty="0">
                <a:solidFill>
                  <a:srgbClr val="FFFFFF">
                    <a:alpha val="99000"/>
                  </a:srgbClr>
                </a:solidFill>
              </a:rPr>
              <a:t>VID1.AVI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062304" y="3808544"/>
            <a:ext cx="1078058" cy="559944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500" dirty="0">
                <a:solidFill>
                  <a:srgbClr val="FFFFFF">
                    <a:alpha val="99000"/>
                  </a:srgbClr>
                </a:solidFill>
              </a:rPr>
              <a:t>videos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726" y="96728"/>
            <a:ext cx="479238" cy="41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9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queue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Storage Account – All access</a:t>
            </a:r>
          </a:p>
          <a:p>
            <a:r>
              <a:rPr lang="en-US" dirty="0" smtClean="0"/>
              <a:t>Queue – Set of messages </a:t>
            </a:r>
          </a:p>
          <a:p>
            <a:r>
              <a:rPr lang="en-US" dirty="0" err="1" smtClean="0"/>
              <a:t>Messgae</a:t>
            </a:r>
            <a:r>
              <a:rPr lang="en-US" dirty="0" smtClean="0"/>
              <a:t> – Any format, up to 64 KB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components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0" y="1720850"/>
            <a:ext cx="3771900" cy="2352675"/>
          </a:xfr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212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E_Blue_PowerPoint_msp_v5 noIcon">
  <a:themeElements>
    <a:clrScheme name="Microsoft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B900"/>
      </a:accent1>
      <a:accent2>
        <a:srgbClr val="FF8C00"/>
      </a:accent2>
      <a:accent3>
        <a:srgbClr val="EB3C00"/>
      </a:accent3>
      <a:accent4>
        <a:srgbClr val="6DC2E9"/>
      </a:accent4>
      <a:accent5>
        <a:srgbClr val="00BCF2"/>
      </a:accent5>
      <a:accent6>
        <a:srgbClr val="0072C6"/>
      </a:accent6>
      <a:hlink>
        <a:srgbClr val="4C4C4C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MSP PowerPoint Template" id="{75CDEC2E-0732-614F-BCEF-A5D185616C20}" vid="{906BE7E9-48AC-AE49-B643-C7902A1148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738</Words>
  <Application>Microsoft Macintosh PowerPoint</Application>
  <PresentationFormat>On-screen Show (16:9)</PresentationFormat>
  <Paragraphs>166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Calibri</vt:lpstr>
      <vt:lpstr>Consolas</vt:lpstr>
      <vt:lpstr>Courier New</vt:lpstr>
      <vt:lpstr>Segoe Light</vt:lpstr>
      <vt:lpstr>Segoe UI</vt:lpstr>
      <vt:lpstr>Segoe UI Light</vt:lpstr>
      <vt:lpstr>Segoe UI Semibold</vt:lpstr>
      <vt:lpstr>Wingdings</vt:lpstr>
      <vt:lpstr>Arial</vt:lpstr>
      <vt:lpstr>DPE_Blue_PowerPoint_msp_v5 noIcon</vt:lpstr>
      <vt:lpstr>Azure Data Platform</vt:lpstr>
      <vt:lpstr>Agenda</vt:lpstr>
      <vt:lpstr>Azure Storage Blobs</vt:lpstr>
      <vt:lpstr>Two Types of Blobs Under the Hood</vt:lpstr>
      <vt:lpstr>Block blob</vt:lpstr>
      <vt:lpstr>Page blob</vt:lpstr>
      <vt:lpstr>Blob Storage Concepts</vt:lpstr>
      <vt:lpstr>Storage queue</vt:lpstr>
      <vt:lpstr>Queue components</vt:lpstr>
      <vt:lpstr>Queue considerations</vt:lpstr>
      <vt:lpstr>Storage Table </vt:lpstr>
      <vt:lpstr>Table Storage Concepts</vt:lpstr>
      <vt:lpstr>No Fixed Schema</vt:lpstr>
      <vt:lpstr>Table Storage Details</vt:lpstr>
      <vt:lpstr>DocumentDB</vt:lpstr>
      <vt:lpstr>DocumentDB Overview</vt:lpstr>
      <vt:lpstr>Resource model</vt:lpstr>
      <vt:lpstr>Search service</vt:lpstr>
      <vt:lpstr>Functionalaty</vt:lpstr>
      <vt:lpstr>PowerPoint Presentation</vt:lpstr>
      <vt:lpstr>DEMO</vt:lpstr>
      <vt:lpstr>Questions?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Devencenzi (Vega Consulting LLC)</dc:creator>
  <cp:lastModifiedBy>Edgars Ozols</cp:lastModifiedBy>
  <cp:revision>16</cp:revision>
  <cp:lastPrinted>2011-08-01T17:23:49Z</cp:lastPrinted>
  <dcterms:created xsi:type="dcterms:W3CDTF">2014-05-22T19:19:28Z</dcterms:created>
  <dcterms:modified xsi:type="dcterms:W3CDTF">2015-03-25T10:39:00Z</dcterms:modified>
</cp:coreProperties>
</file>