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6" r:id="rId3"/>
    <p:sldId id="257" r:id="rId4"/>
    <p:sldId id="258" r:id="rId5"/>
    <p:sldId id="259" r:id="rId6"/>
    <p:sldId id="268" r:id="rId7"/>
    <p:sldId id="263" r:id="rId8"/>
    <p:sldId id="262" r:id="rId9"/>
    <p:sldId id="264" r:id="rId10"/>
    <p:sldId id="266" r:id="rId11"/>
    <p:sldId id="265" r:id="rId12"/>
    <p:sldId id="271" r:id="rId13"/>
    <p:sldId id="269" r:id="rId14"/>
    <p:sldId id="270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55BEC-C725-449D-BD89-4EA17CB6F5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B342B0-91E4-4BA4-B0B5-5A127B7FF8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7C1A64-42EF-46DE-9758-CABFA514F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4BE8D-0FB7-4E79-A005-86FD84A2F13F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0AF2BE-D182-4A57-B047-F2C5F7E9D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6E781-2345-4BA9-B32D-97C7A09E8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75D62-59F9-41CA-BCE9-0786F7BC3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379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8B41C-B2CA-49E5-AD5A-061BBBF63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CEFA5C-045B-4BEE-9A76-293009AF3B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28711E-BF56-4CFD-A58F-00C75AC43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4BE8D-0FB7-4E79-A005-86FD84A2F13F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D18110-DA54-4B6B-8838-6492FBD30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64A655-972C-462A-A8E6-0740FAA7F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75D62-59F9-41CA-BCE9-0786F7BC3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200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33C878-EB06-4DD0-AF11-8180FD3801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C3D8CD-BF63-44FE-B9AC-DEB006AA85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30533A-BDC7-4D94-9F87-4A7080F73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4BE8D-0FB7-4E79-A005-86FD84A2F13F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CA3F39-8DA0-4A09-BE31-CB6416549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BC9D1E-5548-4C95-A602-315F16120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75D62-59F9-41CA-BCE9-0786F7BC3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746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19C81-9BF2-487D-A417-209B12886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C72C97-B634-4549-A871-30005EF2F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9D6C2-5E7A-4600-AAC9-06D028B8D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4BE8D-0FB7-4E79-A005-86FD84A2F13F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753E72-6287-468A-A851-4DACEE122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BEC40-6EBB-430E-8EE7-F368879FF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75D62-59F9-41CA-BCE9-0786F7BC3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70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3276D-E5C0-4179-9DED-B76512D34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B4F2AE-58BC-4C45-A529-E11C45F4FA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C41C1B-4FA8-478F-B315-CDC39391E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4BE8D-0FB7-4E79-A005-86FD84A2F13F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B55595-FD8C-412F-8F1E-0AF4F0A24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E512B8-A59F-449D-99BA-FBEC5EDA1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75D62-59F9-41CA-BCE9-0786F7BC3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941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8C6DB-B0D5-4CBA-8E81-DAD011D63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86417-7E8B-4673-B2AB-853ADF88BA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55967-98F1-4E47-9B81-458F8CC9E0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FD1C7-3301-49BA-9ADE-533D68969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4BE8D-0FB7-4E79-A005-86FD84A2F13F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7B650F-C61D-41DF-9987-294B641B9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BAC8B1-4673-4014-8486-8F104C55C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75D62-59F9-41CA-BCE9-0786F7BC3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271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3887D-32F2-4439-A1CA-DE200C41B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B15A08-6D58-44A8-B5A4-562CF53348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96481F-EA53-45D2-A2D0-10D6CED678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D927A1-CC86-4CE4-BCFA-F85BF61429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C84684-8074-4100-8FA5-B15BE4DDF3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5B4220-63A4-4051-B0A6-AD7E23AB0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4BE8D-0FB7-4E79-A005-86FD84A2F13F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96EB16-9E40-4F91-87A9-51FB7D6F6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53D135-61E5-4C30-AC35-910247134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75D62-59F9-41CA-BCE9-0786F7BC3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877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12AEB-ECF1-4175-9B41-3897AF2B6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CFA799-BC35-440D-AA48-ADB79A8CE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4BE8D-0FB7-4E79-A005-86FD84A2F13F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173F5D-F913-4D32-BF5F-6FB10E12C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D66E7E-7580-4933-B9A0-7ADC90097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75D62-59F9-41CA-BCE9-0786F7BC3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527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1C4FE0-4094-4EE9-84CF-8A8122BC1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4BE8D-0FB7-4E79-A005-86FD84A2F13F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12DD45-2A6E-4254-A09F-7BEC1AD6F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EFD273-0DD5-4160-8FE6-D6E54692F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75D62-59F9-41CA-BCE9-0786F7BC3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914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F4A03-8AF3-4D8C-B502-07B9EE6A4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B14B1-76DC-4553-9E45-06996ED57A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35EC1D-EE9B-4DA9-867A-898C82D9CD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176B98-058F-476B-B46E-368D51B20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4BE8D-0FB7-4E79-A005-86FD84A2F13F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394EA6-45B5-4D5C-A3B2-6D3419CDC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A220FB-07F5-4172-89AC-719382498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75D62-59F9-41CA-BCE9-0786F7BC3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28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A30AD-45D6-4138-BA28-C4FCF3045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6A11E4-F085-48BA-A2A1-03BD4B1BA3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784FE5-7F33-49B5-B6B2-57CABA3CB0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632EB5-E6D2-461D-AAD5-E9D8F1587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4BE8D-0FB7-4E79-A005-86FD84A2F13F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75ACEA-3ACA-4C59-93C7-B5617E531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BE3DD7-CB89-4786-9670-346C6BB98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75D62-59F9-41CA-BCE9-0786F7BC3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387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2358C5-48DD-4195-AAC2-2C4F15705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610D79-CB44-4BEB-A46C-AC1E20412F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04BCE2-F68B-402D-9223-7D4A17FC81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64BE8D-0FB7-4E79-A005-86FD84A2F13F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69CE4-1351-4577-99DB-27E31407FE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67AD4-C38F-48CB-BA76-382DDE6AAB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E75D62-59F9-41CA-BCE9-0786F7BC3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085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7B30486-9721-4D72-930E-27F9C29B3E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Adding Creatures and PCs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F4117C7-1EDA-40BE-AFFE-EA449DF228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817646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814EA-D1B2-487C-A6BC-F36DFF447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Specifying Encounter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6AA42-94D4-4A9E-81D9-FA9DC034D9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Label specific characters</a:t>
            </a:r>
            <a:br>
              <a:rPr lang="en-US" dirty="0"/>
            </a:br>
            <a:r>
              <a:rPr lang="en-US" dirty="0"/>
              <a:t>if necessary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3A1E1B-0255-45F2-ACBF-E3754D58B3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8012" y="1514475"/>
            <a:ext cx="4448175" cy="436245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2F894047-2CFB-4115-B0F0-34697F4E87C0}"/>
              </a:ext>
            </a:extLst>
          </p:cNvPr>
          <p:cNvSpPr/>
          <p:nvPr/>
        </p:nvSpPr>
        <p:spPr>
          <a:xfrm>
            <a:off x="8649730" y="3888259"/>
            <a:ext cx="1672281" cy="576649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079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814EA-D1B2-487C-A6BC-F36DFF447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Encounter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6AA42-94D4-4A9E-81D9-FA9DC034D9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for intended </a:t>
            </a:r>
            <a:br>
              <a:rPr lang="en-US" dirty="0"/>
            </a:br>
            <a:r>
              <a:rPr lang="en-US" dirty="0"/>
              <a:t>difficulty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005029-DA07-421B-A8A1-7A65279CC7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9250" y="1568450"/>
            <a:ext cx="7410450" cy="331470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45A245C3-D795-4448-874A-6584E880C88F}"/>
              </a:ext>
            </a:extLst>
          </p:cNvPr>
          <p:cNvSpPr/>
          <p:nvPr/>
        </p:nvSpPr>
        <p:spPr>
          <a:xfrm>
            <a:off x="8830962" y="2224216"/>
            <a:ext cx="2738738" cy="55193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7554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7B30486-9721-4D72-930E-27F9C29B3E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Running Encounters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F4117C7-1EDA-40BE-AFFE-EA449DF228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683281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814EA-D1B2-487C-A6BC-F36DFF447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6AA42-94D4-4A9E-81D9-FA9DC034D9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Enter </a:t>
            </a:r>
            <a:r>
              <a:rPr lang="en-US" dirty="0" err="1"/>
              <a:t>Inits</a:t>
            </a:r>
            <a:endParaRPr lang="en-US" dirty="0"/>
          </a:p>
          <a:p>
            <a:pPr lvl="1"/>
            <a:r>
              <a:rPr lang="en-US" dirty="0"/>
              <a:t>Creatures should automatically</a:t>
            </a:r>
            <a:br>
              <a:rPr lang="en-US" dirty="0"/>
            </a:br>
            <a:r>
              <a:rPr lang="en-US" dirty="0"/>
              <a:t>update</a:t>
            </a:r>
          </a:p>
          <a:p>
            <a:r>
              <a:rPr lang="en-US" dirty="0"/>
              <a:t>Press start to sort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A5351D-FE09-49C6-AD9F-E55EA79FB1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2062" y="1995488"/>
            <a:ext cx="4333875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0447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814EA-D1B2-487C-A6BC-F36DFF447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Damage/Status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6AA42-94D4-4A9E-81D9-FA9DC034D9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Enter in “Mod Dmg” cell</a:t>
            </a:r>
          </a:p>
          <a:p>
            <a:pPr lvl="1"/>
            <a:r>
              <a:rPr lang="en-US" dirty="0"/>
              <a:t>Use negative for healing</a:t>
            </a:r>
          </a:p>
          <a:p>
            <a:pPr lvl="1"/>
            <a:r>
              <a:rPr lang="en-US" dirty="0"/>
              <a:t>Ctrl + Enter to enter into multiple selected cells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04787E-C50D-4191-9FB5-EC69BDB938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752"/>
          <a:stretch/>
        </p:blipFill>
        <p:spPr>
          <a:xfrm>
            <a:off x="0" y="3149983"/>
            <a:ext cx="12192000" cy="3683303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B2709AFE-D289-4601-A3B6-370328A21188}"/>
              </a:ext>
            </a:extLst>
          </p:cNvPr>
          <p:cNvSpPr/>
          <p:nvPr/>
        </p:nvSpPr>
        <p:spPr>
          <a:xfrm>
            <a:off x="9078097" y="3513437"/>
            <a:ext cx="922637" cy="334456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3369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814EA-D1B2-487C-A6BC-F36DFF447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Damage/Status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6AA42-94D4-4A9E-81D9-FA9DC034D9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Enter in “Mod Dmg” cell</a:t>
            </a:r>
          </a:p>
          <a:p>
            <a:pPr lvl="1"/>
            <a:r>
              <a:rPr lang="en-US" dirty="0"/>
              <a:t>Use negative for healing</a:t>
            </a:r>
          </a:p>
          <a:p>
            <a:pPr lvl="1"/>
            <a:r>
              <a:rPr lang="en-US" dirty="0"/>
              <a:t>Ctrl + Enter to enter into multiple selected cells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C8F2EE-CCAC-4DF0-A13D-A4FD61AE4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63455"/>
            <a:ext cx="12192000" cy="3694545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31A4E6BA-ED80-40FA-904D-FE961C61B9ED}"/>
              </a:ext>
            </a:extLst>
          </p:cNvPr>
          <p:cNvSpPr/>
          <p:nvPr/>
        </p:nvSpPr>
        <p:spPr>
          <a:xfrm>
            <a:off x="9638270" y="3513437"/>
            <a:ext cx="922637" cy="334456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7847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814EA-D1B2-487C-A6BC-F36DFF447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Ending Encounter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6AA42-94D4-4A9E-81D9-FA9DC034D9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End button</a:t>
            </a:r>
          </a:p>
          <a:p>
            <a:r>
              <a:rPr lang="en-US" dirty="0"/>
              <a:t>(Optional) save damage and statuses of PCs to database for future encounters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19C953-CD77-456E-B6EF-45AA84E952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45527"/>
            <a:ext cx="12192000" cy="3712473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FD0B0074-FC8F-45F1-A607-E509643C04A1}"/>
              </a:ext>
            </a:extLst>
          </p:cNvPr>
          <p:cNvSpPr/>
          <p:nvPr/>
        </p:nvSpPr>
        <p:spPr>
          <a:xfrm>
            <a:off x="10214919" y="3145527"/>
            <a:ext cx="873211" cy="520311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8815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7B30486-9721-4D72-930E-27F9C29B3E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Extra Tips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F4117C7-1EDA-40BE-AFFE-EA449DF228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616480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75C3C-0CCD-4920-BE90-272C69743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“Party” Label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291AB-4750-47C8-8F4C-3B3574C69B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Proper labelling for Encounter Difficulty calculation</a:t>
            </a:r>
          </a:p>
          <a:p>
            <a:pPr lvl="1"/>
            <a:r>
              <a:rPr lang="en-US" dirty="0"/>
              <a:t>✓ for PCs in party</a:t>
            </a:r>
          </a:p>
          <a:p>
            <a:pPr lvl="1"/>
            <a:r>
              <a:rPr lang="en-US" dirty="0"/>
              <a:t>* for companions/familiars/wild shapes (to ignore in </a:t>
            </a:r>
            <a:r>
              <a:rPr lang="en-US" u="sng" dirty="0"/>
              <a:t>Party Size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X for objects (to ignore in </a:t>
            </a:r>
            <a:r>
              <a:rPr lang="en-US" u="sng" dirty="0"/>
              <a:t>Mob Size</a:t>
            </a:r>
            <a:r>
              <a:rPr lang="en-US" dirty="0"/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9AA78D-3417-4759-B817-D5B1F2957D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01294"/>
            <a:ext cx="12192000" cy="2635159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D33D0BAF-ECCA-4620-9796-EF36EFF8AC97}"/>
              </a:ext>
            </a:extLst>
          </p:cNvPr>
          <p:cNvSpPr/>
          <p:nvPr/>
        </p:nvSpPr>
        <p:spPr>
          <a:xfrm>
            <a:off x="378941" y="4390768"/>
            <a:ext cx="459259" cy="238073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0935CBF-2B35-4F7A-AB08-BD895DCA76BE}"/>
              </a:ext>
            </a:extLst>
          </p:cNvPr>
          <p:cNvSpPr/>
          <p:nvPr/>
        </p:nvSpPr>
        <p:spPr>
          <a:xfrm>
            <a:off x="10099589" y="4835611"/>
            <a:ext cx="2026508" cy="43660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0552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1C4CF-2319-48B0-8010-C3C378020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Encounter Buttons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55FF5-C77E-4DA8-89DC-57EE73F2A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Restart – rerolls initiative and reorders</a:t>
            </a:r>
          </a:p>
          <a:p>
            <a:r>
              <a:rPr lang="en-US" dirty="0"/>
              <a:t>Reload – reloads info from Database </a:t>
            </a:r>
          </a:p>
          <a:p>
            <a:pPr lvl="1"/>
            <a:r>
              <a:rPr lang="en-US" dirty="0"/>
              <a:t>Resets player dmg/status to last save</a:t>
            </a:r>
          </a:p>
          <a:p>
            <a:pPr lvl="1"/>
            <a:r>
              <a:rPr lang="en-US" dirty="0"/>
              <a:t>Resets monsters health to 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6E6F26-E02A-4632-A75C-583208D8EA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89253"/>
            <a:ext cx="12192000" cy="3268747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5B6D251F-1C9E-4693-A8C6-00729C559F0C}"/>
              </a:ext>
            </a:extLst>
          </p:cNvPr>
          <p:cNvSpPr/>
          <p:nvPr/>
        </p:nvSpPr>
        <p:spPr>
          <a:xfrm>
            <a:off x="115330" y="3674076"/>
            <a:ext cx="1375719" cy="453081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834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CA71678-AB08-4CCD-8534-DF36EB7787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850" y="1743846"/>
            <a:ext cx="11290300" cy="4408165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E41686B4-F3FB-44C2-8A87-5E0703661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Enable Macros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3FBDBD0-2430-4878-92E8-113D97BA1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C29CEBDD-3BFA-416D-8602-3D156EBCA40B}"/>
              </a:ext>
            </a:extLst>
          </p:cNvPr>
          <p:cNvSpPr/>
          <p:nvPr/>
        </p:nvSpPr>
        <p:spPr>
          <a:xfrm>
            <a:off x="2718486" y="2792627"/>
            <a:ext cx="1235676" cy="41189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4659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1C4CF-2319-48B0-8010-C3C378020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Encounter Buttons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55FF5-C77E-4DA8-89DC-57EE73F2A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Clear – deletes entire table</a:t>
            </a:r>
          </a:p>
          <a:p>
            <a:r>
              <a:rPr lang="en-US" dirty="0"/>
              <a:t>New – create new encounter</a:t>
            </a:r>
          </a:p>
          <a:p>
            <a:r>
              <a:rPr lang="en-US" dirty="0"/>
              <a:t>Save – save PC and NPC dmg/status to Database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6E6F26-E02A-4632-A75C-583208D8EA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89253"/>
            <a:ext cx="12192000" cy="3268747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943998D7-C368-4512-AC4B-4BCFE9813E14}"/>
              </a:ext>
            </a:extLst>
          </p:cNvPr>
          <p:cNvSpPr/>
          <p:nvPr/>
        </p:nvSpPr>
        <p:spPr>
          <a:xfrm>
            <a:off x="1441622" y="3657600"/>
            <a:ext cx="708454" cy="42013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2905C13-5AEC-4DE4-A299-2C3424BC4146}"/>
              </a:ext>
            </a:extLst>
          </p:cNvPr>
          <p:cNvSpPr/>
          <p:nvPr/>
        </p:nvSpPr>
        <p:spPr>
          <a:xfrm>
            <a:off x="8806249" y="3657600"/>
            <a:ext cx="1449859" cy="42013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0060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1C4CF-2319-48B0-8010-C3C378020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Encounter Buttons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55FF5-C77E-4DA8-89DC-57EE73F2A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End – clears initiatives and resets round to 0</a:t>
            </a:r>
          </a:p>
          <a:p>
            <a:r>
              <a:rPr lang="en-US" dirty="0"/>
              <a:t>Round – double-click to increase round #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6E6F26-E02A-4632-A75C-583208D8EA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89253"/>
            <a:ext cx="12192000" cy="3268747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4045E65C-622B-4521-9E35-1BB41BC730E1}"/>
              </a:ext>
            </a:extLst>
          </p:cNvPr>
          <p:cNvSpPr/>
          <p:nvPr/>
        </p:nvSpPr>
        <p:spPr>
          <a:xfrm>
            <a:off x="10190205" y="3589253"/>
            <a:ext cx="1458098" cy="554379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8720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F62888-8B5D-5B23-A9B6-57B2010675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0762062-D08F-FA92-D03B-1AED550011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Roller Update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7FD0DEE-2CB9-3F1E-13B7-2AE4F8882B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57034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2D065B-350B-DC07-9607-36A44CBCB5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FC858-1BD9-1AE3-2E97-7C118D863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Roller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22707-7E89-74AF-A969-04F3AB1AE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 creature actions beforehand</a:t>
            </a:r>
          </a:p>
          <a:p>
            <a:pPr lvl="1"/>
            <a:r>
              <a:rPr lang="en-US" dirty="0"/>
              <a:t>Saves upon closing panel</a:t>
            </a:r>
          </a:p>
          <a:p>
            <a:pPr lvl="1"/>
            <a:r>
              <a:rPr lang="en-US" dirty="0"/>
              <a:t>Use </a:t>
            </a:r>
            <a:r>
              <a:rPr lang="en-US" u="sng" dirty="0"/>
              <a:t>Mod</a:t>
            </a:r>
            <a:r>
              <a:rPr lang="en-US" dirty="0"/>
              <a:t> for notes if no roll</a:t>
            </a:r>
          </a:p>
          <a:p>
            <a:r>
              <a:rPr lang="en-US" dirty="0"/>
              <a:t>Automatically rolls for creatures</a:t>
            </a:r>
          </a:p>
          <a:p>
            <a:pPr lvl="1"/>
            <a:r>
              <a:rPr lang="en-US" dirty="0"/>
              <a:t>Nat 20s set to do max damage</a:t>
            </a:r>
            <a:br>
              <a:rPr lang="en-US" dirty="0"/>
            </a:br>
            <a:r>
              <a:rPr lang="en-US" dirty="0"/>
              <a:t>to prevent randomness</a:t>
            </a:r>
          </a:p>
          <a:p>
            <a:pPr lvl="1"/>
            <a:r>
              <a:rPr lang="en-US" dirty="0"/>
              <a:t>Does one roll for all actions, so roll</a:t>
            </a:r>
            <a:br>
              <a:rPr lang="en-US" dirty="0"/>
            </a:br>
            <a:r>
              <a:rPr lang="en-US" dirty="0"/>
              <a:t>multiple times for different 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A4398D-4C4B-3022-0548-5B9D4C4032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48073" y="1536902"/>
            <a:ext cx="5005727" cy="4351338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5EA0C329-8C32-6BFE-42D1-F8FB238B3D17}"/>
              </a:ext>
            </a:extLst>
          </p:cNvPr>
          <p:cNvSpPr/>
          <p:nvPr/>
        </p:nvSpPr>
        <p:spPr>
          <a:xfrm>
            <a:off x="7222605" y="1690688"/>
            <a:ext cx="974566" cy="42013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978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BDD9616-BC7D-4BF6-8C33-48F8131355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7125" y="2257425"/>
            <a:ext cx="4857750" cy="234315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D5FBECA2-B5B1-432F-8828-33E827BB6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Database Sheet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0E035D-DD9F-493F-B3E7-FE18BE837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0818CEE-B8F7-4381-B305-B399E42CB606}"/>
              </a:ext>
            </a:extLst>
          </p:cNvPr>
          <p:cNvSpPr/>
          <p:nvPr/>
        </p:nvSpPr>
        <p:spPr>
          <a:xfrm>
            <a:off x="4456670" y="3921211"/>
            <a:ext cx="1194487" cy="535459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432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F72AF68-23FD-4C1C-8FBD-2D9918DED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Character/Creature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590F43-1076-47DE-AB2A-3E3A636F4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Click anywhere inside</a:t>
            </a:r>
            <a:br>
              <a:rPr lang="en-US" dirty="0"/>
            </a:br>
            <a:r>
              <a:rPr lang="en-US" dirty="0"/>
              <a:t>table</a:t>
            </a:r>
          </a:p>
          <a:p>
            <a:r>
              <a:rPr lang="en-US" dirty="0"/>
              <a:t>“Insert Table </a:t>
            </a:r>
            <a:br>
              <a:rPr lang="en-US" dirty="0"/>
            </a:br>
            <a:r>
              <a:rPr lang="en-US" dirty="0"/>
              <a:t>Rows Above”</a:t>
            </a:r>
          </a:p>
          <a:p>
            <a:pPr lvl="1"/>
            <a:r>
              <a:rPr lang="en-US" dirty="0"/>
              <a:t>Alternatively, highlight</a:t>
            </a:r>
            <a:br>
              <a:rPr lang="en-US" dirty="0"/>
            </a:br>
            <a:r>
              <a:rPr lang="en-US" dirty="0"/>
              <a:t>entire row and press</a:t>
            </a:r>
            <a:br>
              <a:rPr lang="en-US" dirty="0"/>
            </a:br>
            <a:r>
              <a:rPr lang="en-US" dirty="0"/>
              <a:t>Ctrl + “+”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F07CA5-DBD8-4020-959A-2CBC4B70F2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540"/>
          <a:stretch/>
        </p:blipFill>
        <p:spPr>
          <a:xfrm>
            <a:off x="4429125" y="1510506"/>
            <a:ext cx="7296149" cy="4981575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91B5FF47-B611-407C-BE40-6F55D3F80807}"/>
              </a:ext>
            </a:extLst>
          </p:cNvPr>
          <p:cNvSpPr/>
          <p:nvPr/>
        </p:nvSpPr>
        <p:spPr>
          <a:xfrm>
            <a:off x="8979243" y="3311611"/>
            <a:ext cx="2669060" cy="568411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450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71E57BE-E8FF-4F53-BC33-D6570A4A5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Fill in fields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9A7FD0-15BB-4FC4-84C6-AC14776BE01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For PC</a:t>
            </a:r>
          </a:p>
          <a:p>
            <a:pPr lvl="1"/>
            <a:r>
              <a:rPr lang="en-US" i="1" dirty="0"/>
              <a:t>Character/Creature</a:t>
            </a:r>
          </a:p>
          <a:p>
            <a:pPr lvl="1"/>
            <a:r>
              <a:rPr lang="en-US" i="1" dirty="0"/>
              <a:t>Base HP</a:t>
            </a:r>
            <a:endParaRPr lang="en-US" dirty="0"/>
          </a:p>
          <a:p>
            <a:pPr lvl="1"/>
            <a:r>
              <a:rPr lang="en-US" i="1" dirty="0"/>
              <a:t>Character Level</a:t>
            </a:r>
          </a:p>
          <a:p>
            <a:pPr lvl="1"/>
            <a:r>
              <a:rPr lang="en-US" i="1" dirty="0"/>
              <a:t>User</a:t>
            </a:r>
            <a:endParaRPr lang="en-US" dirty="0"/>
          </a:p>
          <a:p>
            <a:r>
              <a:rPr lang="en-US" dirty="0"/>
              <a:t>Other fields are optional</a:t>
            </a:r>
          </a:p>
          <a:p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6B12E60-8168-403D-8CDC-3D7E479C8F3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For Monsters</a:t>
            </a:r>
          </a:p>
          <a:p>
            <a:pPr lvl="1"/>
            <a:r>
              <a:rPr lang="en-US" i="1" dirty="0"/>
              <a:t>Character/Creature</a:t>
            </a:r>
          </a:p>
          <a:p>
            <a:pPr lvl="1"/>
            <a:r>
              <a:rPr lang="en-US" i="1" dirty="0"/>
              <a:t>Base HP</a:t>
            </a:r>
            <a:endParaRPr lang="en-US" dirty="0"/>
          </a:p>
          <a:p>
            <a:pPr lvl="1"/>
            <a:r>
              <a:rPr lang="en-US" i="1" dirty="0"/>
              <a:t>Challenge Rating</a:t>
            </a:r>
          </a:p>
          <a:p>
            <a:pPr lvl="1"/>
            <a:r>
              <a:rPr lang="en-US" i="1" dirty="0"/>
              <a:t>Init</a:t>
            </a:r>
            <a:endParaRPr lang="en-US" dirty="0"/>
          </a:p>
          <a:p>
            <a:r>
              <a:rPr lang="en-US" dirty="0"/>
              <a:t>Other fields are optional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A5B529-0283-40D3-BFB7-48EC8B583D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78377"/>
            <a:ext cx="12192000" cy="1098586"/>
          </a:xfrm>
          <a:prstGeom prst="rect">
            <a:avLst/>
          </a:prstGeom>
        </p:spPr>
      </p:pic>
      <p:sp>
        <p:nvSpPr>
          <p:cNvPr id="7" name="Star: 5 Points 6">
            <a:extLst>
              <a:ext uri="{FF2B5EF4-FFF2-40B4-BE49-F238E27FC236}">
                <a16:creationId xmlns:a16="http://schemas.microsoft.com/office/drawing/2014/main" id="{F57C8CEB-1E25-491F-8DBF-479F37C6250F}"/>
              </a:ext>
            </a:extLst>
          </p:cNvPr>
          <p:cNvSpPr/>
          <p:nvPr/>
        </p:nvSpPr>
        <p:spPr>
          <a:xfrm>
            <a:off x="1598312" y="5078377"/>
            <a:ext cx="330200" cy="330200"/>
          </a:xfrm>
          <a:prstGeom prst="star5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5 Points 7">
            <a:extLst>
              <a:ext uri="{FF2B5EF4-FFF2-40B4-BE49-F238E27FC236}">
                <a16:creationId xmlns:a16="http://schemas.microsoft.com/office/drawing/2014/main" id="{CEEAB216-A88D-4134-A55F-4C029EF397C3}"/>
              </a:ext>
            </a:extLst>
          </p:cNvPr>
          <p:cNvSpPr/>
          <p:nvPr/>
        </p:nvSpPr>
        <p:spPr>
          <a:xfrm>
            <a:off x="3582687" y="5089261"/>
            <a:ext cx="330200" cy="330200"/>
          </a:xfrm>
          <a:prstGeom prst="star5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tar: 5 Points 8">
            <a:extLst>
              <a:ext uri="{FF2B5EF4-FFF2-40B4-BE49-F238E27FC236}">
                <a16:creationId xmlns:a16="http://schemas.microsoft.com/office/drawing/2014/main" id="{FFBB53C0-E24E-4CD9-A0CD-1584617B523C}"/>
              </a:ext>
            </a:extLst>
          </p:cNvPr>
          <p:cNvSpPr/>
          <p:nvPr/>
        </p:nvSpPr>
        <p:spPr>
          <a:xfrm>
            <a:off x="990600" y="5078377"/>
            <a:ext cx="330200" cy="330200"/>
          </a:xfrm>
          <a:prstGeom prst="star5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tar: 5 Points 9">
            <a:extLst>
              <a:ext uri="{FF2B5EF4-FFF2-40B4-BE49-F238E27FC236}">
                <a16:creationId xmlns:a16="http://schemas.microsoft.com/office/drawing/2014/main" id="{5A622E7E-56DC-4425-BB60-626A787C2D49}"/>
              </a:ext>
            </a:extLst>
          </p:cNvPr>
          <p:cNvSpPr/>
          <p:nvPr/>
        </p:nvSpPr>
        <p:spPr>
          <a:xfrm>
            <a:off x="8432800" y="1825625"/>
            <a:ext cx="330200" cy="330200"/>
          </a:xfrm>
          <a:prstGeom prst="star5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tar: 5 Points 10">
            <a:extLst>
              <a:ext uri="{FF2B5EF4-FFF2-40B4-BE49-F238E27FC236}">
                <a16:creationId xmlns:a16="http://schemas.microsoft.com/office/drawing/2014/main" id="{3236C82B-2293-4960-B3ED-BBF35F522F17}"/>
              </a:ext>
            </a:extLst>
          </p:cNvPr>
          <p:cNvSpPr/>
          <p:nvPr/>
        </p:nvSpPr>
        <p:spPr>
          <a:xfrm>
            <a:off x="2512712" y="5078377"/>
            <a:ext cx="330200" cy="330200"/>
          </a:xfrm>
          <a:prstGeom prst="star5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tar: 5 Points 11">
            <a:extLst>
              <a:ext uri="{FF2B5EF4-FFF2-40B4-BE49-F238E27FC236}">
                <a16:creationId xmlns:a16="http://schemas.microsoft.com/office/drawing/2014/main" id="{19FB42C2-68BD-4D00-BFA1-A9ACC4637B77}"/>
              </a:ext>
            </a:extLst>
          </p:cNvPr>
          <p:cNvSpPr/>
          <p:nvPr/>
        </p:nvSpPr>
        <p:spPr>
          <a:xfrm>
            <a:off x="5313062" y="5099072"/>
            <a:ext cx="330200" cy="330200"/>
          </a:xfrm>
          <a:prstGeom prst="star5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tar: 5 Points 12">
            <a:extLst>
              <a:ext uri="{FF2B5EF4-FFF2-40B4-BE49-F238E27FC236}">
                <a16:creationId xmlns:a16="http://schemas.microsoft.com/office/drawing/2014/main" id="{13E0407E-8189-4D97-95F1-59B0EB688132}"/>
              </a:ext>
            </a:extLst>
          </p:cNvPr>
          <p:cNvSpPr/>
          <p:nvPr/>
        </p:nvSpPr>
        <p:spPr>
          <a:xfrm>
            <a:off x="2182512" y="1825625"/>
            <a:ext cx="330200" cy="330200"/>
          </a:xfrm>
          <a:prstGeom prst="star5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tar: 5 Points 13">
            <a:extLst>
              <a:ext uri="{FF2B5EF4-FFF2-40B4-BE49-F238E27FC236}">
                <a16:creationId xmlns:a16="http://schemas.microsoft.com/office/drawing/2014/main" id="{76D73A0A-E3D8-4287-A9D2-1E26F1BDFBD6}"/>
              </a:ext>
            </a:extLst>
          </p:cNvPr>
          <p:cNvSpPr/>
          <p:nvPr/>
        </p:nvSpPr>
        <p:spPr>
          <a:xfrm>
            <a:off x="10109200" y="5047878"/>
            <a:ext cx="330200" cy="330200"/>
          </a:xfrm>
          <a:prstGeom prst="star5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tar: 5 Points 14">
            <a:extLst>
              <a:ext uri="{FF2B5EF4-FFF2-40B4-BE49-F238E27FC236}">
                <a16:creationId xmlns:a16="http://schemas.microsoft.com/office/drawing/2014/main" id="{034CB9B0-00DE-4C5B-860F-2F41055E10D5}"/>
              </a:ext>
            </a:extLst>
          </p:cNvPr>
          <p:cNvSpPr/>
          <p:nvPr/>
        </p:nvSpPr>
        <p:spPr>
          <a:xfrm>
            <a:off x="2512712" y="4778340"/>
            <a:ext cx="330200" cy="330200"/>
          </a:xfrm>
          <a:prstGeom prst="star5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tar: 5 Points 15">
            <a:extLst>
              <a:ext uri="{FF2B5EF4-FFF2-40B4-BE49-F238E27FC236}">
                <a16:creationId xmlns:a16="http://schemas.microsoft.com/office/drawing/2014/main" id="{2908A80B-EF3A-4E23-BD8A-31606ED6DEDD}"/>
              </a:ext>
            </a:extLst>
          </p:cNvPr>
          <p:cNvSpPr/>
          <p:nvPr/>
        </p:nvSpPr>
        <p:spPr>
          <a:xfrm>
            <a:off x="10102249" y="4768872"/>
            <a:ext cx="330200" cy="330200"/>
          </a:xfrm>
          <a:prstGeom prst="star5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358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7B30486-9721-4D72-930E-27F9C29B3E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Setting Up Encounters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F4117C7-1EDA-40BE-AFFE-EA449DF228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78853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5FBECA2-B5B1-432F-8828-33E827BB6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Encounter Template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0E035D-DD9F-493F-B3E7-FE18BE837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Encounter Template Sheet</a:t>
            </a:r>
          </a:p>
          <a:p>
            <a:r>
              <a:rPr lang="en-US" dirty="0"/>
              <a:t>Populate encounter tracker table with PCs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1971EB-2FF8-43BD-822A-5BF1C3BBC3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75887"/>
            <a:ext cx="5314950" cy="14763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A449EE7-EA58-466A-A3A1-7D1B810E6B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645156"/>
            <a:ext cx="12192000" cy="2212844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67A2B999-C2F6-4A11-B097-7BE3E67DA33C}"/>
              </a:ext>
            </a:extLst>
          </p:cNvPr>
          <p:cNvSpPr/>
          <p:nvPr/>
        </p:nvSpPr>
        <p:spPr>
          <a:xfrm>
            <a:off x="3303373" y="3764692"/>
            <a:ext cx="1754659" cy="40365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685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814EA-D1B2-487C-A6BC-F36DFF447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New Encounter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6AA42-94D4-4A9E-81D9-FA9DC034D9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Click “New”</a:t>
            </a:r>
          </a:p>
          <a:p>
            <a:r>
              <a:rPr lang="en-US" dirty="0"/>
              <a:t>Creates new sheet</a:t>
            </a:r>
            <a:br>
              <a:rPr lang="en-US" dirty="0"/>
            </a:br>
            <a:r>
              <a:rPr lang="en-US" dirty="0"/>
              <a:t>with party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E4F20E-344A-4970-AFB9-271A4F22EF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8962" y="1690688"/>
            <a:ext cx="7153275" cy="342900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7E33EB18-CAAD-4C6A-82DF-08D323FC2C78}"/>
              </a:ext>
            </a:extLst>
          </p:cNvPr>
          <p:cNvSpPr/>
          <p:nvPr/>
        </p:nvSpPr>
        <p:spPr>
          <a:xfrm>
            <a:off x="7916562" y="1690688"/>
            <a:ext cx="840260" cy="61590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615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814EA-D1B2-487C-A6BC-F36DFF447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Encounter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6AA42-94D4-4A9E-81D9-FA9DC034D9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creatures to encounter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09C70E-A28E-49D1-A0DB-39E5F624DC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04561"/>
            <a:ext cx="12192000" cy="3488314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0B8AB1E7-F28C-4A70-9D6F-BA7AB311BF7B}"/>
              </a:ext>
            </a:extLst>
          </p:cNvPr>
          <p:cNvSpPr/>
          <p:nvPr/>
        </p:nvSpPr>
        <p:spPr>
          <a:xfrm>
            <a:off x="642551" y="4901514"/>
            <a:ext cx="1985319" cy="173818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307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rgbClr val="C0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362</Words>
  <Application>Microsoft Office PowerPoint</Application>
  <PresentationFormat>Widescreen</PresentationFormat>
  <Paragraphs>82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Adding Creatures and PCs</vt:lpstr>
      <vt:lpstr>Enable Macros</vt:lpstr>
      <vt:lpstr>Select Database Sheet</vt:lpstr>
      <vt:lpstr>Insert Character/Creature</vt:lpstr>
      <vt:lpstr>Fill in fields</vt:lpstr>
      <vt:lpstr>Setting Up Encounters</vt:lpstr>
      <vt:lpstr>Setup Encounter Template</vt:lpstr>
      <vt:lpstr>Create New Encounter</vt:lpstr>
      <vt:lpstr>Build Encounter</vt:lpstr>
      <vt:lpstr>Specifying Encounter</vt:lpstr>
      <vt:lpstr>Checking Encounter</vt:lpstr>
      <vt:lpstr>Running Encounters</vt:lpstr>
      <vt:lpstr>Initiative</vt:lpstr>
      <vt:lpstr>Damage/Status</vt:lpstr>
      <vt:lpstr>Damage/Status</vt:lpstr>
      <vt:lpstr>Ending Encounter</vt:lpstr>
      <vt:lpstr>Extra Tips</vt:lpstr>
      <vt:lpstr>“Party” Label</vt:lpstr>
      <vt:lpstr>Encounter Buttons</vt:lpstr>
      <vt:lpstr>Encounter Buttons</vt:lpstr>
      <vt:lpstr>Encounter Buttons</vt:lpstr>
      <vt:lpstr>Roller Update</vt:lpstr>
      <vt:lpstr>Using Roller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Calvin Jee</dc:creator>
  <cp:lastModifiedBy>Calvin Jee</cp:lastModifiedBy>
  <cp:revision>15</cp:revision>
  <dcterms:created xsi:type="dcterms:W3CDTF">2018-07-31T22:12:29Z</dcterms:created>
  <dcterms:modified xsi:type="dcterms:W3CDTF">2024-12-09T04:50:36Z</dcterms:modified>
</cp:coreProperties>
</file>