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74" r:id="rId5"/>
    <p:sldId id="261" r:id="rId6"/>
    <p:sldId id="262" r:id="rId7"/>
    <p:sldId id="264" r:id="rId8"/>
    <p:sldId id="265" r:id="rId9"/>
    <p:sldId id="266" r:id="rId10"/>
    <p:sldId id="268" r:id="rId11"/>
    <p:sldId id="269" r:id="rId12"/>
    <p:sldId id="271" r:id="rId13"/>
    <p:sldId id="272" r:id="rId14"/>
    <p:sldId id="273" r:id="rId15"/>
    <p:sldId id="267"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llemlayout 2 - Markering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da-DK" smtClean="0"/>
              <a:t>Klik for at redigere i master</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da-DK" smtClean="0"/>
              <a:t>Klik for at redigere i master</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dirty="0"/>
              <a:t>10/23/2016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‹nr.›</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og lodret tek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smtClean="0"/>
              <a:t>Klik for at redigere i master</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da-DK" smtClean="0"/>
              <a:t>Klik for at redigere i master</a:t>
            </a:r>
          </a:p>
          <a:p>
            <a:pPr lvl="1"/>
            <a:r>
              <a:rPr lang="da-DK" smtClean="0"/>
              <a:t>Andet niveau</a:t>
            </a:r>
          </a:p>
          <a:p>
            <a:pPr lvl="2"/>
            <a:r>
              <a:rPr lang="da-DK" smtClean="0"/>
              <a:t>Tredje niveau</a:t>
            </a:r>
          </a:p>
          <a:p>
            <a:pPr lvl="3"/>
            <a:r>
              <a:rPr lang="da-DK" smtClean="0"/>
              <a:t>Fjerde niveau</a:t>
            </a:r>
          </a:p>
          <a:p>
            <a:pPr lvl="4"/>
            <a:r>
              <a:rPr lang="da-DK" smtClean="0"/>
              <a:t>Femte niveau</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dirty="0"/>
              <a:t>10/23/2016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‹nr.›</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Lodret titel og teks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da-DK" smtClean="0"/>
              <a:t>Klik for at redigere i master</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da-DK" smtClean="0"/>
              <a:t>Klik for at redigere i master</a:t>
            </a:r>
          </a:p>
          <a:p>
            <a:pPr lvl="1"/>
            <a:r>
              <a:rPr lang="da-DK" smtClean="0"/>
              <a:t>Andet niveau</a:t>
            </a:r>
          </a:p>
          <a:p>
            <a:pPr lvl="2"/>
            <a:r>
              <a:rPr lang="da-DK" smtClean="0"/>
              <a:t>Tredje niveau</a:t>
            </a:r>
          </a:p>
          <a:p>
            <a:pPr lvl="3"/>
            <a:r>
              <a:rPr lang="da-DK" smtClean="0"/>
              <a:t>Fjerde niveau</a:t>
            </a:r>
          </a:p>
          <a:p>
            <a:pPr lvl="4"/>
            <a:r>
              <a:rPr lang="da-DK" smtClean="0"/>
              <a:t>Femte niveau</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dirty="0"/>
              <a:t>10/23/2016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‹nr.›</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og indholdsobjek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da-DK" smtClean="0"/>
              <a:t>Klik for at redigere i master</a:t>
            </a:r>
            <a:endParaRPr lang="en-US" dirty="0"/>
          </a:p>
        </p:txBody>
      </p:sp>
      <p:sp>
        <p:nvSpPr>
          <p:cNvPr id="3" name="Content Placeholder 2"/>
          <p:cNvSpPr>
            <a:spLocks noGrp="1"/>
          </p:cNvSpPr>
          <p:nvPr>
            <p:ph idx="1"/>
          </p:nvPr>
        </p:nvSpPr>
        <p:spPr/>
        <p:txBody>
          <a:bodyPr/>
          <a:lstStyle/>
          <a:p>
            <a:pPr lvl="0"/>
            <a:r>
              <a:rPr lang="da-DK" smtClean="0"/>
              <a:t>Klik for at redigere i master</a:t>
            </a:r>
          </a:p>
          <a:p>
            <a:pPr lvl="1"/>
            <a:r>
              <a:rPr lang="da-DK" smtClean="0"/>
              <a:t>Andet niveau</a:t>
            </a:r>
          </a:p>
          <a:p>
            <a:pPr lvl="2"/>
            <a:r>
              <a:rPr lang="da-DK" smtClean="0"/>
              <a:t>Tredje niveau</a:t>
            </a:r>
          </a:p>
          <a:p>
            <a:pPr lvl="3"/>
            <a:r>
              <a:rPr lang="da-DK" smtClean="0"/>
              <a:t>Fjerde niveau</a:t>
            </a:r>
          </a:p>
          <a:p>
            <a:pPr lvl="4"/>
            <a:r>
              <a:rPr lang="da-DK" smtClean="0"/>
              <a:t>Femte niveau</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dirty="0"/>
              <a:t>10/23/2016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dirty="0"/>
              <a:t>‹nr.›</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Afsnitsoverskrift">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da-DK" smtClean="0"/>
              <a:t>Klik for at redigere i master</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a-DK" smtClean="0"/>
              <a:t>Klik for at redigere i master</a:t>
            </a:r>
          </a:p>
        </p:txBody>
      </p:sp>
      <p:sp>
        <p:nvSpPr>
          <p:cNvPr id="4" name="Date Placeholder 3"/>
          <p:cNvSpPr>
            <a:spLocks noGrp="1"/>
          </p:cNvSpPr>
          <p:nvPr>
            <p:ph type="dt" sz="half" idx="10"/>
          </p:nvPr>
        </p:nvSpPr>
        <p:spPr/>
        <p:txBody>
          <a:bodyPr/>
          <a:lstStyle/>
          <a:p>
            <a:fld id="{20EBB0C4-6273-4C6E-B9BD-2EDC30F1CD52}" type="datetimeFigureOut">
              <a:rPr lang="en-US" dirty="0"/>
              <a:t>10/23/2016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‹nr.›</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o indholdsobjekter">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da-DK" smtClean="0"/>
              <a:t>Klik for at redigere i master</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da-DK" smtClean="0"/>
              <a:t>Klik for at redigere i master</a:t>
            </a:r>
          </a:p>
          <a:p>
            <a:pPr lvl="1"/>
            <a:r>
              <a:rPr lang="da-DK" smtClean="0"/>
              <a:t>Andet niveau</a:t>
            </a:r>
          </a:p>
          <a:p>
            <a:pPr lvl="2"/>
            <a:r>
              <a:rPr lang="da-DK" smtClean="0"/>
              <a:t>Tredje niveau</a:t>
            </a:r>
          </a:p>
          <a:p>
            <a:pPr lvl="3"/>
            <a:r>
              <a:rPr lang="da-DK" smtClean="0"/>
              <a:t>Fjerde niveau</a:t>
            </a:r>
          </a:p>
          <a:p>
            <a:pPr lvl="4"/>
            <a:r>
              <a:rPr lang="da-DK" smtClean="0"/>
              <a:t>Femte niveau</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da-DK" smtClean="0"/>
              <a:t>Klik for at redigere i master</a:t>
            </a:r>
          </a:p>
          <a:p>
            <a:pPr lvl="1"/>
            <a:r>
              <a:rPr lang="da-DK" smtClean="0"/>
              <a:t>Andet niveau</a:t>
            </a:r>
          </a:p>
          <a:p>
            <a:pPr lvl="2"/>
            <a:r>
              <a:rPr lang="da-DK" smtClean="0"/>
              <a:t>Tredje niveau</a:t>
            </a:r>
          </a:p>
          <a:p>
            <a:pPr lvl="3"/>
            <a:r>
              <a:rPr lang="da-DK" smtClean="0"/>
              <a:t>Fjerde niveau</a:t>
            </a:r>
          </a:p>
          <a:p>
            <a:pPr lvl="4"/>
            <a:r>
              <a:rPr lang="da-DK" smtClean="0"/>
              <a:t>Femte niveau</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dirty="0"/>
              <a:t>10/23/2016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‹nr.›</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Sammenligning">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da-DK" smtClean="0"/>
              <a:t>Klik for at redigere i master</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smtClean="0"/>
              <a:t>Klik for at redigere i master</a:t>
            </a:r>
          </a:p>
        </p:txBody>
      </p:sp>
      <p:sp>
        <p:nvSpPr>
          <p:cNvPr id="4" name="Content Placeholder 3"/>
          <p:cNvSpPr>
            <a:spLocks noGrp="1"/>
          </p:cNvSpPr>
          <p:nvPr>
            <p:ph sz="half" idx="2"/>
          </p:nvPr>
        </p:nvSpPr>
        <p:spPr>
          <a:xfrm>
            <a:off x="1097280" y="2582334"/>
            <a:ext cx="4937760" cy="3378200"/>
          </a:xfrm>
        </p:spPr>
        <p:txBody>
          <a:bodyPr/>
          <a:lstStyle/>
          <a:p>
            <a:pPr lvl="0"/>
            <a:r>
              <a:rPr lang="da-DK" smtClean="0"/>
              <a:t>Klik for at redigere i master</a:t>
            </a:r>
          </a:p>
          <a:p>
            <a:pPr lvl="1"/>
            <a:r>
              <a:rPr lang="da-DK" smtClean="0"/>
              <a:t>Andet niveau</a:t>
            </a:r>
          </a:p>
          <a:p>
            <a:pPr lvl="2"/>
            <a:r>
              <a:rPr lang="da-DK" smtClean="0"/>
              <a:t>Tredje niveau</a:t>
            </a:r>
          </a:p>
          <a:p>
            <a:pPr lvl="3"/>
            <a:r>
              <a:rPr lang="da-DK" smtClean="0"/>
              <a:t>Fjerde niveau</a:t>
            </a:r>
          </a:p>
          <a:p>
            <a:pPr lvl="4"/>
            <a:r>
              <a:rPr lang="da-DK" smtClean="0"/>
              <a:t>Femte niveau</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smtClean="0"/>
              <a:t>Klik for at redigere i master</a:t>
            </a:r>
          </a:p>
        </p:txBody>
      </p:sp>
      <p:sp>
        <p:nvSpPr>
          <p:cNvPr id="6" name="Content Placeholder 5"/>
          <p:cNvSpPr>
            <a:spLocks noGrp="1"/>
          </p:cNvSpPr>
          <p:nvPr>
            <p:ph sz="quarter" idx="4"/>
          </p:nvPr>
        </p:nvSpPr>
        <p:spPr>
          <a:xfrm>
            <a:off x="6217920" y="2582334"/>
            <a:ext cx="4937760" cy="3378200"/>
          </a:xfrm>
        </p:spPr>
        <p:txBody>
          <a:bodyPr/>
          <a:lstStyle/>
          <a:p>
            <a:pPr lvl="0"/>
            <a:r>
              <a:rPr lang="da-DK" smtClean="0"/>
              <a:t>Klik for at redigere i master</a:t>
            </a:r>
          </a:p>
          <a:p>
            <a:pPr lvl="1"/>
            <a:r>
              <a:rPr lang="da-DK" smtClean="0"/>
              <a:t>Andet niveau</a:t>
            </a:r>
          </a:p>
          <a:p>
            <a:pPr lvl="2"/>
            <a:r>
              <a:rPr lang="da-DK" smtClean="0"/>
              <a:t>Tredje niveau</a:t>
            </a:r>
          </a:p>
          <a:p>
            <a:pPr lvl="3"/>
            <a:r>
              <a:rPr lang="da-DK" smtClean="0"/>
              <a:t>Fjerde niveau</a:t>
            </a:r>
          </a:p>
          <a:p>
            <a:pPr lvl="4"/>
            <a:r>
              <a:rPr lang="da-DK" smtClean="0"/>
              <a:t>Femte niveau</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dirty="0"/>
              <a:t>10/23/2016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‹nr.›</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Kun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smtClean="0"/>
              <a:t>Klik for at redigere i master</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dirty="0"/>
              <a:t>10/23/2016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‹nr.›</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Tom">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dirty="0"/>
              <a:t>10/23/2016</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‹nr.›</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Indhold med billedtekst">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da-DK" smtClean="0"/>
              <a:t>Klik for at redigere i master</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da-DK" smtClean="0"/>
              <a:t>Klik for at redigere i master</a:t>
            </a:r>
          </a:p>
          <a:p>
            <a:pPr lvl="1"/>
            <a:r>
              <a:rPr lang="da-DK" smtClean="0"/>
              <a:t>Andet niveau</a:t>
            </a:r>
          </a:p>
          <a:p>
            <a:pPr lvl="2"/>
            <a:r>
              <a:rPr lang="da-DK" smtClean="0"/>
              <a:t>Tredje niveau</a:t>
            </a:r>
          </a:p>
          <a:p>
            <a:pPr lvl="3"/>
            <a:r>
              <a:rPr lang="da-DK" smtClean="0"/>
              <a:t>Fjerde niveau</a:t>
            </a:r>
          </a:p>
          <a:p>
            <a:pPr lvl="4"/>
            <a:r>
              <a:rPr lang="da-DK" smtClean="0"/>
              <a:t>Femte niveau</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a-DK" smtClean="0"/>
              <a:t>Klik for at redigere i master</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dirty="0"/>
              <a:t>10/23/2016</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‹nr.›</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illede med billedtekst">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da-DK" smtClean="0"/>
              <a:t>Klik for at redigere i master</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a-DK" smtClean="0"/>
              <a:t>Klik på ikonet for at tilføje et billede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a-DK" smtClean="0"/>
              <a:t>Klik for at redigere i master</a:t>
            </a:r>
          </a:p>
        </p:txBody>
      </p:sp>
      <p:sp>
        <p:nvSpPr>
          <p:cNvPr id="5" name="Date Placeholder 4"/>
          <p:cNvSpPr>
            <a:spLocks noGrp="1"/>
          </p:cNvSpPr>
          <p:nvPr>
            <p:ph type="dt" sz="half" idx="10"/>
          </p:nvPr>
        </p:nvSpPr>
        <p:spPr/>
        <p:txBody>
          <a:bodyPr/>
          <a:lstStyle/>
          <a:p>
            <a:fld id="{C9CAD897-D46E-4AD2-BD9B-49DD3E640873}" type="datetimeFigureOut">
              <a:rPr lang="en-US" dirty="0"/>
              <a:t>10/23/2016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‹nr.›</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da-DK" smtClean="0"/>
              <a:t>Klik for at redigere i master</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da-DK" smtClean="0"/>
              <a:t>Klik for at redigere i master</a:t>
            </a:r>
          </a:p>
          <a:p>
            <a:pPr lvl="1"/>
            <a:r>
              <a:rPr lang="da-DK" smtClean="0"/>
              <a:t>Andet niveau</a:t>
            </a:r>
          </a:p>
          <a:p>
            <a:pPr lvl="2"/>
            <a:r>
              <a:rPr lang="da-DK" smtClean="0"/>
              <a:t>Tredje niveau</a:t>
            </a:r>
          </a:p>
          <a:p>
            <a:pPr lvl="3"/>
            <a:r>
              <a:rPr lang="da-DK" smtClean="0"/>
              <a:t>Fjerde niveau</a:t>
            </a:r>
          </a:p>
          <a:p>
            <a:pPr lvl="4"/>
            <a:r>
              <a:rPr lang="da-DK" smtClean="0"/>
              <a:t>Femte niveau</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dirty="0"/>
              <a:t>10/23/2016</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‹nr.›</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hyperlink" Target="http://unstats.un.org/unsd/cr/registry/regcst.asp?Cl=10"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emf"/><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a-DK" dirty="0" err="1" smtClean="0"/>
              <a:t>Exporting</a:t>
            </a:r>
            <a:r>
              <a:rPr lang="da-DK" dirty="0" smtClean="0"/>
              <a:t> in Transition and Exchange Rate Systems</a:t>
            </a:r>
            <a:endParaRPr lang="en-US" dirty="0"/>
          </a:p>
        </p:txBody>
      </p:sp>
      <p:sp>
        <p:nvSpPr>
          <p:cNvPr id="3" name="Undertitel 2"/>
          <p:cNvSpPr>
            <a:spLocks noGrp="1"/>
          </p:cNvSpPr>
          <p:nvPr>
            <p:ph type="subTitle" idx="1"/>
          </p:nvPr>
        </p:nvSpPr>
        <p:spPr/>
        <p:txBody>
          <a:bodyPr>
            <a:normAutofit fontScale="92500" lnSpcReduction="10000"/>
          </a:bodyPr>
          <a:lstStyle/>
          <a:p>
            <a:r>
              <a:rPr lang="da-DK" dirty="0" smtClean="0"/>
              <a:t>CAMILLA Jensen, </a:t>
            </a:r>
            <a:r>
              <a:rPr lang="da-DK" dirty="0" err="1" smtClean="0"/>
              <a:t>denmark</a:t>
            </a:r>
            <a:endParaRPr lang="da-DK" dirty="0" smtClean="0"/>
          </a:p>
          <a:p>
            <a:r>
              <a:rPr lang="da-DK" dirty="0" smtClean="0"/>
              <a:t>Ausra </a:t>
            </a:r>
            <a:r>
              <a:rPr lang="da-DK" dirty="0" err="1" smtClean="0"/>
              <a:t>rasteniene</a:t>
            </a:r>
            <a:r>
              <a:rPr lang="da-DK" dirty="0" smtClean="0"/>
              <a:t>, </a:t>
            </a:r>
            <a:r>
              <a:rPr lang="da-DK" dirty="0" err="1" smtClean="0"/>
              <a:t>Dept</a:t>
            </a:r>
            <a:r>
              <a:rPr lang="da-DK" dirty="0" smtClean="0"/>
              <a:t>. Of </a:t>
            </a:r>
            <a:r>
              <a:rPr lang="da-DK" dirty="0" err="1" smtClean="0"/>
              <a:t>Economics</a:t>
            </a:r>
            <a:r>
              <a:rPr lang="da-DK" dirty="0" smtClean="0"/>
              <a:t>, Vilnius University, </a:t>
            </a:r>
            <a:r>
              <a:rPr lang="da-DK" dirty="0" err="1" smtClean="0"/>
              <a:t>Lithuania</a:t>
            </a:r>
            <a:endParaRPr lang="en-US" dirty="0"/>
          </a:p>
        </p:txBody>
      </p:sp>
    </p:spTree>
    <p:extLst>
      <p:ext uri="{BB962C8B-B14F-4D97-AF65-F5344CB8AC3E}">
        <p14:creationId xmlns:p14="http://schemas.microsoft.com/office/powerpoint/2010/main" val="114885005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smtClean="0"/>
              <a:t>Case </a:t>
            </a:r>
            <a:r>
              <a:rPr lang="da-DK" dirty="0" err="1" smtClean="0"/>
              <a:t>comparison</a:t>
            </a:r>
            <a:r>
              <a:rPr lang="da-DK" dirty="0" smtClean="0"/>
              <a:t> – </a:t>
            </a:r>
            <a:r>
              <a:rPr lang="da-DK" dirty="0" err="1" smtClean="0"/>
              <a:t>descriptive</a:t>
            </a:r>
            <a:r>
              <a:rPr lang="da-DK" dirty="0" smtClean="0"/>
              <a:t> </a:t>
            </a:r>
            <a:r>
              <a:rPr lang="da-DK" dirty="0" err="1" smtClean="0"/>
              <a:t>statistics</a:t>
            </a:r>
            <a:endParaRPr lang="en-US" dirty="0"/>
          </a:p>
        </p:txBody>
      </p:sp>
      <p:sp>
        <p:nvSpPr>
          <p:cNvPr id="4" name="Pladsholder til tekst 3"/>
          <p:cNvSpPr>
            <a:spLocks noGrp="1"/>
          </p:cNvSpPr>
          <p:nvPr>
            <p:ph type="body" sz="half" idx="2"/>
          </p:nvPr>
        </p:nvSpPr>
        <p:spPr/>
        <p:txBody>
          <a:bodyPr/>
          <a:lstStyle/>
          <a:p>
            <a:r>
              <a:rPr lang="da-DK" dirty="0" smtClean="0"/>
              <a:t>Of the </a:t>
            </a:r>
            <a:r>
              <a:rPr lang="da-DK" dirty="0" err="1" smtClean="0"/>
              <a:t>four</a:t>
            </a:r>
            <a:r>
              <a:rPr lang="da-DK" dirty="0" smtClean="0"/>
              <a:t> </a:t>
            </a:r>
            <a:r>
              <a:rPr lang="da-DK" dirty="0" err="1" smtClean="0"/>
              <a:t>countries</a:t>
            </a:r>
            <a:r>
              <a:rPr lang="da-DK" dirty="0" smtClean="0"/>
              <a:t> </a:t>
            </a:r>
            <a:r>
              <a:rPr lang="da-DK" dirty="0" err="1" smtClean="0"/>
              <a:t>only</a:t>
            </a:r>
            <a:r>
              <a:rPr lang="da-DK" dirty="0" smtClean="0"/>
              <a:t> </a:t>
            </a:r>
            <a:r>
              <a:rPr lang="da-DK" dirty="0" err="1" smtClean="0"/>
              <a:t>Slovakia</a:t>
            </a:r>
            <a:r>
              <a:rPr lang="da-DK" dirty="0" smtClean="0"/>
              <a:t> has fallen </a:t>
            </a:r>
            <a:r>
              <a:rPr lang="da-DK" dirty="0" err="1" smtClean="0"/>
              <a:t>significantly</a:t>
            </a:r>
            <a:r>
              <a:rPr lang="da-DK" dirty="0" smtClean="0"/>
              <a:t> </a:t>
            </a:r>
            <a:r>
              <a:rPr lang="da-DK" dirty="0" err="1" smtClean="0"/>
              <a:t>behind</a:t>
            </a:r>
            <a:r>
              <a:rPr lang="da-DK" dirty="0" smtClean="0"/>
              <a:t> in </a:t>
            </a:r>
            <a:r>
              <a:rPr lang="da-DK" dirty="0" err="1" smtClean="0"/>
              <a:t>its</a:t>
            </a:r>
            <a:r>
              <a:rPr lang="da-DK" dirty="0" smtClean="0"/>
              <a:t> </a:t>
            </a:r>
            <a:r>
              <a:rPr lang="da-DK" dirty="0" err="1" smtClean="0"/>
              <a:t>export</a:t>
            </a:r>
            <a:r>
              <a:rPr lang="da-DK" dirty="0" smtClean="0"/>
              <a:t> performance </a:t>
            </a:r>
            <a:r>
              <a:rPr lang="da-DK" dirty="0" err="1" smtClean="0"/>
              <a:t>after</a:t>
            </a:r>
            <a:r>
              <a:rPr lang="da-DK" dirty="0" smtClean="0"/>
              <a:t> the </a:t>
            </a:r>
            <a:r>
              <a:rPr lang="da-DK" dirty="0" err="1" smtClean="0"/>
              <a:t>crisis</a:t>
            </a:r>
            <a:r>
              <a:rPr lang="da-DK" dirty="0" smtClean="0"/>
              <a:t>:</a:t>
            </a:r>
          </a:p>
          <a:p>
            <a:r>
              <a:rPr lang="da-DK" dirty="0" smtClean="0"/>
              <a:t>-No. of </a:t>
            </a:r>
            <a:r>
              <a:rPr lang="da-DK" dirty="0" err="1" smtClean="0"/>
              <a:t>exporters</a:t>
            </a:r>
            <a:r>
              <a:rPr lang="da-DK" dirty="0" smtClean="0"/>
              <a:t> </a:t>
            </a:r>
            <a:r>
              <a:rPr lang="da-DK" dirty="0" err="1" smtClean="0"/>
              <a:t>dropped</a:t>
            </a:r>
            <a:endParaRPr lang="da-DK" dirty="0" smtClean="0"/>
          </a:p>
          <a:p>
            <a:r>
              <a:rPr lang="da-DK" dirty="0" smtClean="0"/>
              <a:t>-</a:t>
            </a:r>
            <a:r>
              <a:rPr lang="da-DK" dirty="0" err="1" smtClean="0"/>
              <a:t>Export</a:t>
            </a:r>
            <a:r>
              <a:rPr lang="da-DK" dirty="0" smtClean="0"/>
              <a:t> </a:t>
            </a:r>
            <a:r>
              <a:rPr lang="da-DK" dirty="0" err="1" smtClean="0"/>
              <a:t>intensity</a:t>
            </a:r>
            <a:r>
              <a:rPr lang="da-DK" dirty="0" smtClean="0"/>
              <a:t> has </a:t>
            </a:r>
            <a:r>
              <a:rPr lang="da-DK" dirty="0" err="1" smtClean="0"/>
              <a:t>declined</a:t>
            </a:r>
            <a:endParaRPr lang="da-DK" dirty="0" smtClean="0"/>
          </a:p>
          <a:p>
            <a:r>
              <a:rPr lang="da-DK" dirty="0" smtClean="0"/>
              <a:t>-</a:t>
            </a:r>
            <a:r>
              <a:rPr lang="da-DK" dirty="0" err="1" smtClean="0"/>
              <a:t>Exported</a:t>
            </a:r>
            <a:r>
              <a:rPr lang="da-DK" dirty="0" smtClean="0"/>
              <a:t> </a:t>
            </a:r>
            <a:r>
              <a:rPr lang="da-DK" dirty="0" err="1" smtClean="0"/>
              <a:t>value</a:t>
            </a:r>
            <a:r>
              <a:rPr lang="da-DK" dirty="0" smtClean="0"/>
              <a:t> </a:t>
            </a:r>
            <a:r>
              <a:rPr lang="da-DK" dirty="0" err="1" smtClean="0"/>
              <a:t>goes</a:t>
            </a:r>
            <a:r>
              <a:rPr lang="da-DK" dirty="0" smtClean="0"/>
              <a:t> </a:t>
            </a:r>
            <a:r>
              <a:rPr lang="da-DK" dirty="0" err="1" smtClean="0"/>
              <a:t>down</a:t>
            </a:r>
            <a:endParaRPr lang="da-DK" dirty="0" smtClean="0"/>
          </a:p>
          <a:p>
            <a:r>
              <a:rPr lang="da-DK" dirty="0" smtClean="0"/>
              <a:t>-</a:t>
            </a:r>
            <a:r>
              <a:rPr lang="da-DK" dirty="0" err="1" smtClean="0"/>
              <a:t>Foreign</a:t>
            </a:r>
            <a:r>
              <a:rPr lang="da-DK" dirty="0" smtClean="0"/>
              <a:t> </a:t>
            </a:r>
            <a:r>
              <a:rPr lang="da-DK" dirty="0" err="1" smtClean="0"/>
              <a:t>investment</a:t>
            </a:r>
            <a:r>
              <a:rPr lang="da-DK" dirty="0" smtClean="0"/>
              <a:t> participation in </a:t>
            </a:r>
            <a:r>
              <a:rPr lang="da-DK" dirty="0" err="1" smtClean="0"/>
              <a:t>exports</a:t>
            </a:r>
            <a:r>
              <a:rPr lang="da-DK" dirty="0" smtClean="0"/>
              <a:t> </a:t>
            </a:r>
            <a:r>
              <a:rPr lang="da-DK" dirty="0" err="1" smtClean="0"/>
              <a:t>decline</a:t>
            </a:r>
            <a:endParaRPr lang="da-DK" dirty="0" smtClean="0"/>
          </a:p>
          <a:p>
            <a:endParaRPr lang="da-DK" dirty="0"/>
          </a:p>
          <a:p>
            <a:r>
              <a:rPr lang="da-DK" dirty="0" smtClean="0"/>
              <a:t>But! Sampling, sampling, sampling..</a:t>
            </a:r>
            <a:endParaRPr lang="en-US" dirty="0"/>
          </a:p>
        </p:txBody>
      </p:sp>
      <p:pic>
        <p:nvPicPr>
          <p:cNvPr id="6" name="Pladsholder til indhold 5"/>
          <p:cNvPicPr>
            <a:picLocks noGrp="1" noChangeAspect="1"/>
          </p:cNvPicPr>
          <p:nvPr>
            <p:ph idx="1"/>
          </p:nvPr>
        </p:nvPicPr>
        <p:blipFill>
          <a:blip r:embed="rId2"/>
          <a:stretch>
            <a:fillRect/>
          </a:stretch>
        </p:blipFill>
        <p:spPr>
          <a:xfrm>
            <a:off x="4942651" y="-128896"/>
            <a:ext cx="5540751" cy="7691573"/>
          </a:xfrm>
          <a:prstGeom prst="rect">
            <a:avLst/>
          </a:prstGeom>
        </p:spPr>
      </p:pic>
    </p:spTree>
    <p:extLst>
      <p:ext uri="{BB962C8B-B14F-4D97-AF65-F5344CB8AC3E}">
        <p14:creationId xmlns:p14="http://schemas.microsoft.com/office/powerpoint/2010/main" val="299988892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err="1" smtClean="0"/>
              <a:t>Remainder</a:t>
            </a:r>
            <a:r>
              <a:rPr lang="da-DK" dirty="0" smtClean="0"/>
              <a:t> of </a:t>
            </a:r>
            <a:r>
              <a:rPr lang="da-DK" dirty="0" err="1" smtClean="0"/>
              <a:t>analysis</a:t>
            </a:r>
            <a:r>
              <a:rPr lang="da-DK" dirty="0" smtClean="0"/>
              <a:t> </a:t>
            </a:r>
            <a:r>
              <a:rPr lang="da-DK" dirty="0" err="1" smtClean="0"/>
              <a:t>concerns</a:t>
            </a:r>
            <a:r>
              <a:rPr lang="da-DK" dirty="0" smtClean="0"/>
              <a:t> </a:t>
            </a:r>
            <a:r>
              <a:rPr lang="da-DK" dirty="0" err="1" smtClean="0"/>
              <a:t>making</a:t>
            </a:r>
            <a:r>
              <a:rPr lang="da-DK" dirty="0" smtClean="0"/>
              <a:t> </a:t>
            </a:r>
            <a:r>
              <a:rPr lang="da-DK" dirty="0" err="1" smtClean="0"/>
              <a:t>robustness</a:t>
            </a:r>
            <a:r>
              <a:rPr lang="da-DK" dirty="0" smtClean="0"/>
              <a:t> checks </a:t>
            </a:r>
            <a:r>
              <a:rPr lang="da-DK" dirty="0" err="1" smtClean="0"/>
              <a:t>controlling</a:t>
            </a:r>
            <a:r>
              <a:rPr lang="da-DK" dirty="0" smtClean="0"/>
              <a:t> for:</a:t>
            </a:r>
            <a:endParaRPr lang="en-US" dirty="0"/>
          </a:p>
        </p:txBody>
      </p:sp>
      <p:sp>
        <p:nvSpPr>
          <p:cNvPr id="3" name="Pladsholder til indhold 2"/>
          <p:cNvSpPr>
            <a:spLocks noGrp="1"/>
          </p:cNvSpPr>
          <p:nvPr>
            <p:ph idx="1"/>
          </p:nvPr>
        </p:nvSpPr>
        <p:spPr/>
        <p:txBody>
          <a:bodyPr/>
          <a:lstStyle/>
          <a:p>
            <a:r>
              <a:rPr lang="da-DK" dirty="0" smtClean="0"/>
              <a:t>-Sampling and general firm </a:t>
            </a:r>
            <a:r>
              <a:rPr lang="da-DK" dirty="0" err="1" smtClean="0"/>
              <a:t>heterogeneity</a:t>
            </a:r>
            <a:r>
              <a:rPr lang="da-DK" dirty="0" smtClean="0"/>
              <a:t> </a:t>
            </a:r>
            <a:r>
              <a:rPr lang="da-DK" dirty="0" err="1" smtClean="0"/>
              <a:t>using</a:t>
            </a:r>
            <a:r>
              <a:rPr lang="da-DK" dirty="0" smtClean="0"/>
              <a:t> </a:t>
            </a:r>
            <a:r>
              <a:rPr lang="da-DK" dirty="0" err="1" smtClean="0"/>
              <a:t>econometric</a:t>
            </a:r>
            <a:r>
              <a:rPr lang="da-DK" dirty="0" smtClean="0"/>
              <a:t> </a:t>
            </a:r>
            <a:r>
              <a:rPr lang="da-DK" dirty="0" err="1" smtClean="0"/>
              <a:t>analysis</a:t>
            </a:r>
            <a:endParaRPr lang="da-DK" dirty="0" smtClean="0"/>
          </a:p>
          <a:p>
            <a:pPr lvl="1"/>
            <a:r>
              <a:rPr lang="da-DK" dirty="0" smtClean="0"/>
              <a:t>But </a:t>
            </a:r>
            <a:r>
              <a:rPr lang="da-DK" dirty="0" err="1" smtClean="0"/>
              <a:t>here</a:t>
            </a:r>
            <a:r>
              <a:rPr lang="da-DK" dirty="0" smtClean="0"/>
              <a:t> </a:t>
            </a:r>
            <a:r>
              <a:rPr lang="da-DK" dirty="0" err="1" smtClean="0"/>
              <a:t>we</a:t>
            </a:r>
            <a:r>
              <a:rPr lang="da-DK" dirty="0" smtClean="0"/>
              <a:t> just </a:t>
            </a:r>
            <a:r>
              <a:rPr lang="da-DK" dirty="0" err="1" smtClean="0"/>
              <a:t>initially</a:t>
            </a:r>
            <a:r>
              <a:rPr lang="da-DK" dirty="0" smtClean="0"/>
              <a:t> </a:t>
            </a:r>
            <a:r>
              <a:rPr lang="da-DK" dirty="0" err="1" smtClean="0"/>
              <a:t>control</a:t>
            </a:r>
            <a:r>
              <a:rPr lang="da-DK" dirty="0" smtClean="0"/>
              <a:t> </a:t>
            </a:r>
            <a:r>
              <a:rPr lang="da-DK" dirty="0" smtClean="0"/>
              <a:t>for </a:t>
            </a:r>
            <a:r>
              <a:rPr lang="da-DK" dirty="0" smtClean="0"/>
              <a:t>the </a:t>
            </a:r>
            <a:r>
              <a:rPr lang="da-DK" dirty="0" err="1" smtClean="0"/>
              <a:t>very</a:t>
            </a:r>
            <a:r>
              <a:rPr lang="da-DK" dirty="0" smtClean="0"/>
              <a:t> </a:t>
            </a:r>
            <a:r>
              <a:rPr lang="da-DK" dirty="0" smtClean="0"/>
              <a:t>general </a:t>
            </a:r>
            <a:r>
              <a:rPr lang="da-DK" dirty="0" err="1" smtClean="0"/>
              <a:t>activity</a:t>
            </a:r>
            <a:r>
              <a:rPr lang="da-DK" dirty="0" smtClean="0"/>
              <a:t> </a:t>
            </a:r>
            <a:r>
              <a:rPr lang="da-DK" dirty="0" err="1" smtClean="0"/>
              <a:t>code</a:t>
            </a:r>
            <a:r>
              <a:rPr lang="da-DK" dirty="0" smtClean="0"/>
              <a:t> of </a:t>
            </a:r>
            <a:r>
              <a:rPr lang="da-DK" dirty="0" smtClean="0"/>
              <a:t>the </a:t>
            </a:r>
            <a:r>
              <a:rPr lang="da-DK" dirty="0" err="1" smtClean="0"/>
              <a:t>firms</a:t>
            </a:r>
            <a:r>
              <a:rPr lang="da-DK" dirty="0" smtClean="0"/>
              <a:t> with </a:t>
            </a:r>
            <a:r>
              <a:rPr lang="da-DK" dirty="0" err="1" smtClean="0"/>
              <a:t>dummies</a:t>
            </a:r>
            <a:r>
              <a:rPr lang="da-DK" dirty="0" smtClean="0"/>
              <a:t> for: </a:t>
            </a:r>
            <a:r>
              <a:rPr lang="da-DK" dirty="0" err="1" smtClean="0"/>
              <a:t>administriation</a:t>
            </a:r>
            <a:r>
              <a:rPr lang="da-DK" dirty="0" smtClean="0"/>
              <a:t>, </a:t>
            </a:r>
            <a:r>
              <a:rPr lang="da-DK" dirty="0" err="1" smtClean="0"/>
              <a:t>construction</a:t>
            </a:r>
            <a:r>
              <a:rPr lang="da-DK" dirty="0" smtClean="0"/>
              <a:t>, </a:t>
            </a:r>
            <a:r>
              <a:rPr lang="da-DK" dirty="0" err="1" smtClean="0"/>
              <a:t>manufacturing</a:t>
            </a:r>
            <a:r>
              <a:rPr lang="da-DK" dirty="0" smtClean="0"/>
              <a:t>, </a:t>
            </a:r>
            <a:r>
              <a:rPr lang="da-DK" dirty="0" err="1" smtClean="0"/>
              <a:t>tourism</a:t>
            </a:r>
            <a:r>
              <a:rPr lang="da-DK" dirty="0" smtClean="0"/>
              <a:t>, </a:t>
            </a:r>
            <a:r>
              <a:rPr lang="da-DK" dirty="0" err="1" smtClean="0"/>
              <a:t>trade</a:t>
            </a:r>
            <a:r>
              <a:rPr lang="da-DK" dirty="0"/>
              <a:t> </a:t>
            </a:r>
            <a:r>
              <a:rPr lang="da-DK" dirty="0" smtClean="0"/>
              <a:t>and transport</a:t>
            </a:r>
          </a:p>
          <a:p>
            <a:r>
              <a:rPr lang="da-DK" dirty="0" smtClean="0"/>
              <a:t>-</a:t>
            </a:r>
            <a:r>
              <a:rPr lang="da-DK" dirty="0" err="1" smtClean="0"/>
              <a:t>Focusing</a:t>
            </a:r>
            <a:r>
              <a:rPr lang="da-DK" dirty="0" smtClean="0"/>
              <a:t> </a:t>
            </a:r>
            <a:r>
              <a:rPr lang="da-DK" dirty="0" err="1" smtClean="0"/>
              <a:t>only</a:t>
            </a:r>
            <a:r>
              <a:rPr lang="da-DK" dirty="0" smtClean="0"/>
              <a:t> on </a:t>
            </a:r>
            <a:r>
              <a:rPr lang="da-DK" dirty="0" err="1" smtClean="0"/>
              <a:t>manufacturing</a:t>
            </a:r>
            <a:r>
              <a:rPr lang="da-DK" dirty="0" smtClean="0"/>
              <a:t> </a:t>
            </a:r>
            <a:r>
              <a:rPr lang="da-DK" dirty="0" err="1" smtClean="0"/>
              <a:t>firms</a:t>
            </a:r>
            <a:endParaRPr lang="da-DK" dirty="0" smtClean="0"/>
          </a:p>
          <a:p>
            <a:r>
              <a:rPr lang="da-DK" dirty="0" smtClean="0"/>
              <a:t>-</a:t>
            </a:r>
            <a:r>
              <a:rPr lang="da-DK" dirty="0" err="1" smtClean="0"/>
              <a:t>Controlling</a:t>
            </a:r>
            <a:r>
              <a:rPr lang="da-DK" dirty="0" smtClean="0"/>
              <a:t> in more detail for the differences in </a:t>
            </a:r>
            <a:r>
              <a:rPr lang="da-DK" dirty="0" err="1" smtClean="0"/>
              <a:t>industrial</a:t>
            </a:r>
            <a:r>
              <a:rPr lang="da-DK" dirty="0" smtClean="0"/>
              <a:t> </a:t>
            </a:r>
            <a:r>
              <a:rPr lang="da-DK" dirty="0" err="1" smtClean="0"/>
              <a:t>structure</a:t>
            </a:r>
            <a:r>
              <a:rPr lang="da-DK" dirty="0" smtClean="0"/>
              <a:t> of the </a:t>
            </a:r>
            <a:r>
              <a:rPr lang="da-DK" dirty="0" err="1" smtClean="0"/>
              <a:t>four</a:t>
            </a:r>
            <a:r>
              <a:rPr lang="da-DK" dirty="0" smtClean="0"/>
              <a:t> </a:t>
            </a:r>
            <a:r>
              <a:rPr lang="da-DK" dirty="0" err="1" smtClean="0"/>
              <a:t>countries</a:t>
            </a:r>
            <a:r>
              <a:rPr lang="da-DK" dirty="0" smtClean="0"/>
              <a:t>:</a:t>
            </a:r>
          </a:p>
          <a:p>
            <a:pPr lvl="1"/>
            <a:r>
              <a:rPr lang="da-DK" dirty="0" smtClean="0"/>
              <a:t>Using </a:t>
            </a:r>
            <a:r>
              <a:rPr lang="da-DK" dirty="0" err="1" smtClean="0"/>
              <a:t>Broad</a:t>
            </a:r>
            <a:r>
              <a:rPr lang="da-DK" dirty="0" smtClean="0"/>
              <a:t> </a:t>
            </a:r>
            <a:r>
              <a:rPr lang="da-DK" dirty="0" err="1" smtClean="0"/>
              <a:t>Economic</a:t>
            </a:r>
            <a:r>
              <a:rPr lang="da-DK" dirty="0" smtClean="0"/>
              <a:t> </a:t>
            </a:r>
            <a:r>
              <a:rPr lang="da-DK" dirty="0" err="1" smtClean="0"/>
              <a:t>Classification</a:t>
            </a:r>
            <a:r>
              <a:rPr lang="da-DK" dirty="0" smtClean="0"/>
              <a:t> of </a:t>
            </a:r>
            <a:r>
              <a:rPr lang="da-DK" dirty="0" err="1" smtClean="0"/>
              <a:t>goods</a:t>
            </a:r>
            <a:r>
              <a:rPr lang="da-DK" dirty="0" smtClean="0"/>
              <a:t> from </a:t>
            </a:r>
            <a:r>
              <a:rPr lang="da-DK" dirty="0"/>
              <a:t>the UN </a:t>
            </a:r>
            <a:r>
              <a:rPr lang="da-DK" dirty="0" smtClean="0"/>
              <a:t>(</a:t>
            </a:r>
            <a:r>
              <a:rPr lang="da-DK" dirty="0" err="1" smtClean="0"/>
              <a:t>concordances</a:t>
            </a:r>
            <a:r>
              <a:rPr lang="da-DK" dirty="0" smtClean="0"/>
              <a:t> </a:t>
            </a:r>
            <a:r>
              <a:rPr lang="da-DK" dirty="0" err="1" smtClean="0"/>
              <a:t>are</a:t>
            </a:r>
            <a:r>
              <a:rPr lang="da-DK" dirty="0" smtClean="0"/>
              <a:t> a </a:t>
            </a:r>
            <a:r>
              <a:rPr lang="da-DK" dirty="0" err="1" smtClean="0"/>
              <a:t>challenge</a:t>
            </a:r>
            <a:r>
              <a:rPr lang="da-DK" dirty="0" smtClean="0"/>
              <a:t> </a:t>
            </a:r>
            <a:r>
              <a:rPr lang="da-DK" dirty="0" err="1" smtClean="0"/>
              <a:t>here</a:t>
            </a:r>
            <a:r>
              <a:rPr lang="da-DK" dirty="0" smtClean="0"/>
              <a:t>!) </a:t>
            </a:r>
            <a:r>
              <a:rPr lang="da-DK" dirty="0" smtClean="0">
                <a:hlinkClick r:id="rId2"/>
              </a:rPr>
              <a:t>http</a:t>
            </a:r>
            <a:r>
              <a:rPr lang="da-DK" dirty="0">
                <a:hlinkClick r:id="rId2"/>
              </a:rPr>
              <a:t>://</a:t>
            </a:r>
            <a:r>
              <a:rPr lang="da-DK" dirty="0" smtClean="0">
                <a:hlinkClick r:id="rId2"/>
              </a:rPr>
              <a:t>unstats.un.org/unsd/cr/registry/regcst.asp?Cl=10</a:t>
            </a:r>
            <a:endParaRPr lang="da-DK" dirty="0" smtClean="0"/>
          </a:p>
          <a:p>
            <a:pPr lvl="1"/>
            <a:r>
              <a:rPr lang="da-DK" dirty="0" err="1" smtClean="0"/>
              <a:t>Controlling</a:t>
            </a:r>
            <a:r>
              <a:rPr lang="da-DK" dirty="0" smtClean="0"/>
              <a:t> at the </a:t>
            </a:r>
            <a:r>
              <a:rPr lang="da-DK" dirty="0" err="1" smtClean="0"/>
              <a:t>detailed</a:t>
            </a:r>
            <a:r>
              <a:rPr lang="da-DK" dirty="0" smtClean="0"/>
              <a:t> </a:t>
            </a:r>
            <a:r>
              <a:rPr lang="da-DK" dirty="0" err="1" smtClean="0"/>
              <a:t>activity</a:t>
            </a:r>
            <a:r>
              <a:rPr lang="da-DK" dirty="0" smtClean="0"/>
              <a:t>/</a:t>
            </a:r>
            <a:r>
              <a:rPr lang="da-DK" dirty="0" err="1" smtClean="0"/>
              <a:t>industry</a:t>
            </a:r>
            <a:r>
              <a:rPr lang="da-DK" dirty="0" smtClean="0"/>
              <a:t> </a:t>
            </a:r>
            <a:r>
              <a:rPr lang="da-DK" dirty="0" err="1" smtClean="0"/>
              <a:t>level</a:t>
            </a:r>
            <a:r>
              <a:rPr lang="da-DK" dirty="0" smtClean="0"/>
              <a:t> with 3-digit ISIC </a:t>
            </a:r>
            <a:r>
              <a:rPr lang="da-DK" dirty="0" err="1" smtClean="0"/>
              <a:t>codes</a:t>
            </a:r>
            <a:endParaRPr lang="da-DK" dirty="0" smtClean="0"/>
          </a:p>
          <a:p>
            <a:pPr lvl="1"/>
            <a:endParaRPr lang="da-DK" dirty="0" smtClean="0"/>
          </a:p>
          <a:p>
            <a:pPr lvl="1"/>
            <a:endParaRPr lang="en-US" dirty="0"/>
          </a:p>
        </p:txBody>
      </p:sp>
    </p:spTree>
    <p:extLst>
      <p:ext uri="{BB962C8B-B14F-4D97-AF65-F5344CB8AC3E}">
        <p14:creationId xmlns:p14="http://schemas.microsoft.com/office/powerpoint/2010/main" val="188095675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smtClean="0"/>
              <a:t>Preliminary </a:t>
            </a:r>
            <a:r>
              <a:rPr lang="da-DK" dirty="0" err="1" smtClean="0"/>
              <a:t>results</a:t>
            </a:r>
            <a:endParaRPr lang="en-US" dirty="0"/>
          </a:p>
        </p:txBody>
      </p:sp>
      <p:sp>
        <p:nvSpPr>
          <p:cNvPr id="3" name="Pladsholder til tekst 2"/>
          <p:cNvSpPr>
            <a:spLocks noGrp="1"/>
          </p:cNvSpPr>
          <p:nvPr>
            <p:ph type="body" idx="1"/>
          </p:nvPr>
        </p:nvSpPr>
        <p:spPr/>
        <p:txBody>
          <a:bodyPr/>
          <a:lstStyle/>
          <a:p>
            <a:r>
              <a:rPr lang="da-DK" dirty="0" smtClean="0"/>
              <a:t>General </a:t>
            </a:r>
            <a:r>
              <a:rPr lang="da-DK" dirty="0" err="1" smtClean="0"/>
              <a:t>heterogeneity</a:t>
            </a:r>
            <a:endParaRPr lang="en-US" dirty="0"/>
          </a:p>
        </p:txBody>
      </p:sp>
      <p:pic>
        <p:nvPicPr>
          <p:cNvPr id="7" name="Pladsholder til indhold 6"/>
          <p:cNvPicPr>
            <a:picLocks noGrp="1" noChangeAspect="1"/>
          </p:cNvPicPr>
          <p:nvPr>
            <p:ph sz="half" idx="2"/>
          </p:nvPr>
        </p:nvPicPr>
        <p:blipFill>
          <a:blip r:embed="rId2"/>
          <a:stretch>
            <a:fillRect/>
          </a:stretch>
        </p:blipFill>
        <p:spPr>
          <a:xfrm>
            <a:off x="1392931" y="2582334"/>
            <a:ext cx="2466460" cy="3378200"/>
          </a:xfrm>
          <a:prstGeom prst="rect">
            <a:avLst/>
          </a:prstGeom>
        </p:spPr>
      </p:pic>
      <p:sp>
        <p:nvSpPr>
          <p:cNvPr id="5" name="Pladsholder til tekst 4"/>
          <p:cNvSpPr>
            <a:spLocks noGrp="1"/>
          </p:cNvSpPr>
          <p:nvPr>
            <p:ph type="body" sz="quarter" idx="3"/>
          </p:nvPr>
        </p:nvSpPr>
        <p:spPr/>
        <p:txBody>
          <a:bodyPr/>
          <a:lstStyle/>
          <a:p>
            <a:r>
              <a:rPr lang="da-DK" dirty="0" err="1" smtClean="0"/>
              <a:t>ManufacTUrinG</a:t>
            </a:r>
            <a:r>
              <a:rPr lang="da-DK" dirty="0" smtClean="0"/>
              <a:t> ONLY</a:t>
            </a:r>
            <a:endParaRPr lang="en-US" dirty="0"/>
          </a:p>
        </p:txBody>
      </p:sp>
      <p:pic>
        <p:nvPicPr>
          <p:cNvPr id="8" name="Pladsholder til indhold 7"/>
          <p:cNvPicPr>
            <a:picLocks noGrp="1" noChangeAspect="1"/>
          </p:cNvPicPr>
          <p:nvPr>
            <p:ph sz="quarter" idx="4"/>
          </p:nvPr>
        </p:nvPicPr>
        <p:blipFill>
          <a:blip r:embed="rId3"/>
          <a:stretch>
            <a:fillRect/>
          </a:stretch>
        </p:blipFill>
        <p:spPr>
          <a:xfrm>
            <a:off x="6330691" y="2582334"/>
            <a:ext cx="3449548" cy="3378200"/>
          </a:xfrm>
          <a:prstGeom prst="rect">
            <a:avLst/>
          </a:prstGeom>
        </p:spPr>
      </p:pic>
    </p:spTree>
    <p:extLst>
      <p:ext uri="{BB962C8B-B14F-4D97-AF65-F5344CB8AC3E}">
        <p14:creationId xmlns:p14="http://schemas.microsoft.com/office/powerpoint/2010/main" val="172836482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smtClean="0"/>
              <a:t>Preliminary </a:t>
            </a:r>
            <a:r>
              <a:rPr lang="da-DK" dirty="0" err="1" smtClean="0"/>
              <a:t>results</a:t>
            </a:r>
            <a:endParaRPr lang="en-US" dirty="0"/>
          </a:p>
        </p:txBody>
      </p:sp>
      <p:sp>
        <p:nvSpPr>
          <p:cNvPr id="3" name="Pladsholder til tekst 2"/>
          <p:cNvSpPr>
            <a:spLocks noGrp="1"/>
          </p:cNvSpPr>
          <p:nvPr>
            <p:ph type="body" idx="1"/>
          </p:nvPr>
        </p:nvSpPr>
        <p:spPr/>
        <p:txBody>
          <a:bodyPr/>
          <a:lstStyle/>
          <a:p>
            <a:r>
              <a:rPr lang="da-DK" dirty="0" smtClean="0"/>
              <a:t>3-DIGIT ISIC CODES</a:t>
            </a:r>
            <a:endParaRPr lang="en-US" dirty="0"/>
          </a:p>
        </p:txBody>
      </p:sp>
      <p:pic>
        <p:nvPicPr>
          <p:cNvPr id="7" name="Pladsholder til indhold 6"/>
          <p:cNvPicPr>
            <a:picLocks noGrp="1" noChangeAspect="1"/>
          </p:cNvPicPr>
          <p:nvPr>
            <p:ph sz="half" idx="2"/>
          </p:nvPr>
        </p:nvPicPr>
        <p:blipFill>
          <a:blip r:embed="rId2"/>
          <a:stretch>
            <a:fillRect/>
          </a:stretch>
        </p:blipFill>
        <p:spPr>
          <a:xfrm>
            <a:off x="1097280" y="2441195"/>
            <a:ext cx="3140366" cy="3378200"/>
          </a:xfrm>
          <a:prstGeom prst="rect">
            <a:avLst/>
          </a:prstGeom>
        </p:spPr>
      </p:pic>
      <p:sp>
        <p:nvSpPr>
          <p:cNvPr id="5" name="Pladsholder til tekst 4"/>
          <p:cNvSpPr>
            <a:spLocks noGrp="1"/>
          </p:cNvSpPr>
          <p:nvPr>
            <p:ph type="body" sz="quarter" idx="3"/>
          </p:nvPr>
        </p:nvSpPr>
        <p:spPr/>
        <p:txBody>
          <a:bodyPr/>
          <a:lstStyle/>
          <a:p>
            <a:r>
              <a:rPr lang="da-DK" dirty="0" smtClean="0"/>
              <a:t>BEC CODES</a:t>
            </a:r>
            <a:endParaRPr lang="en-US" dirty="0"/>
          </a:p>
        </p:txBody>
      </p:sp>
      <p:sp>
        <p:nvSpPr>
          <p:cNvPr id="6" name="Pladsholder til indhold 5"/>
          <p:cNvSpPr>
            <a:spLocks noGrp="1"/>
          </p:cNvSpPr>
          <p:nvPr>
            <p:ph sz="quarter" idx="4"/>
          </p:nvPr>
        </p:nvSpPr>
        <p:spPr/>
        <p:txBody>
          <a:bodyPr/>
          <a:lstStyle/>
          <a:p>
            <a:r>
              <a:rPr lang="da-DK" dirty="0" smtClean="0"/>
              <a:t>Forthcoming…</a:t>
            </a:r>
            <a:endParaRPr lang="en-US" dirty="0"/>
          </a:p>
        </p:txBody>
      </p:sp>
    </p:spTree>
    <p:extLst>
      <p:ext uri="{BB962C8B-B14F-4D97-AF65-F5344CB8AC3E}">
        <p14:creationId xmlns:p14="http://schemas.microsoft.com/office/powerpoint/2010/main" val="128445330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err="1" smtClean="0"/>
              <a:t>Discussion</a:t>
            </a:r>
            <a:endParaRPr lang="en-US" dirty="0"/>
          </a:p>
        </p:txBody>
      </p:sp>
      <p:sp>
        <p:nvSpPr>
          <p:cNvPr id="3" name="Pladsholder til indhold 2"/>
          <p:cNvSpPr>
            <a:spLocks noGrp="1"/>
          </p:cNvSpPr>
          <p:nvPr>
            <p:ph idx="1"/>
          </p:nvPr>
        </p:nvSpPr>
        <p:spPr/>
        <p:txBody>
          <a:bodyPr/>
          <a:lstStyle/>
          <a:p>
            <a:endParaRPr lang="en-US"/>
          </a:p>
        </p:txBody>
      </p:sp>
    </p:spTree>
    <p:extLst>
      <p:ext uri="{BB962C8B-B14F-4D97-AF65-F5344CB8AC3E}">
        <p14:creationId xmlns:p14="http://schemas.microsoft.com/office/powerpoint/2010/main" val="202182125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Billedresultat for question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Billede 2"/>
          <p:cNvPicPr>
            <a:picLocks noChangeAspect="1"/>
          </p:cNvPicPr>
          <p:nvPr/>
        </p:nvPicPr>
        <p:blipFill>
          <a:blip r:embed="rId2"/>
          <a:stretch>
            <a:fillRect/>
          </a:stretch>
        </p:blipFill>
        <p:spPr>
          <a:xfrm>
            <a:off x="1493950" y="463840"/>
            <a:ext cx="8359059" cy="4861902"/>
          </a:xfrm>
          <a:prstGeom prst="rect">
            <a:avLst/>
          </a:prstGeom>
        </p:spPr>
      </p:pic>
    </p:spTree>
    <p:extLst>
      <p:ext uri="{BB962C8B-B14F-4D97-AF65-F5344CB8AC3E}">
        <p14:creationId xmlns:p14="http://schemas.microsoft.com/office/powerpoint/2010/main" val="203307567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Billed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6670" y="0"/>
            <a:ext cx="11526592" cy="6156101"/>
          </a:xfrm>
          <a:prstGeom prst="rect">
            <a:avLst/>
          </a:prstGeom>
        </p:spPr>
      </p:pic>
      <p:sp>
        <p:nvSpPr>
          <p:cNvPr id="2" name="Titel 1"/>
          <p:cNvSpPr>
            <a:spLocks noGrp="1"/>
          </p:cNvSpPr>
          <p:nvPr>
            <p:ph type="title"/>
          </p:nvPr>
        </p:nvSpPr>
        <p:spPr/>
        <p:txBody>
          <a:bodyPr/>
          <a:lstStyle/>
          <a:p>
            <a:r>
              <a:rPr lang="da-DK" dirty="0" smtClean="0"/>
              <a:t>Background</a:t>
            </a:r>
            <a:endParaRPr lang="en-US" dirty="0"/>
          </a:p>
        </p:txBody>
      </p:sp>
      <p:sp>
        <p:nvSpPr>
          <p:cNvPr id="3" name="Pladsholder til indhold 2"/>
          <p:cNvSpPr>
            <a:spLocks noGrp="1"/>
          </p:cNvSpPr>
          <p:nvPr>
            <p:ph idx="1"/>
          </p:nvPr>
        </p:nvSpPr>
        <p:spPr/>
        <p:txBody>
          <a:bodyPr/>
          <a:lstStyle/>
          <a:p>
            <a:r>
              <a:rPr lang="da-DK" dirty="0" smtClean="0"/>
              <a:t>How do horisontal </a:t>
            </a:r>
            <a:r>
              <a:rPr lang="da-DK" dirty="0" err="1" smtClean="0"/>
              <a:t>policies</a:t>
            </a:r>
            <a:r>
              <a:rPr lang="da-DK" dirty="0" smtClean="0"/>
              <a:t> </a:t>
            </a:r>
            <a:r>
              <a:rPr lang="da-DK" dirty="0" err="1" smtClean="0"/>
              <a:t>such</a:t>
            </a:r>
            <a:r>
              <a:rPr lang="da-DK" dirty="0" smtClean="0"/>
              <a:t> as </a:t>
            </a:r>
            <a:r>
              <a:rPr lang="da-DK" dirty="0" err="1" smtClean="0"/>
              <a:t>exchange</a:t>
            </a:r>
            <a:r>
              <a:rPr lang="da-DK" dirty="0" smtClean="0"/>
              <a:t> rate systems matter for firm performance and in </a:t>
            </a:r>
            <a:r>
              <a:rPr lang="da-DK" dirty="0" err="1" smtClean="0"/>
              <a:t>particular</a:t>
            </a:r>
            <a:r>
              <a:rPr lang="da-DK" dirty="0" smtClean="0"/>
              <a:t> </a:t>
            </a:r>
            <a:r>
              <a:rPr lang="da-DK" dirty="0" err="1" smtClean="0"/>
              <a:t>exporting</a:t>
            </a:r>
            <a:r>
              <a:rPr lang="da-DK" dirty="0" smtClean="0"/>
              <a:t>?</a:t>
            </a:r>
          </a:p>
          <a:p>
            <a:r>
              <a:rPr lang="da-DK" dirty="0" smtClean="0"/>
              <a:t>-Bernard and Jensen(2004)</a:t>
            </a:r>
          </a:p>
          <a:p>
            <a:r>
              <a:rPr lang="da-DK" dirty="0" smtClean="0"/>
              <a:t>-</a:t>
            </a:r>
            <a:r>
              <a:rPr lang="da-DK" dirty="0" err="1" smtClean="0"/>
              <a:t>Desai</a:t>
            </a:r>
            <a:r>
              <a:rPr lang="da-DK" dirty="0" smtClean="0"/>
              <a:t>, </a:t>
            </a:r>
            <a:r>
              <a:rPr lang="da-DK" dirty="0" err="1" smtClean="0"/>
              <a:t>Foley</a:t>
            </a:r>
            <a:r>
              <a:rPr lang="da-DK" dirty="0" smtClean="0"/>
              <a:t> and Forbes (2005)</a:t>
            </a:r>
          </a:p>
          <a:p>
            <a:r>
              <a:rPr lang="da-DK" dirty="0" smtClean="0"/>
              <a:t>-</a:t>
            </a:r>
            <a:r>
              <a:rPr lang="da-DK" dirty="0" err="1" smtClean="0"/>
              <a:t>Berman</a:t>
            </a:r>
            <a:r>
              <a:rPr lang="da-DK" dirty="0" smtClean="0"/>
              <a:t>, Martin and Mayer (2012)</a:t>
            </a:r>
          </a:p>
          <a:p>
            <a:r>
              <a:rPr lang="da-DK" dirty="0" smtClean="0"/>
              <a:t>-Cheung and </a:t>
            </a:r>
            <a:r>
              <a:rPr lang="da-DK" dirty="0" err="1" smtClean="0"/>
              <a:t>Sengupta</a:t>
            </a:r>
            <a:r>
              <a:rPr lang="da-DK" dirty="0" smtClean="0"/>
              <a:t> (2013)</a:t>
            </a:r>
          </a:p>
          <a:p>
            <a:r>
              <a:rPr lang="da-DK" dirty="0" smtClean="0"/>
              <a:t>-Li, Ma, Xu, </a:t>
            </a:r>
            <a:r>
              <a:rPr lang="da-DK" dirty="0" err="1" smtClean="0"/>
              <a:t>Xhiong</a:t>
            </a:r>
            <a:r>
              <a:rPr lang="da-DK" dirty="0" smtClean="0"/>
              <a:t> (2015)</a:t>
            </a:r>
            <a:endParaRPr lang="en-US" dirty="0"/>
          </a:p>
        </p:txBody>
      </p:sp>
    </p:spTree>
    <p:extLst>
      <p:ext uri="{BB962C8B-B14F-4D97-AF65-F5344CB8AC3E}">
        <p14:creationId xmlns:p14="http://schemas.microsoft.com/office/powerpoint/2010/main" val="335128082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8" name="Picture 8" descr="Billedresultat for euro yes or n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17487" y="3528811"/>
            <a:ext cx="2532845" cy="3200471"/>
          </a:xfrm>
          <a:prstGeom prst="rect">
            <a:avLst/>
          </a:prstGeom>
          <a:noFill/>
          <a:extLst>
            <a:ext uri="{909E8E84-426E-40DD-AFC4-6F175D3DCCD1}">
              <a14:hiddenFill xmlns:a14="http://schemas.microsoft.com/office/drawing/2010/main">
                <a:solidFill>
                  <a:srgbClr val="FFFFFF"/>
                </a:solidFill>
              </a14:hiddenFill>
            </a:ext>
          </a:extLst>
        </p:spPr>
      </p:pic>
      <p:sp>
        <p:nvSpPr>
          <p:cNvPr id="2" name="Titel 1"/>
          <p:cNvSpPr>
            <a:spLocks noGrp="1"/>
          </p:cNvSpPr>
          <p:nvPr>
            <p:ph type="title"/>
          </p:nvPr>
        </p:nvSpPr>
        <p:spPr/>
        <p:txBody>
          <a:bodyPr/>
          <a:lstStyle/>
          <a:p>
            <a:r>
              <a:rPr lang="da-DK" dirty="0" smtClean="0"/>
              <a:t>Research </a:t>
            </a:r>
            <a:r>
              <a:rPr lang="da-DK" dirty="0" err="1" smtClean="0"/>
              <a:t>questions</a:t>
            </a:r>
            <a:r>
              <a:rPr lang="da-DK" dirty="0" smtClean="0"/>
              <a:t> – </a:t>
            </a:r>
            <a:r>
              <a:rPr lang="da-DK" dirty="0" err="1" smtClean="0"/>
              <a:t>comparative</a:t>
            </a:r>
            <a:r>
              <a:rPr lang="da-DK" dirty="0" smtClean="0"/>
              <a:t> or ‘</a:t>
            </a:r>
            <a:r>
              <a:rPr lang="da-DK" dirty="0" err="1" smtClean="0"/>
              <a:t>institutional</a:t>
            </a:r>
            <a:r>
              <a:rPr lang="da-DK" dirty="0" smtClean="0"/>
              <a:t>’ </a:t>
            </a:r>
            <a:r>
              <a:rPr lang="da-DK" dirty="0" err="1" smtClean="0"/>
              <a:t>level</a:t>
            </a:r>
            <a:endParaRPr lang="en-US" dirty="0"/>
          </a:p>
        </p:txBody>
      </p:sp>
      <p:sp>
        <p:nvSpPr>
          <p:cNvPr id="3" name="Pladsholder til indhold 2"/>
          <p:cNvSpPr>
            <a:spLocks noGrp="1"/>
          </p:cNvSpPr>
          <p:nvPr>
            <p:ph idx="1"/>
          </p:nvPr>
        </p:nvSpPr>
        <p:spPr>
          <a:xfrm>
            <a:off x="1097280" y="1845734"/>
            <a:ext cx="10058400" cy="4883548"/>
          </a:xfrm>
        </p:spPr>
        <p:txBody>
          <a:bodyPr/>
          <a:lstStyle/>
          <a:p>
            <a:r>
              <a:rPr lang="en-US" dirty="0" smtClean="0"/>
              <a:t>Hypothesis/premise: </a:t>
            </a:r>
            <a:r>
              <a:rPr lang="en-US" dirty="0"/>
              <a:t>Out of crisis fixed exchange rate regimes perform best under certain conditions (low inflation environment, stable monetary policy)</a:t>
            </a:r>
          </a:p>
          <a:p>
            <a:r>
              <a:rPr lang="en-US" dirty="0"/>
              <a:t>Question: Which regime performed best during the </a:t>
            </a:r>
            <a:r>
              <a:rPr lang="en-US" dirty="0" smtClean="0"/>
              <a:t>crisis from the perspective of exporters and all firms in general? </a:t>
            </a:r>
            <a:r>
              <a:rPr lang="en-US" dirty="0"/>
              <a:t>And why?</a:t>
            </a:r>
          </a:p>
          <a:p>
            <a:r>
              <a:rPr lang="en-US" dirty="0"/>
              <a:t>Potential </a:t>
            </a:r>
            <a:r>
              <a:rPr lang="en-US" dirty="0" smtClean="0"/>
              <a:t>question (to be answered by others): </a:t>
            </a:r>
            <a:r>
              <a:rPr lang="en-US" dirty="0"/>
              <a:t>What are the necessary conditions to be ready for the Euro in the current economy</a:t>
            </a:r>
            <a:r>
              <a:rPr lang="en-US" dirty="0" smtClean="0"/>
              <a:t>?</a:t>
            </a:r>
            <a:endParaRPr lang="en-US" dirty="0"/>
          </a:p>
        </p:txBody>
      </p:sp>
      <p:sp>
        <p:nvSpPr>
          <p:cNvPr id="4" name="AutoShape 2" descr="Billedresultat for euro yes or n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6" descr="Billedresultat for euro yes or no"/>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7462499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2343954" y="286603"/>
            <a:ext cx="8811725" cy="1450757"/>
          </a:xfrm>
        </p:spPr>
        <p:txBody>
          <a:bodyPr/>
          <a:lstStyle/>
          <a:p>
            <a:r>
              <a:rPr lang="da-DK" dirty="0" smtClean="0"/>
              <a:t>Research </a:t>
            </a:r>
            <a:r>
              <a:rPr lang="da-DK" dirty="0" err="1" smtClean="0"/>
              <a:t>questions</a:t>
            </a:r>
            <a:r>
              <a:rPr lang="da-DK" dirty="0" smtClean="0"/>
              <a:t> - Country </a:t>
            </a:r>
            <a:r>
              <a:rPr lang="da-DK" dirty="0" err="1" smtClean="0"/>
              <a:t>level</a:t>
            </a:r>
            <a:endParaRPr lang="en-US" dirty="0"/>
          </a:p>
        </p:txBody>
      </p:sp>
      <p:sp>
        <p:nvSpPr>
          <p:cNvPr id="3" name="Pladsholder til indhold 2"/>
          <p:cNvSpPr>
            <a:spLocks noGrp="1"/>
          </p:cNvSpPr>
          <p:nvPr>
            <p:ph idx="1"/>
          </p:nvPr>
        </p:nvSpPr>
        <p:spPr>
          <a:xfrm>
            <a:off x="2807594" y="1845734"/>
            <a:ext cx="8348086" cy="4023360"/>
          </a:xfrm>
        </p:spPr>
        <p:txBody>
          <a:bodyPr>
            <a:normAutofit fontScale="92500"/>
          </a:bodyPr>
          <a:lstStyle/>
          <a:p>
            <a:pPr>
              <a:lnSpc>
                <a:spcPct val="100000"/>
              </a:lnSpc>
            </a:pPr>
            <a:r>
              <a:rPr lang="da-DK" dirty="0"/>
              <a:t>But </a:t>
            </a:r>
            <a:r>
              <a:rPr lang="da-DK" dirty="0" err="1"/>
              <a:t>first</a:t>
            </a:r>
            <a:r>
              <a:rPr lang="da-DK" dirty="0"/>
              <a:t> </a:t>
            </a:r>
            <a:r>
              <a:rPr lang="da-DK" dirty="0" err="1"/>
              <a:t>much</a:t>
            </a:r>
            <a:r>
              <a:rPr lang="da-DK" dirty="0"/>
              <a:t> more basic research </a:t>
            </a:r>
            <a:r>
              <a:rPr lang="da-DK" dirty="0" err="1"/>
              <a:t>questions</a:t>
            </a:r>
            <a:r>
              <a:rPr lang="da-DK" dirty="0"/>
              <a:t> at the case </a:t>
            </a:r>
            <a:r>
              <a:rPr lang="da-DK" dirty="0" err="1"/>
              <a:t>level</a:t>
            </a:r>
            <a:r>
              <a:rPr lang="da-DK" dirty="0"/>
              <a:t> (</a:t>
            </a:r>
            <a:r>
              <a:rPr lang="da-DK" dirty="0" err="1"/>
              <a:t>see</a:t>
            </a:r>
            <a:r>
              <a:rPr lang="da-DK" dirty="0"/>
              <a:t> </a:t>
            </a:r>
            <a:r>
              <a:rPr lang="da-DK" dirty="0" err="1"/>
              <a:t>also</a:t>
            </a:r>
            <a:r>
              <a:rPr lang="da-DK" dirty="0"/>
              <a:t> </a:t>
            </a:r>
            <a:r>
              <a:rPr lang="da-DK" dirty="0" err="1"/>
              <a:t>our</a:t>
            </a:r>
            <a:r>
              <a:rPr lang="da-DK" dirty="0"/>
              <a:t> </a:t>
            </a:r>
            <a:r>
              <a:rPr lang="da-DK" dirty="0" err="1"/>
              <a:t>paper</a:t>
            </a:r>
            <a:r>
              <a:rPr lang="da-DK" dirty="0"/>
              <a:t> </a:t>
            </a:r>
            <a:r>
              <a:rPr lang="da-DK" dirty="0" smtClean="0"/>
              <a:t>on </a:t>
            </a:r>
            <a:r>
              <a:rPr lang="da-DK" dirty="0" err="1"/>
              <a:t>Lithuania</a:t>
            </a:r>
            <a:r>
              <a:rPr lang="da-DK" dirty="0"/>
              <a:t> </a:t>
            </a:r>
            <a:r>
              <a:rPr lang="da-DK" dirty="0" err="1"/>
              <a:t>published</a:t>
            </a:r>
            <a:r>
              <a:rPr lang="da-DK" dirty="0"/>
              <a:t> in </a:t>
            </a:r>
            <a:r>
              <a:rPr lang="da-DK" dirty="0" err="1"/>
              <a:t>Ekonomika</a:t>
            </a:r>
            <a:r>
              <a:rPr lang="da-DK" dirty="0"/>
              <a:t> http://www.journals.vu.lt/ekonomika/article/view/10128/7994):</a:t>
            </a:r>
            <a:endParaRPr lang="en-US" dirty="0"/>
          </a:p>
          <a:p>
            <a:r>
              <a:rPr lang="en-US" dirty="0"/>
              <a:t>• Did the financial crisis cause an increase or decrease in the number of exporters? </a:t>
            </a:r>
            <a:endParaRPr lang="en-US" dirty="0" smtClean="0"/>
          </a:p>
          <a:p>
            <a:r>
              <a:rPr lang="en-US" dirty="0" smtClean="0"/>
              <a:t>• </a:t>
            </a:r>
            <a:r>
              <a:rPr lang="en-US" dirty="0"/>
              <a:t>Did exporters increase or decrease their export levels in relative (percentage) and absolute (value) terms? </a:t>
            </a:r>
            <a:endParaRPr lang="en-US" dirty="0" smtClean="0"/>
          </a:p>
          <a:p>
            <a:r>
              <a:rPr lang="en-US" dirty="0" smtClean="0"/>
              <a:t>• </a:t>
            </a:r>
            <a:r>
              <a:rPr lang="en-US" dirty="0"/>
              <a:t>Did the financial crisis lead to a change in the characteristics (such as size, sector, sales growth and ownership) of the average exporting firm in Lithuania, and if so, what has been the direction of change in the population of exporters relative to non-exporters? </a:t>
            </a:r>
            <a:endParaRPr lang="en-US" dirty="0" smtClean="0"/>
          </a:p>
          <a:p>
            <a:r>
              <a:rPr lang="en-US" dirty="0" smtClean="0"/>
              <a:t>• </a:t>
            </a:r>
            <a:r>
              <a:rPr lang="en-US" dirty="0"/>
              <a:t>Did exporters fare overall better or worse than other non-exporting firms in the financial crisis? </a:t>
            </a:r>
          </a:p>
        </p:txBody>
      </p:sp>
      <p:pic>
        <p:nvPicPr>
          <p:cNvPr id="1030" name="Picture 6" descr="Journal Homepage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714500" cy="63364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08040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err="1" smtClean="0"/>
              <a:t>Methodology</a:t>
            </a:r>
            <a:r>
              <a:rPr lang="da-DK" dirty="0" smtClean="0"/>
              <a:t> – </a:t>
            </a:r>
            <a:r>
              <a:rPr lang="da-DK" dirty="0" err="1" smtClean="0"/>
              <a:t>how</a:t>
            </a:r>
            <a:r>
              <a:rPr lang="da-DK" dirty="0" smtClean="0"/>
              <a:t> </a:t>
            </a:r>
            <a:r>
              <a:rPr lang="da-DK" dirty="0" err="1" smtClean="0"/>
              <a:t>can</a:t>
            </a:r>
            <a:r>
              <a:rPr lang="da-DK" dirty="0" smtClean="0"/>
              <a:t> </a:t>
            </a:r>
            <a:r>
              <a:rPr lang="da-DK" dirty="0" err="1" smtClean="0"/>
              <a:t>we</a:t>
            </a:r>
            <a:r>
              <a:rPr lang="da-DK" dirty="0" smtClean="0"/>
              <a:t> chase out </a:t>
            </a:r>
            <a:r>
              <a:rPr lang="da-DK" dirty="0" err="1" smtClean="0"/>
              <a:t>institutional</a:t>
            </a:r>
            <a:r>
              <a:rPr lang="da-DK" dirty="0" smtClean="0"/>
              <a:t> </a:t>
            </a:r>
            <a:r>
              <a:rPr lang="da-DK" dirty="0" err="1" smtClean="0"/>
              <a:t>effects</a:t>
            </a:r>
            <a:r>
              <a:rPr lang="da-DK" dirty="0" smtClean="0"/>
              <a:t> in </a:t>
            </a:r>
            <a:r>
              <a:rPr lang="da-DK" dirty="0" err="1" smtClean="0"/>
              <a:t>economics</a:t>
            </a:r>
            <a:r>
              <a:rPr lang="da-DK" dirty="0" smtClean="0"/>
              <a:t>?</a:t>
            </a:r>
            <a:endParaRPr lang="en-US" dirty="0"/>
          </a:p>
        </p:txBody>
      </p:sp>
      <p:pic>
        <p:nvPicPr>
          <p:cNvPr id="5" name="Pladsholder til billede 4"/>
          <p:cNvPicPr>
            <a:picLocks noGrp="1" noChangeAspect="1"/>
          </p:cNvPicPr>
          <p:nvPr>
            <p:ph type="pic" idx="1"/>
          </p:nvPr>
        </p:nvPicPr>
        <p:blipFill>
          <a:blip r:embed="rId2">
            <a:extLst>
              <a:ext uri="{28A0092B-C50C-407E-A947-70E740481C1C}">
                <a14:useLocalDpi xmlns:a14="http://schemas.microsoft.com/office/drawing/2010/main" val="0"/>
              </a:ext>
            </a:extLst>
          </a:blip>
          <a:srcRect t="8008" b="8008"/>
          <a:stretch>
            <a:fillRect/>
          </a:stretch>
        </p:blipFill>
        <p:spPr/>
      </p:pic>
      <p:sp>
        <p:nvSpPr>
          <p:cNvPr id="4" name="Pladsholder til tekst 3"/>
          <p:cNvSpPr>
            <a:spLocks noGrp="1"/>
          </p:cNvSpPr>
          <p:nvPr>
            <p:ph type="body" sz="half" idx="2"/>
          </p:nvPr>
        </p:nvSpPr>
        <p:spPr/>
        <p:txBody>
          <a:bodyPr/>
          <a:lstStyle/>
          <a:p>
            <a:r>
              <a:rPr lang="en-US"/>
              <a:t>Wooldridge, J. M. (2003). Cluster-sample methods in applied econometrics.</a:t>
            </a:r>
            <a:r>
              <a:rPr lang="en-US" i="1"/>
              <a:t>The American Economic Review</a:t>
            </a:r>
            <a:r>
              <a:rPr lang="en-US"/>
              <a:t>, </a:t>
            </a:r>
            <a:r>
              <a:rPr lang="en-US" i="1"/>
              <a:t>93</a:t>
            </a:r>
            <a:r>
              <a:rPr lang="en-US"/>
              <a:t>(2), 133-138.</a:t>
            </a:r>
            <a:endParaRPr lang="en-US" dirty="0"/>
          </a:p>
        </p:txBody>
      </p:sp>
    </p:spTree>
    <p:extLst>
      <p:ext uri="{BB962C8B-B14F-4D97-AF65-F5344CB8AC3E}">
        <p14:creationId xmlns:p14="http://schemas.microsoft.com/office/powerpoint/2010/main" val="236567509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err="1" smtClean="0"/>
              <a:t>Our</a:t>
            </a:r>
            <a:r>
              <a:rPr lang="da-DK" dirty="0" smtClean="0"/>
              <a:t> </a:t>
            </a:r>
            <a:r>
              <a:rPr lang="da-DK" dirty="0" err="1" smtClean="0"/>
              <a:t>proposed</a:t>
            </a:r>
            <a:r>
              <a:rPr lang="da-DK" dirty="0" smtClean="0"/>
              <a:t> </a:t>
            </a:r>
            <a:r>
              <a:rPr lang="da-DK" dirty="0" err="1" smtClean="0"/>
              <a:t>methodology</a:t>
            </a:r>
            <a:endParaRPr lang="en-US" dirty="0"/>
          </a:p>
        </p:txBody>
      </p:sp>
      <p:sp>
        <p:nvSpPr>
          <p:cNvPr id="4" name="Pladsholder til tekst 3"/>
          <p:cNvSpPr>
            <a:spLocks noGrp="1"/>
          </p:cNvSpPr>
          <p:nvPr>
            <p:ph type="body" sz="half" idx="2"/>
          </p:nvPr>
        </p:nvSpPr>
        <p:spPr/>
        <p:txBody>
          <a:bodyPr/>
          <a:lstStyle/>
          <a:p>
            <a:r>
              <a:rPr lang="da-DK" dirty="0" smtClean="0"/>
              <a:t>Case studies at the country </a:t>
            </a:r>
            <a:r>
              <a:rPr lang="da-DK" dirty="0" err="1" smtClean="0"/>
              <a:t>level</a:t>
            </a:r>
            <a:r>
              <a:rPr lang="da-DK" dirty="0" smtClean="0"/>
              <a:t> </a:t>
            </a:r>
            <a:r>
              <a:rPr lang="da-DK" dirty="0" err="1" smtClean="0"/>
              <a:t>combined</a:t>
            </a:r>
            <a:r>
              <a:rPr lang="da-DK" dirty="0" smtClean="0"/>
              <a:t> with </a:t>
            </a:r>
            <a:r>
              <a:rPr lang="da-DK" dirty="0" err="1" smtClean="0"/>
              <a:t>econometrics</a:t>
            </a:r>
            <a:r>
              <a:rPr lang="da-DK" dirty="0" smtClean="0"/>
              <a:t> at the firm-</a:t>
            </a:r>
            <a:r>
              <a:rPr lang="da-DK" dirty="0" err="1" smtClean="0"/>
              <a:t>level</a:t>
            </a:r>
            <a:r>
              <a:rPr lang="da-DK" dirty="0" smtClean="0"/>
              <a:t> to </a:t>
            </a:r>
            <a:r>
              <a:rPr lang="da-DK" dirty="0" err="1" smtClean="0"/>
              <a:t>control</a:t>
            </a:r>
            <a:r>
              <a:rPr lang="da-DK" dirty="0" smtClean="0"/>
              <a:t> for </a:t>
            </a:r>
            <a:r>
              <a:rPr lang="da-DK" dirty="0" err="1" smtClean="0"/>
              <a:t>heterogeneity</a:t>
            </a:r>
            <a:endParaRPr lang="en-US" dirty="0"/>
          </a:p>
        </p:txBody>
      </p:sp>
      <p:pic>
        <p:nvPicPr>
          <p:cNvPr id="8" name="Pladsholder til billede 7"/>
          <p:cNvPicPr>
            <a:picLocks noGrp="1" noChangeAspect="1"/>
          </p:cNvPicPr>
          <p:nvPr>
            <p:ph type="pic" idx="1"/>
          </p:nvPr>
        </p:nvPicPr>
        <p:blipFill>
          <a:blip r:embed="rId2">
            <a:extLst>
              <a:ext uri="{28A0092B-C50C-407E-A947-70E740481C1C}">
                <a14:useLocalDpi xmlns:a14="http://schemas.microsoft.com/office/drawing/2010/main" val="0"/>
              </a:ext>
            </a:extLst>
          </a:blip>
          <a:srcRect t="22447" b="22447"/>
          <a:stretch>
            <a:fillRect/>
          </a:stretch>
        </p:blipFill>
        <p:spPr/>
      </p:pic>
    </p:spTree>
    <p:extLst>
      <p:ext uri="{BB962C8B-B14F-4D97-AF65-F5344CB8AC3E}">
        <p14:creationId xmlns:p14="http://schemas.microsoft.com/office/powerpoint/2010/main" val="168599119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smtClean="0"/>
              <a:t>Sampling cases</a:t>
            </a:r>
            <a:endParaRPr lang="en-US" dirty="0"/>
          </a:p>
        </p:txBody>
      </p:sp>
      <p:pic>
        <p:nvPicPr>
          <p:cNvPr id="5" name="Pladsholder til indhold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22636" y="0"/>
            <a:ext cx="6745623" cy="6587544"/>
          </a:xfrm>
        </p:spPr>
      </p:pic>
      <p:sp>
        <p:nvSpPr>
          <p:cNvPr id="4" name="Pladsholder til tekst 3"/>
          <p:cNvSpPr>
            <a:spLocks noGrp="1"/>
          </p:cNvSpPr>
          <p:nvPr>
            <p:ph type="body" sz="half" idx="2"/>
          </p:nvPr>
        </p:nvSpPr>
        <p:spPr/>
        <p:txBody>
          <a:bodyPr/>
          <a:lstStyle/>
          <a:p>
            <a:r>
              <a:rPr lang="da-DK" dirty="0" err="1" smtClean="0"/>
              <a:t>Lithuania</a:t>
            </a:r>
            <a:endParaRPr lang="da-DK" dirty="0" smtClean="0"/>
          </a:p>
          <a:p>
            <a:r>
              <a:rPr lang="da-DK" dirty="0" err="1" smtClean="0"/>
              <a:t>Slovakia</a:t>
            </a:r>
            <a:endParaRPr lang="da-DK" dirty="0" smtClean="0"/>
          </a:p>
          <a:p>
            <a:r>
              <a:rPr lang="da-DK" dirty="0" err="1" smtClean="0"/>
              <a:t>Poland</a:t>
            </a:r>
            <a:endParaRPr lang="da-DK" dirty="0" smtClean="0"/>
          </a:p>
          <a:p>
            <a:r>
              <a:rPr lang="da-DK" dirty="0" err="1" smtClean="0"/>
              <a:t>Czech</a:t>
            </a:r>
            <a:r>
              <a:rPr lang="da-DK" dirty="0" smtClean="0"/>
              <a:t> </a:t>
            </a:r>
            <a:r>
              <a:rPr lang="da-DK" dirty="0" err="1" smtClean="0"/>
              <a:t>Republic</a:t>
            </a:r>
            <a:endParaRPr lang="en-US" dirty="0"/>
          </a:p>
        </p:txBody>
      </p:sp>
    </p:spTree>
    <p:extLst>
      <p:ext uri="{BB962C8B-B14F-4D97-AF65-F5344CB8AC3E}">
        <p14:creationId xmlns:p14="http://schemas.microsoft.com/office/powerpoint/2010/main" val="74462761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err="1" smtClean="0"/>
              <a:t>Lithuania</a:t>
            </a:r>
            <a:r>
              <a:rPr lang="da-DK" dirty="0" smtClean="0"/>
              <a:t> and </a:t>
            </a:r>
            <a:r>
              <a:rPr lang="da-DK" dirty="0" err="1" smtClean="0"/>
              <a:t>Slovakia</a:t>
            </a:r>
            <a:endParaRPr lang="en-US" dirty="0"/>
          </a:p>
        </p:txBody>
      </p:sp>
      <p:pic>
        <p:nvPicPr>
          <p:cNvPr id="5" name="Pladsholder til indhold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346994" y="2443163"/>
            <a:ext cx="4438650" cy="2828925"/>
          </a:xfrm>
        </p:spPr>
      </p:pic>
      <p:pic>
        <p:nvPicPr>
          <p:cNvPr id="6" name="Pladsholder til indhold 5"/>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467475" y="2443163"/>
            <a:ext cx="4438650" cy="2828925"/>
          </a:xfrm>
        </p:spPr>
      </p:pic>
    </p:spTree>
    <p:extLst>
      <p:ext uri="{BB962C8B-B14F-4D97-AF65-F5344CB8AC3E}">
        <p14:creationId xmlns:p14="http://schemas.microsoft.com/office/powerpoint/2010/main" val="301322398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err="1" smtClean="0"/>
              <a:t>Poland</a:t>
            </a:r>
            <a:r>
              <a:rPr lang="da-DK" dirty="0" smtClean="0"/>
              <a:t> and </a:t>
            </a:r>
            <a:r>
              <a:rPr lang="da-DK" dirty="0" err="1" smtClean="0"/>
              <a:t>Czech</a:t>
            </a:r>
            <a:r>
              <a:rPr lang="da-DK" dirty="0" smtClean="0"/>
              <a:t> </a:t>
            </a:r>
            <a:r>
              <a:rPr lang="da-DK" dirty="0" err="1" smtClean="0"/>
              <a:t>Republic</a:t>
            </a:r>
            <a:endParaRPr lang="en-US" dirty="0"/>
          </a:p>
        </p:txBody>
      </p:sp>
      <p:pic>
        <p:nvPicPr>
          <p:cNvPr id="5" name="Pladsholder til indhold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096963" y="2113145"/>
            <a:ext cx="4938712" cy="3488961"/>
          </a:xfrm>
        </p:spPr>
      </p:pic>
      <p:pic>
        <p:nvPicPr>
          <p:cNvPr id="6" name="Pladsholder til indhold 5"/>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218238" y="2113706"/>
            <a:ext cx="4937125" cy="3487839"/>
          </a:xfrm>
        </p:spPr>
      </p:pic>
    </p:spTree>
    <p:extLst>
      <p:ext uri="{BB962C8B-B14F-4D97-AF65-F5344CB8AC3E}">
        <p14:creationId xmlns:p14="http://schemas.microsoft.com/office/powerpoint/2010/main" val="855852547"/>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159</TotalTime>
  <Words>532</Words>
  <Application>Microsoft Office PowerPoint</Application>
  <PresentationFormat>Widescreen</PresentationFormat>
  <Paragraphs>54</Paragraphs>
  <Slides>15</Slides>
  <Notes>0</Notes>
  <HiddenSlides>0</HiddenSlides>
  <MMClips>0</MMClips>
  <ScaleCrop>false</ScaleCrop>
  <HeadingPairs>
    <vt:vector size="6" baseType="variant">
      <vt:variant>
        <vt:lpstr>Benyttede skrifttyper</vt:lpstr>
      </vt:variant>
      <vt:variant>
        <vt:i4>2</vt:i4>
      </vt:variant>
      <vt:variant>
        <vt:lpstr>Tema</vt:lpstr>
      </vt:variant>
      <vt:variant>
        <vt:i4>1</vt:i4>
      </vt:variant>
      <vt:variant>
        <vt:lpstr>Slidetitler</vt:lpstr>
      </vt:variant>
      <vt:variant>
        <vt:i4>15</vt:i4>
      </vt:variant>
    </vt:vector>
  </HeadingPairs>
  <TitlesOfParts>
    <vt:vector size="18" baseType="lpstr">
      <vt:lpstr>Calibri</vt:lpstr>
      <vt:lpstr>Calibri Light</vt:lpstr>
      <vt:lpstr>Retro</vt:lpstr>
      <vt:lpstr>Exporting in Transition and Exchange Rate Systems</vt:lpstr>
      <vt:lpstr>Background</vt:lpstr>
      <vt:lpstr>Research questions – comparative or ‘institutional’ level</vt:lpstr>
      <vt:lpstr>Research questions - Country level</vt:lpstr>
      <vt:lpstr>Methodology – how can we chase out institutional effects in economics?</vt:lpstr>
      <vt:lpstr>Our proposed methodology</vt:lpstr>
      <vt:lpstr>Sampling cases</vt:lpstr>
      <vt:lpstr>Lithuania and Slovakia</vt:lpstr>
      <vt:lpstr>Poland and Czech Republic</vt:lpstr>
      <vt:lpstr>Case comparison – descriptive statistics</vt:lpstr>
      <vt:lpstr>Remainder of analysis concerns making robustness checks controlling for:</vt:lpstr>
      <vt:lpstr>Preliminary results</vt:lpstr>
      <vt:lpstr>Preliminary results</vt:lpstr>
      <vt:lpstr>Discussion</vt:lpstr>
      <vt:lpstr>PowerPoint-præsentation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Exporting in Transition and Exchange Rate Systems</dc:title>
  <dc:creator>Camilla Jensen</dc:creator>
  <cp:lastModifiedBy>Camilla Jensen</cp:lastModifiedBy>
  <cp:revision>15</cp:revision>
  <dcterms:created xsi:type="dcterms:W3CDTF">2016-10-12T13:59:38Z</dcterms:created>
  <dcterms:modified xsi:type="dcterms:W3CDTF">2016-10-23T16:48:15Z</dcterms:modified>
</cp:coreProperties>
</file>