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Relationship Id="rId4" Type="http://schemas.openxmlformats.org/officeDocument/2006/relationships/image" Target="../media/image4.t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tif"/><Relationship Id="rId3" Type="http://schemas.openxmlformats.org/officeDocument/2006/relationships/image" Target="../media/image6.tif"/><Relationship Id="rId4" Type="http://schemas.openxmlformats.org/officeDocument/2006/relationships/image" Target="../media/image7.tif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tif"/><Relationship Id="rId3" Type="http://schemas.openxmlformats.org/officeDocument/2006/relationships/image" Target="../media/image5.tif"/><Relationship Id="rId4" Type="http://schemas.openxmlformats.org/officeDocument/2006/relationships/image" Target="../media/image2.tif"/><Relationship Id="rId5" Type="http://schemas.openxmlformats.org/officeDocument/2006/relationships/image" Target="../media/image3.tif"/><Relationship Id="rId6" Type="http://schemas.openxmlformats.org/officeDocument/2006/relationships/image" Target="../media/image6.tif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tif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tif"/><Relationship Id="rId3" Type="http://schemas.openxmlformats.org/officeDocument/2006/relationships/image" Target="../media/image6.tif"/><Relationship Id="rId4" Type="http://schemas.openxmlformats.org/officeDocument/2006/relationships/image" Target="../media/image2.tif"/><Relationship Id="rId5" Type="http://schemas.openxmlformats.org/officeDocument/2006/relationships/image" Target="../media/image8.tif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tif"/><Relationship Id="rId3" Type="http://schemas.openxmlformats.org/officeDocument/2006/relationships/image" Target="../media/image4.tif"/><Relationship Id="rId4" Type="http://schemas.openxmlformats.org/officeDocument/2006/relationships/image" Target="../media/image5.tif"/><Relationship Id="rId5" Type="http://schemas.openxmlformats.org/officeDocument/2006/relationships/image" Target="../media/image10.tif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tif"/><Relationship Id="rId3" Type="http://schemas.openxmlformats.org/officeDocument/2006/relationships/image" Target="../media/image6.tif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netflixprize.com" TargetMode="External"/><Relationship Id="rId3" Type="http://schemas.openxmlformats.org/officeDocument/2006/relationships/hyperlink" Target="http://ieeexplore.ieee.org/document/4531148/" TargetMode="External"/><Relationship Id="rId4" Type="http://schemas.openxmlformats.org/officeDocument/2006/relationships/hyperlink" Target="https://www.cs.cornell.edu/~shmat/shmat_oak09.pdf" TargetMode="External"/><Relationship Id="rId5" Type="http://schemas.openxmlformats.org/officeDocument/2006/relationships/hyperlink" Target="http://shop.oreilly.com/product/0636920029229.do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netflixprize.com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33bits.org" TargetMode="External"/><Relationship Id="rId3" Type="http://schemas.openxmlformats.org/officeDocument/2006/relationships/hyperlink" Target="https://freedom-to-tinker.com/author/randomwalker/" TargetMode="External"/><Relationship Id="rId4" Type="http://schemas.openxmlformats.org/officeDocument/2006/relationships/image" Target="../media/image1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309625">
              <a:defRPr sz="9010"/>
            </a:pPr>
            <a:r>
              <a:t>On the trail of        📽💰   🔫</a:t>
            </a:r>
          </a:p>
          <a:p>
            <a:pPr defTabSz="309625">
              <a:defRPr sz="9010"/>
            </a:pPr>
            <a:r>
              <a:t>the netflix prize killers</a:t>
            </a:r>
          </a:p>
        </p:txBody>
      </p:sp>
      <p:sp>
        <p:nvSpPr>
          <p:cNvPr id="167" name="Shape 16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66674">
              <a:spcBef>
                <a:spcPts val="2200"/>
              </a:spcBef>
              <a:defRPr sz="5238"/>
            </a:pPr>
            <a:r>
              <a:t>Chris Jepeway</a:t>
            </a:r>
          </a:p>
          <a:p>
            <a:pPr defTabSz="566674">
              <a:spcBef>
                <a:spcPts val="2200"/>
              </a:spcBef>
              <a:defRPr sz="5238"/>
            </a:pPr>
            <a:r>
              <a:t>MIDS 231, Fall 2016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weapon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body" idx="13"/>
          </p:nvPr>
        </p:nvSpPr>
        <p:spPr>
          <a:xfrm>
            <a:off x="406400" y="406399"/>
            <a:ext cx="11176000" cy="508001"/>
          </a:xfrm>
          <a:prstGeom prst="rect">
            <a:avLst/>
          </a:prstGeom>
        </p:spPr>
        <p:txBody>
          <a:bodyPr/>
          <a:lstStyle/>
          <a:p>
            <a:pPr/>
            <a:r>
              <a:t>📽💰   🔫</a:t>
            </a:r>
          </a:p>
        </p:txBody>
      </p:sp>
      <p:sp>
        <p:nvSpPr>
          <p:cNvPr id="204" name="Shape 204"/>
          <p:cNvSpPr/>
          <p:nvPr>
            <p:ph type="title"/>
          </p:nvPr>
        </p:nvSpPr>
        <p:spPr>
          <a:xfrm>
            <a:off x="406400" y="1536700"/>
            <a:ext cx="12192000" cy="1652786"/>
          </a:xfrm>
          <a:prstGeom prst="rect">
            <a:avLst/>
          </a:prstGeom>
        </p:spPr>
        <p:txBody>
          <a:bodyPr/>
          <a:lstStyle/>
          <a:p>
            <a:pPr defTabSz="496570">
              <a:lnSpc>
                <a:spcPct val="50000"/>
              </a:lnSpc>
              <a:spcBef>
                <a:spcPts val="2300"/>
              </a:spcBef>
              <a:defRPr sz="5100"/>
            </a:pPr>
            <a:r>
              <a:t>Robust De-anonymization of Large Datasets</a:t>
            </a:r>
          </a:p>
          <a:p>
            <a:pPr defTabSz="496570">
              <a:lnSpc>
                <a:spcPct val="50000"/>
              </a:lnSpc>
              <a:spcBef>
                <a:spcPts val="2300"/>
              </a:spcBef>
              <a:defRPr sz="5100"/>
            </a:pPr>
            <a:r>
              <a:t>(How to Break Anonymity of the Netflix Prize Dataset)</a:t>
            </a:r>
          </a:p>
        </p:txBody>
      </p:sp>
      <p:sp>
        <p:nvSpPr>
          <p:cNvPr id="205" name="Shape 205"/>
          <p:cNvSpPr/>
          <p:nvPr>
            <p:ph type="body" idx="1"/>
          </p:nvPr>
        </p:nvSpPr>
        <p:spPr>
          <a:xfrm>
            <a:off x="406400" y="3539066"/>
            <a:ext cx="12192000" cy="4847564"/>
          </a:xfrm>
          <a:prstGeom prst="rect">
            <a:avLst/>
          </a:prstGeom>
        </p:spPr>
        <p:txBody>
          <a:bodyPr/>
          <a:lstStyle/>
          <a:p>
            <a:pPr marL="382270" indent="-382270" defTabSz="502412">
              <a:spcBef>
                <a:spcPts val="2400"/>
              </a:spcBef>
              <a:defRPr sz="2924"/>
            </a:pPr>
            <a:r>
              <a:t>2008</a:t>
            </a:r>
          </a:p>
          <a:p>
            <a:pPr marL="382270" indent="-382270" defTabSz="502412">
              <a:spcBef>
                <a:spcPts val="2400"/>
              </a:spcBef>
              <a:defRPr sz="2924"/>
            </a:pPr>
            <a:r>
              <a:t>Results include</a:t>
            </a:r>
          </a:p>
          <a:p>
            <a:pPr lvl="1" marL="764540" indent="-382270" defTabSz="502412">
              <a:spcBef>
                <a:spcPts val="2400"/>
              </a:spcBef>
              <a:defRPr sz="2924"/>
            </a:pPr>
            <a:r>
              <a:t>2 de-anonymization algorithms</a:t>
            </a:r>
          </a:p>
          <a:p>
            <a:pPr lvl="1" marL="764540" indent="-382270" defTabSz="502412">
              <a:spcBef>
                <a:spcPts val="2400"/>
              </a:spcBef>
              <a:defRPr sz="2924"/>
            </a:pPr>
            <a:r>
              <a:t>Showing “curse of dimensionality” yields ready de-anonymization</a:t>
            </a:r>
          </a:p>
          <a:p>
            <a:pPr lvl="1" marL="764540" indent="-382270" defTabSz="502412">
              <a:spcBef>
                <a:spcPts val="2400"/>
              </a:spcBef>
              <a:defRPr sz="2924"/>
            </a:pPr>
            <a:r>
              <a:t>Measure of how much add’l info needed when de-anonymization fails</a:t>
            </a:r>
          </a:p>
        </p:txBody>
      </p:sp>
      <p:sp>
        <p:nvSpPr>
          <p:cNvPr id="206" name="Shape 206"/>
          <p:cNvSpPr/>
          <p:nvPr/>
        </p:nvSpPr>
        <p:spPr>
          <a:xfrm>
            <a:off x="444500" y="63500"/>
            <a:ext cx="1117600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255" sz="51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📽💰   🔫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Crime scene Reconstruction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body" idx="13"/>
          </p:nvPr>
        </p:nvSpPr>
        <p:spPr>
          <a:xfrm>
            <a:off x="406400" y="406399"/>
            <a:ext cx="11176000" cy="508001"/>
          </a:xfrm>
          <a:prstGeom prst="rect">
            <a:avLst/>
          </a:prstGeom>
        </p:spPr>
        <p:txBody>
          <a:bodyPr/>
          <a:lstStyle/>
          <a:p>
            <a:pPr/>
            <a:r>
              <a:t>📽💰   🔫</a:t>
            </a:r>
          </a:p>
        </p:txBody>
      </p:sp>
      <p:sp>
        <p:nvSpPr>
          <p:cNvPr id="211" name="Shape 2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CRIMINAL re-ENACTORS</a:t>
            </a:r>
          </a:p>
        </p:txBody>
      </p:sp>
      <p:sp>
        <p:nvSpPr>
          <p:cNvPr id="212" name="Shape 212"/>
          <p:cNvSpPr/>
          <p:nvPr>
            <p:ph type="body" idx="1"/>
          </p:nvPr>
        </p:nvSpPr>
        <p:spPr>
          <a:xfrm>
            <a:off x="406400" y="2743200"/>
            <a:ext cx="12192000" cy="6602280"/>
          </a:xfrm>
          <a:prstGeom prst="rect">
            <a:avLst/>
          </a:prstGeom>
        </p:spPr>
        <p:txBody>
          <a:bodyPr/>
          <a:lstStyle/>
          <a:p>
            <a:pPr marL="435609" indent="-435609" defTabSz="572516">
              <a:spcBef>
                <a:spcPts val="2700"/>
              </a:spcBef>
              <a:defRPr sz="3332"/>
            </a:pPr>
            <a:r>
              <a:t>Two toy data sets</a:t>
            </a:r>
          </a:p>
          <a:p>
            <a:pPr lvl="1" marL="871219" indent="-435609" defTabSz="572516">
              <a:spcBef>
                <a:spcPts val="2700"/>
              </a:spcBef>
              <a:defRPr sz="3332"/>
            </a:pPr>
            <a:r>
              <a:t>One that’s been anonymized - </a:t>
            </a:r>
            <a:r>
              <a:rPr sz="4312">
                <a:latin typeface="Avenir Next Demi Bold"/>
                <a:ea typeface="Avenir Next Demi Bold"/>
                <a:cs typeface="Avenir Next Demi Bold"/>
                <a:sym typeface="Avenir Next Demi Bold"/>
              </a:rPr>
              <a:t>db</a:t>
            </a:r>
            <a:endParaRPr sz="4410"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pPr lvl="2" marL="1306830" indent="-435609" defTabSz="572516">
              <a:spcBef>
                <a:spcPts val="2700"/>
              </a:spcBef>
              <a:defRPr sz="3332"/>
            </a:pPr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Contains sensitive data</a:t>
            </a:r>
          </a:p>
          <a:p>
            <a:pPr lvl="1" marL="871219" indent="-435609" defTabSz="572516">
              <a:spcBef>
                <a:spcPts val="2700"/>
              </a:spcBef>
              <a:defRPr sz="3332"/>
            </a:pPr>
            <a:r>
              <a:t>One that’s loosely related to the first - </a:t>
            </a:r>
            <a:r>
              <a:rPr sz="4312">
                <a:latin typeface="Avenir Next Demi Bold"/>
                <a:ea typeface="Avenir Next Demi Bold"/>
                <a:cs typeface="Avenir Next Demi Bold"/>
                <a:sym typeface="Avenir Next Demi Bold"/>
              </a:rPr>
              <a:t>aux</a:t>
            </a:r>
            <a:endParaRPr>
              <a:latin typeface="Avenir Next Demi Bold"/>
              <a:ea typeface="Avenir Next Demi Bold"/>
              <a:cs typeface="Avenir Next Demi Bold"/>
              <a:sym typeface="Avenir Next Demi Bold"/>
            </a:endParaRPr>
          </a:p>
          <a:p>
            <a:pPr lvl="2" marL="1306830" indent="-435609" defTabSz="572516">
              <a:spcBef>
                <a:spcPts val="2700"/>
              </a:spcBef>
              <a:defRPr sz="3332"/>
            </a:pPr>
            <a:r>
              <a:t>What the perp knows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A handful of records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t>Few fields</a:t>
            </a:r>
          </a:p>
        </p:txBody>
      </p:sp>
      <p:sp>
        <p:nvSpPr>
          <p:cNvPr id="213" name="Shape 213"/>
          <p:cNvSpPr/>
          <p:nvPr/>
        </p:nvSpPr>
        <p:spPr>
          <a:xfrm>
            <a:off x="444500" y="63500"/>
            <a:ext cx="1117600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255" sz="51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📽💰   🔫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body" idx="13"/>
          </p:nvPr>
        </p:nvSpPr>
        <p:spPr>
          <a:xfrm>
            <a:off x="406400" y="406399"/>
            <a:ext cx="11176000" cy="508001"/>
          </a:xfrm>
          <a:prstGeom prst="rect">
            <a:avLst/>
          </a:prstGeom>
        </p:spPr>
        <p:txBody>
          <a:bodyPr/>
          <a:lstStyle/>
          <a:p>
            <a:pPr/>
            <a:r>
              <a:t>📽💰   🔫</a:t>
            </a:r>
          </a:p>
        </p:txBody>
      </p:sp>
      <p:sp>
        <p:nvSpPr>
          <p:cNvPr id="216" name="Shape 2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Re-enactors: DB - ANONYMIZED CANDY DEMOGRAPHICS</a:t>
            </a:r>
          </a:p>
        </p:txBody>
      </p:sp>
      <p:graphicFrame>
        <p:nvGraphicFramePr>
          <p:cNvPr id="217" name="Table 217"/>
          <p:cNvGraphicFramePr/>
          <p:nvPr/>
        </p:nvGraphicFramePr>
        <p:xfrm>
          <a:off x="1995735" y="2882900"/>
          <a:ext cx="6096001" cy="61087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228502"/>
                <a:gridCol w="2834382"/>
                <a:gridCol w="3950444"/>
              </a:tblGrid>
              <a:tr h="15271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A6AAA9"/>
                          </a:solidFill>
                          <a:sym typeface="Avenir Next Demi Bold"/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A6AAA9"/>
                          </a:solidFill>
                          <a:sym typeface="Avenir Next Demi Bold"/>
                        </a:rPr>
                        <a:t>Home Town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A6AAA9"/>
                          </a:solidFill>
                          <a:sym typeface="Avenir Next Demi Bold"/>
                        </a:rPr>
                        <a:t>Favorite Candy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5271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Ghost Planet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300"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2"/>
                      <a:srcRect l="0" t="0" r="0" b="0"/>
                      <a:stretch>
                        <a:fillRect/>
                      </a:stretch>
                    </a:blipFill>
                  </a:tcPr>
                </a:tc>
              </a:tr>
              <a:tr h="15271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Ghost Planet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stretch>
                        <a:fillRect/>
                      </a:stretch>
                    </a:blipFill>
                  </a:tcPr>
                </a:tc>
              </a:tr>
              <a:tr h="15271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198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Darmstadt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  <a:blipFill rotWithShape="1">
                      <a:blip r:embed="rId4"/>
                      <a:srcRect l="0" t="0" r="0" b="0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218" name="Shape 218"/>
          <p:cNvSpPr/>
          <p:nvPr/>
        </p:nvSpPr>
        <p:spPr>
          <a:xfrm>
            <a:off x="444500" y="63500"/>
            <a:ext cx="1117600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255" sz="51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📽💰   🔫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body" idx="13"/>
          </p:nvPr>
        </p:nvSpPr>
        <p:spPr>
          <a:xfrm>
            <a:off x="406400" y="406399"/>
            <a:ext cx="11176000" cy="508001"/>
          </a:xfrm>
          <a:prstGeom prst="rect">
            <a:avLst/>
          </a:prstGeom>
        </p:spPr>
        <p:txBody>
          <a:bodyPr/>
          <a:lstStyle/>
          <a:p>
            <a:pPr/>
            <a:r>
              <a:t>📽💰   🔫</a:t>
            </a:r>
          </a:p>
        </p:txBody>
      </p:sp>
      <p:sp>
        <p:nvSpPr>
          <p:cNvPr id="221" name="Shape 2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Re-enactors: AUX - Voter registry</a:t>
            </a:r>
          </a:p>
        </p:txBody>
      </p:sp>
      <p:graphicFrame>
        <p:nvGraphicFramePr>
          <p:cNvPr id="222" name="Table 222"/>
          <p:cNvGraphicFramePr/>
          <p:nvPr/>
        </p:nvGraphicFramePr>
        <p:xfrm>
          <a:off x="1995735" y="2275416"/>
          <a:ext cx="6096001" cy="61087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983674"/>
                <a:gridCol w="1983674"/>
                <a:gridCol w="2522990"/>
                <a:gridCol w="2522990"/>
              </a:tblGrid>
              <a:tr h="15271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3600">
                          <a:sym typeface="Avenir Next Demi Bold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A6AAA9"/>
                          </a:solidFill>
                          <a:sym typeface="Avenir Next Demi Bold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A6AAA9"/>
                          </a:solidFill>
                          <a:sym typeface="Avenir Next Demi Bold"/>
                        </a:rPr>
                        <a:t>DOB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A6AAA9"/>
                          </a:solidFill>
                          <a:sym typeface="Avenir Next Demi Bold"/>
                        </a:rPr>
                        <a:t>Home Town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5271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2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Brak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2/29/2004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Ghost Planet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5271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Sisto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2/29/2004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Ghost Planet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5271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  <a:blipFill rotWithShape="1">
                      <a:blip r:embed="rId4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Frank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1/1/1918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Darmstadt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23" name="Shape 223"/>
          <p:cNvSpPr/>
          <p:nvPr/>
        </p:nvSpPr>
        <p:spPr>
          <a:xfrm>
            <a:off x="444500" y="63500"/>
            <a:ext cx="1117600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255" sz="51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📽💰   🔫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body" idx="13"/>
          </p:nvPr>
        </p:nvSpPr>
        <p:spPr>
          <a:xfrm>
            <a:off x="406400" y="406399"/>
            <a:ext cx="11176000" cy="508001"/>
          </a:xfrm>
          <a:prstGeom prst="rect">
            <a:avLst/>
          </a:prstGeom>
        </p:spPr>
        <p:txBody>
          <a:bodyPr/>
          <a:lstStyle/>
          <a:p>
            <a:pPr/>
            <a:r>
              <a:t>📽💰   🔫</a:t>
            </a:r>
          </a:p>
        </p:txBody>
      </p:sp>
      <p:sp>
        <p:nvSpPr>
          <p:cNvPr id="226" name="Shape 2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recreating the weapon</a:t>
            </a:r>
          </a:p>
        </p:txBody>
      </p:sp>
      <p:sp>
        <p:nvSpPr>
          <p:cNvPr id="227" name="Shape 2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mapping of comparable columns</a:t>
            </a:r>
          </a:p>
          <a:p>
            <a:pPr lvl="1"/>
            <a:r>
              <a:t>Home town &lt;=&gt; Home town</a:t>
            </a:r>
          </a:p>
          <a:p>
            <a:pPr lvl="1"/>
            <a:r>
              <a:t>Age &lt;=&gt; DOB</a:t>
            </a:r>
          </a:p>
          <a:p>
            <a:pPr>
              <a:defRPr sz="4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sim()</a:t>
            </a:r>
            <a:r>
              <a:rPr>
                <a:latin typeface="Avenir Next Medium"/>
                <a:ea typeface="Avenir Next Medium"/>
                <a:cs typeface="Avenir Next Medium"/>
                <a:sym typeface="Avenir Next Medium"/>
              </a:rPr>
              <a:t> - compares attributes</a:t>
            </a:r>
          </a:p>
          <a:p>
            <a:pPr lvl="1"/>
            <a:r>
              <a:t>1 if hometown same, 0 if not</a:t>
            </a:r>
          </a:p>
          <a:p>
            <a:pPr lvl="1"/>
            <a:r>
              <a:t>1 if age consistent with DOB, 0 if not</a:t>
            </a:r>
          </a:p>
        </p:txBody>
      </p:sp>
      <p:sp>
        <p:nvSpPr>
          <p:cNvPr id="228" name="Shape 228"/>
          <p:cNvSpPr/>
          <p:nvPr/>
        </p:nvSpPr>
        <p:spPr>
          <a:xfrm>
            <a:off x="444500" y="63500"/>
            <a:ext cx="1117600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255" sz="51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📽💰   🔫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body" idx="13"/>
          </p:nvPr>
        </p:nvSpPr>
        <p:spPr>
          <a:xfrm>
            <a:off x="406400" y="406399"/>
            <a:ext cx="11176000" cy="508001"/>
          </a:xfrm>
          <a:prstGeom prst="rect">
            <a:avLst/>
          </a:prstGeom>
        </p:spPr>
        <p:txBody>
          <a:bodyPr/>
          <a:lstStyle/>
          <a:p>
            <a:pPr/>
            <a:r>
              <a:t>📽💰   🔫</a:t>
            </a:r>
          </a:p>
        </p:txBody>
      </p:sp>
      <p:sp>
        <p:nvSpPr>
          <p:cNvPr id="231" name="Shape 2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recreating the weapon: GENERAL ALGORITHM</a:t>
            </a:r>
          </a:p>
        </p:txBody>
      </p:sp>
      <p:sp>
        <p:nvSpPr>
          <p:cNvPr id="232" name="Shape 232"/>
          <p:cNvSpPr/>
          <p:nvPr>
            <p:ph type="body" idx="1"/>
          </p:nvPr>
        </p:nvSpPr>
        <p:spPr>
          <a:xfrm>
            <a:off x="406400" y="2755900"/>
            <a:ext cx="12192000" cy="6108700"/>
          </a:xfrm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2600"/>
              </a:spcBef>
              <a:defRPr sz="3230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de_anon()</a:t>
            </a:r>
          </a:p>
          <a:p>
            <a:pPr lvl="1" marL="1254759" indent="-627379" defTabSz="554990">
              <a:spcBef>
                <a:spcPts val="2600"/>
              </a:spcBef>
              <a:buClrTx/>
              <a:buSzPct val="100000"/>
              <a:buFontTx/>
              <a:buAutoNum type="arabicPeriod" startAt="1"/>
              <a:defRPr sz="3230"/>
            </a:pPr>
            <a:r>
              <a:t>Compute </a:t>
            </a:r>
            <a:r>
              <a:rPr i="1"/>
              <a:t>S = { Score(aux, r’)</a:t>
            </a:r>
            <a:r>
              <a:t> for each </a:t>
            </a:r>
            <a:r>
              <a:rPr i="1"/>
              <a:t>r’</a:t>
            </a:r>
            <a:r>
              <a:t> in </a:t>
            </a:r>
            <a:r>
              <a:rPr i="1"/>
              <a:t>DB</a:t>
            </a:r>
            <a:r>
              <a:t> </a:t>
            </a:r>
            <a:r>
              <a:rPr i="1"/>
              <a:t>}</a:t>
            </a:r>
            <a:endParaRPr i="1"/>
          </a:p>
          <a:p>
            <a:pPr lvl="1" marL="1254759" indent="-627379" defTabSz="554990">
              <a:spcBef>
                <a:spcPts val="2600"/>
              </a:spcBef>
              <a:buClrTx/>
              <a:buSzPct val="100000"/>
              <a:buFontTx/>
              <a:buAutoNum type="arabicPeriod" startAt="1"/>
              <a:defRPr sz="3230"/>
            </a:pPr>
            <a:r>
              <a:t>Apply match criteria over </a:t>
            </a:r>
            <a:r>
              <a:rPr i="1"/>
              <a:t>S</a:t>
            </a:r>
            <a:endParaRPr i="1"/>
          </a:p>
          <a:p>
            <a:pPr lvl="2" marL="1882139" indent="-627379" defTabSz="554990">
              <a:spcBef>
                <a:spcPts val="2600"/>
              </a:spcBef>
              <a:buClrTx/>
              <a:buSzPct val="100000"/>
              <a:buFontTx/>
              <a:buAutoNum type="arabicPeriod" startAt="1"/>
              <a:defRPr sz="3230"/>
            </a:pPr>
            <a:r>
              <a:t>matching set empty =&gt; output </a:t>
            </a:r>
            <a:r>
              <a:rPr i="1"/>
              <a:t>{}</a:t>
            </a:r>
          </a:p>
          <a:p>
            <a:pPr lvl="1" marL="1254759" indent="-627379" defTabSz="554990">
              <a:spcBef>
                <a:spcPts val="2600"/>
              </a:spcBef>
              <a:buClrTx/>
              <a:buSzPct val="100000"/>
              <a:buFontTx/>
              <a:buAutoNum type="arabicPeriod" startAt="1"/>
              <a:defRPr sz="3230"/>
            </a:pPr>
            <a:r>
              <a:t>Otherwise</a:t>
            </a:r>
          </a:p>
          <a:p>
            <a:pPr lvl="2" marL="1882139" indent="-627379" defTabSz="554990">
              <a:spcBef>
                <a:spcPts val="2600"/>
              </a:spcBef>
              <a:buClrTx/>
              <a:buSzPct val="100000"/>
              <a:buFontTx/>
              <a:buAutoNum type="arabicPeriod" startAt="1"/>
              <a:defRPr sz="3230"/>
            </a:pPr>
            <a:r>
              <a:t>Need a best guess?  Output </a:t>
            </a:r>
            <a:r>
              <a:rPr i="1"/>
              <a:t>r’</a:t>
            </a:r>
            <a:r>
              <a:t> with highest score</a:t>
            </a:r>
          </a:p>
          <a:p>
            <a:pPr lvl="2" marL="1882139" indent="-627379" defTabSz="554990">
              <a:spcBef>
                <a:spcPts val="2600"/>
              </a:spcBef>
              <a:buClrTx/>
              <a:buSzPct val="100000"/>
              <a:buFontTx/>
              <a:buAutoNum type="arabicPeriod" startAt="1"/>
              <a:defRPr sz="3230"/>
            </a:pPr>
            <a:r>
              <a:t>Need distribution?  Output S with p.d.f</a:t>
            </a:r>
          </a:p>
        </p:txBody>
      </p:sp>
      <p:sp>
        <p:nvSpPr>
          <p:cNvPr id="233" name="Shape 233"/>
          <p:cNvSpPr/>
          <p:nvPr/>
        </p:nvSpPr>
        <p:spPr>
          <a:xfrm>
            <a:off x="444500" y="63500"/>
            <a:ext cx="1117600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255" sz="51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📽💰   🔫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body" idx="13"/>
          </p:nvPr>
        </p:nvSpPr>
        <p:spPr>
          <a:xfrm>
            <a:off x="406400" y="406399"/>
            <a:ext cx="11176000" cy="508001"/>
          </a:xfrm>
          <a:prstGeom prst="rect">
            <a:avLst/>
          </a:prstGeom>
        </p:spPr>
        <p:txBody>
          <a:bodyPr/>
          <a:lstStyle/>
          <a:p>
            <a:pPr/>
            <a:r>
              <a:t>📽💰   🔫</a:t>
            </a:r>
          </a:p>
        </p:txBody>
      </p:sp>
      <p:sp>
        <p:nvSpPr>
          <p:cNvPr id="236" name="Shape 2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recreating the weapon: ALGORITHM 1A</a:t>
            </a:r>
          </a:p>
        </p:txBody>
      </p:sp>
      <p:sp>
        <p:nvSpPr>
          <p:cNvPr id="237" name="Shape 2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3379" indent="-373379" defTabSz="490727">
              <a:spcBef>
                <a:spcPts val="2300"/>
              </a:spcBef>
              <a:defRPr i="1" sz="2856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>
                <a:latin typeface="Avenir Next Medium"/>
                <a:ea typeface="Avenir Next Medium"/>
                <a:cs typeface="Avenir Next Medium"/>
                <a:sym typeface="Avenir Next Medium"/>
              </a:rPr>
              <a:t>Score(aux, r’)</a:t>
            </a:r>
            <a:endParaRPr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lvl="1" marL="746759" indent="-373379" defTabSz="490727">
              <a:spcBef>
                <a:spcPts val="2300"/>
              </a:spcBef>
              <a:defRPr sz="2856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>
                <a:latin typeface="Avenir Next Medium"/>
                <a:ea typeface="Avenir Next Medium"/>
                <a:cs typeface="Avenir Next Medium"/>
                <a:sym typeface="Avenir Next Medium"/>
              </a:rPr>
              <a:t>The min </a:t>
            </a:r>
            <a:r>
              <a:t>sim() </a:t>
            </a:r>
            <a:r>
              <a:rPr>
                <a:latin typeface="Avenir Next Medium"/>
                <a:ea typeface="Avenir Next Medium"/>
                <a:cs typeface="Avenir Next Medium"/>
                <a:sym typeface="Avenir Next Medium"/>
              </a:rPr>
              <a:t>across comparable columns</a:t>
            </a:r>
            <a:endParaRPr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lvl="1" marL="746759" indent="-373379" defTabSz="490727">
              <a:spcBef>
                <a:spcPts val="2300"/>
              </a:spcBef>
              <a:defRPr sz="2856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>
                <a:latin typeface="Avenir Next Medium"/>
                <a:ea typeface="Avenir Next Medium"/>
                <a:cs typeface="Avenir Next Medium"/>
                <a:sym typeface="Avenir Next Medium"/>
              </a:rPr>
              <a:t>So, the least similar attribute counts</a:t>
            </a:r>
            <a:endParaRPr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marL="373379" indent="-373379" defTabSz="490727">
              <a:spcBef>
                <a:spcPts val="2300"/>
              </a:spcBef>
              <a:defRPr sz="2856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>
                <a:latin typeface="Avenir Next Medium"/>
                <a:ea typeface="Avenir Next Medium"/>
                <a:cs typeface="Avenir Next Medium"/>
                <a:sym typeface="Avenir Next Medium"/>
              </a:rPr>
              <a:t>Matching criteria</a:t>
            </a:r>
            <a:endParaRPr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lvl="1" marL="746759" indent="-373379" defTabSz="490727">
              <a:spcBef>
                <a:spcPts val="2300"/>
              </a:spcBef>
              <a:defRPr sz="2856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>
                <a:latin typeface="Avenir Next Medium"/>
                <a:ea typeface="Avenir Next Medium"/>
                <a:cs typeface="Avenir Next Medium"/>
                <a:sym typeface="Avenir Next Medium"/>
              </a:rPr>
              <a:t>Any score in </a:t>
            </a:r>
            <a:r>
              <a:rPr i="1">
                <a:latin typeface="Avenir Next Medium"/>
                <a:ea typeface="Avenir Next Medium"/>
                <a:cs typeface="Avenir Next Medium"/>
                <a:sym typeface="Avenir Next Medium"/>
              </a:rPr>
              <a:t>S &gt; </a:t>
            </a:r>
            <a:r>
              <a:rPr i="1">
                <a:latin typeface="Menlo"/>
                <a:ea typeface="Menlo"/>
                <a:cs typeface="Menlo"/>
                <a:sym typeface="Menlo"/>
              </a:rPr>
              <a:t>α</a:t>
            </a:r>
            <a:r>
              <a:rPr>
                <a:latin typeface="Avenir Next Medium"/>
                <a:ea typeface="Avenir Next Medium"/>
                <a:cs typeface="Avenir Next Medium"/>
                <a:sym typeface="Avenir Next Medium"/>
              </a:rPr>
              <a:t>?</a:t>
            </a:r>
            <a:endParaRPr>
              <a:latin typeface="Avenir Next"/>
              <a:ea typeface="Avenir Next"/>
              <a:cs typeface="Avenir Next"/>
              <a:sym typeface="Avenir Next"/>
            </a:endParaRPr>
          </a:p>
          <a:p>
            <a:pPr marL="373379" indent="-373379" defTabSz="490727">
              <a:spcBef>
                <a:spcPts val="2300"/>
              </a:spcBef>
              <a:defRPr sz="2856"/>
            </a:pPr>
            <a:r>
              <a:t>Output</a:t>
            </a:r>
          </a:p>
          <a:p>
            <a:pPr lvl="1" marL="746759" indent="-373379" defTabSz="490727">
              <a:spcBef>
                <a:spcPts val="2300"/>
              </a:spcBef>
              <a:defRPr sz="2856"/>
            </a:pPr>
            <a:r>
              <a:t>All </a:t>
            </a:r>
            <a:r>
              <a:rPr i="1"/>
              <a:t>r’</a:t>
            </a:r>
            <a:r>
              <a:t> with scores &gt; </a:t>
            </a:r>
            <a:r>
              <a:rPr i="1">
                <a:latin typeface="Menlo"/>
                <a:ea typeface="Menlo"/>
                <a:cs typeface="Menlo"/>
                <a:sym typeface="Menlo"/>
              </a:rPr>
              <a:t>α</a:t>
            </a:r>
            <a:endParaRPr i="1">
              <a:latin typeface="Menlo"/>
              <a:ea typeface="Menlo"/>
              <a:cs typeface="Menlo"/>
              <a:sym typeface="Menlo"/>
            </a:endParaRPr>
          </a:p>
          <a:p>
            <a:pPr lvl="1" marL="746759" indent="-373379" defTabSz="490727">
              <a:spcBef>
                <a:spcPts val="2300"/>
              </a:spcBef>
              <a:defRPr sz="2856"/>
            </a:pPr>
            <a:r>
              <a:rPr>
                <a:latin typeface="Menlo"/>
                <a:ea typeface="Menlo"/>
                <a:cs typeface="Menlo"/>
                <a:sym typeface="Menlo"/>
              </a:rPr>
              <a:t>p.d.f = U()</a:t>
            </a:r>
          </a:p>
        </p:txBody>
      </p:sp>
      <p:sp>
        <p:nvSpPr>
          <p:cNvPr id="238" name="Shape 238"/>
          <p:cNvSpPr/>
          <p:nvPr/>
        </p:nvSpPr>
        <p:spPr>
          <a:xfrm>
            <a:off x="444500" y="63500"/>
            <a:ext cx="1117600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255" sz="51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📽💰   🔫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body" idx="13"/>
          </p:nvPr>
        </p:nvSpPr>
        <p:spPr>
          <a:xfrm>
            <a:off x="406400" y="406399"/>
            <a:ext cx="11176000" cy="508001"/>
          </a:xfrm>
          <a:prstGeom prst="rect">
            <a:avLst/>
          </a:prstGeom>
        </p:spPr>
        <p:txBody>
          <a:bodyPr/>
          <a:lstStyle/>
          <a:p>
            <a:pPr/>
            <a:r>
              <a:t>📽💰   🔫</a:t>
            </a:r>
          </a:p>
        </p:txBody>
      </p:sp>
      <p:sp>
        <p:nvSpPr>
          <p:cNvPr id="241" name="Shape 2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recreating the weapon: ALGORITHM 1B</a:t>
            </a:r>
          </a:p>
        </p:txBody>
      </p:sp>
      <p:sp>
        <p:nvSpPr>
          <p:cNvPr id="242" name="Shape 242"/>
          <p:cNvSpPr/>
          <p:nvPr>
            <p:ph type="body" idx="1"/>
          </p:nvPr>
        </p:nvSpPr>
        <p:spPr>
          <a:xfrm>
            <a:off x="406400" y="2554618"/>
            <a:ext cx="12192000" cy="6984537"/>
          </a:xfrm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2200"/>
              </a:spcBef>
              <a:defRPr i="1" sz="2720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>
                <a:latin typeface="Avenir Next Medium"/>
                <a:ea typeface="Avenir Next Medium"/>
                <a:cs typeface="Avenir Next Medium"/>
                <a:sym typeface="Avenir Next Medium"/>
              </a:rPr>
              <a:t>Score(aux, r’)</a:t>
            </a:r>
            <a:endParaRPr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lvl="1" marL="711200" indent="-355600" defTabSz="467359">
              <a:spcBef>
                <a:spcPts val="2200"/>
              </a:spcBef>
              <a:defRPr sz="2720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>
                <a:latin typeface="Avenir Next Medium"/>
                <a:ea typeface="Avenir Next Medium"/>
                <a:cs typeface="Avenir Next Medium"/>
                <a:sym typeface="Avenir Next Medium"/>
              </a:rPr>
              <a:t>Weighted sum across non-null aux columns of </a:t>
            </a: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sim()</a:t>
            </a:r>
            <a:endParaRPr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lvl="1" marL="711200" indent="-355600" defTabSz="467359">
              <a:spcBef>
                <a:spcPts val="2200"/>
              </a:spcBef>
              <a:defRPr sz="2720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>
                <a:latin typeface="Avenir Next Medium"/>
                <a:ea typeface="Avenir Next Medium"/>
                <a:cs typeface="Avenir Next Medium"/>
                <a:sym typeface="Avenir Next Medium"/>
              </a:rPr>
              <a:t>Weights are inverse of log of count of non-null column entries in </a:t>
            </a:r>
            <a:r>
              <a:rPr i="1">
                <a:latin typeface="Avenir Next Medium"/>
                <a:ea typeface="Avenir Next Medium"/>
                <a:cs typeface="Avenir Next Medium"/>
                <a:sym typeface="Avenir Next Medium"/>
              </a:rPr>
              <a:t>DB</a:t>
            </a:r>
            <a:endParaRPr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marL="355600" indent="-355600" defTabSz="467359">
              <a:spcBef>
                <a:spcPts val="2200"/>
              </a:spcBef>
              <a:defRPr sz="2720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>
                <a:latin typeface="Avenir Next Medium"/>
                <a:ea typeface="Avenir Next Medium"/>
                <a:cs typeface="Avenir Next Medium"/>
                <a:sym typeface="Avenir Next Medium"/>
              </a:rPr>
              <a:t>Matching criteria</a:t>
            </a:r>
            <a:endParaRPr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lvl="1" marL="711200" indent="-355600" defTabSz="467359">
              <a:spcBef>
                <a:spcPts val="2200"/>
              </a:spcBef>
              <a:defRPr sz="2720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>
                <a:latin typeface="Avenir Next Medium"/>
                <a:ea typeface="Avenir Next Medium"/>
                <a:cs typeface="Avenir Next Medium"/>
                <a:sym typeface="Avenir Next Medium"/>
              </a:rPr>
              <a:t>Are top 2 scores in </a:t>
            </a:r>
            <a:r>
              <a:rPr i="1">
                <a:latin typeface="Avenir Next Medium"/>
                <a:ea typeface="Avenir Next Medium"/>
                <a:cs typeface="Avenir Next Medium"/>
                <a:sym typeface="Avenir Next Medium"/>
              </a:rPr>
              <a:t>S</a:t>
            </a:r>
            <a:r>
              <a:rPr>
                <a:latin typeface="Avenir Next Medium"/>
                <a:ea typeface="Avenir Next Medium"/>
                <a:cs typeface="Avenir Next Medium"/>
                <a:sym typeface="Avenir Next Medium"/>
              </a:rPr>
              <a:t> too close?  Then, no match</a:t>
            </a:r>
            <a:endParaRPr>
              <a:latin typeface="Avenir Next Medium"/>
              <a:ea typeface="Avenir Next Medium"/>
              <a:cs typeface="Avenir Next Medium"/>
              <a:sym typeface="Avenir Next Medium"/>
            </a:endParaRPr>
          </a:p>
          <a:p>
            <a:pPr lvl="1" marL="711200" indent="-355600" defTabSz="467359">
              <a:spcBef>
                <a:spcPts val="2200"/>
              </a:spcBef>
              <a:defRPr sz="2720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>
                <a:latin typeface="Avenir Next Medium"/>
                <a:ea typeface="Avenir Next Medium"/>
                <a:cs typeface="Avenir Next Medium"/>
                <a:sym typeface="Avenir Next Medium"/>
              </a:rPr>
              <a:t>Too close: </a:t>
            </a:r>
            <a:r>
              <a:rPr sz="3520">
                <a:latin typeface="Avenir Next Medium"/>
                <a:ea typeface="Avenir Next Medium"/>
                <a:cs typeface="Avenir Next Medium"/>
                <a:sym typeface="Avenir Next Medium"/>
              </a:rPr>
              <a:t>Δ/σ</a:t>
            </a:r>
            <a:r>
              <a:rPr baseline="-5999" sz="3520">
                <a:latin typeface="Avenir Next Medium"/>
                <a:ea typeface="Avenir Next Medium"/>
                <a:cs typeface="Avenir Next Medium"/>
                <a:sym typeface="Avenir Next Medium"/>
              </a:rPr>
              <a:t>S</a:t>
            </a:r>
            <a:r>
              <a:rPr sz="3520">
                <a:latin typeface="Avenir Next Medium"/>
                <a:ea typeface="Avenir Next Medium"/>
                <a:cs typeface="Avenir Next Medium"/>
                <a:sym typeface="Avenir Next Medium"/>
              </a:rPr>
              <a:t> &lt; φ</a:t>
            </a:r>
            <a:endParaRPr sz="3520">
              <a:latin typeface="Avenir Next"/>
              <a:ea typeface="Avenir Next"/>
              <a:cs typeface="Avenir Next"/>
              <a:sym typeface="Avenir Next"/>
            </a:endParaRPr>
          </a:p>
          <a:p>
            <a:pPr marL="355600" indent="-355600" defTabSz="467359">
              <a:spcBef>
                <a:spcPts val="2200"/>
              </a:spcBef>
              <a:defRPr sz="2720"/>
            </a:pPr>
            <a:r>
              <a:t>Output</a:t>
            </a:r>
          </a:p>
          <a:p>
            <a:pPr lvl="1" marL="711200" indent="-355600" defTabSz="467359">
              <a:spcBef>
                <a:spcPts val="2200"/>
              </a:spcBef>
              <a:defRPr sz="2720"/>
            </a:pPr>
            <a:r>
              <a:t>Top scoring record</a:t>
            </a:r>
            <a:endParaRPr i="1">
              <a:latin typeface="Menlo"/>
              <a:ea typeface="Menlo"/>
              <a:cs typeface="Menlo"/>
              <a:sym typeface="Menlo"/>
            </a:endParaRPr>
          </a:p>
          <a:p>
            <a:pPr lvl="1" marL="711200" indent="-355600" defTabSz="467359">
              <a:spcBef>
                <a:spcPts val="2200"/>
              </a:spcBef>
              <a:defRPr sz="2720"/>
            </a:pPr>
            <a:r>
              <a:rPr>
                <a:latin typeface="Menlo"/>
                <a:ea typeface="Menlo"/>
                <a:cs typeface="Menlo"/>
                <a:sym typeface="Menlo"/>
              </a:rPr>
              <a:t>p.d.f = </a:t>
            </a:r>
            <a:r>
              <a:rPr i="1" sz="3520">
                <a:latin typeface="Menlo"/>
                <a:ea typeface="Menlo"/>
                <a:cs typeface="Menlo"/>
                <a:sym typeface="Menlo"/>
              </a:rPr>
              <a:t>c ∙ e </a:t>
            </a:r>
            <a:r>
              <a:rPr baseline="31999" i="1" sz="3520">
                <a:latin typeface="Menlo"/>
                <a:ea typeface="Menlo"/>
                <a:cs typeface="Menlo"/>
                <a:sym typeface="Menlo"/>
              </a:rPr>
              <a:t>Score(aux, r’)/</a:t>
            </a:r>
            <a:r>
              <a:rPr baseline="31999" sz="3520"/>
              <a:t>σ</a:t>
            </a:r>
            <a:r>
              <a:rPr baseline="-5999" sz="3520"/>
              <a:t>S</a:t>
            </a:r>
          </a:p>
        </p:txBody>
      </p:sp>
      <p:sp>
        <p:nvSpPr>
          <p:cNvPr id="243" name="Shape 243"/>
          <p:cNvSpPr/>
          <p:nvPr/>
        </p:nvSpPr>
        <p:spPr>
          <a:xfrm>
            <a:off x="444500" y="63500"/>
            <a:ext cx="1117600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255" sz="51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📽💰   🔫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 WHODUNNIT in 7 Parts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27379" indent="-627379" defTabSz="554990">
              <a:spcBef>
                <a:spcPts val="2600"/>
              </a:spcBef>
              <a:buClrTx/>
              <a:buSzPct val="100000"/>
              <a:buFontTx/>
              <a:buAutoNum type="arabicPeriod" startAt="1"/>
              <a:defRPr sz="3230"/>
            </a:pPr>
            <a:r>
              <a:t>The Victim</a:t>
            </a:r>
          </a:p>
          <a:p>
            <a:pPr marL="627379" indent="-627379" defTabSz="554990">
              <a:spcBef>
                <a:spcPts val="2600"/>
              </a:spcBef>
              <a:buClrTx/>
              <a:buSzPct val="100000"/>
              <a:buFontTx/>
              <a:buAutoNum type="arabicPeriod" startAt="1"/>
              <a:defRPr sz="3230"/>
            </a:pPr>
            <a:r>
              <a:t>The Crime</a:t>
            </a:r>
          </a:p>
          <a:p>
            <a:pPr marL="627379" indent="-627379" defTabSz="554990">
              <a:spcBef>
                <a:spcPts val="2600"/>
              </a:spcBef>
              <a:buClrTx/>
              <a:buSzPct val="100000"/>
              <a:buFontTx/>
              <a:buAutoNum type="arabicPeriod" startAt="1"/>
              <a:defRPr sz="3230"/>
            </a:pPr>
            <a:r>
              <a:t>The Criminals</a:t>
            </a:r>
          </a:p>
          <a:p>
            <a:pPr marL="627379" indent="-627379" defTabSz="554990">
              <a:spcBef>
                <a:spcPts val="2600"/>
              </a:spcBef>
              <a:buClrTx/>
              <a:buSzPct val="100000"/>
              <a:buFontTx/>
              <a:buAutoNum type="arabicPeriod" startAt="1"/>
              <a:defRPr sz="3230"/>
            </a:pPr>
            <a:r>
              <a:t>The Weapon</a:t>
            </a:r>
          </a:p>
          <a:p>
            <a:pPr marL="627379" indent="-627379" defTabSz="554990">
              <a:spcBef>
                <a:spcPts val="2600"/>
              </a:spcBef>
              <a:buClrTx/>
              <a:buSzPct val="100000"/>
              <a:buFontTx/>
              <a:buAutoNum type="arabicPeriod" startAt="1"/>
              <a:defRPr sz="3230"/>
            </a:pPr>
            <a:r>
              <a:t>Crime Scene Reconstruction</a:t>
            </a:r>
          </a:p>
          <a:p>
            <a:pPr marL="627379" indent="-627379" defTabSz="554990">
              <a:spcBef>
                <a:spcPts val="2600"/>
              </a:spcBef>
              <a:buClrTx/>
              <a:buSzPct val="100000"/>
              <a:buFontTx/>
              <a:buAutoNum type="arabicPeriod" startAt="1"/>
              <a:defRPr sz="3230"/>
            </a:pPr>
            <a:r>
              <a:t>The Case</a:t>
            </a:r>
          </a:p>
          <a:p>
            <a:pPr marL="627379" indent="-627379" defTabSz="554990">
              <a:spcBef>
                <a:spcPts val="2600"/>
              </a:spcBef>
              <a:buClrTx/>
              <a:buSzPct val="100000"/>
              <a:buFontTx/>
              <a:buAutoNum type="arabicPeriod" startAt="1"/>
              <a:defRPr sz="3230"/>
            </a:pPr>
            <a:r>
              <a:t>The Evidence Locker</a:t>
            </a:r>
          </a:p>
        </p:txBody>
      </p:sp>
      <p:sp>
        <p:nvSpPr>
          <p:cNvPr id="172" name="Shape 172"/>
          <p:cNvSpPr/>
          <p:nvPr/>
        </p:nvSpPr>
        <p:spPr>
          <a:xfrm>
            <a:off x="444500" y="63500"/>
            <a:ext cx="1117600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255" sz="51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📽💰   🔫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body" idx="13"/>
          </p:nvPr>
        </p:nvSpPr>
        <p:spPr>
          <a:xfrm>
            <a:off x="406400" y="406399"/>
            <a:ext cx="11176000" cy="508001"/>
          </a:xfrm>
          <a:prstGeom prst="rect">
            <a:avLst/>
          </a:prstGeom>
        </p:spPr>
        <p:txBody>
          <a:bodyPr/>
          <a:lstStyle/>
          <a:p>
            <a:pPr/>
            <a:r>
              <a:t>📽💰   🔫</a:t>
            </a:r>
          </a:p>
        </p:txBody>
      </p:sp>
      <p:sp>
        <p:nvSpPr>
          <p:cNvPr id="246" name="Shape 2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Re-ENACTING the CRIME: Algorithm 1a</a:t>
            </a:r>
          </a:p>
        </p:txBody>
      </p:sp>
      <p:graphicFrame>
        <p:nvGraphicFramePr>
          <p:cNvPr id="247" name="Table 247"/>
          <p:cNvGraphicFramePr/>
          <p:nvPr/>
        </p:nvGraphicFramePr>
        <p:xfrm>
          <a:off x="935293" y="2702619"/>
          <a:ext cx="11176001" cy="54659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459640"/>
                <a:gridCol w="2459640"/>
                <a:gridCol w="3128360"/>
                <a:gridCol w="3128360"/>
              </a:tblGrid>
              <a:tr h="9109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3600">
                          <a:sym typeface="Avenir Next Demi Bold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A6AAA9"/>
                          </a:solidFill>
                          <a:sym typeface="Avenir Next Demi Bold"/>
                        </a:rPr>
                        <a:t>Candy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A6AAA9"/>
                          </a:solidFill>
                          <a:sym typeface="Avenir Next Demi Bold"/>
                        </a:rPr>
                        <a:t>Score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A6AAA9"/>
                          </a:solidFill>
                          <a:sym typeface="Avenir Next Demi Bold"/>
                        </a:rPr>
                        <a:t>Prob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109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2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9109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300"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4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109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5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109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6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5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109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300"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  <a:blipFill rotWithShape="1">
                      <a:blip r:embed="rId4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48" name="Shape 248"/>
          <p:cNvSpPr/>
          <p:nvPr/>
        </p:nvSpPr>
        <p:spPr>
          <a:xfrm>
            <a:off x="444500" y="63500"/>
            <a:ext cx="1117600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255" sz="51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📽💰   🔫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body" idx="13"/>
          </p:nvPr>
        </p:nvSpPr>
        <p:spPr>
          <a:xfrm>
            <a:off x="406400" y="406399"/>
            <a:ext cx="11176000" cy="508001"/>
          </a:xfrm>
          <a:prstGeom prst="rect">
            <a:avLst/>
          </a:prstGeom>
        </p:spPr>
        <p:txBody>
          <a:bodyPr/>
          <a:lstStyle/>
          <a:p>
            <a:pPr/>
            <a:r>
              <a:t>📽💰   🔫</a:t>
            </a:r>
          </a:p>
        </p:txBody>
      </p:sp>
      <p:sp>
        <p:nvSpPr>
          <p:cNvPr id="251" name="Shape 2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0624">
              <a:spcBef>
                <a:spcPts val="2000"/>
              </a:spcBef>
              <a:defRPr sz="4320"/>
            </a:lvl1pPr>
          </a:lstStyle>
          <a:p>
            <a:pPr/>
            <a:r>
              <a:t>Re-ENACTING the CRIME: Frankie’s Relaxed. HOW did We MISS him?</a:t>
            </a:r>
          </a:p>
        </p:txBody>
      </p:sp>
      <p:graphicFrame>
        <p:nvGraphicFramePr>
          <p:cNvPr id="252" name="Table 252"/>
          <p:cNvGraphicFramePr/>
          <p:nvPr/>
        </p:nvGraphicFramePr>
        <p:xfrm>
          <a:off x="3807503" y="2332632"/>
          <a:ext cx="4373795" cy="204734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4373794"/>
              </a:tblGrid>
              <a:tr h="20473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blipFill rotWithShape="1">
                      <a:blip r:embed="rId2"/>
                      <a:srcRect l="0" t="0" r="0" b="0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253" name="Shape 253"/>
          <p:cNvSpPr/>
          <p:nvPr>
            <p:ph type="body" idx="1"/>
          </p:nvPr>
        </p:nvSpPr>
        <p:spPr>
          <a:xfrm>
            <a:off x="406400" y="4689078"/>
            <a:ext cx="12192000" cy="4883746"/>
          </a:xfrm>
          <a:prstGeom prst="rect">
            <a:avLst/>
          </a:prstGeom>
        </p:spPr>
        <p:txBody>
          <a:bodyPr/>
          <a:lstStyle/>
          <a:p>
            <a:pPr marL="431165" indent="-431165" defTabSz="566674">
              <a:spcBef>
                <a:spcPts val="2700"/>
              </a:spcBef>
              <a:defRPr sz="3298"/>
            </a:pPr>
            <a:r>
              <a:t>The </a:t>
            </a:r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sim()</a:t>
            </a:r>
            <a:r>
              <a:t> function is too precise</a:t>
            </a:r>
          </a:p>
          <a:p>
            <a:pPr lvl="1" marL="862330" indent="-431165" defTabSz="566674">
              <a:spcBef>
                <a:spcPts val="2700"/>
              </a:spcBef>
              <a:defRPr sz="3298"/>
            </a:pPr>
            <a:r>
              <a:t>He was born in early 1818</a:t>
            </a:r>
          </a:p>
          <a:p>
            <a:pPr lvl="1" marL="862330" indent="-431165" defTabSz="566674">
              <a:spcBef>
                <a:spcPts val="2700"/>
              </a:spcBef>
              <a:defRPr sz="3298"/>
            </a:pPr>
            <a:r>
              <a:t>So, he's made 199 trips around the sun</a:t>
            </a:r>
          </a:p>
          <a:p>
            <a:pPr lvl="1" marL="862330" indent="-431165" defTabSz="566674">
              <a:spcBef>
                <a:spcPts val="2700"/>
              </a:spcBef>
              <a:defRPr sz="3298"/>
            </a:pPr>
            <a:r>
              <a:t>But it’s not yet 2017 (= 1818 + 199), so we say he’s 198 yo</a:t>
            </a:r>
          </a:p>
          <a:p>
            <a:pPr marL="431165" indent="-431165" defTabSz="566674">
              <a:spcBef>
                <a:spcPts val="2700"/>
              </a:spcBef>
              <a:defRPr sz="3298"/>
            </a:pPr>
            <a:r>
              <a:t>Remember: Algorithm 1A scores on worst match</a:t>
            </a:r>
          </a:p>
        </p:txBody>
      </p:sp>
      <p:sp>
        <p:nvSpPr>
          <p:cNvPr id="254" name="Shape 254"/>
          <p:cNvSpPr/>
          <p:nvPr/>
        </p:nvSpPr>
        <p:spPr>
          <a:xfrm>
            <a:off x="444500" y="63500"/>
            <a:ext cx="1117600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255" sz="51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📽💰   🔫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body" idx="13"/>
          </p:nvPr>
        </p:nvSpPr>
        <p:spPr>
          <a:xfrm>
            <a:off x="406400" y="406399"/>
            <a:ext cx="11176000" cy="508001"/>
          </a:xfrm>
          <a:prstGeom prst="rect">
            <a:avLst/>
          </a:prstGeom>
        </p:spPr>
        <p:txBody>
          <a:bodyPr/>
          <a:lstStyle/>
          <a:p>
            <a:pPr/>
            <a:r>
              <a:t>📽💰   🔫</a:t>
            </a:r>
          </a:p>
        </p:txBody>
      </p:sp>
      <p:sp>
        <p:nvSpPr>
          <p:cNvPr id="257" name="Shape 2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Re-ENACTING the CRIME: Brak &amp; SISTO?</a:t>
            </a:r>
          </a:p>
        </p:txBody>
      </p:sp>
      <p:sp>
        <p:nvSpPr>
          <p:cNvPr id="258" name="Shape 258"/>
          <p:cNvSpPr/>
          <p:nvPr>
            <p:ph type="body" idx="1"/>
          </p:nvPr>
        </p:nvSpPr>
        <p:spPr>
          <a:xfrm>
            <a:off x="469900" y="2695178"/>
            <a:ext cx="12192000" cy="69802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</a:p>
          <a:p>
            <a:pPr>
              <a:lnSpc>
                <a:spcPct val="120000"/>
              </a:lnSpc>
            </a:pPr>
            <a:r>
              <a:t>Brak actually   likes </a:t>
            </a:r>
          </a:p>
          <a:p>
            <a:pPr>
              <a:lnSpc>
                <a:spcPct val="120000"/>
              </a:lnSpc>
            </a:pPr>
          </a:p>
          <a:p>
            <a:pPr>
              <a:lnSpc>
                <a:spcPct val="120000"/>
              </a:lnSpc>
            </a:pPr>
            <a:r>
              <a:t>Sis                  is all about the </a:t>
            </a:r>
          </a:p>
          <a:p>
            <a:pPr>
              <a:lnSpc>
                <a:spcPct val="120000"/>
              </a:lnSpc>
            </a:pPr>
          </a:p>
          <a:p>
            <a:pPr>
              <a:lnSpc>
                <a:spcPct val="120000"/>
              </a:lnSpc>
            </a:pPr>
            <a:r>
              <a:t>They’re fraternal twins and live together, so min over the comparable </a:t>
            </a:r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sim()</a:t>
            </a:r>
            <a:r>
              <a:t>’s is 1 for both =&gt; each is equally likely</a:t>
            </a:r>
          </a:p>
        </p:txBody>
      </p:sp>
      <p:sp>
        <p:nvSpPr>
          <p:cNvPr id="259" name="Shape 259"/>
          <p:cNvSpPr/>
          <p:nvPr/>
        </p:nvSpPr>
        <p:spPr>
          <a:xfrm>
            <a:off x="444500" y="63500"/>
            <a:ext cx="1117600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255" sz="51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📽💰   🔫</a:t>
            </a:r>
          </a:p>
        </p:txBody>
      </p:sp>
      <p:graphicFrame>
        <p:nvGraphicFramePr>
          <p:cNvPr id="260" name="Table 260"/>
          <p:cNvGraphicFramePr/>
          <p:nvPr/>
        </p:nvGraphicFramePr>
        <p:xfrm>
          <a:off x="-186267" y="2971057"/>
          <a:ext cx="4751653" cy="21580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4751652"/>
              </a:tblGrid>
              <a:tr h="21580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 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blipFill rotWithShape="1">
                      <a:blip r:embed="rId2"/>
                      <a:srcRect l="0" t="0" r="0" b="0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graphicFrame>
        <p:nvGraphicFramePr>
          <p:cNvPr id="261" name="Table 261"/>
          <p:cNvGraphicFramePr/>
          <p:nvPr/>
        </p:nvGraphicFramePr>
        <p:xfrm>
          <a:off x="197610" y="5312601"/>
          <a:ext cx="3746832" cy="21580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746830"/>
              </a:tblGrid>
              <a:tr h="21580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blipFill rotWithShape="1">
                      <a:blip r:embed="rId3"/>
                      <a:srcRect l="0" t="0" r="0" b="0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pic>
        <p:nvPicPr>
          <p:cNvPr id="262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72034" y="3321880"/>
            <a:ext cx="2647932" cy="1456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36542" y="5530556"/>
            <a:ext cx="2191613" cy="14563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body" idx="13"/>
          </p:nvPr>
        </p:nvSpPr>
        <p:spPr>
          <a:xfrm>
            <a:off x="406400" y="406399"/>
            <a:ext cx="11176000" cy="508001"/>
          </a:xfrm>
          <a:prstGeom prst="rect">
            <a:avLst/>
          </a:prstGeom>
        </p:spPr>
        <p:txBody>
          <a:bodyPr/>
          <a:lstStyle/>
          <a:p>
            <a:pPr/>
            <a:r>
              <a:t>📽💰   🔫</a:t>
            </a:r>
          </a:p>
        </p:txBody>
      </p:sp>
      <p:sp>
        <p:nvSpPr>
          <p:cNvPr id="266" name="Shape 2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Re-ENACTING the CRIME: Algorithm 1b</a:t>
            </a:r>
          </a:p>
        </p:txBody>
      </p:sp>
      <p:sp>
        <p:nvSpPr>
          <p:cNvPr id="267" name="Shape 267"/>
          <p:cNvSpPr/>
          <p:nvPr/>
        </p:nvSpPr>
        <p:spPr>
          <a:xfrm>
            <a:off x="444500" y="63500"/>
            <a:ext cx="1117600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255" sz="51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📽💰   🔫</a:t>
            </a:r>
          </a:p>
        </p:txBody>
      </p:sp>
      <p:graphicFrame>
        <p:nvGraphicFramePr>
          <p:cNvPr id="268" name="Table 268"/>
          <p:cNvGraphicFramePr/>
          <p:nvPr/>
        </p:nvGraphicFramePr>
        <p:xfrm>
          <a:off x="1360950" y="2781300"/>
          <a:ext cx="9343100" cy="632272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114366"/>
                <a:gridCol w="3114366"/>
                <a:gridCol w="3114366"/>
              </a:tblGrid>
              <a:tr h="15806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3600">
                          <a:sym typeface="Avenir Next Demi Bold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A6AAA9"/>
                          </a:solidFill>
                          <a:sym typeface="Avenir Next Demi Bold"/>
                        </a:rPr>
                        <a:t>Favorite Candy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A6AAA9"/>
                          </a:solidFill>
                          <a:sym typeface="Avenir Next Demi Bold"/>
                        </a:rPr>
                        <a:t>Score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5806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2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0.91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5806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4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5806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  <a:blipFill rotWithShape="1">
                      <a:blip r:embed="rId5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body" idx="13"/>
          </p:nvPr>
        </p:nvSpPr>
        <p:spPr>
          <a:xfrm>
            <a:off x="406400" y="406399"/>
            <a:ext cx="11176000" cy="508001"/>
          </a:xfrm>
          <a:prstGeom prst="rect">
            <a:avLst/>
          </a:prstGeom>
        </p:spPr>
        <p:txBody>
          <a:bodyPr/>
          <a:lstStyle/>
          <a:p>
            <a:pPr/>
            <a:r>
              <a:t>📽💰   🔫</a:t>
            </a:r>
          </a:p>
        </p:txBody>
      </p:sp>
      <p:sp>
        <p:nvSpPr>
          <p:cNvPr id="271" name="Shape 2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Re-ENACTING the CRIME: again with Brak &amp; SISTO?</a:t>
            </a:r>
          </a:p>
        </p:txBody>
      </p:sp>
      <p:sp>
        <p:nvSpPr>
          <p:cNvPr id="272" name="Shape 272"/>
          <p:cNvSpPr/>
          <p:nvPr>
            <p:ph type="body" idx="1"/>
          </p:nvPr>
        </p:nvSpPr>
        <p:spPr>
          <a:xfrm>
            <a:off x="469900" y="2695178"/>
            <a:ext cx="12192000" cy="69802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</a:p>
          <a:p>
            <a:pPr>
              <a:lnSpc>
                <a:spcPct val="120000"/>
              </a:lnSpc>
            </a:pPr>
            <a:r>
              <a:t>Brak actually       &amp;</a:t>
            </a:r>
          </a:p>
          <a:p>
            <a:pPr>
              <a:lnSpc>
                <a:spcPct val="120000"/>
              </a:lnSpc>
            </a:pPr>
          </a:p>
          <a:p>
            <a:pPr>
              <a:lnSpc>
                <a:spcPct val="120000"/>
              </a:lnSpc>
            </a:pPr>
            <a:r>
              <a:t>Have 2 matching attributes each</a:t>
            </a:r>
          </a:p>
          <a:p>
            <a:pPr>
              <a:lnSpc>
                <a:spcPct val="120000"/>
              </a:lnSpc>
            </a:pPr>
            <a:r>
              <a:t>Their top 2 are equal, so </a:t>
            </a:r>
            <a:r>
              <a:rPr i="1" sz="4400">
                <a:latin typeface="Avenir Next Demi Bold"/>
                <a:ea typeface="Avenir Next Demi Bold"/>
                <a:cs typeface="Avenir Next Demi Bold"/>
                <a:sym typeface="Avenir Next Demi Bold"/>
              </a:rPr>
              <a:t>Δ</a:t>
            </a:r>
            <a:r>
              <a:rPr sz="4400"/>
              <a:t> </a:t>
            </a:r>
            <a:r>
              <a:t>is 0 &lt; </a:t>
            </a:r>
            <a:r>
              <a:rPr i="1" sz="4400">
                <a:latin typeface="Avenir Next Demi Bold"/>
                <a:ea typeface="Avenir Next Demi Bold"/>
                <a:cs typeface="Avenir Next Demi Bold"/>
                <a:sym typeface="Avenir Next Demi Bold"/>
              </a:rPr>
              <a:t>φ</a:t>
            </a:r>
          </a:p>
          <a:p>
            <a:pPr>
              <a:lnSpc>
                <a:spcPct val="120000"/>
              </a:lnSpc>
            </a:pPr>
            <a:r>
              <a:t>No match</a:t>
            </a:r>
          </a:p>
        </p:txBody>
      </p:sp>
      <p:sp>
        <p:nvSpPr>
          <p:cNvPr id="273" name="Shape 273"/>
          <p:cNvSpPr/>
          <p:nvPr/>
        </p:nvSpPr>
        <p:spPr>
          <a:xfrm>
            <a:off x="444500" y="63500"/>
            <a:ext cx="1117600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255" sz="51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📽💰   🔫</a:t>
            </a:r>
          </a:p>
        </p:txBody>
      </p:sp>
      <p:graphicFrame>
        <p:nvGraphicFramePr>
          <p:cNvPr id="274" name="Table 274"/>
          <p:cNvGraphicFramePr/>
          <p:nvPr/>
        </p:nvGraphicFramePr>
        <p:xfrm>
          <a:off x="-186267" y="2971057"/>
          <a:ext cx="4751653" cy="21580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4751652"/>
              </a:tblGrid>
              <a:tr h="21580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 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blipFill rotWithShape="1">
                      <a:blip r:embed="rId2"/>
                      <a:srcRect l="0" t="0" r="0" b="0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graphicFrame>
        <p:nvGraphicFramePr>
          <p:cNvPr id="275" name="Table 275"/>
          <p:cNvGraphicFramePr/>
          <p:nvPr/>
        </p:nvGraphicFramePr>
        <p:xfrm>
          <a:off x="4972810" y="2971057"/>
          <a:ext cx="3746832" cy="21580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746830"/>
              </a:tblGrid>
              <a:tr h="21580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3600"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  <a:lnB w="12700">
                      <a:miter lim="400000"/>
                    </a:lnB>
                    <a:blipFill rotWithShape="1">
                      <a:blip r:embed="rId3"/>
                      <a:srcRect l="0" t="0" r="0" b="0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body" idx="13"/>
          </p:nvPr>
        </p:nvSpPr>
        <p:spPr>
          <a:xfrm>
            <a:off x="406400" y="406399"/>
            <a:ext cx="11176000" cy="508001"/>
          </a:xfrm>
          <a:prstGeom prst="rect">
            <a:avLst/>
          </a:prstGeom>
        </p:spPr>
        <p:txBody>
          <a:bodyPr/>
          <a:lstStyle/>
          <a:p>
            <a:pPr/>
            <a:r>
              <a:t>📽💰   🔫</a:t>
            </a:r>
          </a:p>
        </p:txBody>
      </p:sp>
      <p:sp>
        <p:nvSpPr>
          <p:cNvPr id="278" name="Shape 2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Re-ENACTING the CRIME: What’s      and     ?</a:t>
            </a:r>
          </a:p>
        </p:txBody>
      </p:sp>
      <p:sp>
        <p:nvSpPr>
          <p:cNvPr id="279" name="Shape 279"/>
          <p:cNvSpPr/>
          <p:nvPr>
            <p:ph type="body" idx="1"/>
          </p:nvPr>
        </p:nvSpPr>
        <p:spPr>
          <a:xfrm>
            <a:off x="469900" y="2695178"/>
            <a:ext cx="12192000" cy="69802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For Algorithm 1A, choose </a:t>
            </a:r>
            <a:r>
              <a:rPr b="1" i="1" sz="4400">
                <a:latin typeface="Courier New"/>
                <a:ea typeface="Courier New"/>
                <a:cs typeface="Courier New"/>
                <a:sym typeface="Courier New"/>
              </a:rPr>
              <a:t>α = 1-ε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t> so that  de-anonymization is likely, within a given tolerance ε</a:t>
            </a:r>
          </a:p>
          <a:p>
            <a:pPr>
              <a:lnSpc>
                <a:spcPct val="120000"/>
              </a:lnSpc>
            </a:pPr>
            <a:r>
              <a:t>For Algorithm 1B, choose </a:t>
            </a:r>
            <a:r>
              <a:rPr i="1" sz="4400">
                <a:latin typeface="Avenir Next Demi Bold"/>
                <a:ea typeface="Avenir Next Demi Bold"/>
                <a:cs typeface="Avenir Next Demi Bold"/>
                <a:sym typeface="Avenir Next Demi Bold"/>
              </a:rPr>
              <a:t>φ </a:t>
            </a:r>
            <a:r>
              <a:t>to reject false positives within a multiple of </a:t>
            </a:r>
            <a:r>
              <a:rPr i="1" sz="4400">
                <a:latin typeface="Avenir Next Demi Bold"/>
                <a:ea typeface="Avenir Next Demi Bold"/>
                <a:cs typeface="Avenir Next Demi Bold"/>
                <a:sym typeface="Avenir Next Demi Bold"/>
              </a:rPr>
              <a:t>σ</a:t>
            </a:r>
            <a:r>
              <a:rPr baseline="-5999" i="1">
                <a:latin typeface="Avenir Next Demi Bold"/>
                <a:ea typeface="Avenir Next Demi Bold"/>
                <a:cs typeface="Avenir Next Demi Bold"/>
                <a:sym typeface="Avenir Next Demi Bold"/>
              </a:rPr>
              <a:t>s</a:t>
            </a:r>
          </a:p>
        </p:txBody>
      </p:sp>
      <p:sp>
        <p:nvSpPr>
          <p:cNvPr id="280" name="Shape 280"/>
          <p:cNvSpPr/>
          <p:nvPr/>
        </p:nvSpPr>
        <p:spPr>
          <a:xfrm>
            <a:off x="444500" y="63500"/>
            <a:ext cx="1117600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255" sz="51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📽💰   🔫</a:t>
            </a:r>
          </a:p>
        </p:txBody>
      </p:sp>
      <p:sp>
        <p:nvSpPr>
          <p:cNvPr id="281" name="Shape 281"/>
          <p:cNvSpPr/>
          <p:nvPr/>
        </p:nvSpPr>
        <p:spPr>
          <a:xfrm>
            <a:off x="6782730" y="1322189"/>
            <a:ext cx="57157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 sz="6000">
                <a:solidFill>
                  <a:srgbClr val="48A6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α</a:t>
            </a:r>
          </a:p>
        </p:txBody>
      </p:sp>
      <p:sp>
        <p:nvSpPr>
          <p:cNvPr id="282" name="Shape 282"/>
          <p:cNvSpPr/>
          <p:nvPr/>
        </p:nvSpPr>
        <p:spPr>
          <a:xfrm>
            <a:off x="8192431" y="1322189"/>
            <a:ext cx="57157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 sz="6000">
                <a:solidFill>
                  <a:srgbClr val="48A6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φ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Case is still open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body" idx="13"/>
          </p:nvPr>
        </p:nvSpPr>
        <p:spPr>
          <a:xfrm>
            <a:off x="406400" y="406399"/>
            <a:ext cx="11176000" cy="508001"/>
          </a:xfrm>
          <a:prstGeom prst="rect">
            <a:avLst/>
          </a:prstGeom>
        </p:spPr>
        <p:txBody>
          <a:bodyPr/>
          <a:lstStyle/>
          <a:p>
            <a:pPr/>
            <a:r>
              <a:t>📽💰   🔫</a:t>
            </a:r>
          </a:p>
        </p:txBody>
      </p:sp>
      <p:sp>
        <p:nvSpPr>
          <p:cNvPr id="287" name="Shape 2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Remaining work</a:t>
            </a:r>
          </a:p>
        </p:txBody>
      </p:sp>
      <p:sp>
        <p:nvSpPr>
          <p:cNvPr id="288" name="Shape 28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t>Complete measure of bits needed for de-identification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Use a real data set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t>Anonymize it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t>Extract &amp; synthesize aux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Use two real, related data sets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Use some of Khaled’s techniques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Contact </a:t>
            </a:r>
            <a:r>
              <a:rPr strike="sngStrike"/>
              <a:t>authors</a:t>
            </a:r>
            <a:r>
              <a:t> criminals re: methods, motives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Wrap my head around proofs</a:t>
            </a:r>
          </a:p>
        </p:txBody>
      </p:sp>
      <p:sp>
        <p:nvSpPr>
          <p:cNvPr id="289" name="Shape 289"/>
          <p:cNvSpPr/>
          <p:nvPr/>
        </p:nvSpPr>
        <p:spPr>
          <a:xfrm>
            <a:off x="444500" y="63500"/>
            <a:ext cx="1117600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255" sz="51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📽💰   🔫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EVIDENCE LOCKER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type="body" idx="13"/>
          </p:nvPr>
        </p:nvSpPr>
        <p:spPr>
          <a:xfrm>
            <a:off x="406400" y="406399"/>
            <a:ext cx="11176000" cy="508001"/>
          </a:xfrm>
          <a:prstGeom prst="rect">
            <a:avLst/>
          </a:prstGeom>
        </p:spPr>
        <p:txBody>
          <a:bodyPr/>
          <a:lstStyle/>
          <a:p>
            <a:pPr/>
            <a:r>
              <a:t>📽💰   🔫</a:t>
            </a:r>
          </a:p>
        </p:txBody>
      </p:sp>
      <p:sp>
        <p:nvSpPr>
          <p:cNvPr id="294" name="Shape 2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References</a:t>
            </a:r>
          </a:p>
        </p:txBody>
      </p:sp>
      <p:sp>
        <p:nvSpPr>
          <p:cNvPr id="295" name="Shape 2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2400"/>
              </a:spcBef>
              <a:buChar char="‣"/>
              <a:defRPr sz="2992"/>
            </a:pPr>
            <a:r>
              <a:t>Netflix Prize @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http://www.netflixprize.com</a:t>
            </a:r>
          </a:p>
          <a:p>
            <a:pPr marL="391159" indent="-391159" defTabSz="514095">
              <a:spcBef>
                <a:spcPts val="2400"/>
              </a:spcBef>
              <a:buChar char="‣"/>
              <a:defRPr sz="2992"/>
            </a:pPr>
            <a:r>
              <a:t>Arvind Narayanan and Vitaly Shmatikov. “Robust De-anonymization of Large Sparse Datasets” @ </a:t>
            </a: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http://ieeexplore.ieee.org/document/4531148/</a:t>
            </a:r>
          </a:p>
          <a:p>
            <a:pPr marL="391159" indent="-391159" defTabSz="514095">
              <a:spcBef>
                <a:spcPts val="2400"/>
              </a:spcBef>
              <a:buChar char="‣"/>
              <a:defRPr sz="2992"/>
            </a:pPr>
            <a:r>
              <a:t>Arvind Narayanan and Vitaly Shmatikov. “De-anonymizing Social Networks” @ </a:t>
            </a:r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https://www.cs.cornell.edu/~shmat/shmat_oak09.pdf</a:t>
            </a:r>
          </a:p>
          <a:p>
            <a:pPr marL="391159" indent="-391159" defTabSz="514095">
              <a:spcBef>
                <a:spcPts val="2400"/>
              </a:spcBef>
              <a:buChar char="‣"/>
              <a:defRPr sz="2992"/>
            </a:pPr>
            <a:r>
              <a:t>Khaled El Emam and Luk Arbuckle. </a:t>
            </a:r>
            <a:r>
              <a:rPr u="sng"/>
              <a:t>Anonymizing Health Data -Case Studies and Methods to Get You Started</a:t>
            </a:r>
            <a:r>
              <a:t> @ </a:t>
            </a:r>
            <a:r>
              <a:rPr u="sng">
                <a:solidFill>
                  <a:schemeClr val="accent1"/>
                </a:solidFill>
                <a:hlinkClick r:id="rId5" invalidUrl="" action="" tgtFrame="" tooltip="" history="1" highlightClick="0" endSnd="0"/>
              </a:rPr>
              <a:t>http://shop.oreilly.com/product/0636920029229.do</a:t>
            </a:r>
          </a:p>
        </p:txBody>
      </p:sp>
      <p:sp>
        <p:nvSpPr>
          <p:cNvPr id="296" name="Shape 296"/>
          <p:cNvSpPr/>
          <p:nvPr/>
        </p:nvSpPr>
        <p:spPr>
          <a:xfrm>
            <a:off x="444500" y="63500"/>
            <a:ext cx="1117600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255" sz="51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📽💰   🔫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Victim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Any tips?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body" idx="13"/>
          </p:nvPr>
        </p:nvSpPr>
        <p:spPr>
          <a:xfrm>
            <a:off x="444500" y="63500"/>
            <a:ext cx="11176000" cy="952501"/>
          </a:xfrm>
          <a:prstGeom prst="rect">
            <a:avLst/>
          </a:prstGeom>
        </p:spPr>
        <p:txBody>
          <a:bodyPr/>
          <a:lstStyle>
            <a:lvl1pPr>
              <a:defRPr spc="255" sz="5100"/>
            </a:lvl1pPr>
          </a:lstStyle>
          <a:p>
            <a:pPr/>
            <a:r>
              <a:t>📽💰   🔫</a:t>
            </a:r>
          </a:p>
        </p:txBody>
      </p:sp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Netflix Prize</a:t>
            </a:r>
          </a:p>
        </p:txBody>
      </p:sp>
      <p:sp>
        <p:nvSpPr>
          <p:cNvPr id="178" name="Shape 1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AKA, NFP</a:t>
            </a:r>
          </a:p>
          <a:p>
            <a:pPr/>
            <a:r>
              <a:t>Home Address: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http://www.netflixprize.com</a:t>
            </a:r>
          </a:p>
          <a:p>
            <a:pPr/>
            <a:r>
              <a:t>Rules: Beat Netflix’s in-house recommender to win $1M</a:t>
            </a:r>
          </a:p>
          <a:p>
            <a:pPr/>
            <a:r>
              <a:t>Projected Lifespan: 2 Oct 2006 - 2 Oct 2011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crime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body" idx="13"/>
          </p:nvPr>
        </p:nvSpPr>
        <p:spPr>
          <a:xfrm>
            <a:off x="406400" y="406399"/>
            <a:ext cx="11176000" cy="508001"/>
          </a:xfrm>
          <a:prstGeom prst="rect">
            <a:avLst/>
          </a:prstGeom>
        </p:spPr>
        <p:txBody>
          <a:bodyPr/>
          <a:lstStyle/>
          <a:p>
            <a:pPr/>
            <a:r>
              <a:t>📽💰   🔫</a:t>
            </a:r>
          </a:p>
        </p:txBody>
      </p:sp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MURDER: ENDING collaborative filtering…forever</a:t>
            </a:r>
          </a:p>
        </p:txBody>
      </p:sp>
      <p:sp>
        <p:nvSpPr>
          <p:cNvPr id="184" name="Shape 184"/>
          <p:cNvSpPr/>
          <p:nvPr>
            <p:ph type="body" sz="half" idx="1"/>
          </p:nvPr>
        </p:nvSpPr>
        <p:spPr>
          <a:xfrm>
            <a:off x="406400" y="2743200"/>
            <a:ext cx="12192000" cy="3824354"/>
          </a:xfrm>
          <a:prstGeom prst="rect">
            <a:avLst/>
          </a:prstGeom>
        </p:spPr>
        <p:txBody>
          <a:bodyPr/>
          <a:lstStyle/>
          <a:p>
            <a:pPr/>
            <a:r>
              <a:t>NFP Fatally wounded 5 Feb 2008</a:t>
            </a:r>
          </a:p>
          <a:p>
            <a:pPr/>
            <a:r>
              <a:t>Death from complications on 21 Sep 2009</a:t>
            </a:r>
          </a:p>
          <a:p>
            <a:pPr lvl="1"/>
            <a:r>
              <a:t>$1M awarded to BelKor’s Pragmatic Chaos</a:t>
            </a:r>
          </a:p>
          <a:p>
            <a:pPr/>
            <a:r>
              <a:t>For collaborative filtering, nothing was ever the same </a:t>
            </a:r>
          </a:p>
        </p:txBody>
      </p:sp>
      <p:sp>
        <p:nvSpPr>
          <p:cNvPr id="185" name="Shape 185"/>
          <p:cNvSpPr/>
          <p:nvPr/>
        </p:nvSpPr>
        <p:spPr>
          <a:xfrm>
            <a:off x="444500" y="63500"/>
            <a:ext cx="1117600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255" sz="51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📽💰   🔫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criminals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body" idx="13"/>
          </p:nvPr>
        </p:nvSpPr>
        <p:spPr>
          <a:xfrm>
            <a:off x="406400" y="406399"/>
            <a:ext cx="11176000" cy="508001"/>
          </a:xfrm>
          <a:prstGeom prst="rect">
            <a:avLst/>
          </a:prstGeom>
        </p:spPr>
        <p:txBody>
          <a:bodyPr/>
          <a:lstStyle/>
          <a:p>
            <a:pPr/>
            <a:r>
              <a:t>📽💰   🔫</a:t>
            </a:r>
          </a:p>
        </p:txBody>
      </p:sp>
      <p:sp>
        <p:nvSpPr>
          <p:cNvPr id="190" name="Shape 1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APB: PERP #1 - ARVIND NARAYANAN</a:t>
            </a:r>
          </a:p>
        </p:txBody>
      </p:sp>
      <p:sp>
        <p:nvSpPr>
          <p:cNvPr id="191" name="Shape 1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Known Hangouts</a:t>
            </a:r>
          </a:p>
          <a:p>
            <a:pPr lvl="1"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https://33bits.org</a:t>
            </a:r>
          </a:p>
          <a:p>
            <a:pPr lvl="1"/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Freedom to Tinker</a:t>
            </a:r>
          </a:p>
          <a:p>
            <a:pPr lvl="1"/>
            <a:r>
              <a:t>Princeton CS Department</a:t>
            </a:r>
          </a:p>
        </p:txBody>
      </p:sp>
      <p:pic>
        <p:nvPicPr>
          <p:cNvPr id="192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81602" y="1613892"/>
            <a:ext cx="4697291" cy="7045937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hape 193"/>
          <p:cNvSpPr/>
          <p:nvPr/>
        </p:nvSpPr>
        <p:spPr>
          <a:xfrm>
            <a:off x="444500" y="63500"/>
            <a:ext cx="1117600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255" sz="51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📽💰   🔫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body" idx="13"/>
          </p:nvPr>
        </p:nvSpPr>
        <p:spPr>
          <a:xfrm>
            <a:off x="406400" y="406399"/>
            <a:ext cx="11176000" cy="508001"/>
          </a:xfrm>
          <a:prstGeom prst="rect">
            <a:avLst/>
          </a:prstGeom>
        </p:spPr>
        <p:txBody>
          <a:bodyPr/>
          <a:lstStyle/>
          <a:p>
            <a:pPr/>
            <a:r>
              <a:t>📽💰   🔫</a:t>
            </a:r>
          </a:p>
        </p:txBody>
      </p:sp>
      <p:sp>
        <p:nvSpPr>
          <p:cNvPr id="196" name="Shape 1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APB: PERP #2 - Vitaly SHMATiKOV</a:t>
            </a:r>
          </a:p>
        </p:txBody>
      </p:sp>
      <p:sp>
        <p:nvSpPr>
          <p:cNvPr id="197" name="Shape 197"/>
          <p:cNvSpPr/>
          <p:nvPr>
            <p:ph type="body" sz="half" idx="1"/>
          </p:nvPr>
        </p:nvSpPr>
        <p:spPr>
          <a:xfrm>
            <a:off x="406400" y="3200400"/>
            <a:ext cx="12192000" cy="2242940"/>
          </a:xfrm>
          <a:prstGeom prst="rect">
            <a:avLst/>
          </a:prstGeom>
        </p:spPr>
        <p:txBody>
          <a:bodyPr/>
          <a:lstStyle/>
          <a:p>
            <a:pPr/>
            <a:r>
              <a:t>Known Hangouts</a:t>
            </a:r>
          </a:p>
          <a:p>
            <a:pPr lvl="1"/>
            <a:r>
              <a:t>Cornell CS Dept</a:t>
            </a:r>
          </a:p>
        </p:txBody>
      </p:sp>
      <p:pic>
        <p:nvPicPr>
          <p:cNvPr id="19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48712" y="1310840"/>
            <a:ext cx="4817647" cy="6022059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Shape 199"/>
          <p:cNvSpPr/>
          <p:nvPr/>
        </p:nvSpPr>
        <p:spPr>
          <a:xfrm>
            <a:off x="444500" y="63500"/>
            <a:ext cx="1117600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255" sz="51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📽💰   🔫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